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9" r:id="rId2"/>
    <p:sldId id="366" r:id="rId3"/>
    <p:sldId id="367" r:id="rId4"/>
    <p:sldId id="368" r:id="rId5"/>
    <p:sldId id="370" r:id="rId6"/>
    <p:sldId id="371" r:id="rId7"/>
    <p:sldId id="372" r:id="rId8"/>
    <p:sldId id="373" r:id="rId9"/>
    <p:sldId id="374" r:id="rId10"/>
    <p:sldId id="375" r:id="rId11"/>
    <p:sldId id="376" r:id="rId12"/>
    <p:sldId id="377" r:id="rId13"/>
    <p:sldId id="378" r:id="rId14"/>
    <p:sldId id="379" r:id="rId15"/>
    <p:sldId id="380" r:id="rId16"/>
    <p:sldId id="381" r:id="rId17"/>
    <p:sldId id="382" r:id="rId18"/>
    <p:sldId id="383" r:id="rId19"/>
    <p:sldId id="384" r:id="rId20"/>
    <p:sldId id="385"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CC"/>
    <a:srgbClr val="0033CC"/>
    <a:srgbClr val="F9F7A7"/>
    <a:srgbClr val="99CCFF"/>
    <a:srgbClr val="009999"/>
    <a:srgbClr val="CC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5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02FCC69-5096-06EC-9B13-EBD21C84DBB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AA44FCFC-8DEC-27D4-BF4E-047E9F8ED3D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4403BE32-FA46-43BD-B08E-6EDAFF3F11B4}" type="datetimeFigureOut">
              <a:rPr lang="zh-CN" altLang="en-US"/>
              <a:pPr>
                <a:defRPr/>
              </a:pPr>
              <a:t>2025/2/24</a:t>
            </a:fld>
            <a:endParaRPr lang="zh-CN" altLang="en-US"/>
          </a:p>
        </p:txBody>
      </p:sp>
      <p:sp>
        <p:nvSpPr>
          <p:cNvPr id="4" name="幻灯片图像占位符 3">
            <a:extLst>
              <a:ext uri="{FF2B5EF4-FFF2-40B4-BE49-F238E27FC236}">
                <a16:creationId xmlns:a16="http://schemas.microsoft.com/office/drawing/2014/main" id="{58AD6B4A-C22E-53E0-A0CF-0B541BBD168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26E2671-89F2-A839-C819-01FC7A393FA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7715BA61-FC32-5A9C-C04B-0D1FD832A8B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750B39F6-9AEC-FFAF-5098-BF91B5D40BF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37BCF90-F55A-4111-AFF1-87B145E31A1E}"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A50866C-4DF7-6A19-1CAA-BF68FD6097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38E381F-0571-9F18-7795-207D89F8C1B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5C6F7C9-A792-51B0-FD5E-EBD52B8DC3CD}"/>
              </a:ext>
            </a:extLst>
          </p:cNvPr>
          <p:cNvSpPr>
            <a:spLocks noGrp="1" noChangeArrowheads="1"/>
          </p:cNvSpPr>
          <p:nvPr>
            <p:ph type="sldNum" sz="quarter" idx="12"/>
          </p:nvPr>
        </p:nvSpPr>
        <p:spPr>
          <a:ln/>
        </p:spPr>
        <p:txBody>
          <a:bodyPr/>
          <a:lstStyle>
            <a:lvl1pPr>
              <a:defRPr/>
            </a:lvl1pPr>
          </a:lstStyle>
          <a:p>
            <a:fld id="{1A77F1EF-36BA-4A2A-886D-2294DDDFB106}" type="slidenum">
              <a:rPr lang="en-US" altLang="zh-CN"/>
              <a:pPr/>
              <a:t>‹#›</a:t>
            </a:fld>
            <a:endParaRPr lang="en-US" altLang="zh-CN"/>
          </a:p>
        </p:txBody>
      </p:sp>
    </p:spTree>
    <p:extLst>
      <p:ext uri="{BB962C8B-B14F-4D97-AF65-F5344CB8AC3E}">
        <p14:creationId xmlns:p14="http://schemas.microsoft.com/office/powerpoint/2010/main" val="2833523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C3FDA2E-7E29-715C-7AE7-FFEA306BB9F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C5C91B3-DF7C-3C2D-FE56-BF741D09E42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6944CCD-47BA-05BD-6403-C1EF60895EFE}"/>
              </a:ext>
            </a:extLst>
          </p:cNvPr>
          <p:cNvSpPr>
            <a:spLocks noGrp="1" noChangeArrowheads="1"/>
          </p:cNvSpPr>
          <p:nvPr>
            <p:ph type="sldNum" sz="quarter" idx="12"/>
          </p:nvPr>
        </p:nvSpPr>
        <p:spPr>
          <a:ln/>
        </p:spPr>
        <p:txBody>
          <a:bodyPr/>
          <a:lstStyle>
            <a:lvl1pPr>
              <a:defRPr/>
            </a:lvl1pPr>
          </a:lstStyle>
          <a:p>
            <a:fld id="{D10AFBA6-8A9B-4C76-AF75-DF084EA253DE}" type="slidenum">
              <a:rPr lang="en-US" altLang="zh-CN"/>
              <a:pPr/>
              <a:t>‹#›</a:t>
            </a:fld>
            <a:endParaRPr lang="en-US" altLang="zh-CN"/>
          </a:p>
        </p:txBody>
      </p:sp>
    </p:spTree>
    <p:extLst>
      <p:ext uri="{BB962C8B-B14F-4D97-AF65-F5344CB8AC3E}">
        <p14:creationId xmlns:p14="http://schemas.microsoft.com/office/powerpoint/2010/main" val="2977690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188913"/>
            <a:ext cx="2108200"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88913"/>
            <a:ext cx="617537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EC2BEA9-5341-0B76-20A0-FD7D011D22B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FED70EE-5E46-EB1B-3575-D801772F83C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AF42210-8331-B0BF-004E-FA43FBFA95E8}"/>
              </a:ext>
            </a:extLst>
          </p:cNvPr>
          <p:cNvSpPr>
            <a:spLocks noGrp="1" noChangeArrowheads="1"/>
          </p:cNvSpPr>
          <p:nvPr>
            <p:ph type="sldNum" sz="quarter" idx="12"/>
          </p:nvPr>
        </p:nvSpPr>
        <p:spPr>
          <a:ln/>
        </p:spPr>
        <p:txBody>
          <a:bodyPr/>
          <a:lstStyle>
            <a:lvl1pPr>
              <a:defRPr/>
            </a:lvl1pPr>
          </a:lstStyle>
          <a:p>
            <a:fld id="{FD4EA6D0-14FD-4986-B410-E0E198E6811D}" type="slidenum">
              <a:rPr lang="en-US" altLang="zh-CN"/>
              <a:pPr/>
              <a:t>‹#›</a:t>
            </a:fld>
            <a:endParaRPr lang="en-US" altLang="zh-CN"/>
          </a:p>
        </p:txBody>
      </p:sp>
    </p:spTree>
    <p:extLst>
      <p:ext uri="{BB962C8B-B14F-4D97-AF65-F5344CB8AC3E}">
        <p14:creationId xmlns:p14="http://schemas.microsoft.com/office/powerpoint/2010/main" val="3752154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47C1BFB-3CDB-1169-E592-09A8C579A5B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D7D6B74-67A9-D990-4491-A4F0C72D66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9927D10-9ED3-B073-7D6B-B445CFA7454C}"/>
              </a:ext>
            </a:extLst>
          </p:cNvPr>
          <p:cNvSpPr>
            <a:spLocks noGrp="1" noChangeArrowheads="1"/>
          </p:cNvSpPr>
          <p:nvPr>
            <p:ph type="sldNum" sz="quarter" idx="12"/>
          </p:nvPr>
        </p:nvSpPr>
        <p:spPr>
          <a:ln/>
        </p:spPr>
        <p:txBody>
          <a:bodyPr/>
          <a:lstStyle>
            <a:lvl1pPr>
              <a:defRPr/>
            </a:lvl1pPr>
          </a:lstStyle>
          <a:p>
            <a:fld id="{3375560A-CBD3-4C63-A21C-965D567F3D16}" type="slidenum">
              <a:rPr lang="en-US" altLang="zh-CN"/>
              <a:pPr/>
              <a:t>‹#›</a:t>
            </a:fld>
            <a:endParaRPr lang="en-US" altLang="zh-CN"/>
          </a:p>
        </p:txBody>
      </p:sp>
    </p:spTree>
    <p:extLst>
      <p:ext uri="{BB962C8B-B14F-4D97-AF65-F5344CB8AC3E}">
        <p14:creationId xmlns:p14="http://schemas.microsoft.com/office/powerpoint/2010/main" val="45884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19AE1FB-62EA-7760-682D-840F57F4DD3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424EA89-17BD-02C6-A42F-1D211EA0697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496CB66-58BC-5379-49BC-D0E73CDBEAB9}"/>
              </a:ext>
            </a:extLst>
          </p:cNvPr>
          <p:cNvSpPr>
            <a:spLocks noGrp="1" noChangeArrowheads="1"/>
          </p:cNvSpPr>
          <p:nvPr>
            <p:ph type="sldNum" sz="quarter" idx="12"/>
          </p:nvPr>
        </p:nvSpPr>
        <p:spPr>
          <a:ln/>
        </p:spPr>
        <p:txBody>
          <a:bodyPr/>
          <a:lstStyle>
            <a:lvl1pPr>
              <a:defRPr/>
            </a:lvl1pPr>
          </a:lstStyle>
          <a:p>
            <a:fld id="{A669AF83-638B-489B-8235-156B2C411F1C}" type="slidenum">
              <a:rPr lang="en-US" altLang="zh-CN"/>
              <a:pPr/>
              <a:t>‹#›</a:t>
            </a:fld>
            <a:endParaRPr lang="en-US" altLang="zh-CN"/>
          </a:p>
        </p:txBody>
      </p:sp>
    </p:spTree>
    <p:extLst>
      <p:ext uri="{BB962C8B-B14F-4D97-AF65-F5344CB8AC3E}">
        <p14:creationId xmlns:p14="http://schemas.microsoft.com/office/powerpoint/2010/main" val="3706669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41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C65679A3-86E8-F13F-B97D-FACBBB0709C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65C1429-C5D7-1226-D4A5-28D8C5EFF4C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4AA4959-3B6A-E897-15F0-7AB047B760E3}"/>
              </a:ext>
            </a:extLst>
          </p:cNvPr>
          <p:cNvSpPr>
            <a:spLocks noGrp="1" noChangeArrowheads="1"/>
          </p:cNvSpPr>
          <p:nvPr>
            <p:ph type="sldNum" sz="quarter" idx="12"/>
          </p:nvPr>
        </p:nvSpPr>
        <p:spPr>
          <a:ln/>
        </p:spPr>
        <p:txBody>
          <a:bodyPr/>
          <a:lstStyle>
            <a:lvl1pPr>
              <a:defRPr/>
            </a:lvl1pPr>
          </a:lstStyle>
          <a:p>
            <a:fld id="{A2A8FFDA-F636-4D36-A591-19DF4146519A}" type="slidenum">
              <a:rPr lang="en-US" altLang="zh-CN"/>
              <a:pPr/>
              <a:t>‹#›</a:t>
            </a:fld>
            <a:endParaRPr lang="en-US" altLang="zh-CN"/>
          </a:p>
        </p:txBody>
      </p:sp>
    </p:spTree>
    <p:extLst>
      <p:ext uri="{BB962C8B-B14F-4D97-AF65-F5344CB8AC3E}">
        <p14:creationId xmlns:p14="http://schemas.microsoft.com/office/powerpoint/2010/main" val="125889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C2297EED-EFB7-7F40-AD28-74B17EE5CED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2B1906F3-9909-7480-3A8C-6569A12DDF7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FC9FCD7F-A9DA-3DDD-C049-EFFBC7203619}"/>
              </a:ext>
            </a:extLst>
          </p:cNvPr>
          <p:cNvSpPr>
            <a:spLocks noGrp="1" noChangeArrowheads="1"/>
          </p:cNvSpPr>
          <p:nvPr>
            <p:ph type="sldNum" sz="quarter" idx="12"/>
          </p:nvPr>
        </p:nvSpPr>
        <p:spPr>
          <a:ln/>
        </p:spPr>
        <p:txBody>
          <a:bodyPr/>
          <a:lstStyle>
            <a:lvl1pPr>
              <a:defRPr/>
            </a:lvl1pPr>
          </a:lstStyle>
          <a:p>
            <a:fld id="{A11B7400-84B7-44F5-AF3C-B0E9DE916EFE}" type="slidenum">
              <a:rPr lang="en-US" altLang="zh-CN"/>
              <a:pPr/>
              <a:t>‹#›</a:t>
            </a:fld>
            <a:endParaRPr lang="en-US" altLang="zh-CN"/>
          </a:p>
        </p:txBody>
      </p:sp>
    </p:spTree>
    <p:extLst>
      <p:ext uri="{BB962C8B-B14F-4D97-AF65-F5344CB8AC3E}">
        <p14:creationId xmlns:p14="http://schemas.microsoft.com/office/powerpoint/2010/main" val="249953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5FCAE133-72C5-677A-486D-9612909F802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477BC7BB-B1B1-4B51-1728-C964E228E02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7A5CB3D3-6D52-492C-5F6A-A34EACDA008A}"/>
              </a:ext>
            </a:extLst>
          </p:cNvPr>
          <p:cNvSpPr>
            <a:spLocks noGrp="1" noChangeArrowheads="1"/>
          </p:cNvSpPr>
          <p:nvPr>
            <p:ph type="sldNum" sz="quarter" idx="12"/>
          </p:nvPr>
        </p:nvSpPr>
        <p:spPr>
          <a:ln/>
        </p:spPr>
        <p:txBody>
          <a:bodyPr/>
          <a:lstStyle>
            <a:lvl1pPr>
              <a:defRPr/>
            </a:lvl1pPr>
          </a:lstStyle>
          <a:p>
            <a:fld id="{E5C14EF3-750E-4534-A9C1-925CFA0067DA}" type="slidenum">
              <a:rPr lang="en-US" altLang="zh-CN"/>
              <a:pPr/>
              <a:t>‹#›</a:t>
            </a:fld>
            <a:endParaRPr lang="en-US" altLang="zh-CN"/>
          </a:p>
        </p:txBody>
      </p:sp>
    </p:spTree>
    <p:extLst>
      <p:ext uri="{BB962C8B-B14F-4D97-AF65-F5344CB8AC3E}">
        <p14:creationId xmlns:p14="http://schemas.microsoft.com/office/powerpoint/2010/main" val="364534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7D32CA1-F66E-F7B2-5A9A-7D0022415D6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115B8E2-89FC-171A-D287-CBDD98D61E6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9BAED6F4-8EC9-B16B-D52D-26FC773E48CE}"/>
              </a:ext>
            </a:extLst>
          </p:cNvPr>
          <p:cNvSpPr>
            <a:spLocks noGrp="1" noChangeArrowheads="1"/>
          </p:cNvSpPr>
          <p:nvPr>
            <p:ph type="sldNum" sz="quarter" idx="12"/>
          </p:nvPr>
        </p:nvSpPr>
        <p:spPr>
          <a:ln/>
        </p:spPr>
        <p:txBody>
          <a:bodyPr/>
          <a:lstStyle>
            <a:lvl1pPr>
              <a:defRPr/>
            </a:lvl1pPr>
          </a:lstStyle>
          <a:p>
            <a:fld id="{F581EBAB-0BA9-4D04-91BE-983FC8CC0551}" type="slidenum">
              <a:rPr lang="en-US" altLang="zh-CN"/>
              <a:pPr/>
              <a:t>‹#›</a:t>
            </a:fld>
            <a:endParaRPr lang="en-US" altLang="zh-CN"/>
          </a:p>
        </p:txBody>
      </p:sp>
    </p:spTree>
    <p:extLst>
      <p:ext uri="{BB962C8B-B14F-4D97-AF65-F5344CB8AC3E}">
        <p14:creationId xmlns:p14="http://schemas.microsoft.com/office/powerpoint/2010/main" val="3967318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25FAB93-B4C8-8247-7828-5DE5FB176F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C96C7ED-2BBA-DEC6-6F1F-CD9D3189E6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F5D32DD-8DAD-C2C1-03B5-12BCE45050AF}"/>
              </a:ext>
            </a:extLst>
          </p:cNvPr>
          <p:cNvSpPr>
            <a:spLocks noGrp="1" noChangeArrowheads="1"/>
          </p:cNvSpPr>
          <p:nvPr>
            <p:ph type="sldNum" sz="quarter" idx="12"/>
          </p:nvPr>
        </p:nvSpPr>
        <p:spPr>
          <a:ln/>
        </p:spPr>
        <p:txBody>
          <a:bodyPr/>
          <a:lstStyle>
            <a:lvl1pPr>
              <a:defRPr/>
            </a:lvl1pPr>
          </a:lstStyle>
          <a:p>
            <a:fld id="{28CFEF9B-234C-4BBA-8C5A-92A5827C85E3}" type="slidenum">
              <a:rPr lang="en-US" altLang="zh-CN"/>
              <a:pPr/>
              <a:t>‹#›</a:t>
            </a:fld>
            <a:endParaRPr lang="en-US" altLang="zh-CN"/>
          </a:p>
        </p:txBody>
      </p:sp>
    </p:spTree>
    <p:extLst>
      <p:ext uri="{BB962C8B-B14F-4D97-AF65-F5344CB8AC3E}">
        <p14:creationId xmlns:p14="http://schemas.microsoft.com/office/powerpoint/2010/main" val="411824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D1C266B-FE39-3364-C726-5B0C855E7DE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E030A52-FE14-EB17-F567-208F3CF2A30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62A770D-3489-2FC6-BCE4-55436D483774}"/>
              </a:ext>
            </a:extLst>
          </p:cNvPr>
          <p:cNvSpPr>
            <a:spLocks noGrp="1" noChangeArrowheads="1"/>
          </p:cNvSpPr>
          <p:nvPr>
            <p:ph type="sldNum" sz="quarter" idx="12"/>
          </p:nvPr>
        </p:nvSpPr>
        <p:spPr>
          <a:ln/>
        </p:spPr>
        <p:txBody>
          <a:bodyPr/>
          <a:lstStyle>
            <a:lvl1pPr>
              <a:defRPr/>
            </a:lvl1pPr>
          </a:lstStyle>
          <a:p>
            <a:fld id="{2E0441A5-C113-417C-9AC7-A5113F8AA245}" type="slidenum">
              <a:rPr lang="en-US" altLang="zh-CN"/>
              <a:pPr/>
              <a:t>‹#›</a:t>
            </a:fld>
            <a:endParaRPr lang="en-US" altLang="zh-CN"/>
          </a:p>
        </p:txBody>
      </p:sp>
    </p:spTree>
    <p:extLst>
      <p:ext uri="{BB962C8B-B14F-4D97-AF65-F5344CB8AC3E}">
        <p14:creationId xmlns:p14="http://schemas.microsoft.com/office/powerpoint/2010/main" val="3822193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descr="66">
            <a:extLst>
              <a:ext uri="{FF2B5EF4-FFF2-40B4-BE49-F238E27FC236}">
                <a16:creationId xmlns:a16="http://schemas.microsoft.com/office/drawing/2014/main" id="{B5351F05-FFA9-07D8-EFBC-6B2E1312879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a:extLst>
              <a:ext uri="{FF2B5EF4-FFF2-40B4-BE49-F238E27FC236}">
                <a16:creationId xmlns:a16="http://schemas.microsoft.com/office/drawing/2014/main" id="{B5A6285E-F35C-3AE1-A5C9-6A4D97CEFD1C}"/>
              </a:ext>
            </a:extLst>
          </p:cNvPr>
          <p:cNvSpPr>
            <a:spLocks noGrp="1" noChangeArrowheads="1"/>
          </p:cNvSpPr>
          <p:nvPr>
            <p:ph type="title"/>
          </p:nvPr>
        </p:nvSpPr>
        <p:spPr bwMode="auto">
          <a:xfrm>
            <a:off x="827088" y="188913"/>
            <a:ext cx="785971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2" name="Rectangle 3">
            <a:extLst>
              <a:ext uri="{FF2B5EF4-FFF2-40B4-BE49-F238E27FC236}">
                <a16:creationId xmlns:a16="http://schemas.microsoft.com/office/drawing/2014/main" id="{CA40FE2B-2B7E-A876-0193-B6D6A3896BF0}"/>
              </a:ext>
            </a:extLst>
          </p:cNvPr>
          <p:cNvSpPr>
            <a:spLocks noGrp="1" noChangeArrowheads="1"/>
          </p:cNvSpPr>
          <p:nvPr>
            <p:ph type="body" idx="1"/>
          </p:nvPr>
        </p:nvSpPr>
        <p:spPr bwMode="auto">
          <a:xfrm>
            <a:off x="250825" y="1125538"/>
            <a:ext cx="82296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a:extLst>
              <a:ext uri="{FF2B5EF4-FFF2-40B4-BE49-F238E27FC236}">
                <a16:creationId xmlns:a16="http://schemas.microsoft.com/office/drawing/2014/main" id="{42F53E1C-1630-E8F0-1C2E-F80A5ABDEA38}"/>
              </a:ext>
            </a:extLst>
          </p:cNvPr>
          <p:cNvSpPr>
            <a:spLocks noGrp="1" noChangeArrowheads="1"/>
          </p:cNvSpPr>
          <p:nvPr>
            <p:ph type="dt" sz="half" idx="2"/>
          </p:nvPr>
        </p:nvSpPr>
        <p:spPr bwMode="auto">
          <a:xfrm>
            <a:off x="15748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05A24A87-780A-4F9B-6465-18DE05D3B0C4}"/>
              </a:ext>
            </a:extLst>
          </p:cNvPr>
          <p:cNvSpPr>
            <a:spLocks noGrp="1" noChangeArrowheads="1"/>
          </p:cNvSpPr>
          <p:nvPr>
            <p:ph type="ftr" sz="quarter" idx="3"/>
          </p:nvPr>
        </p:nvSpPr>
        <p:spPr bwMode="auto">
          <a:xfrm>
            <a:off x="3836988"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2415BE04-223C-2967-2B2B-0FD3C5C4F869}"/>
              </a:ext>
            </a:extLst>
          </p:cNvPr>
          <p:cNvSpPr>
            <a:spLocks noGrp="1" noChangeArrowheads="1"/>
          </p:cNvSpPr>
          <p:nvPr>
            <p:ph type="sldNum" sz="quarter" idx="4"/>
          </p:nvPr>
        </p:nvSpPr>
        <p:spPr bwMode="auto">
          <a:xfrm>
            <a:off x="6804025" y="6245225"/>
            <a:ext cx="18827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B07E0AF-7729-47A7-B385-B1F65CE6605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rgbClr val="000099"/>
          </a:solidFill>
          <a:latin typeface="+mj-lt"/>
          <a:ea typeface="+mj-ea"/>
          <a:cs typeface="+mj-cs"/>
        </a:defRPr>
      </a:lvl1pPr>
      <a:lvl2pPr algn="ctr" rtl="0" eaLnBrk="0" fontAlgn="base" hangingPunct="0">
        <a:spcBef>
          <a:spcPct val="0"/>
        </a:spcBef>
        <a:spcAft>
          <a:spcPct val="0"/>
        </a:spcAft>
        <a:defRPr sz="3600" b="1">
          <a:solidFill>
            <a:srgbClr val="000099"/>
          </a:solidFill>
          <a:latin typeface="Arial" pitchFamily="34" charset="0"/>
          <a:ea typeface="宋体" pitchFamily="2" charset="-122"/>
        </a:defRPr>
      </a:lvl2pPr>
      <a:lvl3pPr algn="ctr" rtl="0" eaLnBrk="0" fontAlgn="base" hangingPunct="0">
        <a:spcBef>
          <a:spcPct val="0"/>
        </a:spcBef>
        <a:spcAft>
          <a:spcPct val="0"/>
        </a:spcAft>
        <a:defRPr sz="3600" b="1">
          <a:solidFill>
            <a:srgbClr val="000099"/>
          </a:solidFill>
          <a:latin typeface="Arial" pitchFamily="34" charset="0"/>
          <a:ea typeface="宋体" pitchFamily="2" charset="-122"/>
        </a:defRPr>
      </a:lvl3pPr>
      <a:lvl4pPr algn="ctr" rtl="0" eaLnBrk="0" fontAlgn="base" hangingPunct="0">
        <a:spcBef>
          <a:spcPct val="0"/>
        </a:spcBef>
        <a:spcAft>
          <a:spcPct val="0"/>
        </a:spcAft>
        <a:defRPr sz="3600" b="1">
          <a:solidFill>
            <a:srgbClr val="000099"/>
          </a:solidFill>
          <a:latin typeface="Arial" pitchFamily="34" charset="0"/>
          <a:ea typeface="宋体" pitchFamily="2" charset="-122"/>
        </a:defRPr>
      </a:lvl4pPr>
      <a:lvl5pPr algn="ctr" rtl="0" eaLnBrk="0" fontAlgn="base" hangingPunct="0">
        <a:spcBef>
          <a:spcPct val="0"/>
        </a:spcBef>
        <a:spcAft>
          <a:spcPct val="0"/>
        </a:spcAft>
        <a:defRPr sz="3600" b="1">
          <a:solidFill>
            <a:srgbClr val="000099"/>
          </a:solidFill>
          <a:latin typeface="Arial" pitchFamily="34" charset="0"/>
          <a:ea typeface="宋体" pitchFamily="2" charset="-122"/>
        </a:defRPr>
      </a:lvl5pPr>
      <a:lvl6pPr marL="457200" algn="ctr" rtl="0" fontAlgn="base">
        <a:spcBef>
          <a:spcPct val="0"/>
        </a:spcBef>
        <a:spcAft>
          <a:spcPct val="0"/>
        </a:spcAft>
        <a:defRPr sz="3600" b="1">
          <a:solidFill>
            <a:srgbClr val="000099"/>
          </a:solidFill>
          <a:latin typeface="Arial" pitchFamily="34" charset="0"/>
          <a:ea typeface="宋体" pitchFamily="2" charset="-122"/>
        </a:defRPr>
      </a:lvl6pPr>
      <a:lvl7pPr marL="914400" algn="ctr" rtl="0" fontAlgn="base">
        <a:spcBef>
          <a:spcPct val="0"/>
        </a:spcBef>
        <a:spcAft>
          <a:spcPct val="0"/>
        </a:spcAft>
        <a:defRPr sz="3600" b="1">
          <a:solidFill>
            <a:srgbClr val="000099"/>
          </a:solidFill>
          <a:latin typeface="Arial" pitchFamily="34" charset="0"/>
          <a:ea typeface="宋体" pitchFamily="2" charset="-122"/>
        </a:defRPr>
      </a:lvl7pPr>
      <a:lvl8pPr marL="1371600" algn="ctr" rtl="0" fontAlgn="base">
        <a:spcBef>
          <a:spcPct val="0"/>
        </a:spcBef>
        <a:spcAft>
          <a:spcPct val="0"/>
        </a:spcAft>
        <a:defRPr sz="3600" b="1">
          <a:solidFill>
            <a:srgbClr val="000099"/>
          </a:solidFill>
          <a:latin typeface="Arial" pitchFamily="34" charset="0"/>
          <a:ea typeface="宋体" pitchFamily="2" charset="-122"/>
        </a:defRPr>
      </a:lvl8pPr>
      <a:lvl9pPr marL="1828800" algn="ctr" rtl="0" fontAlgn="base">
        <a:spcBef>
          <a:spcPct val="0"/>
        </a:spcBef>
        <a:spcAft>
          <a:spcPct val="0"/>
        </a:spcAft>
        <a:defRPr sz="3600" b="1">
          <a:solidFill>
            <a:srgbClr val="000099"/>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4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66"/>
          </a:solidFill>
          <a:latin typeface="+mn-lt"/>
          <a:ea typeface="+mn-ea"/>
        </a:defRPr>
      </a:lvl2pPr>
      <a:lvl3pPr marL="1143000" indent="-228600" algn="l" rtl="0" eaLnBrk="0" fontAlgn="base" hangingPunct="0">
        <a:spcBef>
          <a:spcPct val="20000"/>
        </a:spcBef>
        <a:spcAft>
          <a:spcPct val="0"/>
        </a:spcAft>
        <a:buChar char="•"/>
        <a:defRPr sz="2000">
          <a:solidFill>
            <a:srgbClr val="000066"/>
          </a:solidFill>
          <a:latin typeface="+mn-lt"/>
          <a:ea typeface="+mn-ea"/>
        </a:defRPr>
      </a:lvl3pPr>
      <a:lvl4pPr marL="1600200" indent="-228600" algn="l" rtl="0" eaLnBrk="0" fontAlgn="base" hangingPunct="0">
        <a:spcBef>
          <a:spcPct val="20000"/>
        </a:spcBef>
        <a:spcAft>
          <a:spcPct val="0"/>
        </a:spcAft>
        <a:buChar char="–"/>
        <a:defRPr sz="2000">
          <a:solidFill>
            <a:srgbClr val="000066"/>
          </a:solidFill>
          <a:latin typeface="+mn-lt"/>
          <a:ea typeface="+mn-ea"/>
        </a:defRPr>
      </a:lvl4pPr>
      <a:lvl5pPr marL="2057400" indent="-228600" algn="l" rtl="0" eaLnBrk="0" fontAlgn="base" hangingPunct="0">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3AB248B-7D58-53D6-E785-7172F70147B7}"/>
              </a:ext>
            </a:extLst>
          </p:cNvPr>
          <p:cNvSpPr>
            <a:spLocks noGrp="1" noChangeArrowheads="1"/>
          </p:cNvSpPr>
          <p:nvPr>
            <p:ph type="ctrTitle"/>
          </p:nvPr>
        </p:nvSpPr>
        <p:spPr>
          <a:xfrm>
            <a:off x="642938" y="2246313"/>
            <a:ext cx="7958137" cy="1470025"/>
          </a:xfrm>
          <a:noFill/>
        </p:spPr>
        <p:txBody>
          <a:bodyPr/>
          <a:lstStyle/>
          <a:p>
            <a:pPr eaLnBrk="1" hangingPunct="1"/>
            <a:br>
              <a:rPr lang="en-US" altLang="zh-CN"/>
            </a:br>
            <a:r>
              <a:rPr lang="en-US" altLang="zh-CN"/>
              <a:t>Ch.19 Quality Concepts </a:t>
            </a:r>
            <a:br>
              <a:rPr lang="en-US" altLang="zh-CN"/>
            </a:b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93EAF51-4E70-02FB-15A6-147447FAF3F0}"/>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70C7E8C0-7627-44DA-8DDC-C9C04B3E9070}" type="slidenum">
              <a:rPr lang="zh-CN" altLang="en-US" sz="1000">
                <a:latin typeface="Helvetica" panose="020B0604020202020204" pitchFamily="34" charset="0"/>
                <a:ea typeface="MS PGothic" panose="020B0600070205080204" pitchFamily="34" charset="-128"/>
              </a:rPr>
              <a:pPr algn="r" eaLnBrk="1" hangingPunct="1"/>
              <a:t>10</a:t>
            </a:fld>
            <a:endParaRPr lang="en-US" altLang="zh-CN" sz="1000">
              <a:latin typeface="Helvetica" panose="020B0604020202020204" pitchFamily="34" charset="0"/>
              <a:ea typeface="MS PGothic" panose="020B0600070205080204" pitchFamily="34" charset="-128"/>
            </a:endParaRPr>
          </a:p>
        </p:txBody>
      </p:sp>
      <p:sp>
        <p:nvSpPr>
          <p:cNvPr id="44036" name="Rectangle 2">
            <a:extLst>
              <a:ext uri="{FF2B5EF4-FFF2-40B4-BE49-F238E27FC236}">
                <a16:creationId xmlns:a16="http://schemas.microsoft.com/office/drawing/2014/main" id="{6A6482AB-510A-F33B-16AA-1BAE4BEF5BAC}"/>
              </a:ext>
            </a:extLst>
          </p:cNvPr>
          <p:cNvSpPr>
            <a:spLocks noGrp="1" noChangeArrowheads="1"/>
          </p:cNvSpPr>
          <p:nvPr>
            <p:ph type="title" idx="4294967295"/>
          </p:nvPr>
        </p:nvSpPr>
        <p:spPr>
          <a:xfrm>
            <a:off x="827088" y="849313"/>
            <a:ext cx="7859712" cy="419100"/>
          </a:xfrm>
        </p:spPr>
        <p:txBody>
          <a:bodyPr anchor="b"/>
          <a:lstStyle/>
          <a:p>
            <a:pPr algn="l" eaLnBrk="1" hangingPunct="1"/>
            <a:r>
              <a:rPr lang="en-US" altLang="zh-CN" sz="2400">
                <a:solidFill>
                  <a:schemeClr val="tx1"/>
                </a:solidFill>
              </a:rPr>
              <a:t>Quality Dimensions</a:t>
            </a:r>
          </a:p>
        </p:txBody>
      </p:sp>
      <p:sp>
        <p:nvSpPr>
          <p:cNvPr id="44037" name="Rectangle 3">
            <a:extLst>
              <a:ext uri="{FF2B5EF4-FFF2-40B4-BE49-F238E27FC236}">
                <a16:creationId xmlns:a16="http://schemas.microsoft.com/office/drawing/2014/main" id="{C243E358-067A-ED32-9455-6073522B90F8}"/>
              </a:ext>
            </a:extLst>
          </p:cNvPr>
          <p:cNvSpPr>
            <a:spLocks noGrp="1" noChangeArrowheads="1"/>
          </p:cNvSpPr>
          <p:nvPr>
            <p:ph type="body" idx="4294967295"/>
          </p:nvPr>
        </p:nvSpPr>
        <p:spPr>
          <a:xfrm>
            <a:off x="250825" y="1452563"/>
            <a:ext cx="8229600" cy="4929187"/>
          </a:xfrm>
        </p:spPr>
        <p:txBody>
          <a:bodyPr/>
          <a:lstStyle/>
          <a:p>
            <a:pPr lvl="1" eaLnBrk="1" hangingPunct="1">
              <a:spcBef>
                <a:spcPts val="600"/>
              </a:spcBef>
            </a:pPr>
            <a:r>
              <a:rPr lang="en-US" altLang="zh-CN" sz="2000" b="1">
                <a:solidFill>
                  <a:srgbClr val="FF0000"/>
                </a:solidFill>
                <a:latin typeface="Palatino" charset="0"/>
              </a:rPr>
              <a:t>Durability</a:t>
            </a:r>
            <a:r>
              <a:rPr lang="en-US" altLang="zh-CN" sz="2000" b="1">
                <a:latin typeface="Palatino" charset="0"/>
              </a:rPr>
              <a:t>.</a:t>
            </a:r>
            <a:r>
              <a:rPr lang="en-US" altLang="zh-CN" sz="2000">
                <a:latin typeface="Palatino" charset="0"/>
              </a:rPr>
              <a:t> Can the software be maintained (changed) or corrected (debugged) without the inadvertent generation of unintended side effects? Will changes cause the error rate or reliability to degrade with time? </a:t>
            </a:r>
          </a:p>
          <a:p>
            <a:pPr lvl="1" eaLnBrk="1" hangingPunct="1">
              <a:spcBef>
                <a:spcPts val="600"/>
              </a:spcBef>
            </a:pPr>
            <a:r>
              <a:rPr lang="en-US" altLang="zh-CN" sz="2000" b="1">
                <a:solidFill>
                  <a:srgbClr val="FF0000"/>
                </a:solidFill>
                <a:latin typeface="Palatino" charset="0"/>
              </a:rPr>
              <a:t>Serviceability.</a:t>
            </a:r>
            <a:r>
              <a:rPr lang="en-US" altLang="zh-CN" sz="2000">
                <a:latin typeface="Palatino" charset="0"/>
              </a:rPr>
              <a:t> Can the software be maintained (changed) or corrected (debugged) in an acceptably short time period. Can support staff acquire all information they need to make changes or correct defects? </a:t>
            </a:r>
          </a:p>
          <a:p>
            <a:pPr lvl="1" eaLnBrk="1" hangingPunct="1">
              <a:spcBef>
                <a:spcPts val="600"/>
              </a:spcBef>
            </a:pPr>
            <a:r>
              <a:rPr lang="en-US" altLang="zh-CN" sz="2000" b="1">
                <a:solidFill>
                  <a:srgbClr val="333333"/>
                </a:solidFill>
                <a:latin typeface="Times New Roman" panose="02020603050405020304" pitchFamily="18" charset="0"/>
              </a:rPr>
              <a:t>Aesthetics.</a:t>
            </a:r>
            <a:r>
              <a:rPr lang="en-US" altLang="zh-CN" sz="2000">
                <a:solidFill>
                  <a:srgbClr val="333333"/>
                </a:solidFill>
                <a:latin typeface="Times New Roman" panose="02020603050405020304" pitchFamily="18" charset="0"/>
              </a:rPr>
              <a:t> Most of us would agree that an aesthetic entity has a certain elegance, a unique flow, and an obvious “presence” that are hard to quantify but evident nonetheless. </a:t>
            </a:r>
          </a:p>
          <a:p>
            <a:pPr lvl="1" eaLnBrk="1" hangingPunct="1">
              <a:spcBef>
                <a:spcPts val="600"/>
              </a:spcBef>
            </a:pPr>
            <a:r>
              <a:rPr lang="en-US" altLang="zh-CN" sz="2000" b="1">
                <a:solidFill>
                  <a:srgbClr val="333333"/>
                </a:solidFill>
                <a:latin typeface="Times New Roman" panose="02020603050405020304" pitchFamily="18" charset="0"/>
              </a:rPr>
              <a:t>Perception.</a:t>
            </a:r>
            <a:r>
              <a:rPr lang="en-US" altLang="zh-CN" sz="2000">
                <a:solidFill>
                  <a:srgbClr val="333333"/>
                </a:solidFill>
                <a:latin typeface="Times New Roman" panose="02020603050405020304" pitchFamily="18" charset="0"/>
              </a:rPr>
              <a:t> In some situations, you have a set of prejudices that will influence your perception of quality. </a:t>
            </a:r>
            <a:endParaRPr lang="en-US" altLang="zh-CN" sz="2000">
              <a:latin typeface="Palatino" charset="0"/>
            </a:endParaRPr>
          </a:p>
        </p:txBody>
      </p:sp>
      <p:sp>
        <p:nvSpPr>
          <p:cNvPr id="44038" name="Rectangle 2">
            <a:extLst>
              <a:ext uri="{FF2B5EF4-FFF2-40B4-BE49-F238E27FC236}">
                <a16:creationId xmlns:a16="http://schemas.microsoft.com/office/drawing/2014/main" id="{90D5735D-0543-D199-6C6F-001A806ABDBE}"/>
              </a:ext>
            </a:extLst>
          </p:cNvPr>
          <p:cNvSpPr>
            <a:spLocks noChangeArrowheads="1"/>
          </p:cNvSpPr>
          <p:nvPr/>
        </p:nvSpPr>
        <p:spPr bwMode="auto">
          <a:xfrm>
            <a:off x="1371600" y="76200"/>
            <a:ext cx="6705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19.2 Software Quality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3D4C9E-CB3D-6683-5E35-0A7C4448546B}"/>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48B8B1E-8A0B-4FB4-8A50-909114EC70AB}" type="slidenum">
              <a:rPr lang="zh-CN" altLang="en-US" sz="1000">
                <a:latin typeface="Helvetica" panose="020B0604020202020204" pitchFamily="34" charset="0"/>
                <a:ea typeface="MS PGothic" panose="020B0600070205080204" pitchFamily="34" charset="-128"/>
              </a:rPr>
              <a:pPr algn="r" eaLnBrk="1" hangingPunct="1"/>
              <a:t>11</a:t>
            </a:fld>
            <a:endParaRPr lang="en-US" altLang="zh-CN" sz="1000">
              <a:latin typeface="Helvetica" panose="020B0604020202020204" pitchFamily="34" charset="0"/>
              <a:ea typeface="MS PGothic" panose="020B0600070205080204" pitchFamily="34" charset="-128"/>
            </a:endParaRPr>
          </a:p>
        </p:txBody>
      </p:sp>
      <p:sp>
        <p:nvSpPr>
          <p:cNvPr id="45060" name="Rectangle 2">
            <a:extLst>
              <a:ext uri="{FF2B5EF4-FFF2-40B4-BE49-F238E27FC236}">
                <a16:creationId xmlns:a16="http://schemas.microsoft.com/office/drawing/2014/main" id="{6DDB8302-C85E-7AC5-A72B-040858E1E867}"/>
              </a:ext>
            </a:extLst>
          </p:cNvPr>
          <p:cNvSpPr>
            <a:spLocks noGrp="1" noChangeArrowheads="1"/>
          </p:cNvSpPr>
          <p:nvPr>
            <p:ph type="title" idx="4294967295"/>
          </p:nvPr>
        </p:nvSpPr>
        <p:spPr>
          <a:xfrm>
            <a:off x="323850" y="850900"/>
            <a:ext cx="7859713" cy="490538"/>
          </a:xfrm>
        </p:spPr>
        <p:txBody>
          <a:bodyPr anchor="b"/>
          <a:lstStyle/>
          <a:p>
            <a:pPr algn="l" eaLnBrk="1" hangingPunct="1"/>
            <a:r>
              <a:rPr lang="en-US" altLang="zh-CN" sz="2400">
                <a:solidFill>
                  <a:schemeClr val="tx1"/>
                </a:solidFill>
              </a:rPr>
              <a:t>Measuring Quality</a:t>
            </a:r>
          </a:p>
        </p:txBody>
      </p:sp>
      <p:sp>
        <p:nvSpPr>
          <p:cNvPr id="45061" name="Rectangle 3">
            <a:extLst>
              <a:ext uri="{FF2B5EF4-FFF2-40B4-BE49-F238E27FC236}">
                <a16:creationId xmlns:a16="http://schemas.microsoft.com/office/drawing/2014/main" id="{004B4701-93B8-D8D7-AE13-291F0FF157E2}"/>
              </a:ext>
            </a:extLst>
          </p:cNvPr>
          <p:cNvSpPr>
            <a:spLocks noGrp="1" noChangeArrowheads="1"/>
          </p:cNvSpPr>
          <p:nvPr>
            <p:ph type="body" idx="4294967295"/>
          </p:nvPr>
        </p:nvSpPr>
        <p:spPr>
          <a:xfrm>
            <a:off x="250825" y="1379538"/>
            <a:ext cx="8229600" cy="4929187"/>
          </a:xfrm>
        </p:spPr>
        <p:txBody>
          <a:bodyPr/>
          <a:lstStyle/>
          <a:p>
            <a:pPr eaLnBrk="1" hangingPunct="1"/>
            <a:r>
              <a:rPr lang="en-US" altLang="zh-CN" sz="2000"/>
              <a:t>General quality dimensions and factors are not adequate for assessing the quality of an application in concrete terms</a:t>
            </a:r>
          </a:p>
          <a:p>
            <a:pPr eaLnBrk="1" hangingPunct="1"/>
            <a:endParaRPr lang="en-US" altLang="zh-CN" sz="2000"/>
          </a:p>
          <a:p>
            <a:pPr eaLnBrk="1" hangingPunct="1"/>
            <a:r>
              <a:rPr lang="en-US" altLang="zh-CN" sz="2000"/>
              <a:t>Project teams need to develop a set of targeted questions to assess the degree to which each application quality factor has been satisfied</a:t>
            </a:r>
          </a:p>
          <a:p>
            <a:pPr eaLnBrk="1" hangingPunct="1"/>
            <a:endParaRPr lang="en-US" altLang="zh-CN" sz="2000"/>
          </a:p>
          <a:p>
            <a:pPr eaLnBrk="1" hangingPunct="1"/>
            <a:r>
              <a:rPr lang="en-US" altLang="zh-CN" sz="2000"/>
              <a:t>Subjective measures of software quality may be viewed as little more than personal opinion</a:t>
            </a:r>
          </a:p>
          <a:p>
            <a:pPr eaLnBrk="1" hangingPunct="1"/>
            <a:endParaRPr lang="en-US" altLang="zh-CN" sz="2000"/>
          </a:p>
          <a:p>
            <a:pPr eaLnBrk="1" hangingPunct="1"/>
            <a:r>
              <a:rPr lang="en-US" altLang="zh-CN" sz="2000"/>
              <a:t>Software metrics represent indirect measures of some manifestation of quality and attempt to quantify the assessment of software quality</a:t>
            </a:r>
          </a:p>
        </p:txBody>
      </p:sp>
      <p:sp>
        <p:nvSpPr>
          <p:cNvPr id="45062" name="Rectangle 2">
            <a:extLst>
              <a:ext uri="{FF2B5EF4-FFF2-40B4-BE49-F238E27FC236}">
                <a16:creationId xmlns:a16="http://schemas.microsoft.com/office/drawing/2014/main" id="{94B91CA2-5FA1-C216-85C5-5223556A9393}"/>
              </a:ext>
            </a:extLst>
          </p:cNvPr>
          <p:cNvSpPr>
            <a:spLocks noChangeArrowheads="1"/>
          </p:cNvSpPr>
          <p:nvPr/>
        </p:nvSpPr>
        <p:spPr bwMode="auto">
          <a:xfrm>
            <a:off x="1403350" y="274638"/>
            <a:ext cx="67056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19.2 Software Quality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D84F2BD-A40F-CD21-1959-61E97FE2E4BA}"/>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FB45F57D-BC9B-4B6A-A831-B8547B616CF4}" type="slidenum">
              <a:rPr lang="zh-CN" altLang="en-US" sz="1000">
                <a:latin typeface="Helvetica" panose="020B0604020202020204" pitchFamily="34" charset="0"/>
                <a:ea typeface="MS PGothic" panose="020B0600070205080204" pitchFamily="34" charset="-128"/>
              </a:rPr>
              <a:pPr algn="r" eaLnBrk="1" hangingPunct="1"/>
              <a:t>12</a:t>
            </a:fld>
            <a:endParaRPr lang="en-US" altLang="zh-CN" sz="1000">
              <a:latin typeface="Helvetica" panose="020B0604020202020204" pitchFamily="34" charset="0"/>
              <a:ea typeface="MS PGothic" panose="020B0600070205080204" pitchFamily="34" charset="-128"/>
            </a:endParaRPr>
          </a:p>
        </p:txBody>
      </p:sp>
      <p:sp>
        <p:nvSpPr>
          <p:cNvPr id="46084" name="Rectangle 2">
            <a:extLst>
              <a:ext uri="{FF2B5EF4-FFF2-40B4-BE49-F238E27FC236}">
                <a16:creationId xmlns:a16="http://schemas.microsoft.com/office/drawing/2014/main" id="{C1156DAD-8070-3F44-2BCD-56F0EDF1D87D}"/>
              </a:ext>
            </a:extLst>
          </p:cNvPr>
          <p:cNvSpPr>
            <a:spLocks noGrp="1" noChangeArrowheads="1"/>
          </p:cNvSpPr>
          <p:nvPr>
            <p:ph type="title" idx="4294967295"/>
          </p:nvPr>
        </p:nvSpPr>
        <p:spPr>
          <a:xfrm>
            <a:off x="609600" y="533400"/>
            <a:ext cx="8382000" cy="633413"/>
          </a:xfrm>
        </p:spPr>
        <p:txBody>
          <a:bodyPr anchor="b"/>
          <a:lstStyle/>
          <a:p>
            <a:pPr eaLnBrk="1" hangingPunct="1"/>
            <a:r>
              <a:rPr lang="en-US" altLang="zh-CN" sz="2400"/>
              <a:t>19.3 The Software Quality Dilemma</a:t>
            </a:r>
          </a:p>
        </p:txBody>
      </p:sp>
      <p:sp>
        <p:nvSpPr>
          <p:cNvPr id="46085" name="Rectangle 3">
            <a:extLst>
              <a:ext uri="{FF2B5EF4-FFF2-40B4-BE49-F238E27FC236}">
                <a16:creationId xmlns:a16="http://schemas.microsoft.com/office/drawing/2014/main" id="{18044D11-9DA9-9C0F-427C-0B98DB521744}"/>
              </a:ext>
            </a:extLst>
          </p:cNvPr>
          <p:cNvSpPr>
            <a:spLocks noGrp="1" noChangeArrowheads="1"/>
          </p:cNvSpPr>
          <p:nvPr>
            <p:ph type="body" idx="4294967295"/>
          </p:nvPr>
        </p:nvSpPr>
        <p:spPr>
          <a:xfrm>
            <a:off x="381000" y="1341438"/>
            <a:ext cx="8382000" cy="4191000"/>
          </a:xfrm>
        </p:spPr>
        <p:txBody>
          <a:bodyPr/>
          <a:lstStyle/>
          <a:p>
            <a:pPr eaLnBrk="1" hangingPunct="1">
              <a:lnSpc>
                <a:spcPct val="90000"/>
              </a:lnSpc>
              <a:spcBef>
                <a:spcPts val="300"/>
              </a:spcBef>
            </a:pPr>
            <a:r>
              <a:rPr lang="en-US" altLang="zh-CN" sz="2000"/>
              <a:t>If you produce a software system that has terrible quality, you lose because no one will want to buy it. </a:t>
            </a:r>
          </a:p>
          <a:p>
            <a:pPr eaLnBrk="1" hangingPunct="1">
              <a:lnSpc>
                <a:spcPct val="90000"/>
              </a:lnSpc>
              <a:spcBef>
                <a:spcPts val="300"/>
              </a:spcBef>
            </a:pPr>
            <a:endParaRPr lang="en-US" altLang="zh-CN" sz="2000"/>
          </a:p>
          <a:p>
            <a:pPr eaLnBrk="1" hangingPunct="1">
              <a:lnSpc>
                <a:spcPct val="90000"/>
              </a:lnSpc>
              <a:spcBef>
                <a:spcPts val="300"/>
              </a:spcBef>
            </a:pPr>
            <a:r>
              <a:rPr lang="en-US" altLang="zh-CN" sz="2000"/>
              <a:t>If on the other hand you spend infinite time, extremely large effort, and huge sums of money to build the absolutely perfect piece of software, then it's going to take so long to complete and it will be so expensive to produce that you'll be out of business anyway. </a:t>
            </a:r>
          </a:p>
          <a:p>
            <a:pPr eaLnBrk="1" hangingPunct="1">
              <a:lnSpc>
                <a:spcPct val="90000"/>
              </a:lnSpc>
              <a:spcBef>
                <a:spcPts val="300"/>
              </a:spcBef>
            </a:pPr>
            <a:endParaRPr lang="en-US" altLang="zh-CN" sz="2000"/>
          </a:p>
          <a:p>
            <a:pPr eaLnBrk="1" hangingPunct="1">
              <a:lnSpc>
                <a:spcPct val="90000"/>
              </a:lnSpc>
              <a:spcBef>
                <a:spcPts val="300"/>
              </a:spcBef>
            </a:pPr>
            <a:r>
              <a:rPr lang="en-US" altLang="zh-CN" sz="2000"/>
              <a:t>Either you missed the market window, or you simply exhausted all your resources. </a:t>
            </a:r>
          </a:p>
          <a:p>
            <a:pPr eaLnBrk="1" hangingPunct="1">
              <a:lnSpc>
                <a:spcPct val="90000"/>
              </a:lnSpc>
              <a:spcBef>
                <a:spcPts val="300"/>
              </a:spcBef>
            </a:pPr>
            <a:endParaRPr lang="en-US" altLang="zh-CN" sz="2000"/>
          </a:p>
          <a:p>
            <a:pPr eaLnBrk="1" hangingPunct="1">
              <a:lnSpc>
                <a:spcPct val="90000"/>
              </a:lnSpc>
              <a:spcBef>
                <a:spcPts val="300"/>
              </a:spcBef>
            </a:pPr>
            <a:r>
              <a:rPr lang="en-US" altLang="zh-CN" sz="2000"/>
              <a:t>So </a:t>
            </a:r>
            <a:r>
              <a:rPr lang="en-US" altLang="zh-CN" sz="2000">
                <a:solidFill>
                  <a:srgbClr val="FF0000"/>
                </a:solidFill>
              </a:rPr>
              <a:t>people in industry</a:t>
            </a:r>
            <a:r>
              <a:rPr lang="en-US" altLang="zh-CN" sz="2000"/>
              <a:t> try to get to that </a:t>
            </a:r>
            <a:r>
              <a:rPr lang="en-US" altLang="zh-CN" sz="2000">
                <a:solidFill>
                  <a:srgbClr val="FF0000"/>
                </a:solidFill>
              </a:rPr>
              <a:t>magical middle ground</a:t>
            </a:r>
            <a:r>
              <a:rPr lang="en-US" altLang="zh-CN" sz="2000"/>
              <a:t> where the product is good enough not to be rejected right away, such as during evaluation, but also not the object of so much perfectionism and so much work that it would take too long or cost too much to complete. </a:t>
            </a:r>
            <a:r>
              <a:rPr lang="en-US" altLang="zh-CN" sz="2000" b="1"/>
              <a:t>[Ven03]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9C40C48-1E83-185A-F5EF-AF2A58D50665}"/>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FEB74411-91F9-4FB6-8D40-7D63E764807D}" type="slidenum">
              <a:rPr lang="zh-CN" altLang="en-US" sz="1000">
                <a:latin typeface="Helvetica" panose="020B0604020202020204" pitchFamily="34" charset="0"/>
                <a:ea typeface="MS PGothic" panose="020B0600070205080204" pitchFamily="34" charset="-128"/>
              </a:rPr>
              <a:pPr algn="r" eaLnBrk="1" hangingPunct="1"/>
              <a:t>13</a:t>
            </a:fld>
            <a:endParaRPr lang="en-US" altLang="zh-CN" sz="1000">
              <a:latin typeface="Helvetica" panose="020B0604020202020204" pitchFamily="34" charset="0"/>
              <a:ea typeface="MS PGothic" panose="020B0600070205080204" pitchFamily="34" charset="-128"/>
            </a:endParaRPr>
          </a:p>
        </p:txBody>
      </p:sp>
      <p:sp>
        <p:nvSpPr>
          <p:cNvPr id="47108" name="Rectangle 2">
            <a:extLst>
              <a:ext uri="{FF2B5EF4-FFF2-40B4-BE49-F238E27FC236}">
                <a16:creationId xmlns:a16="http://schemas.microsoft.com/office/drawing/2014/main" id="{05528BA2-9DC5-72EA-D0CC-ADD445A173C6}"/>
              </a:ext>
            </a:extLst>
          </p:cNvPr>
          <p:cNvSpPr>
            <a:spLocks noGrp="1" noChangeArrowheads="1"/>
          </p:cNvSpPr>
          <p:nvPr>
            <p:ph type="title" idx="4294967295"/>
          </p:nvPr>
        </p:nvSpPr>
        <p:spPr>
          <a:xfrm>
            <a:off x="323850" y="908050"/>
            <a:ext cx="7859713" cy="563563"/>
          </a:xfrm>
        </p:spPr>
        <p:txBody>
          <a:bodyPr anchor="b"/>
          <a:lstStyle/>
          <a:p>
            <a:pPr algn="l" eaLnBrk="1" hangingPunct="1"/>
            <a:r>
              <a:rPr lang="zh-CN" altLang="en-US" sz="2400">
                <a:solidFill>
                  <a:schemeClr val="tx1"/>
                </a:solidFill>
              </a:rPr>
              <a:t>“</a:t>
            </a:r>
            <a:r>
              <a:rPr lang="en-US" altLang="zh-CN" sz="2400">
                <a:solidFill>
                  <a:schemeClr val="tx1"/>
                </a:solidFill>
              </a:rPr>
              <a:t>Good Enough” Software</a:t>
            </a:r>
          </a:p>
        </p:txBody>
      </p:sp>
      <p:sp>
        <p:nvSpPr>
          <p:cNvPr id="47109" name="Rectangle 3">
            <a:extLst>
              <a:ext uri="{FF2B5EF4-FFF2-40B4-BE49-F238E27FC236}">
                <a16:creationId xmlns:a16="http://schemas.microsoft.com/office/drawing/2014/main" id="{92C4A1AC-6BA7-0B98-7BA4-2B51A403887C}"/>
              </a:ext>
            </a:extLst>
          </p:cNvPr>
          <p:cNvSpPr>
            <a:spLocks noGrp="1" noChangeArrowheads="1"/>
          </p:cNvSpPr>
          <p:nvPr>
            <p:ph type="body" idx="4294967295"/>
          </p:nvPr>
        </p:nvSpPr>
        <p:spPr>
          <a:xfrm>
            <a:off x="250825" y="1557338"/>
            <a:ext cx="8229600" cy="4608512"/>
          </a:xfrm>
        </p:spPr>
        <p:txBody>
          <a:bodyPr/>
          <a:lstStyle/>
          <a:p>
            <a:pPr eaLnBrk="1" hangingPunct="1">
              <a:lnSpc>
                <a:spcPct val="90000"/>
              </a:lnSpc>
              <a:spcBef>
                <a:spcPts val="300"/>
              </a:spcBef>
            </a:pPr>
            <a:r>
              <a:rPr lang="en-US" altLang="zh-CN" sz="1800">
                <a:solidFill>
                  <a:srgbClr val="FF0000"/>
                </a:solidFill>
                <a:latin typeface="Palatino" charset="0"/>
              </a:rPr>
              <a:t>Good enough software </a:t>
            </a:r>
            <a:r>
              <a:rPr lang="en-US" altLang="zh-CN" sz="1800">
                <a:latin typeface="Palatino" charset="0"/>
              </a:rPr>
              <a:t>delivers </a:t>
            </a:r>
            <a:r>
              <a:rPr lang="en-US" altLang="zh-CN" sz="1800">
                <a:solidFill>
                  <a:srgbClr val="FF0000"/>
                </a:solidFill>
                <a:latin typeface="Palatino" charset="0"/>
              </a:rPr>
              <a:t>high quality functions and features </a:t>
            </a:r>
            <a:r>
              <a:rPr lang="en-US" altLang="zh-CN" sz="1800">
                <a:latin typeface="Palatino" charset="0"/>
              </a:rPr>
              <a:t>that end-users desire</a:t>
            </a:r>
            <a:r>
              <a:rPr lang="en-US" altLang="zh-CN" sz="1800">
                <a:solidFill>
                  <a:srgbClr val="FF0000"/>
                </a:solidFill>
                <a:latin typeface="Palatino" charset="0"/>
              </a:rPr>
              <a:t>, but at the same time it </a:t>
            </a:r>
            <a:r>
              <a:rPr lang="en-US" altLang="zh-CN" sz="1800">
                <a:latin typeface="Palatino" charset="0"/>
              </a:rPr>
              <a:t>delivers</a:t>
            </a:r>
            <a:r>
              <a:rPr lang="en-US" altLang="zh-CN" sz="1800">
                <a:solidFill>
                  <a:srgbClr val="FF0000"/>
                </a:solidFill>
                <a:latin typeface="Palatino" charset="0"/>
              </a:rPr>
              <a:t> other more obscure or specialized functions and features that </a:t>
            </a:r>
            <a:r>
              <a:rPr lang="en-US" altLang="zh-CN" sz="1800">
                <a:latin typeface="Palatino" charset="0"/>
              </a:rPr>
              <a:t>contain</a:t>
            </a:r>
            <a:r>
              <a:rPr lang="en-US" altLang="zh-CN" sz="1800">
                <a:solidFill>
                  <a:srgbClr val="FF0000"/>
                </a:solidFill>
                <a:latin typeface="Palatino" charset="0"/>
              </a:rPr>
              <a:t> known bugs.</a:t>
            </a:r>
            <a:r>
              <a:rPr lang="en-US" altLang="zh-CN" sz="1800">
                <a:solidFill>
                  <a:schemeClr val="folHlink"/>
                </a:solidFill>
                <a:latin typeface="Palatino" charset="0"/>
              </a:rPr>
              <a:t> </a:t>
            </a:r>
          </a:p>
          <a:p>
            <a:pPr eaLnBrk="1" hangingPunct="1">
              <a:lnSpc>
                <a:spcPct val="90000"/>
              </a:lnSpc>
              <a:spcBef>
                <a:spcPts val="300"/>
              </a:spcBef>
            </a:pPr>
            <a:endParaRPr lang="en-US" altLang="zh-CN" sz="1800">
              <a:latin typeface="Palatino" charset="0"/>
            </a:endParaRPr>
          </a:p>
          <a:p>
            <a:pPr eaLnBrk="1" hangingPunct="1">
              <a:lnSpc>
                <a:spcPct val="90000"/>
              </a:lnSpc>
              <a:spcBef>
                <a:spcPts val="300"/>
              </a:spcBef>
            </a:pPr>
            <a:r>
              <a:rPr lang="en-US" altLang="zh-CN" sz="1800">
                <a:latin typeface="Palatino" charset="0"/>
              </a:rPr>
              <a:t>Arguments </a:t>
            </a:r>
            <a:r>
              <a:rPr lang="en-US" altLang="zh-CN" sz="1800" i="1">
                <a:latin typeface="Palatino" charset="0"/>
              </a:rPr>
              <a:t>against</a:t>
            </a:r>
            <a:r>
              <a:rPr lang="en-US" altLang="zh-CN" sz="1800">
                <a:latin typeface="Palatino" charset="0"/>
              </a:rPr>
              <a:t> “good enough.” </a:t>
            </a:r>
          </a:p>
          <a:p>
            <a:pPr lvl="1" eaLnBrk="1" hangingPunct="1">
              <a:lnSpc>
                <a:spcPct val="90000"/>
              </a:lnSpc>
              <a:spcBef>
                <a:spcPts val="300"/>
              </a:spcBef>
            </a:pPr>
            <a:r>
              <a:rPr lang="en-US" altLang="zh-CN" sz="1800">
                <a:latin typeface="Palatino" charset="0"/>
              </a:rPr>
              <a:t>It is true that “good enough” may work in some application domains and for a few major software companies. After all, if a company has a large marketing budget and can convince enough people to buy version 1.0, it has succeeded in locking them in. </a:t>
            </a:r>
          </a:p>
          <a:p>
            <a:pPr lvl="1" eaLnBrk="1" hangingPunct="1">
              <a:lnSpc>
                <a:spcPct val="90000"/>
              </a:lnSpc>
              <a:spcBef>
                <a:spcPts val="300"/>
              </a:spcBef>
            </a:pPr>
            <a:r>
              <a:rPr lang="en-US" altLang="zh-CN" sz="1800">
                <a:latin typeface="Palatino" charset="0"/>
              </a:rPr>
              <a:t>If you work for a small company be wary of this philosophy. If you deliver a “good enough” (buggy) product, you risk permanent damage to your company’s reputation. </a:t>
            </a:r>
          </a:p>
          <a:p>
            <a:pPr lvl="1" eaLnBrk="1" hangingPunct="1">
              <a:lnSpc>
                <a:spcPct val="90000"/>
              </a:lnSpc>
              <a:spcBef>
                <a:spcPts val="300"/>
              </a:spcBef>
            </a:pPr>
            <a:r>
              <a:rPr lang="en-US" altLang="zh-CN" sz="1800">
                <a:latin typeface="Palatino" charset="0"/>
              </a:rPr>
              <a:t>You may never get a chance to deliver version 2.0 because bad buzz may cause your sales to plummet and your company to fold. </a:t>
            </a:r>
          </a:p>
          <a:p>
            <a:pPr lvl="1" eaLnBrk="1" hangingPunct="1">
              <a:lnSpc>
                <a:spcPct val="90000"/>
              </a:lnSpc>
              <a:spcBef>
                <a:spcPts val="300"/>
              </a:spcBef>
            </a:pPr>
            <a:r>
              <a:rPr lang="en-US" altLang="zh-CN" sz="1800">
                <a:latin typeface="Palatino" charset="0"/>
              </a:rPr>
              <a:t>If you work in certain application domains (e.g., real time embedded software, application software that is integrated with hardware can be negligent and open your company to expensive litigation. </a:t>
            </a:r>
            <a:endParaRPr lang="en-US" altLang="zh-CN" sz="1800"/>
          </a:p>
        </p:txBody>
      </p:sp>
      <p:sp>
        <p:nvSpPr>
          <p:cNvPr id="47110" name="Rectangle 2">
            <a:extLst>
              <a:ext uri="{FF2B5EF4-FFF2-40B4-BE49-F238E27FC236}">
                <a16:creationId xmlns:a16="http://schemas.microsoft.com/office/drawing/2014/main" id="{10B407EE-7BBF-F91D-B4CC-F375F97EB63D}"/>
              </a:ext>
            </a:extLst>
          </p:cNvPr>
          <p:cNvSpPr>
            <a:spLocks noChangeArrowheads="1"/>
          </p:cNvSpPr>
          <p:nvPr/>
        </p:nvSpPr>
        <p:spPr bwMode="auto">
          <a:xfrm>
            <a:off x="611188" y="260350"/>
            <a:ext cx="83820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19.3 The Software Quality Dilemma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3BFD72E-D9E9-5E29-0E89-E0E5FE0453F4}"/>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6227A29C-2EAE-41FF-9A36-6D009B472A9B}" type="slidenum">
              <a:rPr lang="zh-CN" altLang="en-US" sz="1000">
                <a:latin typeface="Helvetica" panose="020B0604020202020204" pitchFamily="34" charset="0"/>
                <a:ea typeface="MS PGothic" panose="020B0600070205080204" pitchFamily="34" charset="-128"/>
              </a:rPr>
              <a:pPr algn="r" eaLnBrk="1" hangingPunct="1"/>
              <a:t>14</a:t>
            </a:fld>
            <a:endParaRPr lang="en-US" altLang="zh-CN" sz="1000">
              <a:latin typeface="Helvetica" panose="020B0604020202020204" pitchFamily="34" charset="0"/>
              <a:ea typeface="MS PGothic" panose="020B0600070205080204" pitchFamily="34" charset="-128"/>
            </a:endParaRPr>
          </a:p>
        </p:txBody>
      </p:sp>
      <p:sp>
        <p:nvSpPr>
          <p:cNvPr id="48132" name="Rectangle 2">
            <a:extLst>
              <a:ext uri="{FF2B5EF4-FFF2-40B4-BE49-F238E27FC236}">
                <a16:creationId xmlns:a16="http://schemas.microsoft.com/office/drawing/2014/main" id="{FFAF0FAD-52E7-1680-028F-855BFF3DED6A}"/>
              </a:ext>
            </a:extLst>
          </p:cNvPr>
          <p:cNvSpPr>
            <a:spLocks noGrp="1" noChangeArrowheads="1"/>
          </p:cNvSpPr>
          <p:nvPr>
            <p:ph type="title" idx="4294967295"/>
          </p:nvPr>
        </p:nvSpPr>
        <p:spPr>
          <a:xfrm>
            <a:off x="468313" y="981075"/>
            <a:ext cx="8229600" cy="685800"/>
          </a:xfrm>
        </p:spPr>
        <p:txBody>
          <a:bodyPr anchor="b"/>
          <a:lstStyle/>
          <a:p>
            <a:pPr algn="l" eaLnBrk="1" hangingPunct="1"/>
            <a:r>
              <a:rPr lang="en-US" altLang="zh-CN" sz="2400">
                <a:solidFill>
                  <a:schemeClr val="tx1"/>
                </a:solidFill>
              </a:rPr>
              <a:t>Cost of Quality</a:t>
            </a:r>
          </a:p>
        </p:txBody>
      </p:sp>
      <p:sp>
        <p:nvSpPr>
          <p:cNvPr id="48133" name="Rectangle 3">
            <a:extLst>
              <a:ext uri="{FF2B5EF4-FFF2-40B4-BE49-F238E27FC236}">
                <a16:creationId xmlns:a16="http://schemas.microsoft.com/office/drawing/2014/main" id="{6E140C27-72A6-AFD6-0E00-1A53779C41BD}"/>
              </a:ext>
            </a:extLst>
          </p:cNvPr>
          <p:cNvSpPr>
            <a:spLocks noGrp="1" noChangeArrowheads="1"/>
          </p:cNvSpPr>
          <p:nvPr>
            <p:ph type="body" idx="4294967295"/>
          </p:nvPr>
        </p:nvSpPr>
        <p:spPr>
          <a:xfrm>
            <a:off x="1042988" y="1773238"/>
            <a:ext cx="6094412" cy="4497387"/>
          </a:xfrm>
        </p:spPr>
        <p:txBody>
          <a:bodyPr/>
          <a:lstStyle/>
          <a:p>
            <a:pPr eaLnBrk="1" hangingPunct="1">
              <a:lnSpc>
                <a:spcPct val="90000"/>
              </a:lnSpc>
              <a:spcBef>
                <a:spcPts val="300"/>
              </a:spcBef>
            </a:pPr>
            <a:r>
              <a:rPr lang="en-US" altLang="zh-CN" sz="1800" i="1">
                <a:solidFill>
                  <a:srgbClr val="FF0000"/>
                </a:solidFill>
              </a:rPr>
              <a:t>Prevention costs</a:t>
            </a:r>
            <a:r>
              <a:rPr lang="en-US" altLang="zh-CN" sz="1800"/>
              <a:t> include</a:t>
            </a:r>
          </a:p>
          <a:p>
            <a:pPr lvl="1" eaLnBrk="1" hangingPunct="1">
              <a:lnSpc>
                <a:spcPct val="90000"/>
              </a:lnSpc>
              <a:spcBef>
                <a:spcPts val="600"/>
              </a:spcBef>
            </a:pPr>
            <a:r>
              <a:rPr lang="en-US" altLang="zh-CN" sz="1800"/>
              <a:t>quality planning</a:t>
            </a:r>
          </a:p>
          <a:p>
            <a:pPr lvl="1" eaLnBrk="1" hangingPunct="1">
              <a:lnSpc>
                <a:spcPct val="90000"/>
              </a:lnSpc>
            </a:pPr>
            <a:r>
              <a:rPr lang="en-US" altLang="zh-CN" sz="1800"/>
              <a:t>formal technical reviews</a:t>
            </a:r>
          </a:p>
          <a:p>
            <a:pPr lvl="1" eaLnBrk="1" hangingPunct="1">
              <a:lnSpc>
                <a:spcPct val="90000"/>
              </a:lnSpc>
            </a:pPr>
            <a:r>
              <a:rPr lang="en-US" altLang="zh-CN" sz="1800"/>
              <a:t>test equipment</a:t>
            </a:r>
          </a:p>
          <a:p>
            <a:pPr lvl="1" eaLnBrk="1" hangingPunct="1">
              <a:lnSpc>
                <a:spcPct val="90000"/>
              </a:lnSpc>
            </a:pPr>
            <a:r>
              <a:rPr lang="en-US" altLang="zh-CN" sz="1800"/>
              <a:t>Training</a:t>
            </a:r>
          </a:p>
          <a:p>
            <a:pPr eaLnBrk="1" hangingPunct="1">
              <a:lnSpc>
                <a:spcPct val="90000"/>
              </a:lnSpc>
              <a:spcBef>
                <a:spcPts val="300"/>
              </a:spcBef>
            </a:pPr>
            <a:r>
              <a:rPr lang="en-US" altLang="zh-CN" sz="1800" i="1">
                <a:solidFill>
                  <a:srgbClr val="FF0000"/>
                </a:solidFill>
              </a:rPr>
              <a:t>Internal failure costs</a:t>
            </a:r>
            <a:r>
              <a:rPr lang="en-US" altLang="zh-CN" sz="1800">
                <a:solidFill>
                  <a:schemeClr val="folHlink"/>
                </a:solidFill>
              </a:rPr>
              <a:t> </a:t>
            </a:r>
            <a:r>
              <a:rPr lang="en-US" altLang="zh-CN" sz="1800"/>
              <a:t>include</a:t>
            </a:r>
          </a:p>
          <a:p>
            <a:pPr lvl="1" eaLnBrk="1" hangingPunct="1">
              <a:lnSpc>
                <a:spcPct val="90000"/>
              </a:lnSpc>
              <a:spcBef>
                <a:spcPts val="600"/>
              </a:spcBef>
            </a:pPr>
            <a:r>
              <a:rPr lang="en-US" altLang="zh-CN" sz="1800"/>
              <a:t>rework</a:t>
            </a:r>
          </a:p>
          <a:p>
            <a:pPr lvl="1" eaLnBrk="1" hangingPunct="1">
              <a:lnSpc>
                <a:spcPct val="90000"/>
              </a:lnSpc>
            </a:pPr>
            <a:r>
              <a:rPr lang="en-US" altLang="zh-CN" sz="1800"/>
              <a:t>repair</a:t>
            </a:r>
          </a:p>
          <a:p>
            <a:pPr lvl="1" eaLnBrk="1" hangingPunct="1">
              <a:lnSpc>
                <a:spcPct val="90000"/>
              </a:lnSpc>
            </a:pPr>
            <a:r>
              <a:rPr lang="en-US" altLang="zh-CN" sz="1800"/>
              <a:t>failure mode analysis</a:t>
            </a:r>
          </a:p>
          <a:p>
            <a:pPr eaLnBrk="1" hangingPunct="1">
              <a:lnSpc>
                <a:spcPct val="90000"/>
              </a:lnSpc>
              <a:spcBef>
                <a:spcPts val="600"/>
              </a:spcBef>
            </a:pPr>
            <a:r>
              <a:rPr lang="en-US" altLang="zh-CN" sz="1800" i="1">
                <a:solidFill>
                  <a:srgbClr val="FF0000"/>
                </a:solidFill>
              </a:rPr>
              <a:t>External failure costs</a:t>
            </a:r>
            <a:r>
              <a:rPr lang="en-US" altLang="zh-CN" sz="1800"/>
              <a:t> are</a:t>
            </a:r>
          </a:p>
          <a:p>
            <a:pPr lvl="1" eaLnBrk="1" hangingPunct="1">
              <a:lnSpc>
                <a:spcPct val="90000"/>
              </a:lnSpc>
              <a:spcBef>
                <a:spcPts val="600"/>
              </a:spcBef>
            </a:pPr>
            <a:r>
              <a:rPr lang="en-US" altLang="zh-CN" sz="1800"/>
              <a:t>complaint resolution</a:t>
            </a:r>
          </a:p>
          <a:p>
            <a:pPr lvl="1" eaLnBrk="1" hangingPunct="1">
              <a:lnSpc>
                <a:spcPct val="90000"/>
              </a:lnSpc>
            </a:pPr>
            <a:r>
              <a:rPr lang="en-US" altLang="zh-CN" sz="1800"/>
              <a:t>product return and replacement</a:t>
            </a:r>
          </a:p>
          <a:p>
            <a:pPr lvl="1" eaLnBrk="1" hangingPunct="1">
              <a:lnSpc>
                <a:spcPct val="90000"/>
              </a:lnSpc>
            </a:pPr>
            <a:r>
              <a:rPr lang="en-US" altLang="zh-CN" sz="1800"/>
              <a:t>help line support</a:t>
            </a:r>
          </a:p>
          <a:p>
            <a:pPr lvl="1" eaLnBrk="1" hangingPunct="1">
              <a:lnSpc>
                <a:spcPct val="90000"/>
              </a:lnSpc>
            </a:pPr>
            <a:r>
              <a:rPr lang="en-US" altLang="zh-CN" sz="1800"/>
              <a:t>warranty work</a:t>
            </a:r>
          </a:p>
        </p:txBody>
      </p:sp>
      <p:sp>
        <p:nvSpPr>
          <p:cNvPr id="48134" name="Rectangle 2">
            <a:extLst>
              <a:ext uri="{FF2B5EF4-FFF2-40B4-BE49-F238E27FC236}">
                <a16:creationId xmlns:a16="http://schemas.microsoft.com/office/drawing/2014/main" id="{BAE77370-BCCE-0B4D-17BE-3310613A333D}"/>
              </a:ext>
            </a:extLst>
          </p:cNvPr>
          <p:cNvSpPr>
            <a:spLocks noChangeArrowheads="1"/>
          </p:cNvSpPr>
          <p:nvPr/>
        </p:nvSpPr>
        <p:spPr bwMode="auto">
          <a:xfrm>
            <a:off x="609600" y="152400"/>
            <a:ext cx="83820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19.3 The Software Quality Dilemma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5BBE610E-CFA7-4CFF-EEB8-AA13821789E0}"/>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7B3DE283-3AEA-4896-8309-D24F5A0AB1D6}" type="slidenum">
              <a:rPr lang="zh-CN" altLang="en-US" sz="1000">
                <a:latin typeface="Helvetica" panose="020B0604020202020204" pitchFamily="34" charset="0"/>
                <a:ea typeface="MS PGothic" panose="020B0600070205080204" pitchFamily="34" charset="-128"/>
              </a:rPr>
              <a:pPr algn="r" eaLnBrk="1" hangingPunct="1"/>
              <a:t>15</a:t>
            </a:fld>
            <a:endParaRPr lang="en-US" altLang="zh-CN" sz="1000">
              <a:latin typeface="Helvetica" panose="020B0604020202020204" pitchFamily="34" charset="0"/>
              <a:ea typeface="MS PGothic" panose="020B0600070205080204" pitchFamily="34" charset="-128"/>
            </a:endParaRPr>
          </a:p>
        </p:txBody>
      </p:sp>
      <p:sp>
        <p:nvSpPr>
          <p:cNvPr id="49156" name="Rectangle 2">
            <a:extLst>
              <a:ext uri="{FF2B5EF4-FFF2-40B4-BE49-F238E27FC236}">
                <a16:creationId xmlns:a16="http://schemas.microsoft.com/office/drawing/2014/main" id="{13E2AC4E-F048-1302-1AE5-0BCE39347786}"/>
              </a:ext>
            </a:extLst>
          </p:cNvPr>
          <p:cNvSpPr>
            <a:spLocks noGrp="1" noChangeArrowheads="1"/>
          </p:cNvSpPr>
          <p:nvPr>
            <p:ph type="title" idx="4294967295"/>
          </p:nvPr>
        </p:nvSpPr>
        <p:spPr>
          <a:xfrm>
            <a:off x="323850" y="549275"/>
            <a:ext cx="7859713" cy="850900"/>
          </a:xfrm>
        </p:spPr>
        <p:txBody>
          <a:bodyPr anchor="b"/>
          <a:lstStyle/>
          <a:p>
            <a:pPr algn="l" eaLnBrk="1" hangingPunct="1"/>
            <a:r>
              <a:rPr lang="en-US" altLang="zh-CN" sz="2400">
                <a:solidFill>
                  <a:schemeClr val="tx1"/>
                </a:solidFill>
              </a:rPr>
              <a:t>Cost</a:t>
            </a:r>
          </a:p>
        </p:txBody>
      </p:sp>
      <p:sp>
        <p:nvSpPr>
          <p:cNvPr id="49157" name="Rectangle 3">
            <a:extLst>
              <a:ext uri="{FF2B5EF4-FFF2-40B4-BE49-F238E27FC236}">
                <a16:creationId xmlns:a16="http://schemas.microsoft.com/office/drawing/2014/main" id="{B02126B8-C238-127E-2C0C-54339A77C4E0}"/>
              </a:ext>
            </a:extLst>
          </p:cNvPr>
          <p:cNvSpPr>
            <a:spLocks noGrp="1" noChangeArrowheads="1"/>
          </p:cNvSpPr>
          <p:nvPr>
            <p:ph type="body" idx="4294967295"/>
          </p:nvPr>
        </p:nvSpPr>
        <p:spPr>
          <a:xfrm>
            <a:off x="395288" y="1412875"/>
            <a:ext cx="8229600" cy="1165225"/>
          </a:xfrm>
        </p:spPr>
        <p:txBody>
          <a:bodyPr/>
          <a:lstStyle/>
          <a:p>
            <a:pPr eaLnBrk="1" hangingPunct="1">
              <a:lnSpc>
                <a:spcPct val="90000"/>
              </a:lnSpc>
            </a:pPr>
            <a:r>
              <a:rPr lang="en-US" altLang="zh-CN" sz="2000">
                <a:latin typeface="Palatino" charset="0"/>
              </a:rPr>
              <a:t>The relative costs to find and repair an error or defect increase dramatically as we go from prevention to detection to internal failure to external failure costs.</a:t>
            </a:r>
            <a:endParaRPr lang="en-US" altLang="zh-CN">
              <a:latin typeface="Palatino" charset="0"/>
            </a:endParaRPr>
          </a:p>
        </p:txBody>
      </p:sp>
      <p:pic>
        <p:nvPicPr>
          <p:cNvPr id="49158" name="Picture 4" descr="Figure 14">
            <a:extLst>
              <a:ext uri="{FF2B5EF4-FFF2-40B4-BE49-F238E27FC236}">
                <a16:creationId xmlns:a16="http://schemas.microsoft.com/office/drawing/2014/main" id="{A44F8351-6263-5F37-EA36-E9310D4F7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349500"/>
            <a:ext cx="6335713" cy="42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9" name="Rectangle 2">
            <a:extLst>
              <a:ext uri="{FF2B5EF4-FFF2-40B4-BE49-F238E27FC236}">
                <a16:creationId xmlns:a16="http://schemas.microsoft.com/office/drawing/2014/main" id="{073C2436-A55D-69DD-C4CA-BE736D324D7D}"/>
              </a:ext>
            </a:extLst>
          </p:cNvPr>
          <p:cNvSpPr>
            <a:spLocks noChangeArrowheads="1"/>
          </p:cNvSpPr>
          <p:nvPr/>
        </p:nvSpPr>
        <p:spPr bwMode="auto">
          <a:xfrm>
            <a:off x="609600" y="228600"/>
            <a:ext cx="83820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19.3 The Software Quality Dilemma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C341949-0762-D3D0-3802-C901F74C6B71}"/>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2804A2EB-9410-424D-845E-53933CCED3F5}" type="slidenum">
              <a:rPr lang="zh-CN" altLang="en-US" sz="1000">
                <a:latin typeface="Helvetica" panose="020B0604020202020204" pitchFamily="34" charset="0"/>
                <a:ea typeface="MS PGothic" panose="020B0600070205080204" pitchFamily="34" charset="-128"/>
              </a:rPr>
              <a:pPr algn="r" eaLnBrk="1" hangingPunct="1"/>
              <a:t>16</a:t>
            </a:fld>
            <a:endParaRPr lang="en-US" altLang="zh-CN" sz="1000">
              <a:latin typeface="Helvetica" panose="020B0604020202020204" pitchFamily="34" charset="0"/>
              <a:ea typeface="MS PGothic" panose="020B0600070205080204" pitchFamily="34" charset="-128"/>
            </a:endParaRPr>
          </a:p>
        </p:txBody>
      </p:sp>
      <p:sp>
        <p:nvSpPr>
          <p:cNvPr id="50180" name="Rectangle 2">
            <a:extLst>
              <a:ext uri="{FF2B5EF4-FFF2-40B4-BE49-F238E27FC236}">
                <a16:creationId xmlns:a16="http://schemas.microsoft.com/office/drawing/2014/main" id="{03505E18-057D-0DBC-45A5-B97E6A236500}"/>
              </a:ext>
            </a:extLst>
          </p:cNvPr>
          <p:cNvSpPr>
            <a:spLocks noGrp="1" noChangeArrowheads="1"/>
          </p:cNvSpPr>
          <p:nvPr>
            <p:ph type="title" idx="4294967295"/>
          </p:nvPr>
        </p:nvSpPr>
        <p:spPr>
          <a:xfrm>
            <a:off x="395288" y="1136650"/>
            <a:ext cx="7859712" cy="347663"/>
          </a:xfrm>
        </p:spPr>
        <p:txBody>
          <a:bodyPr anchor="b"/>
          <a:lstStyle/>
          <a:p>
            <a:pPr algn="l" eaLnBrk="1" hangingPunct="1"/>
            <a:r>
              <a:rPr lang="en-US" altLang="zh-CN" sz="2400">
                <a:solidFill>
                  <a:schemeClr val="tx1"/>
                </a:solidFill>
              </a:rPr>
              <a:t>Quality and Risk</a:t>
            </a:r>
          </a:p>
        </p:txBody>
      </p:sp>
      <p:sp>
        <p:nvSpPr>
          <p:cNvPr id="50181" name="Rectangle 3">
            <a:extLst>
              <a:ext uri="{FF2B5EF4-FFF2-40B4-BE49-F238E27FC236}">
                <a16:creationId xmlns:a16="http://schemas.microsoft.com/office/drawing/2014/main" id="{74EAD460-529F-2B06-6238-38B5E15A88E3}"/>
              </a:ext>
            </a:extLst>
          </p:cNvPr>
          <p:cNvSpPr>
            <a:spLocks noGrp="1" noChangeArrowheads="1"/>
          </p:cNvSpPr>
          <p:nvPr>
            <p:ph type="body" idx="4294967295"/>
          </p:nvPr>
        </p:nvSpPr>
        <p:spPr>
          <a:xfrm>
            <a:off x="250825" y="1524000"/>
            <a:ext cx="8229600" cy="4929188"/>
          </a:xfrm>
        </p:spPr>
        <p:txBody>
          <a:bodyPr/>
          <a:lstStyle/>
          <a:p>
            <a:pPr eaLnBrk="1" hangingPunct="1"/>
            <a:r>
              <a:rPr lang="zh-CN" altLang="en-US" sz="2000" i="1">
                <a:latin typeface="Palatino" charset="0"/>
              </a:rPr>
              <a:t>“</a:t>
            </a:r>
            <a:r>
              <a:rPr lang="en-US" altLang="zh-CN" sz="2000" i="1">
                <a:latin typeface="Palatino" charset="0"/>
              </a:rPr>
              <a:t>People bet their jobs, their comforts, their safety, their entertainment, their decisions, and their very lives on computer software. It better be right.”</a:t>
            </a:r>
            <a:r>
              <a:rPr lang="en-US" altLang="zh-CN" sz="2000">
                <a:latin typeface="Palatino" charset="0"/>
              </a:rPr>
              <a:t> SEPA</a:t>
            </a:r>
          </a:p>
          <a:p>
            <a:pPr eaLnBrk="1" hangingPunct="1"/>
            <a:endParaRPr lang="en-US" altLang="zh-CN" sz="2000">
              <a:latin typeface="Palatino" charset="0"/>
            </a:endParaRPr>
          </a:p>
          <a:p>
            <a:pPr eaLnBrk="1" hangingPunct="1"/>
            <a:r>
              <a:rPr lang="en-US" altLang="zh-CN" sz="2000">
                <a:latin typeface="Palatino" charset="0"/>
              </a:rPr>
              <a:t> </a:t>
            </a:r>
            <a:r>
              <a:rPr lang="en-US" altLang="zh-CN" sz="2000" b="1">
                <a:latin typeface="Palatino" charset="0"/>
              </a:rPr>
              <a:t>Example</a:t>
            </a:r>
            <a:r>
              <a:rPr lang="en-US" altLang="zh-CN" sz="2000">
                <a:latin typeface="Palatino" charset="0"/>
              </a:rPr>
              <a:t>:</a:t>
            </a:r>
          </a:p>
          <a:p>
            <a:pPr lvl="1" eaLnBrk="1" hangingPunct="1">
              <a:spcBef>
                <a:spcPts val="600"/>
              </a:spcBef>
            </a:pPr>
            <a:r>
              <a:rPr lang="en-US" altLang="zh-CN" sz="2000" i="1">
                <a:latin typeface="Palatino" charset="0"/>
              </a:rPr>
              <a:t>Throughout the month of November, 2000 at a hospital in Panama, 28 patients received massive overdoses of gamma rays during treatment for a variety of cancers. In the months that followed, five of these patients died from radiation poisoning and 15 others developed serious complications. What caused this tragedy?  A software package, developed by a U.S. company, was modified by hospital technicians to compute modified doses of radiation for each patient. </a:t>
            </a:r>
          </a:p>
        </p:txBody>
      </p:sp>
      <p:sp>
        <p:nvSpPr>
          <p:cNvPr id="50182" name="Rectangle 2">
            <a:extLst>
              <a:ext uri="{FF2B5EF4-FFF2-40B4-BE49-F238E27FC236}">
                <a16:creationId xmlns:a16="http://schemas.microsoft.com/office/drawing/2014/main" id="{13D5F388-8B44-C293-E86C-517CF268E381}"/>
              </a:ext>
            </a:extLst>
          </p:cNvPr>
          <p:cNvSpPr>
            <a:spLocks noChangeArrowheads="1"/>
          </p:cNvSpPr>
          <p:nvPr/>
        </p:nvSpPr>
        <p:spPr bwMode="auto">
          <a:xfrm>
            <a:off x="611188" y="417513"/>
            <a:ext cx="83820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19.3 The Software Quality Dilemma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A5234EA-EFDE-413F-0A51-F31E5F1CEBA6}"/>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5D6FD5B-2557-4265-BF28-CF63E050BDC1}" type="slidenum">
              <a:rPr lang="zh-CN" altLang="en-US" sz="1000">
                <a:latin typeface="Helvetica" panose="020B0604020202020204" pitchFamily="34" charset="0"/>
                <a:ea typeface="MS PGothic" panose="020B0600070205080204" pitchFamily="34" charset="-128"/>
              </a:rPr>
              <a:pPr algn="r" eaLnBrk="1" hangingPunct="1"/>
              <a:t>17</a:t>
            </a:fld>
            <a:endParaRPr lang="en-US" altLang="zh-CN" sz="1000">
              <a:latin typeface="Helvetica" panose="020B0604020202020204" pitchFamily="34" charset="0"/>
              <a:ea typeface="MS PGothic" panose="020B0600070205080204" pitchFamily="34" charset="-128"/>
            </a:endParaRPr>
          </a:p>
        </p:txBody>
      </p:sp>
      <p:sp>
        <p:nvSpPr>
          <p:cNvPr id="51204" name="Rectangle 2">
            <a:extLst>
              <a:ext uri="{FF2B5EF4-FFF2-40B4-BE49-F238E27FC236}">
                <a16:creationId xmlns:a16="http://schemas.microsoft.com/office/drawing/2014/main" id="{AE6C4E58-C148-FEBD-D417-DFFE5E6B095D}"/>
              </a:ext>
            </a:extLst>
          </p:cNvPr>
          <p:cNvSpPr>
            <a:spLocks noGrp="1" noChangeArrowheads="1"/>
          </p:cNvSpPr>
          <p:nvPr>
            <p:ph type="title" idx="4294967295"/>
          </p:nvPr>
        </p:nvSpPr>
        <p:spPr>
          <a:xfrm>
            <a:off x="250825" y="765175"/>
            <a:ext cx="7859713" cy="490538"/>
          </a:xfrm>
        </p:spPr>
        <p:txBody>
          <a:bodyPr anchor="b"/>
          <a:lstStyle/>
          <a:p>
            <a:pPr algn="l" eaLnBrk="1" hangingPunct="1"/>
            <a:r>
              <a:rPr lang="en-US" altLang="zh-CN" sz="2400">
                <a:solidFill>
                  <a:schemeClr val="tx1"/>
                </a:solidFill>
              </a:rPr>
              <a:t>Negligence and Liability</a:t>
            </a:r>
          </a:p>
        </p:txBody>
      </p:sp>
      <p:sp>
        <p:nvSpPr>
          <p:cNvPr id="51205" name="Rectangle 3">
            <a:extLst>
              <a:ext uri="{FF2B5EF4-FFF2-40B4-BE49-F238E27FC236}">
                <a16:creationId xmlns:a16="http://schemas.microsoft.com/office/drawing/2014/main" id="{4D7E9DD7-7A3B-0D95-22B7-96EEB8B46AAA}"/>
              </a:ext>
            </a:extLst>
          </p:cNvPr>
          <p:cNvSpPr>
            <a:spLocks noGrp="1" noChangeArrowheads="1"/>
          </p:cNvSpPr>
          <p:nvPr>
            <p:ph type="body" idx="4294967295"/>
          </p:nvPr>
        </p:nvSpPr>
        <p:spPr>
          <a:xfrm>
            <a:off x="250825" y="1196975"/>
            <a:ext cx="8229600" cy="4319588"/>
          </a:xfrm>
        </p:spPr>
        <p:txBody>
          <a:bodyPr/>
          <a:lstStyle/>
          <a:p>
            <a:pPr eaLnBrk="1" hangingPunct="1">
              <a:lnSpc>
                <a:spcPct val="90000"/>
              </a:lnSpc>
              <a:spcBef>
                <a:spcPts val="600"/>
              </a:spcBef>
            </a:pPr>
            <a:r>
              <a:rPr lang="en-US" altLang="zh-CN" sz="2000">
                <a:latin typeface="Palatino" charset="0"/>
              </a:rPr>
              <a:t>The story is all too common. A governmental or corporate entity hires a major software developer or consulting company to analyze requirements and then design and construct a software-based “system” to support some major activity. </a:t>
            </a:r>
          </a:p>
          <a:p>
            <a:pPr lvl="1" eaLnBrk="1" hangingPunct="1">
              <a:lnSpc>
                <a:spcPct val="90000"/>
              </a:lnSpc>
              <a:spcBef>
                <a:spcPts val="600"/>
              </a:spcBef>
            </a:pPr>
            <a:r>
              <a:rPr lang="en-US" altLang="zh-CN" sz="2000">
                <a:latin typeface="Palatino" charset="0"/>
              </a:rPr>
              <a:t>The system might support a major corporate function (e.g., pension management) or some governmental function (e.g., healthcare administration or homeland security).</a:t>
            </a:r>
          </a:p>
          <a:p>
            <a:pPr lvl="1" eaLnBrk="1" hangingPunct="1">
              <a:lnSpc>
                <a:spcPct val="90000"/>
              </a:lnSpc>
              <a:spcBef>
                <a:spcPts val="600"/>
              </a:spcBef>
            </a:pPr>
            <a:endParaRPr lang="en-US" altLang="zh-CN" sz="2000">
              <a:latin typeface="Palatino" charset="0"/>
            </a:endParaRPr>
          </a:p>
          <a:p>
            <a:pPr eaLnBrk="1" hangingPunct="1">
              <a:lnSpc>
                <a:spcPct val="90000"/>
              </a:lnSpc>
              <a:spcBef>
                <a:spcPts val="600"/>
              </a:spcBef>
            </a:pPr>
            <a:r>
              <a:rPr lang="en-US" altLang="zh-CN" sz="2000">
                <a:latin typeface="Palatino" charset="0"/>
              </a:rPr>
              <a:t>Work begins with the best of intentions on both sides, but by the time the system is delivered, things have gone bad. </a:t>
            </a:r>
          </a:p>
          <a:p>
            <a:pPr eaLnBrk="1" hangingPunct="1">
              <a:lnSpc>
                <a:spcPct val="90000"/>
              </a:lnSpc>
              <a:spcBef>
                <a:spcPts val="600"/>
              </a:spcBef>
            </a:pPr>
            <a:endParaRPr lang="en-US" altLang="zh-CN" sz="2000">
              <a:latin typeface="Palatino" charset="0"/>
            </a:endParaRPr>
          </a:p>
          <a:p>
            <a:pPr eaLnBrk="1" hangingPunct="1">
              <a:lnSpc>
                <a:spcPct val="90000"/>
              </a:lnSpc>
              <a:spcBef>
                <a:spcPts val="600"/>
              </a:spcBef>
            </a:pPr>
            <a:r>
              <a:rPr lang="en-US" altLang="zh-CN" sz="2000">
                <a:latin typeface="Palatino" charset="0"/>
              </a:rPr>
              <a:t>The system is late, fails to deliver desired features and functions, is error-prone, and does not meet with customer approval. </a:t>
            </a:r>
          </a:p>
          <a:p>
            <a:pPr eaLnBrk="1" hangingPunct="1">
              <a:lnSpc>
                <a:spcPct val="90000"/>
              </a:lnSpc>
              <a:spcBef>
                <a:spcPts val="600"/>
              </a:spcBef>
            </a:pPr>
            <a:endParaRPr lang="en-US" altLang="zh-CN" sz="2000">
              <a:latin typeface="Palatino" charset="0"/>
            </a:endParaRPr>
          </a:p>
          <a:p>
            <a:pPr eaLnBrk="1" hangingPunct="1">
              <a:lnSpc>
                <a:spcPct val="90000"/>
              </a:lnSpc>
              <a:spcBef>
                <a:spcPts val="600"/>
              </a:spcBef>
            </a:pPr>
            <a:r>
              <a:rPr lang="en-US" altLang="zh-CN" sz="2000">
                <a:latin typeface="Palatino" charset="0"/>
              </a:rPr>
              <a:t>Litigation ensues.</a:t>
            </a:r>
          </a:p>
        </p:txBody>
      </p:sp>
      <p:sp>
        <p:nvSpPr>
          <p:cNvPr id="51206" name="Rectangle 2">
            <a:extLst>
              <a:ext uri="{FF2B5EF4-FFF2-40B4-BE49-F238E27FC236}">
                <a16:creationId xmlns:a16="http://schemas.microsoft.com/office/drawing/2014/main" id="{978C59A6-BD55-CC2C-CFB9-49AC28C424D0}"/>
              </a:ext>
            </a:extLst>
          </p:cNvPr>
          <p:cNvSpPr>
            <a:spLocks noChangeArrowheads="1"/>
          </p:cNvSpPr>
          <p:nvPr/>
        </p:nvSpPr>
        <p:spPr bwMode="auto">
          <a:xfrm>
            <a:off x="611188" y="274638"/>
            <a:ext cx="83820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19.3 The Software Quality Dilemma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7FE2682-CAF3-3C4F-D56F-F599F91C90CF}"/>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6EB9D4EC-DBDE-4AE5-930C-22382CD9781D}" type="slidenum">
              <a:rPr lang="zh-CN" altLang="en-US" sz="1000">
                <a:latin typeface="Helvetica" panose="020B0604020202020204" pitchFamily="34" charset="0"/>
                <a:ea typeface="MS PGothic" panose="020B0600070205080204" pitchFamily="34" charset="-128"/>
              </a:rPr>
              <a:pPr algn="r" eaLnBrk="1" hangingPunct="1"/>
              <a:t>18</a:t>
            </a:fld>
            <a:endParaRPr lang="en-US" altLang="zh-CN" sz="1000">
              <a:latin typeface="Helvetica" panose="020B0604020202020204" pitchFamily="34" charset="0"/>
              <a:ea typeface="MS PGothic" panose="020B0600070205080204" pitchFamily="34" charset="-128"/>
            </a:endParaRPr>
          </a:p>
        </p:txBody>
      </p:sp>
      <p:sp>
        <p:nvSpPr>
          <p:cNvPr id="52228" name="Rectangle 2">
            <a:extLst>
              <a:ext uri="{FF2B5EF4-FFF2-40B4-BE49-F238E27FC236}">
                <a16:creationId xmlns:a16="http://schemas.microsoft.com/office/drawing/2014/main" id="{0DE79B2D-05A9-4F5D-2AFF-E494A29509F4}"/>
              </a:ext>
            </a:extLst>
          </p:cNvPr>
          <p:cNvSpPr>
            <a:spLocks noGrp="1" noChangeArrowheads="1"/>
          </p:cNvSpPr>
          <p:nvPr>
            <p:ph type="title" idx="4294967295"/>
          </p:nvPr>
        </p:nvSpPr>
        <p:spPr>
          <a:xfrm>
            <a:off x="395288" y="1052513"/>
            <a:ext cx="7859712" cy="419100"/>
          </a:xfrm>
        </p:spPr>
        <p:txBody>
          <a:bodyPr anchor="b"/>
          <a:lstStyle/>
          <a:p>
            <a:pPr algn="l" eaLnBrk="1" hangingPunct="1"/>
            <a:r>
              <a:rPr lang="en-US" altLang="zh-CN" sz="2400">
                <a:solidFill>
                  <a:schemeClr val="tx1"/>
                </a:solidFill>
              </a:rPr>
              <a:t>Low Quality Software</a:t>
            </a:r>
          </a:p>
        </p:txBody>
      </p:sp>
      <p:sp>
        <p:nvSpPr>
          <p:cNvPr id="52229" name="Rectangle 3">
            <a:extLst>
              <a:ext uri="{FF2B5EF4-FFF2-40B4-BE49-F238E27FC236}">
                <a16:creationId xmlns:a16="http://schemas.microsoft.com/office/drawing/2014/main" id="{FB67897D-42DA-009F-56A3-8DA7C6BB77B2}"/>
              </a:ext>
            </a:extLst>
          </p:cNvPr>
          <p:cNvSpPr>
            <a:spLocks noGrp="1" noChangeArrowheads="1"/>
          </p:cNvSpPr>
          <p:nvPr>
            <p:ph type="body" idx="4294967295"/>
          </p:nvPr>
        </p:nvSpPr>
        <p:spPr>
          <a:xfrm>
            <a:off x="250825" y="1484313"/>
            <a:ext cx="8229600" cy="4570412"/>
          </a:xfrm>
        </p:spPr>
        <p:txBody>
          <a:bodyPr/>
          <a:lstStyle/>
          <a:p>
            <a:pPr eaLnBrk="1" hangingPunct="1"/>
            <a:r>
              <a:rPr lang="en-US" altLang="zh-CN" sz="2000"/>
              <a:t>Low quality software increases risks for both developers and end-users</a:t>
            </a:r>
          </a:p>
          <a:p>
            <a:pPr eaLnBrk="1" hangingPunct="1"/>
            <a:r>
              <a:rPr lang="en-US" altLang="zh-CN" sz="2000"/>
              <a:t>When systems are delivered late, fail to deliver functionality, and does not meet customer expectations litigation ensues</a:t>
            </a:r>
          </a:p>
          <a:p>
            <a:pPr eaLnBrk="1" hangingPunct="1"/>
            <a:r>
              <a:rPr lang="en-US" altLang="zh-CN" sz="2000"/>
              <a:t>Low quality software is easier to hack and can increase the security risks for the application once deployed</a:t>
            </a:r>
          </a:p>
          <a:p>
            <a:pPr eaLnBrk="1" hangingPunct="1"/>
            <a:r>
              <a:rPr lang="en-US" altLang="zh-CN" sz="2000"/>
              <a:t>A secure system cannot be built without focusing on quality (security, reliability, dependability) during the design phase</a:t>
            </a:r>
          </a:p>
          <a:p>
            <a:pPr eaLnBrk="1" hangingPunct="1"/>
            <a:r>
              <a:rPr lang="en-US" altLang="zh-CN" sz="2000"/>
              <a:t>Low quality software is liable to contain architectural flaws as well as implementation problems (bugs)</a:t>
            </a:r>
          </a:p>
        </p:txBody>
      </p:sp>
      <p:sp>
        <p:nvSpPr>
          <p:cNvPr id="52230" name="Rectangle 2">
            <a:extLst>
              <a:ext uri="{FF2B5EF4-FFF2-40B4-BE49-F238E27FC236}">
                <a16:creationId xmlns:a16="http://schemas.microsoft.com/office/drawing/2014/main" id="{F8FC0859-3ED9-2075-962D-BDD2931B4B4A}"/>
              </a:ext>
            </a:extLst>
          </p:cNvPr>
          <p:cNvSpPr>
            <a:spLocks noChangeArrowheads="1"/>
          </p:cNvSpPr>
          <p:nvPr/>
        </p:nvSpPr>
        <p:spPr bwMode="auto">
          <a:xfrm>
            <a:off x="611188" y="260350"/>
            <a:ext cx="83820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19.3 The Software Quality Dilemma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D5B3A85-3AA9-0C69-2390-3FB3848BED38}"/>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96752945-8650-46F1-9292-DC3125645CFB}" type="slidenum">
              <a:rPr lang="zh-CN" altLang="en-US" sz="1000">
                <a:latin typeface="Helvetica" panose="020B0604020202020204" pitchFamily="34" charset="0"/>
                <a:ea typeface="MS PGothic" panose="020B0600070205080204" pitchFamily="34" charset="-128"/>
              </a:rPr>
              <a:pPr algn="r" eaLnBrk="1" hangingPunct="1"/>
              <a:t>19</a:t>
            </a:fld>
            <a:endParaRPr lang="en-US" altLang="zh-CN" sz="1000">
              <a:latin typeface="Helvetica" panose="020B0604020202020204" pitchFamily="34" charset="0"/>
              <a:ea typeface="MS PGothic" panose="020B0600070205080204" pitchFamily="34" charset="-128"/>
            </a:endParaRPr>
          </a:p>
        </p:txBody>
      </p:sp>
      <p:sp>
        <p:nvSpPr>
          <p:cNvPr id="53252" name="Rectangle 2">
            <a:extLst>
              <a:ext uri="{FF2B5EF4-FFF2-40B4-BE49-F238E27FC236}">
                <a16:creationId xmlns:a16="http://schemas.microsoft.com/office/drawing/2014/main" id="{1C82B54D-292E-DE57-1EC2-58EAA5033BAB}"/>
              </a:ext>
            </a:extLst>
          </p:cNvPr>
          <p:cNvSpPr>
            <a:spLocks noGrp="1" noChangeArrowheads="1"/>
          </p:cNvSpPr>
          <p:nvPr>
            <p:ph type="title" idx="4294967295"/>
          </p:nvPr>
        </p:nvSpPr>
        <p:spPr>
          <a:xfrm>
            <a:off x="250825" y="1066800"/>
            <a:ext cx="7859713" cy="490538"/>
          </a:xfrm>
        </p:spPr>
        <p:txBody>
          <a:bodyPr anchor="b"/>
          <a:lstStyle/>
          <a:p>
            <a:pPr algn="l" eaLnBrk="1" hangingPunct="1"/>
            <a:r>
              <a:rPr lang="en-US" altLang="zh-CN" sz="2400">
                <a:solidFill>
                  <a:schemeClr val="tx1"/>
                </a:solidFill>
              </a:rPr>
              <a:t>Impact of Management Decisions</a:t>
            </a:r>
          </a:p>
        </p:txBody>
      </p:sp>
      <p:sp>
        <p:nvSpPr>
          <p:cNvPr id="53253" name="Rectangle 3">
            <a:extLst>
              <a:ext uri="{FF2B5EF4-FFF2-40B4-BE49-F238E27FC236}">
                <a16:creationId xmlns:a16="http://schemas.microsoft.com/office/drawing/2014/main" id="{F5C780E6-6C8A-24FA-DED1-42D13C997A1D}"/>
              </a:ext>
            </a:extLst>
          </p:cNvPr>
          <p:cNvSpPr>
            <a:spLocks noGrp="1" noChangeArrowheads="1"/>
          </p:cNvSpPr>
          <p:nvPr>
            <p:ph type="body" idx="4294967295"/>
          </p:nvPr>
        </p:nvSpPr>
        <p:spPr>
          <a:xfrm>
            <a:off x="250825" y="1700213"/>
            <a:ext cx="8229600" cy="4354512"/>
          </a:xfrm>
        </p:spPr>
        <p:txBody>
          <a:bodyPr/>
          <a:lstStyle/>
          <a:p>
            <a:pPr eaLnBrk="1" hangingPunct="1"/>
            <a:r>
              <a:rPr lang="en-US" altLang="zh-CN">
                <a:solidFill>
                  <a:srgbClr val="FF0000"/>
                </a:solidFill>
              </a:rPr>
              <a:t>Estimation decisions </a:t>
            </a:r>
            <a:r>
              <a:rPr lang="en-US" altLang="zh-CN"/>
              <a:t>– irrational delivery date estimates cause teams to take short-cuts that can lead to reduced product quality </a:t>
            </a:r>
          </a:p>
          <a:p>
            <a:pPr eaLnBrk="1" hangingPunct="1"/>
            <a:r>
              <a:rPr lang="en-US" altLang="zh-CN">
                <a:solidFill>
                  <a:srgbClr val="FF0000"/>
                </a:solidFill>
              </a:rPr>
              <a:t>Scheduling decisions </a:t>
            </a:r>
            <a:r>
              <a:rPr lang="en-US" altLang="zh-CN"/>
              <a:t>– failing to pay attention to task dependencies when creating the project schedule</a:t>
            </a:r>
          </a:p>
          <a:p>
            <a:pPr eaLnBrk="1" hangingPunct="1"/>
            <a:r>
              <a:rPr lang="en-US" altLang="zh-CN">
                <a:solidFill>
                  <a:srgbClr val="FF0000"/>
                </a:solidFill>
              </a:rPr>
              <a:t>Risk-oriented decisions </a:t>
            </a:r>
            <a:r>
              <a:rPr lang="en-US" altLang="zh-CN"/>
              <a:t>– reacting to each crisis as it arises rather than building in mechanisms to monitor risks may result in products having reduced quality</a:t>
            </a:r>
          </a:p>
        </p:txBody>
      </p:sp>
      <p:sp>
        <p:nvSpPr>
          <p:cNvPr id="53254" name="Rectangle 2">
            <a:extLst>
              <a:ext uri="{FF2B5EF4-FFF2-40B4-BE49-F238E27FC236}">
                <a16:creationId xmlns:a16="http://schemas.microsoft.com/office/drawing/2014/main" id="{3455DBF6-C01E-E9BC-4E24-A19430F3E439}"/>
              </a:ext>
            </a:extLst>
          </p:cNvPr>
          <p:cNvSpPr>
            <a:spLocks noChangeArrowheads="1"/>
          </p:cNvSpPr>
          <p:nvPr/>
        </p:nvSpPr>
        <p:spPr bwMode="auto">
          <a:xfrm>
            <a:off x="609600" y="490538"/>
            <a:ext cx="838200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19.3 The Software Quality Dilemma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B19D5C1-0797-3FBD-45F1-9E632572B47F}"/>
              </a:ext>
            </a:extLst>
          </p:cNvPr>
          <p:cNvSpPr>
            <a:spLocks noGrp="1" noChangeArrowheads="1"/>
          </p:cNvSpPr>
          <p:nvPr>
            <p:ph type="title"/>
          </p:nvPr>
        </p:nvSpPr>
        <p:spPr>
          <a:xfrm>
            <a:off x="1143000" y="533400"/>
            <a:ext cx="6705600" cy="633413"/>
          </a:xfrm>
        </p:spPr>
        <p:txBody>
          <a:bodyPr/>
          <a:lstStyle/>
          <a:p>
            <a:r>
              <a:rPr lang="en-US" altLang="zh-CN" sz="2400"/>
              <a:t>19.1 What Is Quality</a:t>
            </a:r>
            <a:endParaRPr lang="zh-CN" altLang="en-US" sz="2400"/>
          </a:p>
        </p:txBody>
      </p:sp>
      <p:sp>
        <p:nvSpPr>
          <p:cNvPr id="34819" name="Rectangle 3">
            <a:extLst>
              <a:ext uri="{FF2B5EF4-FFF2-40B4-BE49-F238E27FC236}">
                <a16:creationId xmlns:a16="http://schemas.microsoft.com/office/drawing/2014/main" id="{3D7477FD-B3CF-B6D6-9084-B6A667FB4D27}"/>
              </a:ext>
            </a:extLst>
          </p:cNvPr>
          <p:cNvSpPr>
            <a:spLocks noGrp="1" noChangeArrowheads="1"/>
          </p:cNvSpPr>
          <p:nvPr>
            <p:ph type="body" idx="1"/>
          </p:nvPr>
        </p:nvSpPr>
        <p:spPr>
          <a:xfrm>
            <a:off x="609600" y="1557338"/>
            <a:ext cx="8001000" cy="4191000"/>
          </a:xfrm>
        </p:spPr>
        <p:txBody>
          <a:bodyPr/>
          <a:lstStyle/>
          <a:p>
            <a:pPr eaLnBrk="1" hangingPunct="1">
              <a:lnSpc>
                <a:spcPct val="80000"/>
              </a:lnSpc>
              <a:spcBef>
                <a:spcPts val="300"/>
              </a:spcBef>
            </a:pPr>
            <a:r>
              <a:rPr lang="en-US" altLang="zh-CN" sz="1800">
                <a:latin typeface="Palatino" charset="0"/>
              </a:rPr>
              <a:t>The </a:t>
            </a:r>
            <a:r>
              <a:rPr lang="en-US" altLang="zh-CN" sz="1800" b="1" i="1">
                <a:solidFill>
                  <a:srgbClr val="FF0000"/>
                </a:solidFill>
                <a:latin typeface="Palatino" charset="0"/>
              </a:rPr>
              <a:t>transcendental view</a:t>
            </a:r>
            <a:r>
              <a:rPr lang="en-US" altLang="zh-CN" sz="1800">
                <a:latin typeface="Palatino" charset="0"/>
              </a:rPr>
              <a:t> argues (like Persig) that quality is something that you immediately recognize, but cannot explicitly define. </a:t>
            </a:r>
          </a:p>
          <a:p>
            <a:pPr eaLnBrk="1" hangingPunct="1">
              <a:lnSpc>
                <a:spcPct val="80000"/>
              </a:lnSpc>
              <a:spcBef>
                <a:spcPts val="300"/>
              </a:spcBef>
            </a:pPr>
            <a:endParaRPr lang="en-US" altLang="zh-CN" sz="1800">
              <a:latin typeface="Palatino" charset="0"/>
            </a:endParaRPr>
          </a:p>
          <a:p>
            <a:pPr eaLnBrk="1" hangingPunct="1">
              <a:lnSpc>
                <a:spcPct val="80000"/>
              </a:lnSpc>
              <a:spcBef>
                <a:spcPts val="300"/>
              </a:spcBef>
            </a:pPr>
            <a:r>
              <a:rPr lang="en-US" altLang="zh-CN" sz="1800">
                <a:latin typeface="Palatino" charset="0"/>
              </a:rPr>
              <a:t>The </a:t>
            </a:r>
            <a:r>
              <a:rPr lang="en-US" altLang="zh-CN" sz="1800" b="1" i="1">
                <a:solidFill>
                  <a:srgbClr val="FF0000"/>
                </a:solidFill>
                <a:latin typeface="Palatino" charset="0"/>
              </a:rPr>
              <a:t>user view</a:t>
            </a:r>
            <a:r>
              <a:rPr lang="en-US" altLang="zh-CN" sz="1800">
                <a:latin typeface="Palatino" charset="0"/>
              </a:rPr>
              <a:t> sees quality in terms of an end-user’s specific goals. If a product meets those goals, it exhibits quality. </a:t>
            </a:r>
          </a:p>
          <a:p>
            <a:pPr eaLnBrk="1" hangingPunct="1">
              <a:lnSpc>
                <a:spcPct val="80000"/>
              </a:lnSpc>
              <a:spcBef>
                <a:spcPts val="300"/>
              </a:spcBef>
            </a:pPr>
            <a:endParaRPr lang="en-US" altLang="zh-CN" sz="1800">
              <a:latin typeface="Palatino" charset="0"/>
            </a:endParaRPr>
          </a:p>
          <a:p>
            <a:pPr eaLnBrk="1" hangingPunct="1">
              <a:lnSpc>
                <a:spcPct val="80000"/>
              </a:lnSpc>
              <a:spcBef>
                <a:spcPts val="300"/>
              </a:spcBef>
            </a:pPr>
            <a:r>
              <a:rPr lang="en-US" altLang="zh-CN" sz="1800">
                <a:latin typeface="Palatino" charset="0"/>
              </a:rPr>
              <a:t>The </a:t>
            </a:r>
            <a:r>
              <a:rPr lang="en-US" altLang="zh-CN" sz="1800" b="1" i="1">
                <a:solidFill>
                  <a:srgbClr val="FF0000"/>
                </a:solidFill>
                <a:latin typeface="Palatino" charset="0"/>
              </a:rPr>
              <a:t>manufacturer’s view</a:t>
            </a:r>
            <a:r>
              <a:rPr lang="en-US" altLang="zh-CN" sz="1800">
                <a:solidFill>
                  <a:schemeClr val="folHlink"/>
                </a:solidFill>
                <a:latin typeface="Palatino" charset="0"/>
              </a:rPr>
              <a:t> </a:t>
            </a:r>
            <a:r>
              <a:rPr lang="en-US" altLang="zh-CN" sz="1800">
                <a:latin typeface="Palatino" charset="0"/>
              </a:rPr>
              <a:t>defines quality in terms of the original specification of the product. If the product conforms to the spec, it exhibits quality. </a:t>
            </a:r>
          </a:p>
          <a:p>
            <a:pPr eaLnBrk="1" hangingPunct="1">
              <a:lnSpc>
                <a:spcPct val="80000"/>
              </a:lnSpc>
              <a:spcBef>
                <a:spcPts val="300"/>
              </a:spcBef>
            </a:pPr>
            <a:endParaRPr lang="en-US" altLang="zh-CN" sz="1800">
              <a:latin typeface="Palatino" charset="0"/>
            </a:endParaRPr>
          </a:p>
          <a:p>
            <a:pPr eaLnBrk="1" hangingPunct="1">
              <a:lnSpc>
                <a:spcPct val="80000"/>
              </a:lnSpc>
              <a:spcBef>
                <a:spcPts val="300"/>
              </a:spcBef>
            </a:pPr>
            <a:r>
              <a:rPr lang="en-US" altLang="zh-CN" sz="1800">
                <a:latin typeface="Palatino" charset="0"/>
              </a:rPr>
              <a:t>The </a:t>
            </a:r>
            <a:r>
              <a:rPr lang="en-US" altLang="zh-CN" sz="1800" b="1" i="1">
                <a:solidFill>
                  <a:srgbClr val="FF0000"/>
                </a:solidFill>
                <a:latin typeface="Palatino" charset="0"/>
              </a:rPr>
              <a:t>product view</a:t>
            </a:r>
            <a:r>
              <a:rPr lang="en-US" altLang="zh-CN" sz="1800">
                <a:latin typeface="Palatino" charset="0"/>
              </a:rPr>
              <a:t> suggests that quality can be tied to inherent characteristics (e.g., functions and features) of a product. </a:t>
            </a:r>
          </a:p>
          <a:p>
            <a:pPr eaLnBrk="1" hangingPunct="1">
              <a:lnSpc>
                <a:spcPct val="80000"/>
              </a:lnSpc>
              <a:spcBef>
                <a:spcPts val="300"/>
              </a:spcBef>
            </a:pPr>
            <a:endParaRPr lang="en-US" altLang="zh-CN" sz="1800">
              <a:latin typeface="Palatino" charset="0"/>
            </a:endParaRPr>
          </a:p>
          <a:p>
            <a:pPr eaLnBrk="1" hangingPunct="1">
              <a:lnSpc>
                <a:spcPct val="80000"/>
              </a:lnSpc>
              <a:spcBef>
                <a:spcPts val="300"/>
              </a:spcBef>
            </a:pPr>
            <a:r>
              <a:rPr lang="en-US" altLang="zh-CN" sz="1800">
                <a:latin typeface="Palatino" charset="0"/>
              </a:rPr>
              <a:t>Finally, the </a:t>
            </a:r>
            <a:r>
              <a:rPr lang="en-US" altLang="zh-CN" sz="1800" b="1" i="1">
                <a:solidFill>
                  <a:srgbClr val="FF0000"/>
                </a:solidFill>
                <a:latin typeface="Palatino" charset="0"/>
              </a:rPr>
              <a:t>value-based view</a:t>
            </a:r>
            <a:r>
              <a:rPr lang="en-US" altLang="zh-CN" sz="1800">
                <a:latin typeface="Palatino" charset="0"/>
              </a:rPr>
              <a:t> measures quality based on how much a customer is willing to pay for a product. In reality, quality encompasses all of these views and more.</a:t>
            </a:r>
          </a:p>
          <a:p>
            <a:pPr>
              <a:lnSpc>
                <a:spcPct val="80000"/>
              </a:lnSpc>
              <a:buFontTx/>
              <a:buNone/>
            </a:pPr>
            <a:endParaRPr lang="en-US" altLang="zh-CN" sz="2000" b="1">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090D8C5-E97A-9756-B7D1-93D8A79023C5}"/>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5C85A0B-9A3F-4B71-A575-40C23E7CE512}" type="slidenum">
              <a:rPr lang="zh-CN" altLang="en-US" sz="1000">
                <a:latin typeface="Helvetica" panose="020B0604020202020204" pitchFamily="34" charset="0"/>
                <a:ea typeface="MS PGothic" panose="020B0600070205080204" pitchFamily="34" charset="-128"/>
              </a:rPr>
              <a:pPr algn="r" eaLnBrk="1" hangingPunct="1"/>
              <a:t>20</a:t>
            </a:fld>
            <a:endParaRPr lang="en-US" altLang="zh-CN" sz="1000">
              <a:latin typeface="Helvetica" panose="020B0604020202020204" pitchFamily="34" charset="0"/>
              <a:ea typeface="MS PGothic" panose="020B0600070205080204" pitchFamily="34" charset="-128"/>
            </a:endParaRPr>
          </a:p>
        </p:txBody>
      </p:sp>
      <p:sp>
        <p:nvSpPr>
          <p:cNvPr id="54276" name="Rectangle 2">
            <a:extLst>
              <a:ext uri="{FF2B5EF4-FFF2-40B4-BE49-F238E27FC236}">
                <a16:creationId xmlns:a16="http://schemas.microsoft.com/office/drawing/2014/main" id="{C4F32E45-2D5B-8255-600E-C47BEB8A883F}"/>
              </a:ext>
            </a:extLst>
          </p:cNvPr>
          <p:cNvSpPr>
            <a:spLocks noGrp="1" noChangeArrowheads="1"/>
          </p:cNvSpPr>
          <p:nvPr>
            <p:ph type="title" idx="4294967295"/>
          </p:nvPr>
        </p:nvSpPr>
        <p:spPr>
          <a:xfrm>
            <a:off x="1211263" y="457200"/>
            <a:ext cx="6705600" cy="633413"/>
          </a:xfrm>
        </p:spPr>
        <p:txBody>
          <a:bodyPr anchor="b"/>
          <a:lstStyle/>
          <a:p>
            <a:pPr eaLnBrk="1" hangingPunct="1"/>
            <a:r>
              <a:rPr lang="en-US" altLang="zh-CN" sz="2400">
                <a:solidFill>
                  <a:srgbClr val="0000FF"/>
                </a:solidFill>
              </a:rPr>
              <a:t>19.4 Achieving Software Quality</a:t>
            </a:r>
          </a:p>
        </p:txBody>
      </p:sp>
      <p:sp>
        <p:nvSpPr>
          <p:cNvPr id="54277" name="Rectangle 3">
            <a:extLst>
              <a:ext uri="{FF2B5EF4-FFF2-40B4-BE49-F238E27FC236}">
                <a16:creationId xmlns:a16="http://schemas.microsoft.com/office/drawing/2014/main" id="{49D17909-010D-17B2-1920-1B3451598FB3}"/>
              </a:ext>
            </a:extLst>
          </p:cNvPr>
          <p:cNvSpPr>
            <a:spLocks noGrp="1" noChangeArrowheads="1"/>
          </p:cNvSpPr>
          <p:nvPr>
            <p:ph type="body" idx="4294967295"/>
          </p:nvPr>
        </p:nvSpPr>
        <p:spPr>
          <a:xfrm>
            <a:off x="142875" y="1484313"/>
            <a:ext cx="8893175" cy="4752975"/>
          </a:xfrm>
        </p:spPr>
        <p:txBody>
          <a:bodyPr/>
          <a:lstStyle/>
          <a:p>
            <a:pPr eaLnBrk="1" hangingPunct="1"/>
            <a:r>
              <a:rPr lang="en-US" altLang="zh-CN" sz="2000"/>
              <a:t>Software quality is the </a:t>
            </a:r>
            <a:r>
              <a:rPr lang="en-US" altLang="zh-CN" sz="2000" b="1">
                <a:solidFill>
                  <a:srgbClr val="FF0000"/>
                </a:solidFill>
              </a:rPr>
              <a:t>result</a:t>
            </a:r>
            <a:r>
              <a:rPr lang="en-US" altLang="zh-CN" sz="2000">
                <a:solidFill>
                  <a:srgbClr val="FF0000"/>
                </a:solidFill>
              </a:rPr>
              <a:t> </a:t>
            </a:r>
            <a:r>
              <a:rPr lang="en-US" altLang="zh-CN" sz="2000"/>
              <a:t>of </a:t>
            </a:r>
            <a:r>
              <a:rPr lang="en-US" altLang="zh-CN" sz="2000" b="1">
                <a:solidFill>
                  <a:srgbClr val="FF0000"/>
                </a:solidFill>
              </a:rPr>
              <a:t>good project management</a:t>
            </a:r>
            <a:r>
              <a:rPr lang="en-US" altLang="zh-CN" sz="2000"/>
              <a:t> and </a:t>
            </a:r>
            <a:r>
              <a:rPr lang="en-US" altLang="zh-CN" sz="2000" b="1">
                <a:solidFill>
                  <a:srgbClr val="FF0000"/>
                </a:solidFill>
              </a:rPr>
              <a:t>solid engineering practice.</a:t>
            </a:r>
          </a:p>
          <a:p>
            <a:pPr eaLnBrk="1" hangingPunct="1"/>
            <a:r>
              <a:rPr lang="en-US" altLang="zh-CN" sz="2000"/>
              <a:t>To build high quality software you must </a:t>
            </a:r>
            <a:r>
              <a:rPr lang="en-US" altLang="zh-CN" sz="2000" b="1">
                <a:solidFill>
                  <a:srgbClr val="FF0000"/>
                </a:solidFill>
              </a:rPr>
              <a:t>understand the problem</a:t>
            </a:r>
            <a:r>
              <a:rPr lang="en-US" altLang="zh-CN" sz="2000"/>
              <a:t> to be solved and be capable of </a:t>
            </a:r>
            <a:r>
              <a:rPr lang="en-US" altLang="zh-CN" sz="2000" b="1">
                <a:solidFill>
                  <a:srgbClr val="FF0000"/>
                </a:solidFill>
              </a:rPr>
              <a:t>creating a quality design</a:t>
            </a:r>
            <a:r>
              <a:rPr lang="en-US" altLang="zh-CN" sz="2000"/>
              <a:t> the conforms to the problem requirements.</a:t>
            </a:r>
          </a:p>
          <a:p>
            <a:pPr eaLnBrk="1" hangingPunct="1"/>
            <a:r>
              <a:rPr lang="en-US" altLang="zh-CN" sz="2000" b="1">
                <a:solidFill>
                  <a:srgbClr val="FF0000"/>
                </a:solidFill>
              </a:rPr>
              <a:t>Eliminating architectural flaws</a:t>
            </a:r>
            <a:r>
              <a:rPr lang="en-US" altLang="zh-CN" sz="2000"/>
              <a:t> during design can improve quality.</a:t>
            </a:r>
          </a:p>
          <a:p>
            <a:pPr eaLnBrk="1" hangingPunct="1"/>
            <a:r>
              <a:rPr lang="en-US" altLang="zh-CN" sz="2000" b="1">
                <a:solidFill>
                  <a:srgbClr val="FF0000"/>
                </a:solidFill>
              </a:rPr>
              <a:t>Project management</a:t>
            </a:r>
            <a:r>
              <a:rPr lang="en-US" altLang="zh-CN" sz="2000"/>
              <a:t> – project plan includes explicit techniques for quality and change management.</a:t>
            </a:r>
          </a:p>
          <a:p>
            <a:pPr eaLnBrk="1" hangingPunct="1"/>
            <a:r>
              <a:rPr lang="en-US" altLang="zh-CN" sz="2000" b="1">
                <a:solidFill>
                  <a:srgbClr val="FF0000"/>
                </a:solidFill>
              </a:rPr>
              <a:t>Quality control</a:t>
            </a:r>
            <a:r>
              <a:rPr lang="en-US" altLang="zh-CN" sz="2000"/>
              <a:t> - series of inspections, reviews, and tests used to ensure conformance of a work product to its specifications.</a:t>
            </a:r>
          </a:p>
          <a:p>
            <a:pPr eaLnBrk="1" hangingPunct="1"/>
            <a:r>
              <a:rPr lang="en-US" altLang="zh-CN" sz="2000" b="1">
                <a:solidFill>
                  <a:srgbClr val="FF0000"/>
                </a:solidFill>
              </a:rPr>
              <a:t>Quality assurance</a:t>
            </a:r>
            <a:r>
              <a:rPr lang="en-US" altLang="zh-CN" sz="2000"/>
              <a:t> - consists of the auditing and reporting procedures used to provide management with data needed to make proactive decisions.</a:t>
            </a:r>
          </a:p>
          <a:p>
            <a:pPr eaLnBrk="1" hangingPunct="1"/>
            <a:endParaRPr lang="en-US" altLang="zh-CN"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145475-BDCC-B12B-20C5-2F56449D50E2}"/>
              </a:ext>
            </a:extLst>
          </p:cNvPr>
          <p:cNvSpPr txBox="1">
            <a:spLocks noGrp="1"/>
          </p:cNvSpPr>
          <p:nvPr/>
        </p:nvSpPr>
        <p:spPr bwMode="auto">
          <a:xfrm>
            <a:off x="7524750" y="6237288"/>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71698DA-2385-49D9-943C-9CBB1B5AD88F}" type="slidenum">
              <a:rPr lang="zh-CN" altLang="en-US" sz="1000">
                <a:latin typeface="Helvetica" panose="020B0604020202020204" pitchFamily="34" charset="0"/>
                <a:ea typeface="MS PGothic" panose="020B0600070205080204" pitchFamily="34" charset="-128"/>
              </a:rPr>
              <a:pPr algn="r" eaLnBrk="1" hangingPunct="1"/>
              <a:t>3</a:t>
            </a:fld>
            <a:endParaRPr lang="en-US" altLang="zh-CN" sz="1000">
              <a:latin typeface="Helvetica" panose="020B0604020202020204" pitchFamily="34" charset="0"/>
              <a:ea typeface="MS PGothic" panose="020B0600070205080204" pitchFamily="34" charset="-128"/>
            </a:endParaRPr>
          </a:p>
        </p:txBody>
      </p:sp>
      <p:sp>
        <p:nvSpPr>
          <p:cNvPr id="35844" name="Rectangle 2">
            <a:extLst>
              <a:ext uri="{FF2B5EF4-FFF2-40B4-BE49-F238E27FC236}">
                <a16:creationId xmlns:a16="http://schemas.microsoft.com/office/drawing/2014/main" id="{6DCAF2C8-CE63-EF8C-DCC1-4F7E33085097}"/>
              </a:ext>
            </a:extLst>
          </p:cNvPr>
          <p:cNvSpPr>
            <a:spLocks noGrp="1" noChangeArrowheads="1"/>
          </p:cNvSpPr>
          <p:nvPr>
            <p:ph type="title" idx="4294967295"/>
          </p:nvPr>
        </p:nvSpPr>
        <p:spPr/>
        <p:txBody>
          <a:bodyPr anchor="b"/>
          <a:lstStyle/>
          <a:p>
            <a:pPr eaLnBrk="1" hangingPunct="1"/>
            <a:r>
              <a:rPr lang="en-US" altLang="zh-CN" sz="2400"/>
              <a:t>19.2 Software Quality</a:t>
            </a:r>
          </a:p>
        </p:txBody>
      </p:sp>
      <p:sp>
        <p:nvSpPr>
          <p:cNvPr id="35845" name="Rectangle 3">
            <a:extLst>
              <a:ext uri="{FF2B5EF4-FFF2-40B4-BE49-F238E27FC236}">
                <a16:creationId xmlns:a16="http://schemas.microsoft.com/office/drawing/2014/main" id="{896BEDB1-9252-1F7A-F590-8DE52FD8B9B5}"/>
              </a:ext>
            </a:extLst>
          </p:cNvPr>
          <p:cNvSpPr>
            <a:spLocks noGrp="1" noChangeArrowheads="1"/>
          </p:cNvSpPr>
          <p:nvPr>
            <p:ph type="body" idx="4294967295"/>
          </p:nvPr>
        </p:nvSpPr>
        <p:spPr>
          <a:xfrm>
            <a:off x="0" y="1412875"/>
            <a:ext cx="8763000" cy="4683125"/>
          </a:xfrm>
        </p:spPr>
        <p:txBody>
          <a:bodyPr/>
          <a:lstStyle/>
          <a:p>
            <a:pPr lvl="1" eaLnBrk="1" hangingPunct="1">
              <a:lnSpc>
                <a:spcPct val="90000"/>
              </a:lnSpc>
              <a:spcBef>
                <a:spcPts val="300"/>
              </a:spcBef>
            </a:pPr>
            <a:r>
              <a:rPr lang="en-US" altLang="zh-CN" sz="2000"/>
              <a:t>“</a:t>
            </a:r>
            <a:r>
              <a:rPr lang="en-US" altLang="zh-CN" sz="2000">
                <a:solidFill>
                  <a:srgbClr val="FF0000"/>
                </a:solidFill>
              </a:rPr>
              <a:t>Bad software</a:t>
            </a:r>
            <a:r>
              <a:rPr lang="en-US" altLang="zh-CN" sz="2000"/>
              <a:t> plagues nearly every organization that uses computers, causing lost work hours during computer downtime, lost or corrupted data, missed sales opportunities, high IT support and maintenance costs, and low customer satisfaction” ---</a:t>
            </a:r>
            <a:r>
              <a:rPr lang="en-US" altLang="zh-CN" sz="2000">
                <a:solidFill>
                  <a:schemeClr val="folHlink"/>
                </a:solidFill>
                <a:latin typeface="Palatino" charset="0"/>
              </a:rPr>
              <a:t> </a:t>
            </a:r>
            <a:r>
              <a:rPr lang="en-US" altLang="zh-CN" sz="2000" b="1" i="1">
                <a:latin typeface="Palatino" charset="0"/>
              </a:rPr>
              <a:t>Computer World</a:t>
            </a:r>
            <a:r>
              <a:rPr lang="en-US" altLang="zh-CN" sz="2000" b="1">
                <a:latin typeface="Palatino" charset="0"/>
              </a:rPr>
              <a:t> [Hil05]</a:t>
            </a:r>
            <a:r>
              <a:rPr lang="en-US" altLang="zh-CN" sz="2000">
                <a:latin typeface="Palatino" charset="0"/>
              </a:rPr>
              <a:t> </a:t>
            </a:r>
          </a:p>
          <a:p>
            <a:pPr eaLnBrk="1" hangingPunct="1">
              <a:lnSpc>
                <a:spcPct val="90000"/>
              </a:lnSpc>
              <a:spcBef>
                <a:spcPts val="300"/>
              </a:spcBef>
            </a:pPr>
            <a:endParaRPr lang="en-US" altLang="zh-CN" sz="2000">
              <a:latin typeface="Palatino" charset="0"/>
            </a:endParaRPr>
          </a:p>
          <a:p>
            <a:pPr lvl="1" eaLnBrk="1" hangingPunct="1">
              <a:lnSpc>
                <a:spcPct val="90000"/>
              </a:lnSpc>
              <a:spcBef>
                <a:spcPts val="300"/>
              </a:spcBef>
            </a:pPr>
            <a:r>
              <a:rPr lang="en-US" altLang="zh-CN" sz="2000"/>
              <a:t>“The sorry state of software quality” reporting that the quality problem had not gotten any better---</a:t>
            </a:r>
            <a:r>
              <a:rPr lang="en-US" altLang="zh-CN" sz="2000">
                <a:solidFill>
                  <a:schemeClr val="folHlink"/>
                </a:solidFill>
                <a:latin typeface="Palatino" charset="0"/>
              </a:rPr>
              <a:t> </a:t>
            </a:r>
            <a:r>
              <a:rPr lang="en-US" altLang="zh-CN" sz="2000" b="1" i="1">
                <a:latin typeface="Palatino" charset="0"/>
              </a:rPr>
              <a:t>InfoWorld [Fos06]</a:t>
            </a:r>
            <a:r>
              <a:rPr lang="en-US" altLang="zh-CN" sz="2000">
                <a:latin typeface="Palatino" charset="0"/>
              </a:rPr>
              <a:t> </a:t>
            </a:r>
          </a:p>
          <a:p>
            <a:pPr lvl="1" eaLnBrk="1" hangingPunct="1">
              <a:lnSpc>
                <a:spcPct val="90000"/>
              </a:lnSpc>
              <a:spcBef>
                <a:spcPts val="300"/>
              </a:spcBef>
            </a:pPr>
            <a:endParaRPr lang="en-US" altLang="zh-CN" sz="2000">
              <a:latin typeface="Palatino" charset="0"/>
            </a:endParaRPr>
          </a:p>
          <a:p>
            <a:pPr lvl="1" eaLnBrk="1" hangingPunct="1">
              <a:lnSpc>
                <a:spcPct val="90000"/>
              </a:lnSpc>
              <a:spcBef>
                <a:spcPts val="300"/>
              </a:spcBef>
            </a:pPr>
            <a:r>
              <a:rPr lang="en-US" altLang="zh-CN" sz="2000">
                <a:solidFill>
                  <a:srgbClr val="FF0000"/>
                </a:solidFill>
              </a:rPr>
              <a:t>Today</a:t>
            </a:r>
            <a:r>
              <a:rPr lang="en-US" altLang="zh-CN" sz="2000">
                <a:solidFill>
                  <a:srgbClr val="970311"/>
                </a:solidFill>
                <a:latin typeface="Palatino" charset="0"/>
              </a:rPr>
              <a:t>,</a:t>
            </a:r>
            <a:r>
              <a:rPr lang="en-US" altLang="zh-CN" sz="2000">
                <a:latin typeface="Palatino" charset="0"/>
              </a:rPr>
              <a:t> software quality </a:t>
            </a:r>
            <a:r>
              <a:rPr lang="en-US" altLang="zh-CN" sz="2000">
                <a:solidFill>
                  <a:srgbClr val="FF0000"/>
                </a:solidFill>
              </a:rPr>
              <a:t>remains an issue</a:t>
            </a:r>
            <a:r>
              <a:rPr lang="en-US" altLang="zh-CN" sz="2000">
                <a:latin typeface="Palatino" charset="0"/>
              </a:rPr>
              <a:t>, but who is to blame? </a:t>
            </a:r>
          </a:p>
          <a:p>
            <a:pPr lvl="1" eaLnBrk="1" hangingPunct="1">
              <a:lnSpc>
                <a:spcPct val="90000"/>
              </a:lnSpc>
              <a:buFontTx/>
              <a:buNone/>
            </a:pPr>
            <a:r>
              <a:rPr lang="en-US" altLang="zh-CN" sz="2000">
                <a:latin typeface="Palatino" charset="0"/>
              </a:rPr>
              <a:t>---</a:t>
            </a:r>
            <a:r>
              <a:rPr lang="en-US" altLang="zh-CN" sz="2000">
                <a:solidFill>
                  <a:srgbClr val="FF0000"/>
                </a:solidFill>
              </a:rPr>
              <a:t>Customers</a:t>
            </a:r>
            <a:r>
              <a:rPr lang="en-US" altLang="zh-CN" sz="2000">
                <a:latin typeface="Palatino" charset="0"/>
              </a:rPr>
              <a:t> blame developers, arguing that </a:t>
            </a:r>
            <a:r>
              <a:rPr lang="en-US" altLang="zh-CN" sz="2000">
                <a:solidFill>
                  <a:srgbClr val="FF0000"/>
                </a:solidFill>
              </a:rPr>
              <a:t>sloppy practices</a:t>
            </a:r>
            <a:r>
              <a:rPr lang="en-US" altLang="zh-CN" sz="2000">
                <a:latin typeface="Palatino" charset="0"/>
              </a:rPr>
              <a:t> lead to low-quality software. </a:t>
            </a:r>
          </a:p>
          <a:p>
            <a:pPr lvl="1" eaLnBrk="1" hangingPunct="1">
              <a:lnSpc>
                <a:spcPct val="90000"/>
              </a:lnSpc>
              <a:buFontTx/>
              <a:buNone/>
            </a:pPr>
            <a:endParaRPr lang="en-US" altLang="zh-CN" sz="2000">
              <a:latin typeface="Palatino" charset="0"/>
            </a:endParaRPr>
          </a:p>
          <a:p>
            <a:pPr lvl="1" eaLnBrk="1" hangingPunct="1">
              <a:lnSpc>
                <a:spcPct val="90000"/>
              </a:lnSpc>
              <a:buFontTx/>
              <a:buNone/>
            </a:pPr>
            <a:r>
              <a:rPr lang="en-US" altLang="zh-CN" sz="2000">
                <a:latin typeface="Palatino" charset="0"/>
              </a:rPr>
              <a:t>---</a:t>
            </a:r>
            <a:r>
              <a:rPr lang="en-US" altLang="zh-CN" sz="2000">
                <a:solidFill>
                  <a:srgbClr val="FF0000"/>
                </a:solidFill>
              </a:rPr>
              <a:t>Developers</a:t>
            </a:r>
            <a:r>
              <a:rPr lang="en-US" altLang="zh-CN" sz="2000">
                <a:latin typeface="Palatino" charset="0"/>
              </a:rPr>
              <a:t> blame customers (and other stakeholders), arguing that </a:t>
            </a:r>
            <a:r>
              <a:rPr lang="en-US" altLang="zh-CN" sz="2000">
                <a:solidFill>
                  <a:srgbClr val="FF0000"/>
                </a:solidFill>
              </a:rPr>
              <a:t>irrational delivery dates</a:t>
            </a:r>
            <a:r>
              <a:rPr lang="en-US" altLang="zh-CN" sz="2000">
                <a:latin typeface="Palatino" charset="0"/>
              </a:rPr>
              <a:t> and </a:t>
            </a:r>
            <a:r>
              <a:rPr lang="en-US" altLang="zh-CN" sz="2000">
                <a:solidFill>
                  <a:srgbClr val="FF0000"/>
                </a:solidFill>
              </a:rPr>
              <a:t>a continuing stream of changes</a:t>
            </a:r>
            <a:r>
              <a:rPr lang="en-US" altLang="zh-CN" sz="2000">
                <a:latin typeface="Palatino" charset="0"/>
              </a:rPr>
              <a:t> force them to deliver software before it has been fully validated.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591AE01-E6F9-8A6F-025C-14A10F9661FD}"/>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2E1D5E6D-CEBC-4639-B222-7A68DF4319EA}" type="slidenum">
              <a:rPr lang="zh-CN" altLang="en-US" sz="1000">
                <a:latin typeface="Helvetica" panose="020B0604020202020204" pitchFamily="34" charset="0"/>
                <a:ea typeface="MS PGothic" panose="020B0600070205080204" pitchFamily="34" charset="-128"/>
              </a:rPr>
              <a:pPr algn="r" eaLnBrk="1" hangingPunct="1"/>
              <a:t>4</a:t>
            </a:fld>
            <a:endParaRPr lang="en-US" altLang="zh-CN" sz="1000">
              <a:latin typeface="Helvetica" panose="020B0604020202020204" pitchFamily="34" charset="0"/>
              <a:ea typeface="MS PGothic" panose="020B0600070205080204" pitchFamily="34" charset="-128"/>
            </a:endParaRPr>
          </a:p>
        </p:txBody>
      </p:sp>
      <p:sp>
        <p:nvSpPr>
          <p:cNvPr id="36868" name="Rectangle 2">
            <a:extLst>
              <a:ext uri="{FF2B5EF4-FFF2-40B4-BE49-F238E27FC236}">
                <a16:creationId xmlns:a16="http://schemas.microsoft.com/office/drawing/2014/main" id="{D25C45AA-0BD8-A1C3-331F-DAC38B446856}"/>
              </a:ext>
            </a:extLst>
          </p:cNvPr>
          <p:cNvSpPr>
            <a:spLocks noGrp="1" noChangeArrowheads="1"/>
          </p:cNvSpPr>
          <p:nvPr>
            <p:ph type="title" idx="4294967295"/>
          </p:nvPr>
        </p:nvSpPr>
        <p:spPr>
          <a:xfrm>
            <a:off x="900113" y="1497013"/>
            <a:ext cx="7859712" cy="419100"/>
          </a:xfrm>
        </p:spPr>
        <p:txBody>
          <a:bodyPr anchor="b"/>
          <a:lstStyle/>
          <a:p>
            <a:pPr algn="l" eaLnBrk="1" hangingPunct="1"/>
            <a:r>
              <a:rPr lang="en-US" altLang="zh-CN" sz="2400">
                <a:solidFill>
                  <a:schemeClr val="tx1"/>
                </a:solidFill>
              </a:rPr>
              <a:t>Quality</a:t>
            </a:r>
          </a:p>
        </p:txBody>
      </p:sp>
      <p:sp>
        <p:nvSpPr>
          <p:cNvPr id="36869" name="Rectangle 3">
            <a:extLst>
              <a:ext uri="{FF2B5EF4-FFF2-40B4-BE49-F238E27FC236}">
                <a16:creationId xmlns:a16="http://schemas.microsoft.com/office/drawing/2014/main" id="{8ECFAB64-95C1-D976-C8B4-BA924668D6B5}"/>
              </a:ext>
            </a:extLst>
          </p:cNvPr>
          <p:cNvSpPr>
            <a:spLocks noGrp="1" noChangeArrowheads="1"/>
          </p:cNvSpPr>
          <p:nvPr>
            <p:ph type="body" idx="4294967295"/>
          </p:nvPr>
        </p:nvSpPr>
        <p:spPr>
          <a:xfrm>
            <a:off x="762000" y="1905000"/>
            <a:ext cx="8001000" cy="4191000"/>
          </a:xfrm>
        </p:spPr>
        <p:txBody>
          <a:bodyPr/>
          <a:lstStyle/>
          <a:p>
            <a:pPr eaLnBrk="1" hangingPunct="1">
              <a:spcBef>
                <a:spcPts val="300"/>
              </a:spcBef>
            </a:pPr>
            <a:r>
              <a:rPr lang="en-US" altLang="zh-CN" sz="2000"/>
              <a:t>The </a:t>
            </a:r>
            <a:r>
              <a:rPr lang="en-US" altLang="zh-CN" sz="2000" i="1"/>
              <a:t>American Heritage Dictionary</a:t>
            </a:r>
            <a:r>
              <a:rPr lang="en-US" altLang="zh-CN" sz="2000"/>
              <a:t> defines </a:t>
            </a:r>
            <a:r>
              <a:rPr lang="en-US" altLang="zh-CN" sz="2000" i="1"/>
              <a:t>quality</a:t>
            </a:r>
            <a:r>
              <a:rPr lang="en-US" altLang="zh-CN" sz="2000"/>
              <a:t> as </a:t>
            </a:r>
          </a:p>
          <a:p>
            <a:pPr lvl="1" eaLnBrk="1" hangingPunct="1">
              <a:spcBef>
                <a:spcPts val="300"/>
              </a:spcBef>
            </a:pPr>
            <a:r>
              <a:rPr lang="en-US" altLang="zh-CN" sz="2000"/>
              <a:t>“a characteristic or attribute of something.”  </a:t>
            </a:r>
          </a:p>
          <a:p>
            <a:pPr eaLnBrk="1" hangingPunct="1">
              <a:spcBef>
                <a:spcPts val="300"/>
              </a:spcBef>
            </a:pPr>
            <a:r>
              <a:rPr lang="en-US" altLang="zh-CN" sz="2000"/>
              <a:t>For software, two kinds of quality may be encountered: </a:t>
            </a:r>
          </a:p>
          <a:p>
            <a:pPr lvl="1" eaLnBrk="1" hangingPunct="1">
              <a:spcBef>
                <a:spcPts val="300"/>
              </a:spcBef>
            </a:pPr>
            <a:r>
              <a:rPr lang="en-US" altLang="zh-CN" sz="1800" b="1" i="1">
                <a:solidFill>
                  <a:srgbClr val="FF0000"/>
                </a:solidFill>
                <a:latin typeface="Palatino" charset="0"/>
              </a:rPr>
              <a:t>Quality of design</a:t>
            </a:r>
            <a:r>
              <a:rPr lang="en-US" altLang="zh-CN" sz="2000">
                <a:solidFill>
                  <a:schemeClr val="folHlink"/>
                </a:solidFill>
              </a:rPr>
              <a:t> </a:t>
            </a:r>
            <a:r>
              <a:rPr lang="en-US" altLang="zh-CN" sz="2000"/>
              <a:t>encompasses requirements, specifications, and the design of the system. </a:t>
            </a:r>
          </a:p>
          <a:p>
            <a:pPr lvl="1" eaLnBrk="1" hangingPunct="1">
              <a:spcBef>
                <a:spcPts val="300"/>
              </a:spcBef>
            </a:pPr>
            <a:r>
              <a:rPr lang="en-US" altLang="zh-CN" sz="1800" b="1" i="1">
                <a:solidFill>
                  <a:srgbClr val="FF0000"/>
                </a:solidFill>
                <a:latin typeface="Palatino" charset="0"/>
              </a:rPr>
              <a:t>Quality of conformance</a:t>
            </a:r>
            <a:r>
              <a:rPr lang="en-US" altLang="zh-CN" sz="2000"/>
              <a:t> is an issue focused primarily on implementation.</a:t>
            </a:r>
          </a:p>
          <a:p>
            <a:pPr lvl="1" eaLnBrk="1" hangingPunct="1">
              <a:spcBef>
                <a:spcPts val="300"/>
              </a:spcBef>
            </a:pPr>
            <a:endParaRPr lang="en-US" altLang="zh-CN" sz="2000"/>
          </a:p>
          <a:p>
            <a:pPr lvl="1" eaLnBrk="1" hangingPunct="1">
              <a:spcBef>
                <a:spcPts val="600"/>
              </a:spcBef>
            </a:pPr>
            <a:r>
              <a:rPr lang="en-US" altLang="zh-CN" sz="1800" b="1" i="1">
                <a:solidFill>
                  <a:srgbClr val="FF0000"/>
                </a:solidFill>
                <a:latin typeface="Palatino" charset="0"/>
              </a:rPr>
              <a:t>User satisfaction = </a:t>
            </a:r>
            <a:r>
              <a:rPr lang="en-US" altLang="zh-CN" sz="1800" b="1" i="1">
                <a:solidFill>
                  <a:schemeClr val="tx1"/>
                </a:solidFill>
                <a:latin typeface="Palatino" charset="0"/>
              </a:rPr>
              <a:t>compliant product</a:t>
            </a:r>
            <a:r>
              <a:rPr lang="en-US" altLang="zh-CN" sz="1800" b="1" i="1">
                <a:solidFill>
                  <a:srgbClr val="FF0000"/>
                </a:solidFill>
                <a:latin typeface="Palatino" charset="0"/>
              </a:rPr>
              <a:t> + </a:t>
            </a:r>
            <a:r>
              <a:rPr lang="en-US" altLang="zh-CN" sz="1800" b="1" i="1">
                <a:solidFill>
                  <a:schemeClr val="tx1"/>
                </a:solidFill>
                <a:latin typeface="Palatino" charset="0"/>
              </a:rPr>
              <a:t>good quality</a:t>
            </a:r>
            <a:r>
              <a:rPr lang="en-US" altLang="zh-CN" sz="1800" b="1" i="1">
                <a:solidFill>
                  <a:srgbClr val="FF0000"/>
                </a:solidFill>
                <a:latin typeface="Palatino" charset="0"/>
              </a:rPr>
              <a:t> + </a:t>
            </a:r>
            <a:r>
              <a:rPr lang="en-US" altLang="zh-CN" sz="1800" b="1" i="1">
                <a:solidFill>
                  <a:schemeClr val="tx1"/>
                </a:solidFill>
                <a:latin typeface="Palatino" charset="0"/>
              </a:rPr>
              <a:t>delivery within budget and schedule</a:t>
            </a:r>
          </a:p>
        </p:txBody>
      </p:sp>
      <p:sp>
        <p:nvSpPr>
          <p:cNvPr id="36870" name="Rectangle 2">
            <a:extLst>
              <a:ext uri="{FF2B5EF4-FFF2-40B4-BE49-F238E27FC236}">
                <a16:creationId xmlns:a16="http://schemas.microsoft.com/office/drawing/2014/main" id="{B1AE9BF9-C9BA-2E2C-FC75-9241B0A909D8}"/>
              </a:ext>
            </a:extLst>
          </p:cNvPr>
          <p:cNvSpPr>
            <a:spLocks noChangeArrowheads="1"/>
          </p:cNvSpPr>
          <p:nvPr/>
        </p:nvSpPr>
        <p:spPr bwMode="auto">
          <a:xfrm>
            <a:off x="1763713" y="404813"/>
            <a:ext cx="67056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19.2 Software Quality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2E372EC-446E-A3BA-5FCE-620583B15BE3}"/>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5D98DD40-C7B6-4D8D-9B86-DF2046C0F121}" type="slidenum">
              <a:rPr lang="zh-CN" altLang="en-US" sz="1000">
                <a:latin typeface="Helvetica" panose="020B0604020202020204" pitchFamily="34" charset="0"/>
                <a:ea typeface="MS PGothic" panose="020B0600070205080204" pitchFamily="34" charset="-128"/>
              </a:rPr>
              <a:pPr algn="r" eaLnBrk="1" hangingPunct="1"/>
              <a:t>5</a:t>
            </a:fld>
            <a:endParaRPr lang="en-US" altLang="zh-CN" sz="1000">
              <a:latin typeface="Helvetica" panose="020B0604020202020204" pitchFamily="34" charset="0"/>
              <a:ea typeface="MS PGothic" panose="020B0600070205080204" pitchFamily="34" charset="-128"/>
            </a:endParaRPr>
          </a:p>
        </p:txBody>
      </p:sp>
      <p:sp>
        <p:nvSpPr>
          <p:cNvPr id="38916" name="Rectangle 2">
            <a:extLst>
              <a:ext uri="{FF2B5EF4-FFF2-40B4-BE49-F238E27FC236}">
                <a16:creationId xmlns:a16="http://schemas.microsoft.com/office/drawing/2014/main" id="{D5E42B0A-9054-577A-B9C4-9F9EDB60BC3E}"/>
              </a:ext>
            </a:extLst>
          </p:cNvPr>
          <p:cNvSpPr>
            <a:spLocks noGrp="1" noChangeArrowheads="1"/>
          </p:cNvSpPr>
          <p:nvPr>
            <p:ph type="title" idx="4294967295"/>
          </p:nvPr>
        </p:nvSpPr>
        <p:spPr>
          <a:xfrm>
            <a:off x="1371600" y="457200"/>
            <a:ext cx="6705600" cy="633413"/>
          </a:xfrm>
        </p:spPr>
        <p:txBody>
          <a:bodyPr anchor="b"/>
          <a:lstStyle/>
          <a:p>
            <a:pPr eaLnBrk="1" hangingPunct="1"/>
            <a:r>
              <a:rPr lang="en-US" altLang="zh-CN" sz="2400"/>
              <a:t>19.2 Software Quality</a:t>
            </a:r>
          </a:p>
        </p:txBody>
      </p:sp>
      <p:sp>
        <p:nvSpPr>
          <p:cNvPr id="38917" name="Rectangle 3">
            <a:extLst>
              <a:ext uri="{FF2B5EF4-FFF2-40B4-BE49-F238E27FC236}">
                <a16:creationId xmlns:a16="http://schemas.microsoft.com/office/drawing/2014/main" id="{0157079E-344E-359D-937E-990CE794BC39}"/>
              </a:ext>
            </a:extLst>
          </p:cNvPr>
          <p:cNvSpPr>
            <a:spLocks noGrp="1" noChangeArrowheads="1"/>
          </p:cNvSpPr>
          <p:nvPr>
            <p:ph type="body" idx="4294967295"/>
          </p:nvPr>
        </p:nvSpPr>
        <p:spPr>
          <a:xfrm>
            <a:off x="250825" y="1163638"/>
            <a:ext cx="8229600" cy="4929187"/>
          </a:xfrm>
        </p:spPr>
        <p:txBody>
          <a:bodyPr/>
          <a:lstStyle/>
          <a:p>
            <a:pPr eaLnBrk="1" hangingPunct="1">
              <a:spcBef>
                <a:spcPts val="300"/>
              </a:spcBef>
            </a:pPr>
            <a:r>
              <a:rPr lang="en-US" altLang="zh-CN">
                <a:latin typeface="Palatino" charset="0"/>
              </a:rPr>
              <a:t>Software quality can be defined as: </a:t>
            </a:r>
          </a:p>
          <a:p>
            <a:pPr lvl="1" eaLnBrk="1" hangingPunct="1">
              <a:spcBef>
                <a:spcPts val="300"/>
              </a:spcBef>
            </a:pPr>
            <a:r>
              <a:rPr lang="en-US" altLang="zh-CN" i="1">
                <a:solidFill>
                  <a:schemeClr val="tx1"/>
                </a:solidFill>
                <a:latin typeface="Palatino" charset="0"/>
              </a:rPr>
              <a:t>An </a:t>
            </a:r>
            <a:r>
              <a:rPr lang="en-US" altLang="zh-CN" i="1">
                <a:solidFill>
                  <a:srgbClr val="FF0000"/>
                </a:solidFill>
                <a:latin typeface="Palatino" charset="0"/>
              </a:rPr>
              <a:t>effective software process</a:t>
            </a:r>
            <a:r>
              <a:rPr lang="en-US" altLang="zh-CN" i="1">
                <a:solidFill>
                  <a:schemeClr val="tx1"/>
                </a:solidFill>
                <a:latin typeface="Palatino" charset="0"/>
              </a:rPr>
              <a:t> applied in a manner that </a:t>
            </a:r>
            <a:r>
              <a:rPr lang="en-US" altLang="zh-CN" i="1">
                <a:solidFill>
                  <a:srgbClr val="FF0000"/>
                </a:solidFill>
                <a:latin typeface="Palatino" charset="0"/>
              </a:rPr>
              <a:t>creates</a:t>
            </a:r>
            <a:r>
              <a:rPr lang="en-US" altLang="zh-CN" i="1">
                <a:solidFill>
                  <a:schemeClr val="tx1"/>
                </a:solidFill>
                <a:latin typeface="Palatino" charset="0"/>
              </a:rPr>
              <a:t> a </a:t>
            </a:r>
            <a:r>
              <a:rPr lang="en-US" altLang="zh-CN" i="1">
                <a:solidFill>
                  <a:srgbClr val="FF0000"/>
                </a:solidFill>
                <a:latin typeface="Palatino" charset="0"/>
              </a:rPr>
              <a:t>useful</a:t>
            </a:r>
            <a:r>
              <a:rPr lang="en-US" altLang="zh-CN" i="1">
                <a:solidFill>
                  <a:schemeClr val="tx1"/>
                </a:solidFill>
                <a:latin typeface="Palatino" charset="0"/>
              </a:rPr>
              <a:t> product that provides </a:t>
            </a:r>
            <a:r>
              <a:rPr lang="en-US" altLang="zh-CN" i="1">
                <a:solidFill>
                  <a:srgbClr val="FF0000"/>
                </a:solidFill>
                <a:latin typeface="Palatino" charset="0"/>
              </a:rPr>
              <a:t>measurable value</a:t>
            </a:r>
            <a:r>
              <a:rPr lang="en-US" altLang="zh-CN" i="1">
                <a:solidFill>
                  <a:schemeClr val="tx1"/>
                </a:solidFill>
                <a:latin typeface="Palatino" charset="0"/>
              </a:rPr>
              <a:t> for those who produce it and those who use it.</a:t>
            </a:r>
          </a:p>
          <a:p>
            <a:pPr lvl="1" eaLnBrk="1" hangingPunct="1">
              <a:spcBef>
                <a:spcPts val="300"/>
              </a:spcBef>
            </a:pPr>
            <a:endParaRPr lang="en-US" altLang="zh-CN" i="1">
              <a:solidFill>
                <a:schemeClr val="tx1"/>
              </a:solidFill>
              <a:latin typeface="Palatino" charset="0"/>
            </a:endParaRPr>
          </a:p>
          <a:p>
            <a:pPr eaLnBrk="1" hangingPunct="1">
              <a:spcBef>
                <a:spcPts val="300"/>
              </a:spcBef>
            </a:pPr>
            <a:r>
              <a:rPr lang="en-US" altLang="zh-CN">
                <a:latin typeface="Times New Roman" panose="02020603050405020304" pitchFamily="18" charset="0"/>
              </a:rPr>
              <a:t> This definition has been adapted from [Bes04] and replaces a more manufacturing-oriented view presented in earlier editions of this book.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C4F470-F5CA-4EA2-8059-0558147D162C}"/>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5062C4D0-EC34-4C60-9829-A296C749AFC8}" type="slidenum">
              <a:rPr lang="zh-CN" altLang="en-US" sz="1000">
                <a:latin typeface="Helvetica" panose="020B0604020202020204" pitchFamily="34" charset="0"/>
                <a:ea typeface="MS PGothic" panose="020B0600070205080204" pitchFamily="34" charset="-128"/>
              </a:rPr>
              <a:pPr algn="r" eaLnBrk="1" hangingPunct="1"/>
              <a:t>6</a:t>
            </a:fld>
            <a:endParaRPr lang="en-US" altLang="zh-CN" sz="1000">
              <a:latin typeface="Helvetica" panose="020B0604020202020204" pitchFamily="34" charset="0"/>
              <a:ea typeface="MS PGothic" panose="020B0600070205080204" pitchFamily="34" charset="-128"/>
            </a:endParaRPr>
          </a:p>
        </p:txBody>
      </p:sp>
      <p:sp>
        <p:nvSpPr>
          <p:cNvPr id="39940" name="Rectangle 2">
            <a:extLst>
              <a:ext uri="{FF2B5EF4-FFF2-40B4-BE49-F238E27FC236}">
                <a16:creationId xmlns:a16="http://schemas.microsoft.com/office/drawing/2014/main" id="{7B08C852-8436-3FF5-235E-78DF74BFDE27}"/>
              </a:ext>
            </a:extLst>
          </p:cNvPr>
          <p:cNvSpPr>
            <a:spLocks noGrp="1" noChangeArrowheads="1"/>
          </p:cNvSpPr>
          <p:nvPr>
            <p:ph type="title" idx="4294967295"/>
          </p:nvPr>
        </p:nvSpPr>
        <p:spPr>
          <a:xfrm>
            <a:off x="468313" y="981075"/>
            <a:ext cx="7391400" cy="490538"/>
          </a:xfrm>
        </p:spPr>
        <p:txBody>
          <a:bodyPr anchor="b"/>
          <a:lstStyle/>
          <a:p>
            <a:pPr algn="l" eaLnBrk="1" hangingPunct="1"/>
            <a:r>
              <a:rPr lang="en-US" altLang="zh-CN" sz="2400">
                <a:solidFill>
                  <a:schemeClr val="tx1"/>
                </a:solidFill>
              </a:rPr>
              <a:t>Effective Software Process</a:t>
            </a:r>
          </a:p>
        </p:txBody>
      </p:sp>
      <p:sp>
        <p:nvSpPr>
          <p:cNvPr id="39941" name="Rectangle 3">
            <a:extLst>
              <a:ext uri="{FF2B5EF4-FFF2-40B4-BE49-F238E27FC236}">
                <a16:creationId xmlns:a16="http://schemas.microsoft.com/office/drawing/2014/main" id="{0D924E3B-9A77-036D-59F3-DAB524C0D814}"/>
              </a:ext>
            </a:extLst>
          </p:cNvPr>
          <p:cNvSpPr>
            <a:spLocks noGrp="1" noChangeArrowheads="1"/>
          </p:cNvSpPr>
          <p:nvPr>
            <p:ph type="body" idx="4294967295"/>
          </p:nvPr>
        </p:nvSpPr>
        <p:spPr>
          <a:xfrm>
            <a:off x="250825" y="1412875"/>
            <a:ext cx="8229600" cy="4641850"/>
          </a:xfrm>
        </p:spPr>
        <p:txBody>
          <a:bodyPr/>
          <a:lstStyle/>
          <a:p>
            <a:pPr eaLnBrk="1" hangingPunct="1">
              <a:lnSpc>
                <a:spcPct val="80000"/>
              </a:lnSpc>
              <a:spcBef>
                <a:spcPts val="600"/>
              </a:spcBef>
            </a:pPr>
            <a:endParaRPr lang="en-US" altLang="zh-CN" sz="2000">
              <a:latin typeface="Palatino" charset="0"/>
            </a:endParaRPr>
          </a:p>
          <a:p>
            <a:pPr eaLnBrk="1" hangingPunct="1">
              <a:lnSpc>
                <a:spcPct val="80000"/>
              </a:lnSpc>
              <a:spcBef>
                <a:spcPts val="600"/>
              </a:spcBef>
            </a:pPr>
            <a:r>
              <a:rPr lang="en-US" altLang="zh-CN" sz="2000">
                <a:latin typeface="Palatino" charset="0"/>
              </a:rPr>
              <a:t>An </a:t>
            </a:r>
            <a:r>
              <a:rPr lang="en-US" altLang="zh-CN" sz="2000" b="1" i="1">
                <a:solidFill>
                  <a:srgbClr val="FF0000"/>
                </a:solidFill>
                <a:latin typeface="Palatino" charset="0"/>
              </a:rPr>
              <a:t>effective software process</a:t>
            </a:r>
            <a:r>
              <a:rPr lang="en-US" altLang="zh-CN" sz="2000">
                <a:latin typeface="Palatino" charset="0"/>
              </a:rPr>
              <a:t> establishes the infrastructure that supports any effort at building a high quality software product. </a:t>
            </a:r>
          </a:p>
          <a:p>
            <a:pPr eaLnBrk="1" hangingPunct="1">
              <a:lnSpc>
                <a:spcPct val="80000"/>
              </a:lnSpc>
              <a:spcBef>
                <a:spcPts val="600"/>
              </a:spcBef>
            </a:pPr>
            <a:endParaRPr lang="en-US" altLang="zh-CN" sz="2000">
              <a:latin typeface="Palatino" charset="0"/>
            </a:endParaRPr>
          </a:p>
          <a:p>
            <a:pPr eaLnBrk="1" hangingPunct="1">
              <a:lnSpc>
                <a:spcPct val="80000"/>
              </a:lnSpc>
              <a:spcBef>
                <a:spcPts val="600"/>
              </a:spcBef>
            </a:pPr>
            <a:r>
              <a:rPr lang="en-US" altLang="zh-CN" sz="2000">
                <a:latin typeface="Palatino" charset="0"/>
              </a:rPr>
              <a:t>The </a:t>
            </a:r>
            <a:r>
              <a:rPr lang="en-US" altLang="zh-CN" sz="2000" b="1" i="1">
                <a:solidFill>
                  <a:srgbClr val="FF0000"/>
                </a:solidFill>
                <a:latin typeface="Palatino" charset="0"/>
              </a:rPr>
              <a:t>management aspects of process</a:t>
            </a:r>
            <a:r>
              <a:rPr lang="en-US" altLang="zh-CN" sz="2000">
                <a:latin typeface="Palatino" charset="0"/>
              </a:rPr>
              <a:t> create the checks and balances that help avoid project chaos—a key contributor to poor quality.</a:t>
            </a:r>
          </a:p>
          <a:p>
            <a:pPr eaLnBrk="1" hangingPunct="1">
              <a:lnSpc>
                <a:spcPct val="80000"/>
              </a:lnSpc>
              <a:spcBef>
                <a:spcPts val="600"/>
              </a:spcBef>
            </a:pPr>
            <a:endParaRPr lang="en-US" altLang="zh-CN" sz="2000">
              <a:latin typeface="Palatino" charset="0"/>
            </a:endParaRPr>
          </a:p>
          <a:p>
            <a:pPr eaLnBrk="1" hangingPunct="1">
              <a:lnSpc>
                <a:spcPct val="80000"/>
              </a:lnSpc>
              <a:spcBef>
                <a:spcPts val="600"/>
              </a:spcBef>
            </a:pPr>
            <a:r>
              <a:rPr lang="en-US" altLang="zh-CN" sz="2000">
                <a:latin typeface="Palatino" charset="0"/>
              </a:rPr>
              <a:t> </a:t>
            </a:r>
            <a:r>
              <a:rPr lang="en-US" altLang="zh-CN" sz="2000" b="1" i="1">
                <a:solidFill>
                  <a:srgbClr val="FF0000"/>
                </a:solidFill>
                <a:latin typeface="Palatino" charset="0"/>
              </a:rPr>
              <a:t>Software engineering practices</a:t>
            </a:r>
            <a:r>
              <a:rPr lang="en-US" altLang="zh-CN" sz="2000">
                <a:latin typeface="Palatino" charset="0"/>
              </a:rPr>
              <a:t> allow the developer to analyze the problem and design a solid solution—both critical to building high quality software.</a:t>
            </a:r>
          </a:p>
          <a:p>
            <a:pPr eaLnBrk="1" hangingPunct="1">
              <a:lnSpc>
                <a:spcPct val="80000"/>
              </a:lnSpc>
              <a:spcBef>
                <a:spcPts val="600"/>
              </a:spcBef>
            </a:pPr>
            <a:r>
              <a:rPr lang="en-US" altLang="zh-CN" sz="2000">
                <a:latin typeface="Palatino" charset="0"/>
              </a:rPr>
              <a:t> </a:t>
            </a:r>
          </a:p>
          <a:p>
            <a:pPr eaLnBrk="1" hangingPunct="1">
              <a:lnSpc>
                <a:spcPct val="80000"/>
              </a:lnSpc>
              <a:spcBef>
                <a:spcPts val="600"/>
              </a:spcBef>
            </a:pPr>
            <a:r>
              <a:rPr lang="en-US" altLang="zh-CN" sz="2000">
                <a:latin typeface="Palatino" charset="0"/>
              </a:rPr>
              <a:t>Finally, </a:t>
            </a:r>
            <a:r>
              <a:rPr lang="en-US" altLang="zh-CN" sz="2000" b="1" i="1">
                <a:solidFill>
                  <a:srgbClr val="FF0000"/>
                </a:solidFill>
                <a:latin typeface="Palatino" charset="0"/>
              </a:rPr>
              <a:t>umbrella activities</a:t>
            </a:r>
            <a:r>
              <a:rPr lang="en-US" altLang="zh-CN" sz="2000">
                <a:latin typeface="Palatino" charset="0"/>
              </a:rPr>
              <a:t> such as change management and technical reviews have as much to do with quality as any other part of software engineering practice.</a:t>
            </a:r>
          </a:p>
        </p:txBody>
      </p:sp>
      <p:sp>
        <p:nvSpPr>
          <p:cNvPr id="39942" name="Rectangle 2">
            <a:extLst>
              <a:ext uri="{FF2B5EF4-FFF2-40B4-BE49-F238E27FC236}">
                <a16:creationId xmlns:a16="http://schemas.microsoft.com/office/drawing/2014/main" id="{2899420E-FDF9-01C6-7D5C-BED525ABDC6E}"/>
              </a:ext>
            </a:extLst>
          </p:cNvPr>
          <p:cNvSpPr>
            <a:spLocks noChangeArrowheads="1"/>
          </p:cNvSpPr>
          <p:nvPr/>
        </p:nvSpPr>
        <p:spPr bwMode="auto">
          <a:xfrm>
            <a:off x="1476375" y="203200"/>
            <a:ext cx="6705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19.2 Software Quality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A1FD959-E364-4432-891E-E9DA17973224}"/>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AC681ECE-4A53-44AF-98B2-2E5F76C10EC2}" type="slidenum">
              <a:rPr lang="zh-CN" altLang="en-US" sz="1000">
                <a:latin typeface="Helvetica" panose="020B0604020202020204" pitchFamily="34" charset="0"/>
                <a:ea typeface="MS PGothic" panose="020B0600070205080204" pitchFamily="34" charset="-128"/>
              </a:rPr>
              <a:pPr algn="r" eaLnBrk="1" hangingPunct="1"/>
              <a:t>7</a:t>
            </a:fld>
            <a:endParaRPr lang="en-US" altLang="zh-CN" sz="1000">
              <a:latin typeface="Helvetica" panose="020B0604020202020204" pitchFamily="34" charset="0"/>
              <a:ea typeface="MS PGothic" panose="020B0600070205080204" pitchFamily="34" charset="-128"/>
            </a:endParaRPr>
          </a:p>
        </p:txBody>
      </p:sp>
      <p:sp>
        <p:nvSpPr>
          <p:cNvPr id="40964" name="Rectangle 2">
            <a:extLst>
              <a:ext uri="{FF2B5EF4-FFF2-40B4-BE49-F238E27FC236}">
                <a16:creationId xmlns:a16="http://schemas.microsoft.com/office/drawing/2014/main" id="{9504AA48-33CD-3F59-1819-DDD7C03AC383}"/>
              </a:ext>
            </a:extLst>
          </p:cNvPr>
          <p:cNvSpPr>
            <a:spLocks noGrp="1" noChangeArrowheads="1"/>
          </p:cNvSpPr>
          <p:nvPr>
            <p:ph type="title" idx="4294967295"/>
          </p:nvPr>
        </p:nvSpPr>
        <p:spPr>
          <a:xfrm>
            <a:off x="468313" y="1125538"/>
            <a:ext cx="7859712" cy="431800"/>
          </a:xfrm>
        </p:spPr>
        <p:txBody>
          <a:bodyPr anchor="b"/>
          <a:lstStyle/>
          <a:p>
            <a:pPr algn="l" eaLnBrk="1" hangingPunct="1"/>
            <a:r>
              <a:rPr lang="en-US" altLang="zh-CN" sz="2400">
                <a:solidFill>
                  <a:schemeClr val="tx1"/>
                </a:solidFill>
              </a:rPr>
              <a:t>Useful Product</a:t>
            </a:r>
          </a:p>
        </p:txBody>
      </p:sp>
      <p:sp>
        <p:nvSpPr>
          <p:cNvPr id="40965" name="Rectangle 3">
            <a:extLst>
              <a:ext uri="{FF2B5EF4-FFF2-40B4-BE49-F238E27FC236}">
                <a16:creationId xmlns:a16="http://schemas.microsoft.com/office/drawing/2014/main" id="{1F9738B2-0793-409E-455C-64D79C390C91}"/>
              </a:ext>
            </a:extLst>
          </p:cNvPr>
          <p:cNvSpPr>
            <a:spLocks noGrp="1" noChangeArrowheads="1"/>
          </p:cNvSpPr>
          <p:nvPr>
            <p:ph type="body" idx="4294967295"/>
          </p:nvPr>
        </p:nvSpPr>
        <p:spPr>
          <a:xfrm>
            <a:off x="250825" y="1700213"/>
            <a:ext cx="8229600" cy="4105275"/>
          </a:xfrm>
        </p:spPr>
        <p:txBody>
          <a:bodyPr/>
          <a:lstStyle/>
          <a:p>
            <a:pPr eaLnBrk="1" hangingPunct="1">
              <a:spcBef>
                <a:spcPts val="600"/>
              </a:spcBef>
            </a:pPr>
            <a:r>
              <a:rPr lang="en-US" altLang="zh-CN">
                <a:latin typeface="Palatino" charset="0"/>
              </a:rPr>
              <a:t>A </a:t>
            </a:r>
            <a:r>
              <a:rPr lang="en-US" altLang="zh-CN" i="1">
                <a:solidFill>
                  <a:srgbClr val="FF0000"/>
                </a:solidFill>
                <a:latin typeface="Palatino" charset="0"/>
              </a:rPr>
              <a:t>useful product</a:t>
            </a:r>
            <a:r>
              <a:rPr lang="en-US" altLang="zh-CN" i="1">
                <a:latin typeface="Palatino" charset="0"/>
              </a:rPr>
              <a:t> </a:t>
            </a:r>
            <a:r>
              <a:rPr lang="en-US" altLang="zh-CN">
                <a:latin typeface="Palatino" charset="0"/>
              </a:rPr>
              <a:t>delivers the content, functions, and features that the end-user desires</a:t>
            </a:r>
          </a:p>
          <a:p>
            <a:pPr eaLnBrk="1" hangingPunct="1">
              <a:spcBef>
                <a:spcPts val="600"/>
              </a:spcBef>
            </a:pPr>
            <a:r>
              <a:rPr lang="en-US" altLang="zh-CN">
                <a:latin typeface="Palatino" charset="0"/>
              </a:rPr>
              <a:t>But as important, it delivers these assets in a reliable, error free way. </a:t>
            </a:r>
          </a:p>
          <a:p>
            <a:pPr eaLnBrk="1" hangingPunct="1">
              <a:spcBef>
                <a:spcPts val="600"/>
              </a:spcBef>
            </a:pPr>
            <a:r>
              <a:rPr lang="en-US" altLang="zh-CN">
                <a:latin typeface="Palatino" charset="0"/>
              </a:rPr>
              <a:t>A useful product always satisfies those requirements that have been explicitly stated by stakeholders. </a:t>
            </a:r>
          </a:p>
          <a:p>
            <a:pPr eaLnBrk="1" hangingPunct="1">
              <a:spcBef>
                <a:spcPts val="600"/>
              </a:spcBef>
            </a:pPr>
            <a:r>
              <a:rPr lang="en-US" altLang="zh-CN">
                <a:latin typeface="Palatino" charset="0"/>
              </a:rPr>
              <a:t>In addition, it satisfies a set of implicit requirements (e.g., ease of use) that are expected of all high quality software.</a:t>
            </a:r>
          </a:p>
        </p:txBody>
      </p:sp>
      <p:sp>
        <p:nvSpPr>
          <p:cNvPr id="40966" name="Rectangle 2">
            <a:extLst>
              <a:ext uri="{FF2B5EF4-FFF2-40B4-BE49-F238E27FC236}">
                <a16:creationId xmlns:a16="http://schemas.microsoft.com/office/drawing/2014/main" id="{2C3BCEDF-A51C-452E-7C22-4FD7002ACC74}"/>
              </a:ext>
            </a:extLst>
          </p:cNvPr>
          <p:cNvSpPr>
            <a:spLocks noChangeArrowheads="1"/>
          </p:cNvSpPr>
          <p:nvPr/>
        </p:nvSpPr>
        <p:spPr bwMode="auto">
          <a:xfrm>
            <a:off x="1447800" y="515938"/>
            <a:ext cx="67056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19.2 Software Quality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39793EB-AE23-3925-348D-90FF05198DD6}"/>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A86EA47-68A1-4196-9D06-5CF2D308C514}" type="slidenum">
              <a:rPr lang="zh-CN" altLang="en-US" sz="1000">
                <a:latin typeface="Helvetica" panose="020B0604020202020204" pitchFamily="34" charset="0"/>
                <a:ea typeface="MS PGothic" panose="020B0600070205080204" pitchFamily="34" charset="-128"/>
              </a:rPr>
              <a:pPr algn="r" eaLnBrk="1" hangingPunct="1"/>
              <a:t>8</a:t>
            </a:fld>
            <a:endParaRPr lang="en-US" altLang="zh-CN" sz="1000">
              <a:latin typeface="Helvetica" panose="020B0604020202020204" pitchFamily="34" charset="0"/>
              <a:ea typeface="MS PGothic" panose="020B0600070205080204" pitchFamily="34" charset="-128"/>
            </a:endParaRPr>
          </a:p>
        </p:txBody>
      </p:sp>
      <p:sp>
        <p:nvSpPr>
          <p:cNvPr id="41988" name="Rectangle 2">
            <a:extLst>
              <a:ext uri="{FF2B5EF4-FFF2-40B4-BE49-F238E27FC236}">
                <a16:creationId xmlns:a16="http://schemas.microsoft.com/office/drawing/2014/main" id="{D3EBD47C-D963-D2C2-3CA5-D1F02638AC8C}"/>
              </a:ext>
            </a:extLst>
          </p:cNvPr>
          <p:cNvSpPr>
            <a:spLocks noGrp="1" noChangeArrowheads="1"/>
          </p:cNvSpPr>
          <p:nvPr>
            <p:ph type="title" idx="4294967295"/>
          </p:nvPr>
        </p:nvSpPr>
        <p:spPr>
          <a:xfrm>
            <a:off x="395288" y="908050"/>
            <a:ext cx="7859712" cy="419100"/>
          </a:xfrm>
        </p:spPr>
        <p:txBody>
          <a:bodyPr anchor="b"/>
          <a:lstStyle/>
          <a:p>
            <a:pPr algn="l" eaLnBrk="1" hangingPunct="1"/>
            <a:r>
              <a:rPr lang="en-US" altLang="zh-CN" sz="2400">
                <a:solidFill>
                  <a:schemeClr val="tx1"/>
                </a:solidFill>
              </a:rPr>
              <a:t>Adding Value</a:t>
            </a:r>
          </a:p>
        </p:txBody>
      </p:sp>
      <p:sp>
        <p:nvSpPr>
          <p:cNvPr id="41989" name="Rectangle 3">
            <a:extLst>
              <a:ext uri="{FF2B5EF4-FFF2-40B4-BE49-F238E27FC236}">
                <a16:creationId xmlns:a16="http://schemas.microsoft.com/office/drawing/2014/main" id="{24845FCA-C402-C62D-00CC-48BA662BDF47}"/>
              </a:ext>
            </a:extLst>
          </p:cNvPr>
          <p:cNvSpPr>
            <a:spLocks noGrp="1" noChangeArrowheads="1"/>
          </p:cNvSpPr>
          <p:nvPr>
            <p:ph type="body" idx="4294967295"/>
          </p:nvPr>
        </p:nvSpPr>
        <p:spPr>
          <a:xfrm>
            <a:off x="-36513" y="1412875"/>
            <a:ext cx="8785226" cy="4606925"/>
          </a:xfrm>
        </p:spPr>
        <p:txBody>
          <a:bodyPr/>
          <a:lstStyle/>
          <a:p>
            <a:pPr eaLnBrk="1" hangingPunct="1">
              <a:lnSpc>
                <a:spcPct val="90000"/>
              </a:lnSpc>
              <a:spcBef>
                <a:spcPts val="600"/>
              </a:spcBef>
            </a:pPr>
            <a:r>
              <a:rPr lang="en-US" altLang="zh-CN" sz="2000">
                <a:latin typeface="Palatino" charset="0"/>
              </a:rPr>
              <a:t>By</a:t>
            </a:r>
            <a:r>
              <a:rPr lang="en-US" altLang="zh-CN" sz="2000" i="1">
                <a:solidFill>
                  <a:schemeClr val="folHlink"/>
                </a:solidFill>
                <a:latin typeface="Palatino" charset="0"/>
              </a:rPr>
              <a:t> </a:t>
            </a:r>
            <a:r>
              <a:rPr lang="en-US" altLang="zh-CN" sz="2000" i="1">
                <a:solidFill>
                  <a:srgbClr val="FF0000"/>
                </a:solidFill>
                <a:latin typeface="Palatino" charset="0"/>
              </a:rPr>
              <a:t>adding value for both the producer and user</a:t>
            </a:r>
            <a:r>
              <a:rPr lang="en-US" altLang="zh-CN" sz="2000">
                <a:latin typeface="Palatino" charset="0"/>
              </a:rPr>
              <a:t> of a software product, high quality software provides benefits for the software organization and the end-user community. </a:t>
            </a:r>
          </a:p>
          <a:p>
            <a:pPr eaLnBrk="1" hangingPunct="1">
              <a:lnSpc>
                <a:spcPct val="90000"/>
              </a:lnSpc>
              <a:spcBef>
                <a:spcPts val="600"/>
              </a:spcBef>
            </a:pPr>
            <a:r>
              <a:rPr lang="en-US" altLang="zh-CN" sz="2000">
                <a:latin typeface="Palatino" charset="0"/>
              </a:rPr>
              <a:t>The </a:t>
            </a:r>
            <a:r>
              <a:rPr lang="en-US" altLang="zh-CN" sz="2000" i="1">
                <a:solidFill>
                  <a:srgbClr val="FF0000"/>
                </a:solidFill>
                <a:latin typeface="Palatino" charset="0"/>
              </a:rPr>
              <a:t>software organization</a:t>
            </a:r>
            <a:r>
              <a:rPr lang="en-US" altLang="zh-CN" sz="2000">
                <a:latin typeface="Palatino" charset="0"/>
              </a:rPr>
              <a:t> gains added value because high quality software requires </a:t>
            </a:r>
            <a:r>
              <a:rPr lang="en-US" altLang="zh-CN" sz="2000" i="1">
                <a:solidFill>
                  <a:srgbClr val="FF0000"/>
                </a:solidFill>
                <a:latin typeface="Palatino" charset="0"/>
              </a:rPr>
              <a:t>less maintenance effort</a:t>
            </a:r>
            <a:r>
              <a:rPr lang="en-US" altLang="zh-CN" sz="2000">
                <a:latin typeface="Palatino" charset="0"/>
              </a:rPr>
              <a:t>, </a:t>
            </a:r>
            <a:r>
              <a:rPr lang="en-US" altLang="zh-CN" sz="2000" i="1">
                <a:solidFill>
                  <a:srgbClr val="FF0000"/>
                </a:solidFill>
                <a:latin typeface="Palatino" charset="0"/>
              </a:rPr>
              <a:t>fewer bug fixes</a:t>
            </a:r>
            <a:r>
              <a:rPr lang="en-US" altLang="zh-CN" sz="2000">
                <a:latin typeface="Palatino" charset="0"/>
              </a:rPr>
              <a:t>, and </a:t>
            </a:r>
            <a:r>
              <a:rPr lang="en-US" altLang="zh-CN" sz="2000" i="1">
                <a:solidFill>
                  <a:srgbClr val="FF0000"/>
                </a:solidFill>
                <a:latin typeface="Palatino" charset="0"/>
              </a:rPr>
              <a:t>reduced customer support</a:t>
            </a:r>
            <a:r>
              <a:rPr lang="en-US" altLang="zh-CN" sz="2000">
                <a:latin typeface="Palatino" charset="0"/>
              </a:rPr>
              <a:t>. </a:t>
            </a:r>
          </a:p>
          <a:p>
            <a:pPr eaLnBrk="1" hangingPunct="1">
              <a:lnSpc>
                <a:spcPct val="90000"/>
              </a:lnSpc>
              <a:spcBef>
                <a:spcPts val="600"/>
              </a:spcBef>
            </a:pPr>
            <a:r>
              <a:rPr lang="en-US" altLang="zh-CN" sz="2000">
                <a:latin typeface="Palatino" charset="0"/>
              </a:rPr>
              <a:t>The </a:t>
            </a:r>
            <a:r>
              <a:rPr lang="en-US" altLang="zh-CN" sz="2000" i="1">
                <a:solidFill>
                  <a:srgbClr val="FF0000"/>
                </a:solidFill>
                <a:latin typeface="Palatino" charset="0"/>
              </a:rPr>
              <a:t>user community</a:t>
            </a:r>
            <a:r>
              <a:rPr lang="en-US" altLang="zh-CN" sz="2000">
                <a:latin typeface="Palatino" charset="0"/>
              </a:rPr>
              <a:t> gains added value because the application provides a </a:t>
            </a:r>
            <a:r>
              <a:rPr lang="en-US" altLang="zh-CN" sz="2000" i="1">
                <a:solidFill>
                  <a:srgbClr val="FF0000"/>
                </a:solidFill>
                <a:latin typeface="Palatino" charset="0"/>
              </a:rPr>
              <a:t>useful capability</a:t>
            </a:r>
            <a:r>
              <a:rPr lang="en-US" altLang="zh-CN" sz="2000">
                <a:latin typeface="Palatino" charset="0"/>
              </a:rPr>
              <a:t> in a way that </a:t>
            </a:r>
            <a:r>
              <a:rPr lang="en-US" altLang="zh-CN" sz="2000" i="1">
                <a:solidFill>
                  <a:srgbClr val="FF0000"/>
                </a:solidFill>
                <a:latin typeface="Palatino" charset="0"/>
              </a:rPr>
              <a:t>expedites some business process</a:t>
            </a:r>
            <a:r>
              <a:rPr lang="en-US" altLang="zh-CN" sz="2000">
                <a:latin typeface="Palatino" charset="0"/>
              </a:rPr>
              <a:t>. </a:t>
            </a:r>
          </a:p>
          <a:p>
            <a:pPr eaLnBrk="1" hangingPunct="1">
              <a:lnSpc>
                <a:spcPct val="90000"/>
              </a:lnSpc>
              <a:spcBef>
                <a:spcPts val="600"/>
              </a:spcBef>
            </a:pPr>
            <a:r>
              <a:rPr lang="en-US" altLang="zh-CN" sz="2000">
                <a:latin typeface="Palatino" charset="0"/>
              </a:rPr>
              <a:t>The end result is: </a:t>
            </a:r>
          </a:p>
          <a:p>
            <a:pPr lvl="1" eaLnBrk="1" hangingPunct="1">
              <a:lnSpc>
                <a:spcPct val="90000"/>
              </a:lnSpc>
              <a:spcBef>
                <a:spcPts val="600"/>
              </a:spcBef>
            </a:pPr>
            <a:r>
              <a:rPr lang="en-US" altLang="zh-CN" sz="2000">
                <a:latin typeface="Palatino" charset="0"/>
              </a:rPr>
              <a:t>(1) greater software product revenue, </a:t>
            </a:r>
          </a:p>
          <a:p>
            <a:pPr lvl="1" eaLnBrk="1" hangingPunct="1">
              <a:lnSpc>
                <a:spcPct val="90000"/>
              </a:lnSpc>
              <a:spcBef>
                <a:spcPts val="600"/>
              </a:spcBef>
            </a:pPr>
            <a:r>
              <a:rPr lang="en-US" altLang="zh-CN" sz="2000">
                <a:latin typeface="Palatino" charset="0"/>
              </a:rPr>
              <a:t>(2) better profitability when an application supports a business process, and/or </a:t>
            </a:r>
          </a:p>
          <a:p>
            <a:pPr lvl="1" eaLnBrk="1" hangingPunct="1">
              <a:lnSpc>
                <a:spcPct val="90000"/>
              </a:lnSpc>
              <a:spcBef>
                <a:spcPts val="600"/>
              </a:spcBef>
            </a:pPr>
            <a:r>
              <a:rPr lang="en-US" altLang="zh-CN" sz="2000">
                <a:latin typeface="Palatino" charset="0"/>
              </a:rPr>
              <a:t>(3) improved availability of information that is crucial for the business.</a:t>
            </a:r>
          </a:p>
        </p:txBody>
      </p:sp>
      <p:sp>
        <p:nvSpPr>
          <p:cNvPr id="41990" name="Rectangle 2">
            <a:extLst>
              <a:ext uri="{FF2B5EF4-FFF2-40B4-BE49-F238E27FC236}">
                <a16:creationId xmlns:a16="http://schemas.microsoft.com/office/drawing/2014/main" id="{68B27AF4-7D6C-DDBE-4CD4-C1B3488BDE40}"/>
              </a:ext>
            </a:extLst>
          </p:cNvPr>
          <p:cNvSpPr>
            <a:spLocks noChangeArrowheads="1"/>
          </p:cNvSpPr>
          <p:nvPr/>
        </p:nvSpPr>
        <p:spPr bwMode="auto">
          <a:xfrm>
            <a:off x="1187450" y="0"/>
            <a:ext cx="6705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19.2 Software Quality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E8FE9C2-4765-78D8-3948-7EBDA69818E9}"/>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932A45D2-228B-4E60-A162-2079BFAEFE0A}" type="slidenum">
              <a:rPr lang="zh-CN" altLang="en-US" sz="1000">
                <a:latin typeface="Helvetica" panose="020B0604020202020204" pitchFamily="34" charset="0"/>
                <a:ea typeface="MS PGothic" panose="020B0600070205080204" pitchFamily="34" charset="-128"/>
              </a:rPr>
              <a:pPr algn="r" eaLnBrk="1" hangingPunct="1"/>
              <a:t>9</a:t>
            </a:fld>
            <a:endParaRPr lang="en-US" altLang="zh-CN" sz="1000">
              <a:latin typeface="Helvetica" panose="020B0604020202020204" pitchFamily="34" charset="0"/>
              <a:ea typeface="MS PGothic" panose="020B0600070205080204" pitchFamily="34" charset="-128"/>
            </a:endParaRPr>
          </a:p>
        </p:txBody>
      </p:sp>
      <p:sp>
        <p:nvSpPr>
          <p:cNvPr id="43012" name="Rectangle 2">
            <a:extLst>
              <a:ext uri="{FF2B5EF4-FFF2-40B4-BE49-F238E27FC236}">
                <a16:creationId xmlns:a16="http://schemas.microsoft.com/office/drawing/2014/main" id="{DE225313-7617-91ED-71D2-8EED267912DB}"/>
              </a:ext>
            </a:extLst>
          </p:cNvPr>
          <p:cNvSpPr>
            <a:spLocks noGrp="1" noChangeArrowheads="1"/>
          </p:cNvSpPr>
          <p:nvPr>
            <p:ph type="title" idx="4294967295"/>
          </p:nvPr>
        </p:nvSpPr>
        <p:spPr>
          <a:xfrm>
            <a:off x="468313" y="981075"/>
            <a:ext cx="6059487" cy="360363"/>
          </a:xfrm>
        </p:spPr>
        <p:txBody>
          <a:bodyPr anchor="b"/>
          <a:lstStyle/>
          <a:p>
            <a:pPr algn="l" eaLnBrk="1" hangingPunct="1"/>
            <a:r>
              <a:rPr lang="en-US" altLang="zh-CN" sz="2400">
                <a:solidFill>
                  <a:schemeClr val="tx1"/>
                </a:solidFill>
              </a:rPr>
              <a:t>Quality Dimensions</a:t>
            </a:r>
          </a:p>
        </p:txBody>
      </p:sp>
      <p:sp>
        <p:nvSpPr>
          <p:cNvPr id="43013" name="Rectangle 3">
            <a:extLst>
              <a:ext uri="{FF2B5EF4-FFF2-40B4-BE49-F238E27FC236}">
                <a16:creationId xmlns:a16="http://schemas.microsoft.com/office/drawing/2014/main" id="{7662F4FA-2FC3-29B3-3950-109361200926}"/>
              </a:ext>
            </a:extLst>
          </p:cNvPr>
          <p:cNvSpPr>
            <a:spLocks noGrp="1" noChangeArrowheads="1"/>
          </p:cNvSpPr>
          <p:nvPr>
            <p:ph type="body" idx="4294967295"/>
          </p:nvPr>
        </p:nvSpPr>
        <p:spPr>
          <a:xfrm>
            <a:off x="250825" y="1341438"/>
            <a:ext cx="8229600" cy="4929187"/>
          </a:xfrm>
        </p:spPr>
        <p:txBody>
          <a:bodyPr/>
          <a:lstStyle/>
          <a:p>
            <a:pPr eaLnBrk="1" hangingPunct="1">
              <a:lnSpc>
                <a:spcPct val="90000"/>
              </a:lnSpc>
            </a:pPr>
            <a:r>
              <a:rPr lang="en-US" altLang="zh-CN" sz="2000">
                <a:latin typeface="Palatino" charset="0"/>
              </a:rPr>
              <a:t>David Garvin [Gar87]:</a:t>
            </a:r>
          </a:p>
          <a:p>
            <a:pPr lvl="1" eaLnBrk="1" hangingPunct="1">
              <a:lnSpc>
                <a:spcPct val="90000"/>
              </a:lnSpc>
              <a:spcBef>
                <a:spcPts val="600"/>
              </a:spcBef>
            </a:pPr>
            <a:r>
              <a:rPr lang="en-US" altLang="zh-CN" sz="2000" b="1">
                <a:latin typeface="Palatino" charset="0"/>
              </a:rPr>
              <a:t>Performance Quality.</a:t>
            </a:r>
            <a:r>
              <a:rPr lang="en-US" altLang="zh-CN" sz="2000">
                <a:latin typeface="Palatino" charset="0"/>
              </a:rPr>
              <a:t> Does the software deliver all content, functions, and features that are specified as part of the requirements model in a way that provides value to the end-user?</a:t>
            </a:r>
          </a:p>
          <a:p>
            <a:pPr lvl="1" eaLnBrk="1" hangingPunct="1">
              <a:lnSpc>
                <a:spcPct val="90000"/>
              </a:lnSpc>
              <a:spcBef>
                <a:spcPts val="600"/>
              </a:spcBef>
            </a:pPr>
            <a:r>
              <a:rPr lang="en-US" altLang="zh-CN" sz="2000" b="1">
                <a:latin typeface="Palatino" charset="0"/>
              </a:rPr>
              <a:t>Feature quality.</a:t>
            </a:r>
            <a:r>
              <a:rPr lang="en-US" altLang="zh-CN" sz="2000">
                <a:latin typeface="Palatino" charset="0"/>
              </a:rPr>
              <a:t>  Does the software provide features that surprise and delight first-time end-users?</a:t>
            </a:r>
          </a:p>
          <a:p>
            <a:pPr lvl="1" eaLnBrk="1" hangingPunct="1">
              <a:lnSpc>
                <a:spcPct val="90000"/>
              </a:lnSpc>
              <a:spcBef>
                <a:spcPts val="600"/>
              </a:spcBef>
            </a:pPr>
            <a:r>
              <a:rPr lang="en-US" altLang="zh-CN" sz="2000" b="1">
                <a:latin typeface="Palatino" charset="0"/>
              </a:rPr>
              <a:t>Reliability.</a:t>
            </a:r>
            <a:r>
              <a:rPr lang="en-US" altLang="zh-CN" sz="2000">
                <a:latin typeface="Palatino" charset="0"/>
              </a:rPr>
              <a:t> Does the software deliver all features and capability without failure? Is it available when it is needed?  Does it deliver functionality that is error free?</a:t>
            </a:r>
          </a:p>
          <a:p>
            <a:pPr lvl="1" eaLnBrk="1" hangingPunct="1">
              <a:lnSpc>
                <a:spcPct val="90000"/>
              </a:lnSpc>
              <a:spcBef>
                <a:spcPts val="600"/>
              </a:spcBef>
            </a:pPr>
            <a:r>
              <a:rPr lang="en-US" altLang="zh-CN" sz="2000" b="1">
                <a:latin typeface="Palatino" charset="0"/>
              </a:rPr>
              <a:t>Conformance.</a:t>
            </a:r>
            <a:r>
              <a:rPr lang="en-US" altLang="zh-CN" sz="2000">
                <a:latin typeface="Palatino" charset="0"/>
              </a:rPr>
              <a:t> Does the software conform to local and external software standards that are relevant to the application? Does it conform to de facto design and coding conventions? For example, does the user interface conform to accepted design rules for menu selection or data input?</a:t>
            </a:r>
          </a:p>
        </p:txBody>
      </p:sp>
      <p:sp>
        <p:nvSpPr>
          <p:cNvPr id="43014" name="Rectangle 2">
            <a:extLst>
              <a:ext uri="{FF2B5EF4-FFF2-40B4-BE49-F238E27FC236}">
                <a16:creationId xmlns:a16="http://schemas.microsoft.com/office/drawing/2014/main" id="{E07008DF-B9BF-8CA1-CCF8-B751FCA7AFFD}"/>
              </a:ext>
            </a:extLst>
          </p:cNvPr>
          <p:cNvSpPr>
            <a:spLocks noChangeArrowheads="1"/>
          </p:cNvSpPr>
          <p:nvPr/>
        </p:nvSpPr>
        <p:spPr bwMode="auto">
          <a:xfrm>
            <a:off x="1371600" y="444500"/>
            <a:ext cx="67056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19.2 Software Quality</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3920</TotalTime>
  <Words>2030</Words>
  <Application>Microsoft Office PowerPoint</Application>
  <PresentationFormat>全屏显示(4:3)</PresentationFormat>
  <Paragraphs>170</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Calibri</vt:lpstr>
      <vt:lpstr>Palatino</vt:lpstr>
      <vt:lpstr>Helvetica</vt:lpstr>
      <vt:lpstr>MS PGothic</vt:lpstr>
      <vt:lpstr>Times New Roman</vt:lpstr>
      <vt:lpstr>默认设计模板</vt:lpstr>
      <vt:lpstr> Ch.19 Quality Concepts  </vt:lpstr>
      <vt:lpstr>19.1 What Is Quality</vt:lpstr>
      <vt:lpstr>19.2 Software Quality</vt:lpstr>
      <vt:lpstr>Quality</vt:lpstr>
      <vt:lpstr>19.2 Software Quality</vt:lpstr>
      <vt:lpstr>Effective Software Process</vt:lpstr>
      <vt:lpstr>Useful Product</vt:lpstr>
      <vt:lpstr>Adding Value</vt:lpstr>
      <vt:lpstr>Quality Dimensions</vt:lpstr>
      <vt:lpstr>Quality Dimensions</vt:lpstr>
      <vt:lpstr>Measuring Quality</vt:lpstr>
      <vt:lpstr>19.3 The Software Quality Dilemma</vt:lpstr>
      <vt:lpstr>“Good Enough” Software</vt:lpstr>
      <vt:lpstr>Cost of Quality</vt:lpstr>
      <vt:lpstr>Cost</vt:lpstr>
      <vt:lpstr>Quality and Risk</vt:lpstr>
      <vt:lpstr>Negligence and Liability</vt:lpstr>
      <vt:lpstr>Low Quality Software</vt:lpstr>
      <vt:lpstr>Impact of Management Decisions</vt:lpstr>
      <vt:lpstr>19.4 Achieving Software Quality</vt:lpstr>
    </vt:vector>
  </TitlesOfParts>
  <Company>Zhejiang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 Huaizhong</dc:creator>
  <cp:lastModifiedBy>0 memset</cp:lastModifiedBy>
  <cp:revision>176</cp:revision>
  <dcterms:created xsi:type="dcterms:W3CDTF">2007-07-09T05:40:59Z</dcterms:created>
  <dcterms:modified xsi:type="dcterms:W3CDTF">2025-02-24T13:31:41Z</dcterms:modified>
</cp:coreProperties>
</file>