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33" r:id="rId3"/>
    <p:sldId id="336" r:id="rId4"/>
    <p:sldId id="353" r:id="rId5"/>
    <p:sldId id="354" r:id="rId6"/>
    <p:sldId id="338" r:id="rId7"/>
    <p:sldId id="341" r:id="rId8"/>
    <p:sldId id="342" r:id="rId9"/>
    <p:sldId id="340" r:id="rId10"/>
    <p:sldId id="343" r:id="rId11"/>
    <p:sldId id="344" r:id="rId12"/>
    <p:sldId id="345" r:id="rId13"/>
    <p:sldId id="346" r:id="rId14"/>
    <p:sldId id="347" r:id="rId15"/>
    <p:sldId id="355" r:id="rId16"/>
    <p:sldId id="349" r:id="rId17"/>
    <p:sldId id="351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99CCFF"/>
    <a:srgbClr val="CCFFFF"/>
    <a:srgbClr val="0066CC"/>
    <a:srgbClr val="0099FF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5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D94429-7703-E25D-4FD2-E66CA69B76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99E047-9BF5-3B73-E098-E54F4013D3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D2114E-1EEC-4887-1E29-98C76C8CE9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AC96F9-ED08-4887-B520-B7EB8CD7AA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01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8BF1EB-7F0A-2D43-597C-8F38C6B899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03C9F5-68DC-B5EE-D737-0F132C3D0B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C5249C-1151-CF37-1BB7-10023B9485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0A11F9-19D4-4524-B246-7648A2F5D5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3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188913"/>
            <a:ext cx="2108200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17537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7EF1CB-5321-B51A-AEF0-7FED494EB7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286909-F33E-760A-BC17-6039C2EC5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00ABAA-1740-7B9F-AFDD-820C1ECA5A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F1441F-9301-4A00-A3BB-39D0311C28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58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AC2236-9378-70E7-6519-4CEB9447C4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02474A-B227-674D-A4A0-576DE52BA9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1DA22C-4CA2-8646-499D-3FBB6E4937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76055-888D-4B68-9CF9-0DA98D6C20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01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EFCA30-B866-BF11-B5B9-DCD2D0F66B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1B4F81-279D-6D14-4684-764E09A1B9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6028A1-2FF0-A238-8514-F92673ECD1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5DD1B5-7D29-43B3-A9B2-CBB4C29475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98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1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4A3BE2-CDCC-CEDF-4EB6-BFF009906F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D1D84-A07F-7469-C9B3-6288C9EA34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AAE818-D59A-8334-549B-98A33C5A0C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092649-2698-448D-9196-3B2DD18202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22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E0921E-232A-13BC-99C1-F8492B3B7B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76069F2-756B-0A45-DC08-38517E9D8C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3D036D-AA42-FA69-EAD7-324DD95DE5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1935CC-7BAA-409D-B44F-2EAC52A6FC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38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5ABA872-6452-50DF-F8A6-802B22E31E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7E4AF7-2ECB-11DE-637F-7CA7A5C7AA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049FD5-3FEC-5B69-EB4F-12EC5D4CFD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D763A-FB4E-4E82-8403-0ABEF1613E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04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951FF5-660A-0BB4-2E57-F5FEDFF9FD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27D846E-6664-876A-0E64-69685B4552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B5B7E-F67D-2FE4-99AF-647B0EE67E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30603-35C1-4932-B4E5-14053EB9F0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95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BED4FF-C009-38EE-E7E5-1CB1FAF4E2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1A79F9-6461-D25B-63BF-95BAB03AAD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E806-E81A-83D7-9F5F-2BE1021CA6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7216DD-4AD6-4DB1-B5B6-2DFEC4D12B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70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AE43CD-7878-317C-51F7-DE26F87ECF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FB215-62C9-3ADA-19E5-700B59669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F62CE4-9894-6B50-5D10-7ADBCB147F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9C9CE6-2A6E-4A64-8CE1-907163B5A8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94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66">
            <a:extLst>
              <a:ext uri="{FF2B5EF4-FFF2-40B4-BE49-F238E27FC236}">
                <a16:creationId xmlns:a16="http://schemas.microsoft.com/office/drawing/2014/main" id="{E9471B18-84E2-DC9F-1337-408AB5256E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FF435BF9-FF5F-3493-69AA-26B8CCD9C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AE0E153F-423A-1849-DD5E-253623063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2296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B6031F2-35B4-85E4-B9E8-136B2934FA5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64BD3FF-4855-D421-2C71-BE33BD8FED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F3F5F58-9A3B-340F-2651-A94DD4D67DB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85FD3D-99E0-47DA-9F05-5A69CDB457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66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\\localhost\Users\zjuyjw\Desktop\%E8%BD%AF%E5%B7%A5%E8%AF%BE%E4%BB%B6\202127\SE20\51%E8%AF%84%E5%AE%A1%E9%80%9A%E7%9F%A5%E5%92%8C%E7%A1%AE%E8%AE%A4%E5%8D%95.doc" TargetMode="External"/><Relationship Id="rId2" Type="http://schemas.openxmlformats.org/officeDocument/2006/relationships/hyperlink" Target="file:///\\localhost\Users\zjuyjw\Desktop\%E8%BD%AF%E5%B7%A5%E8%AF%BE%E4%BB%B6\202127\SE20\53%E9%A1%B9%E7%9B%AE%E8%AF%84%E5%AE%A1%E8%A1%A8.d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localhost\Users\zjuyjw\Desktop\%E8%BD%AF%E5%B7%A5%E8%AF%BE%E4%BB%B6\202127\SE20\54%E9%A1%B9%E7%9B%AE%E8%AF%84%E5%AE%A1%E9%97%AE%E9%A2%98%E8%BF%BD%E8%B8%AA%E8%A1%A8.doc" TargetMode="External"/><Relationship Id="rId5" Type="http://schemas.openxmlformats.org/officeDocument/2006/relationships/hyperlink" Target="file:///\\localhost\Users\zjuyjw\Desktop\%E8%BD%AF%E5%B7%A5%E8%AF%BE%E4%BB%B6\202127\SE20\52%E8%AF%84%E5%AE%A1%E9%97%AE%E9%A2%98%E6%B8%85%E5%8D%95.doc" TargetMode="External"/><Relationship Id="rId4" Type="http://schemas.openxmlformats.org/officeDocument/2006/relationships/hyperlink" Target="file:///\\localhost\Users\zjuyjw\Desktop\%E8%BD%AF%E5%B7%A5%E8%AF%BE%E4%BB%B6\202127\SE20\JTang%20Kernel%20Review%E8%A1%A8%E5%8D%95.xl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9B02B85C-7CDE-18AC-05A5-CF77A159D5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565400"/>
            <a:ext cx="7815263" cy="1470025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Ch.20  Review</a:t>
            </a:r>
            <a:r>
              <a:rPr lang="zh-CN" altLang="en-US"/>
              <a:t> </a:t>
            </a:r>
            <a:r>
              <a:rPr lang="en-US" altLang="zh-CN"/>
              <a:t>Techniques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6546F052-3358-4255-F6F9-E5E875120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latin typeface="+mn-lt"/>
              </a:rPr>
              <a:t>20.4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Reference Model</a:t>
            </a:r>
          </a:p>
        </p:txBody>
      </p:sp>
      <p:pic>
        <p:nvPicPr>
          <p:cNvPr id="22530" name="Picture 4" descr="Figure 15">
            <a:extLst>
              <a:ext uri="{FF2B5EF4-FFF2-40B4-BE49-F238E27FC236}">
                <a16:creationId xmlns:a16="http://schemas.microsoft.com/office/drawing/2014/main" id="{E90ECAD8-7FB1-8FD2-89AA-4F4572B06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700213"/>
            <a:ext cx="36068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3">
            <a:extLst>
              <a:ext uri="{FF2B5EF4-FFF2-40B4-BE49-F238E27FC236}">
                <a16:creationId xmlns:a16="http://schemas.microsoft.com/office/drawing/2014/main" id="{7A17EC23-9947-655E-2A6F-76FE5E3C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81075"/>
            <a:ext cx="496887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2800">
                <a:solidFill>
                  <a:srgbClr val="000066"/>
                </a:solidFill>
                <a:latin typeface="Helvetica" panose="020B0604020202020204" pitchFamily="34" charset="0"/>
              </a:rPr>
              <a:t>The</a:t>
            </a:r>
            <a:r>
              <a:rPr kumimoji="0" lang="zh-CN" altLang="en-US" sz="2800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 sz="2800">
                <a:solidFill>
                  <a:srgbClr val="000066"/>
                </a:solidFill>
                <a:latin typeface="Helvetica" panose="020B0604020202020204" pitchFamily="34" charset="0"/>
              </a:rPr>
              <a:t>formality</a:t>
            </a:r>
            <a:r>
              <a:rPr kumimoji="0" lang="zh-CN" altLang="en-US" sz="2800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 sz="2800">
                <a:solidFill>
                  <a:srgbClr val="000066"/>
                </a:solidFill>
                <a:latin typeface="Helvetica" panose="020B0604020202020204" pitchFamily="34" charset="0"/>
              </a:rPr>
              <a:t>of</a:t>
            </a:r>
            <a:r>
              <a:rPr kumimoji="0" lang="zh-CN" altLang="en-US" sz="2800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 sz="2800">
                <a:solidFill>
                  <a:srgbClr val="000066"/>
                </a:solidFill>
                <a:latin typeface="Helvetica" panose="020B0604020202020204" pitchFamily="34" charset="0"/>
              </a:rPr>
              <a:t>a</a:t>
            </a:r>
            <a:r>
              <a:rPr kumimoji="0" lang="zh-CN" altLang="en-US" sz="2800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 sz="2800">
                <a:solidFill>
                  <a:srgbClr val="000066"/>
                </a:solidFill>
                <a:latin typeface="Helvetica" panose="020B0604020202020204" pitchFamily="34" charset="0"/>
              </a:rPr>
              <a:t>review</a:t>
            </a:r>
            <a:r>
              <a:rPr kumimoji="0" lang="zh-CN" altLang="en-US" sz="2800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 sz="2800">
                <a:solidFill>
                  <a:srgbClr val="000066"/>
                </a:solidFill>
                <a:latin typeface="Helvetica" panose="020B0604020202020204" pitchFamily="34" charset="0"/>
              </a:rPr>
              <a:t>increases</a:t>
            </a:r>
            <a:r>
              <a:rPr kumimoji="0" lang="zh-CN" altLang="en-US" sz="2800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 sz="2800">
                <a:solidFill>
                  <a:srgbClr val="000066"/>
                </a:solidFill>
                <a:latin typeface="Helvetica" panose="020B0604020202020204" pitchFamily="34" charset="0"/>
              </a:rPr>
              <a:t>when: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Distinct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roles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are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explicitly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defined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for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the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reviewers.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There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is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a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sufficient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amount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of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planning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and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preparation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for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the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review.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A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distinct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structure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for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the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review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is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defined.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Follow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-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up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by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the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reviewers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occurs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for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any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corrections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that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are</a:t>
            </a:r>
            <a:r>
              <a:rPr kumimoji="0" lang="zh-CN" altLang="en-US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  <a:r>
              <a:rPr kumimoji="0" lang="en-US" altLang="zh-CN">
                <a:solidFill>
                  <a:srgbClr val="000066"/>
                </a:solidFill>
                <a:latin typeface="Helvetica" panose="020B0604020202020204" pitchFamily="34" charset="0"/>
              </a:rPr>
              <a:t>made.</a:t>
            </a:r>
          </a:p>
        </p:txBody>
      </p:sp>
      <p:sp>
        <p:nvSpPr>
          <p:cNvPr id="22532" name="Slide Number Placeholder 4">
            <a:extLst>
              <a:ext uri="{FF2B5EF4-FFF2-40B4-BE49-F238E27FC236}">
                <a16:creationId xmlns:a16="http://schemas.microsoft.com/office/drawing/2014/main" id="{E3E1C54F-5790-6214-886C-17AE5D53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913" y="6453188"/>
            <a:ext cx="827087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800" b="1">
                <a:latin typeface="Helvetica" panose="020B0604020202020204" pitchFamily="34" charset="0"/>
                <a:ea typeface="MS PGothic" panose="020B0600070205080204" pitchFamily="34" charset="-128"/>
              </a:rPr>
              <a:t>9/16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F2121E8B-61D3-D223-ECBF-6B4BC82A8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latin typeface="Helvetica" panose="020B0604020202020204" pitchFamily="34" charset="0"/>
              </a:rPr>
              <a:t>20.5</a:t>
            </a:r>
            <a:r>
              <a:rPr lang="zh-CN" altLang="en-US" sz="3200">
                <a:latin typeface="Helvetica" panose="020B0604020202020204" pitchFamily="34" charset="0"/>
              </a:rPr>
              <a:t> </a:t>
            </a:r>
            <a:r>
              <a:rPr lang="en-US" altLang="zh-CN" sz="3200">
                <a:latin typeface="Helvetica" panose="020B0604020202020204" pitchFamily="34" charset="0"/>
              </a:rPr>
              <a:t>Informal Reviews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F1BB88C8-2902-8B32-2039-1942877A3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latin typeface="Times" panose="02020603050405020304" pitchFamily="18" charset="0"/>
              </a:rPr>
              <a:t>Informal reviews include:</a:t>
            </a:r>
          </a:p>
          <a:p>
            <a:pPr lvl="1" eaLnBrk="1" hangingPunct="1"/>
            <a:r>
              <a:rPr kumimoji="0" lang="en-US" altLang="zh-CN">
                <a:latin typeface="Times" panose="02020603050405020304" pitchFamily="18" charset="0"/>
              </a:rPr>
              <a:t>a simple desk check of a software engineering work product with a colleague</a:t>
            </a:r>
          </a:p>
          <a:p>
            <a:pPr lvl="1" eaLnBrk="1" hangingPunct="1"/>
            <a:r>
              <a:rPr kumimoji="0" lang="en-US" altLang="zh-CN">
                <a:latin typeface="Times" panose="02020603050405020304" pitchFamily="18" charset="0"/>
              </a:rPr>
              <a:t>a casual meeting (involving more than 2 people) for the purpose of reviewing a work product, or </a:t>
            </a:r>
          </a:p>
          <a:p>
            <a:pPr lvl="1" eaLnBrk="1" hangingPunct="1"/>
            <a:r>
              <a:rPr kumimoji="0" lang="en-US" altLang="zh-CN">
                <a:latin typeface="Times" panose="02020603050405020304" pitchFamily="18" charset="0"/>
              </a:rPr>
              <a:t>the review-oriented aspects of pair programming</a:t>
            </a:r>
          </a:p>
          <a:p>
            <a:pPr eaLnBrk="1" hangingPunct="1"/>
            <a:r>
              <a:rPr kumimoji="0" lang="en-US" altLang="zh-CN" i="1">
                <a:solidFill>
                  <a:srgbClr val="0000FF"/>
                </a:solidFill>
                <a:latin typeface="Times" panose="02020603050405020304" pitchFamily="18" charset="0"/>
              </a:rPr>
              <a:t>pair programming</a:t>
            </a:r>
            <a:r>
              <a:rPr kumimoji="0" lang="en-US" altLang="zh-CN">
                <a:solidFill>
                  <a:srgbClr val="0000FF"/>
                </a:solidFill>
                <a:latin typeface="Times" panose="02020603050405020304" pitchFamily="18" charset="0"/>
              </a:rPr>
              <a:t> </a:t>
            </a:r>
            <a:r>
              <a:rPr kumimoji="0" lang="en-US" altLang="zh-CN">
                <a:latin typeface="Times" panose="02020603050405020304" pitchFamily="18" charset="0"/>
              </a:rPr>
              <a:t>encourages continuous review as a work product (design or code) is created. </a:t>
            </a:r>
          </a:p>
          <a:p>
            <a:pPr lvl="1" eaLnBrk="1" hangingPunct="1"/>
            <a:r>
              <a:rPr kumimoji="0" lang="en-US" altLang="zh-CN">
                <a:latin typeface="Times" panose="02020603050405020304" pitchFamily="18" charset="0"/>
              </a:rPr>
              <a:t>The benefit is immediate discovery of errors and better work product quality as a consequence.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4C187E1B-7EC0-3D70-9376-6D28DF4E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913" y="6453188"/>
            <a:ext cx="827087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800" b="1">
                <a:latin typeface="Helvetica" panose="020B0604020202020204" pitchFamily="34" charset="0"/>
                <a:ea typeface="MS PGothic" panose="020B0600070205080204" pitchFamily="34" charset="-128"/>
              </a:rPr>
              <a:t>10/16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DA8CF19C-F105-20BC-C2C1-C99C348A5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latin typeface="Helvetica" panose="020B0604020202020204" pitchFamily="34" charset="0"/>
              </a:rPr>
              <a:t>20.6</a:t>
            </a:r>
            <a:r>
              <a:rPr lang="zh-CN" altLang="en-US" sz="3200">
                <a:latin typeface="Helvetica" panose="020B0604020202020204" pitchFamily="34" charset="0"/>
              </a:rPr>
              <a:t> </a:t>
            </a:r>
            <a:r>
              <a:rPr lang="en-US" altLang="zh-CN" sz="3200">
                <a:latin typeface="Helvetica" panose="020B0604020202020204" pitchFamily="34" charset="0"/>
              </a:rPr>
              <a:t>Formal Technical Reviews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408BF4F7-D85E-4285-55B3-E60ECCD18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latin typeface="Times" panose="02020603050405020304" pitchFamily="18" charset="0"/>
              </a:rPr>
              <a:t>The objectives of an FTR are: </a:t>
            </a:r>
          </a:p>
          <a:p>
            <a:pPr lvl="1" eaLnBrk="1" hangingPunct="1"/>
            <a:r>
              <a:rPr kumimoji="0" lang="en-US" altLang="zh-CN">
                <a:latin typeface="Times" panose="02020603050405020304" pitchFamily="18" charset="0"/>
              </a:rPr>
              <a:t>to uncover errors in function, logic, or implementation for any representation of the software</a:t>
            </a:r>
          </a:p>
          <a:p>
            <a:pPr lvl="1" eaLnBrk="1" hangingPunct="1"/>
            <a:r>
              <a:rPr kumimoji="0" lang="en-US" altLang="zh-CN">
                <a:latin typeface="Times" panose="02020603050405020304" pitchFamily="18" charset="0"/>
              </a:rPr>
              <a:t>to verify that the software under review meets its requirements</a:t>
            </a:r>
          </a:p>
          <a:p>
            <a:pPr lvl="1" eaLnBrk="1" hangingPunct="1"/>
            <a:r>
              <a:rPr kumimoji="0" lang="en-US" altLang="zh-CN">
                <a:latin typeface="Times" panose="02020603050405020304" pitchFamily="18" charset="0"/>
              </a:rPr>
              <a:t>to ensure that the software has been represented according to predefined standards</a:t>
            </a:r>
          </a:p>
          <a:p>
            <a:pPr lvl="1" eaLnBrk="1" hangingPunct="1"/>
            <a:r>
              <a:rPr kumimoji="0" lang="en-US" altLang="zh-CN">
                <a:latin typeface="Times" panose="02020603050405020304" pitchFamily="18" charset="0"/>
              </a:rPr>
              <a:t>to achieve software that is developed in a uniform manner</a:t>
            </a:r>
          </a:p>
          <a:p>
            <a:pPr lvl="1" eaLnBrk="1" hangingPunct="1"/>
            <a:r>
              <a:rPr kumimoji="0" lang="en-US" altLang="zh-CN">
                <a:latin typeface="Times" panose="02020603050405020304" pitchFamily="18" charset="0"/>
              </a:rPr>
              <a:t>to make projects more manageable</a:t>
            </a:r>
          </a:p>
          <a:p>
            <a:pPr eaLnBrk="1" hangingPunct="1"/>
            <a:r>
              <a:rPr kumimoji="0" lang="en-US" altLang="zh-CN">
                <a:latin typeface="Times" panose="02020603050405020304" pitchFamily="18" charset="0"/>
              </a:rPr>
              <a:t>The FTR is actually a class of reviews that includes </a:t>
            </a:r>
            <a:r>
              <a:rPr kumimoji="0" lang="en-US" altLang="zh-CN" i="1">
                <a:solidFill>
                  <a:srgbClr val="0000FF"/>
                </a:solidFill>
                <a:latin typeface="Times" panose="02020603050405020304" pitchFamily="18" charset="0"/>
              </a:rPr>
              <a:t>walkthroughs</a:t>
            </a:r>
            <a:r>
              <a:rPr kumimoji="0" lang="en-US" altLang="zh-CN">
                <a:solidFill>
                  <a:srgbClr val="0000FF"/>
                </a:solidFill>
                <a:latin typeface="Times" panose="02020603050405020304" pitchFamily="18" charset="0"/>
              </a:rPr>
              <a:t> </a:t>
            </a:r>
            <a:r>
              <a:rPr kumimoji="0" lang="en-US" altLang="zh-CN">
                <a:latin typeface="Times" panose="02020603050405020304" pitchFamily="18" charset="0"/>
              </a:rPr>
              <a:t>and </a:t>
            </a:r>
            <a:r>
              <a:rPr kumimoji="0" lang="en-US" altLang="zh-CN" i="1">
                <a:solidFill>
                  <a:srgbClr val="0000FF"/>
                </a:solidFill>
                <a:latin typeface="Times" panose="02020603050405020304" pitchFamily="18" charset="0"/>
              </a:rPr>
              <a:t>inspections.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27394230-290F-B6F3-E6A7-CF8C98ED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913" y="6453188"/>
            <a:ext cx="827087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800" b="1">
                <a:latin typeface="Helvetica" panose="020B0604020202020204" pitchFamily="34" charset="0"/>
                <a:ea typeface="MS PGothic" panose="020B0600070205080204" pitchFamily="34" charset="-128"/>
              </a:rPr>
              <a:t>11/16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E4B34775-DCF0-163C-05D5-8CD6780CE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latin typeface="Helvetica" panose="020B0604020202020204" pitchFamily="34" charset="0"/>
              </a:rPr>
              <a:t>20.6.1 The Review Meeting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D81D9DCC-9F3D-7D35-D83D-38015577E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229600" cy="4929187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kumimoji="0" lang="en-US" altLang="zh-CN">
                <a:latin typeface="Palatino" charset="0"/>
              </a:rPr>
              <a:t>Between three and five people (typically) should be involved in the review.</a:t>
            </a:r>
          </a:p>
          <a:p>
            <a:pPr eaLnBrk="1" hangingPunct="1">
              <a:spcBef>
                <a:spcPts val="300"/>
              </a:spcBef>
            </a:pPr>
            <a:r>
              <a:rPr kumimoji="0" lang="en-US" altLang="zh-CN">
                <a:latin typeface="Palatino" charset="0"/>
              </a:rPr>
              <a:t>Advance preparation should occur but should require no more than two hours of work for each person.</a:t>
            </a:r>
          </a:p>
          <a:p>
            <a:pPr eaLnBrk="1" hangingPunct="1">
              <a:spcBef>
                <a:spcPts val="300"/>
              </a:spcBef>
            </a:pPr>
            <a:r>
              <a:rPr kumimoji="0" lang="en-US" altLang="zh-CN">
                <a:latin typeface="Palatino" charset="0"/>
              </a:rPr>
              <a:t>The duration of the review meeting should be less than two hours.</a:t>
            </a:r>
          </a:p>
          <a:p>
            <a:pPr eaLnBrk="1" hangingPunct="1">
              <a:spcBef>
                <a:spcPts val="300"/>
              </a:spcBef>
            </a:pPr>
            <a:r>
              <a:rPr kumimoji="0" lang="en-US" altLang="zh-CN">
                <a:latin typeface="Palatino" charset="0"/>
              </a:rPr>
              <a:t>Focus is on a work product (e.g., a portion of a requirements model, a detailed component design, source code for a component)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65DA13B2-28FE-8D78-CE6C-0B8FADFC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913" y="6453188"/>
            <a:ext cx="827087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800" b="1">
                <a:latin typeface="Helvetica" panose="020B0604020202020204" pitchFamily="34" charset="0"/>
                <a:ea typeface="MS PGothic" panose="020B0600070205080204" pitchFamily="34" charset="-128"/>
              </a:rPr>
              <a:t>12/16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252DFEF8-AB2C-0B59-5785-9FE340ABE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549275"/>
            <a:ext cx="5838825" cy="6334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2800">
                <a:latin typeface="Helvetica" panose="020B0604020202020204" pitchFamily="34" charset="0"/>
              </a:rPr>
              <a:t>The Players</a:t>
            </a:r>
          </a:p>
        </p:txBody>
      </p:sp>
      <p:sp>
        <p:nvSpPr>
          <p:cNvPr id="26626" name="Freeform 3">
            <a:extLst>
              <a:ext uri="{FF2B5EF4-FFF2-40B4-BE49-F238E27FC236}">
                <a16:creationId xmlns:a16="http://schemas.microsoft.com/office/drawing/2014/main" id="{EBAF7526-F0AF-0943-324B-B3C4FC446967}"/>
              </a:ext>
            </a:extLst>
          </p:cNvPr>
          <p:cNvSpPr>
            <a:spLocks/>
          </p:cNvSpPr>
          <p:nvPr/>
        </p:nvSpPr>
        <p:spPr bwMode="auto">
          <a:xfrm>
            <a:off x="4716463" y="3090863"/>
            <a:ext cx="277812" cy="544512"/>
          </a:xfrm>
          <a:custGeom>
            <a:avLst/>
            <a:gdLst>
              <a:gd name="T0" fmla="*/ 0 w 175"/>
              <a:gd name="T1" fmla="*/ 2147483647 h 305"/>
              <a:gd name="T2" fmla="*/ 0 w 175"/>
              <a:gd name="T3" fmla="*/ 0 h 305"/>
              <a:gd name="T4" fmla="*/ 2147483647 w 175"/>
              <a:gd name="T5" fmla="*/ 2147483647 h 305"/>
              <a:gd name="T6" fmla="*/ 2147483647 w 175"/>
              <a:gd name="T7" fmla="*/ 2147483647 h 305"/>
              <a:gd name="T8" fmla="*/ 0 w 175"/>
              <a:gd name="T9" fmla="*/ 2147483647 h 3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305"/>
              <a:gd name="T17" fmla="*/ 175 w 175"/>
              <a:gd name="T18" fmla="*/ 305 h 3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305">
                <a:moveTo>
                  <a:pt x="0" y="247"/>
                </a:moveTo>
                <a:lnTo>
                  <a:pt x="0" y="0"/>
                </a:lnTo>
                <a:lnTo>
                  <a:pt x="174" y="71"/>
                </a:lnTo>
                <a:lnTo>
                  <a:pt x="119" y="304"/>
                </a:lnTo>
                <a:lnTo>
                  <a:pt x="0" y="247"/>
                </a:lnTo>
              </a:path>
            </a:pathLst>
          </a:custGeom>
          <a:solidFill>
            <a:schemeClr val="folHlink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7" name="Freeform 4">
            <a:extLst>
              <a:ext uri="{FF2B5EF4-FFF2-40B4-BE49-F238E27FC236}">
                <a16:creationId xmlns:a16="http://schemas.microsoft.com/office/drawing/2014/main" id="{084FCFB4-8113-621D-8C05-F31E6CA46D98}"/>
              </a:ext>
            </a:extLst>
          </p:cNvPr>
          <p:cNvSpPr>
            <a:spLocks/>
          </p:cNvSpPr>
          <p:nvPr/>
        </p:nvSpPr>
        <p:spPr bwMode="auto">
          <a:xfrm>
            <a:off x="2347913" y="3128963"/>
            <a:ext cx="4346575" cy="1328737"/>
          </a:xfrm>
          <a:custGeom>
            <a:avLst/>
            <a:gdLst>
              <a:gd name="T0" fmla="*/ 0 w 2738"/>
              <a:gd name="T1" fmla="*/ 0 h 744"/>
              <a:gd name="T2" fmla="*/ 2147483647 w 2738"/>
              <a:gd name="T3" fmla="*/ 0 h 744"/>
              <a:gd name="T4" fmla="*/ 2147483647 w 2738"/>
              <a:gd name="T5" fmla="*/ 2147483647 h 744"/>
              <a:gd name="T6" fmla="*/ 2147483647 w 2738"/>
              <a:gd name="T7" fmla="*/ 2147483647 h 744"/>
              <a:gd name="T8" fmla="*/ 0 w 2738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8"/>
              <a:gd name="T16" fmla="*/ 0 h 744"/>
              <a:gd name="T17" fmla="*/ 2738 w 2738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8" h="744">
                <a:moveTo>
                  <a:pt x="0" y="0"/>
                </a:moveTo>
                <a:lnTo>
                  <a:pt x="912" y="0"/>
                </a:lnTo>
                <a:lnTo>
                  <a:pt x="2737" y="743"/>
                </a:lnTo>
                <a:lnTo>
                  <a:pt x="1039" y="743"/>
                </a:lnTo>
                <a:lnTo>
                  <a:pt x="0" y="0"/>
                </a:lnTo>
              </a:path>
            </a:pathLst>
          </a:custGeom>
          <a:solidFill>
            <a:srgbClr val="91919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C88159F4-3DA2-1D8E-E3CC-FC8FF56B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263" y="4449763"/>
            <a:ext cx="2681287" cy="190500"/>
          </a:xfrm>
          <a:prstGeom prst="rect">
            <a:avLst/>
          </a:prstGeom>
          <a:solidFill>
            <a:srgbClr val="712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6629" name="Freeform 6">
            <a:extLst>
              <a:ext uri="{FF2B5EF4-FFF2-40B4-BE49-F238E27FC236}">
                <a16:creationId xmlns:a16="http://schemas.microsoft.com/office/drawing/2014/main" id="{C9F0004E-C241-35E5-85B9-15A4BFA61CEB}"/>
              </a:ext>
            </a:extLst>
          </p:cNvPr>
          <p:cNvSpPr>
            <a:spLocks/>
          </p:cNvSpPr>
          <p:nvPr/>
        </p:nvSpPr>
        <p:spPr bwMode="auto">
          <a:xfrm>
            <a:off x="2347913" y="3128963"/>
            <a:ext cx="1639887" cy="1506537"/>
          </a:xfrm>
          <a:custGeom>
            <a:avLst/>
            <a:gdLst>
              <a:gd name="T0" fmla="*/ 2147483647 w 1033"/>
              <a:gd name="T1" fmla="*/ 2147483647 h 844"/>
              <a:gd name="T2" fmla="*/ 0 w 1033"/>
              <a:gd name="T3" fmla="*/ 0 h 844"/>
              <a:gd name="T4" fmla="*/ 0 w 1033"/>
              <a:gd name="T5" fmla="*/ 2147483647 h 844"/>
              <a:gd name="T6" fmla="*/ 2147483647 w 1033"/>
              <a:gd name="T7" fmla="*/ 2147483647 h 844"/>
              <a:gd name="T8" fmla="*/ 2147483647 w 1033"/>
              <a:gd name="T9" fmla="*/ 2147483647 h 8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3"/>
              <a:gd name="T16" fmla="*/ 0 h 844"/>
              <a:gd name="T17" fmla="*/ 1033 w 1033"/>
              <a:gd name="T18" fmla="*/ 844 h 8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3" h="844">
                <a:moveTo>
                  <a:pt x="1032" y="731"/>
                </a:moveTo>
                <a:lnTo>
                  <a:pt x="0" y="0"/>
                </a:lnTo>
                <a:lnTo>
                  <a:pt x="0" y="63"/>
                </a:lnTo>
                <a:lnTo>
                  <a:pt x="1032" y="843"/>
                </a:lnTo>
                <a:lnTo>
                  <a:pt x="1032" y="731"/>
                </a:lnTo>
              </a:path>
            </a:pathLst>
          </a:custGeom>
          <a:solidFill>
            <a:srgbClr val="712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0" name="Freeform 7">
            <a:extLst>
              <a:ext uri="{FF2B5EF4-FFF2-40B4-BE49-F238E27FC236}">
                <a16:creationId xmlns:a16="http://schemas.microsoft.com/office/drawing/2014/main" id="{C8053ADB-22F9-724D-F0F2-5B264EBF1413}"/>
              </a:ext>
            </a:extLst>
          </p:cNvPr>
          <p:cNvSpPr>
            <a:spLocks/>
          </p:cNvSpPr>
          <p:nvPr/>
        </p:nvSpPr>
        <p:spPr bwMode="auto">
          <a:xfrm>
            <a:off x="2347913" y="3128963"/>
            <a:ext cx="1652587" cy="1519237"/>
          </a:xfrm>
          <a:custGeom>
            <a:avLst/>
            <a:gdLst>
              <a:gd name="T0" fmla="*/ 2147483647 w 1041"/>
              <a:gd name="T1" fmla="*/ 2147483647 h 851"/>
              <a:gd name="T2" fmla="*/ 0 w 1041"/>
              <a:gd name="T3" fmla="*/ 0 h 851"/>
              <a:gd name="T4" fmla="*/ 0 w 1041"/>
              <a:gd name="T5" fmla="*/ 2147483647 h 851"/>
              <a:gd name="T6" fmla="*/ 2147483647 w 1041"/>
              <a:gd name="T7" fmla="*/ 2147483647 h 851"/>
              <a:gd name="T8" fmla="*/ 2147483647 w 1041"/>
              <a:gd name="T9" fmla="*/ 2147483647 h 851"/>
              <a:gd name="T10" fmla="*/ 0 w 1041"/>
              <a:gd name="T11" fmla="*/ 0 h 851"/>
              <a:gd name="T12" fmla="*/ 0 w 1041"/>
              <a:gd name="T13" fmla="*/ 2147483647 h 851"/>
              <a:gd name="T14" fmla="*/ 2147483647 w 1041"/>
              <a:gd name="T15" fmla="*/ 2147483647 h 851"/>
              <a:gd name="T16" fmla="*/ 2147483647 w 1041"/>
              <a:gd name="T17" fmla="*/ 2147483647 h 8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41"/>
              <a:gd name="T28" fmla="*/ 0 h 851"/>
              <a:gd name="T29" fmla="*/ 1041 w 1041"/>
              <a:gd name="T30" fmla="*/ 851 h 8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41" h="851">
                <a:moveTo>
                  <a:pt x="1040" y="737"/>
                </a:moveTo>
                <a:lnTo>
                  <a:pt x="0" y="0"/>
                </a:lnTo>
                <a:lnTo>
                  <a:pt x="0" y="64"/>
                </a:lnTo>
                <a:lnTo>
                  <a:pt x="1040" y="850"/>
                </a:lnTo>
                <a:lnTo>
                  <a:pt x="1040" y="737"/>
                </a:lnTo>
                <a:lnTo>
                  <a:pt x="0" y="0"/>
                </a:lnTo>
                <a:lnTo>
                  <a:pt x="0" y="64"/>
                </a:lnTo>
                <a:lnTo>
                  <a:pt x="1040" y="850"/>
                </a:lnTo>
                <a:lnTo>
                  <a:pt x="1040" y="737"/>
                </a:lnTo>
              </a:path>
            </a:pathLst>
          </a:custGeom>
          <a:solidFill>
            <a:srgbClr val="712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1" name="Freeform 8">
            <a:extLst>
              <a:ext uri="{FF2B5EF4-FFF2-40B4-BE49-F238E27FC236}">
                <a16:creationId xmlns:a16="http://schemas.microsoft.com/office/drawing/2014/main" id="{215436A4-BF46-1512-8EAA-EDBCFF0CD4D0}"/>
              </a:ext>
            </a:extLst>
          </p:cNvPr>
          <p:cNvSpPr>
            <a:spLocks/>
          </p:cNvSpPr>
          <p:nvPr/>
        </p:nvSpPr>
        <p:spPr bwMode="auto">
          <a:xfrm>
            <a:off x="3068638" y="4432300"/>
            <a:ext cx="455612" cy="546100"/>
          </a:xfrm>
          <a:custGeom>
            <a:avLst/>
            <a:gdLst>
              <a:gd name="T0" fmla="*/ 0 w 287"/>
              <a:gd name="T1" fmla="*/ 2147483647 h 306"/>
              <a:gd name="T2" fmla="*/ 2147483647 w 287"/>
              <a:gd name="T3" fmla="*/ 0 h 306"/>
              <a:gd name="T4" fmla="*/ 2147483647 w 287"/>
              <a:gd name="T5" fmla="*/ 2147483647 h 306"/>
              <a:gd name="T6" fmla="*/ 2147483647 w 287"/>
              <a:gd name="T7" fmla="*/ 2147483647 h 306"/>
              <a:gd name="T8" fmla="*/ 0 60000 65536"/>
              <a:gd name="T9" fmla="*/ 0 60000 65536"/>
              <a:gd name="T10" fmla="*/ 0 60000 65536"/>
              <a:gd name="T11" fmla="*/ 0 60000 65536"/>
              <a:gd name="T12" fmla="*/ 0 w 287"/>
              <a:gd name="T13" fmla="*/ 0 h 306"/>
              <a:gd name="T14" fmla="*/ 287 w 287"/>
              <a:gd name="T15" fmla="*/ 306 h 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7" h="306">
                <a:moveTo>
                  <a:pt x="0" y="50"/>
                </a:moveTo>
                <a:lnTo>
                  <a:pt x="215" y="0"/>
                </a:lnTo>
                <a:lnTo>
                  <a:pt x="175" y="305"/>
                </a:lnTo>
                <a:lnTo>
                  <a:pt x="286" y="27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2" name="Freeform 9">
            <a:extLst>
              <a:ext uri="{FF2B5EF4-FFF2-40B4-BE49-F238E27FC236}">
                <a16:creationId xmlns:a16="http://schemas.microsoft.com/office/drawing/2014/main" id="{013A3A9D-9AF0-57CB-16C1-811F841B4296}"/>
              </a:ext>
            </a:extLst>
          </p:cNvPr>
          <p:cNvSpPr>
            <a:spLocks/>
          </p:cNvSpPr>
          <p:nvPr/>
        </p:nvSpPr>
        <p:spPr bwMode="auto">
          <a:xfrm>
            <a:off x="3232150" y="4572000"/>
            <a:ext cx="455613" cy="544513"/>
          </a:xfrm>
          <a:custGeom>
            <a:avLst/>
            <a:gdLst>
              <a:gd name="T0" fmla="*/ 0 w 287"/>
              <a:gd name="T1" fmla="*/ 2147483647 h 305"/>
              <a:gd name="T2" fmla="*/ 2147483647 w 287"/>
              <a:gd name="T3" fmla="*/ 0 h 305"/>
              <a:gd name="T4" fmla="*/ 2147483647 w 287"/>
              <a:gd name="T5" fmla="*/ 2147483647 h 305"/>
              <a:gd name="T6" fmla="*/ 2147483647 w 287"/>
              <a:gd name="T7" fmla="*/ 2147483647 h 305"/>
              <a:gd name="T8" fmla="*/ 0 60000 65536"/>
              <a:gd name="T9" fmla="*/ 0 60000 65536"/>
              <a:gd name="T10" fmla="*/ 0 60000 65536"/>
              <a:gd name="T11" fmla="*/ 0 60000 65536"/>
              <a:gd name="T12" fmla="*/ 0 w 287"/>
              <a:gd name="T13" fmla="*/ 0 h 305"/>
              <a:gd name="T14" fmla="*/ 287 w 287"/>
              <a:gd name="T15" fmla="*/ 305 h 3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7" h="305">
                <a:moveTo>
                  <a:pt x="0" y="49"/>
                </a:moveTo>
                <a:lnTo>
                  <a:pt x="215" y="0"/>
                </a:lnTo>
                <a:lnTo>
                  <a:pt x="183" y="304"/>
                </a:lnTo>
                <a:lnTo>
                  <a:pt x="286" y="26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3" name="Freeform 10">
            <a:extLst>
              <a:ext uri="{FF2B5EF4-FFF2-40B4-BE49-F238E27FC236}">
                <a16:creationId xmlns:a16="http://schemas.microsoft.com/office/drawing/2014/main" id="{C781038C-DFC0-06E1-2838-F18E95305A54}"/>
              </a:ext>
            </a:extLst>
          </p:cNvPr>
          <p:cNvSpPr>
            <a:spLocks/>
          </p:cNvSpPr>
          <p:nvPr/>
        </p:nvSpPr>
        <p:spPr bwMode="auto">
          <a:xfrm>
            <a:off x="2943225" y="3559175"/>
            <a:ext cx="417513" cy="1139825"/>
          </a:xfrm>
          <a:custGeom>
            <a:avLst/>
            <a:gdLst>
              <a:gd name="T0" fmla="*/ 2147483647 w 263"/>
              <a:gd name="T1" fmla="*/ 2147483647 h 638"/>
              <a:gd name="T2" fmla="*/ 0 w 263"/>
              <a:gd name="T3" fmla="*/ 0 h 638"/>
              <a:gd name="T4" fmla="*/ 2147483647 w 263"/>
              <a:gd name="T5" fmla="*/ 2147483647 h 638"/>
              <a:gd name="T6" fmla="*/ 2147483647 w 263"/>
              <a:gd name="T7" fmla="*/ 2147483647 h 638"/>
              <a:gd name="T8" fmla="*/ 2147483647 w 263"/>
              <a:gd name="T9" fmla="*/ 2147483647 h 6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638"/>
              <a:gd name="T17" fmla="*/ 263 w 263"/>
              <a:gd name="T18" fmla="*/ 638 h 6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638">
                <a:moveTo>
                  <a:pt x="71" y="524"/>
                </a:moveTo>
                <a:lnTo>
                  <a:pt x="0" y="0"/>
                </a:lnTo>
                <a:lnTo>
                  <a:pt x="262" y="127"/>
                </a:lnTo>
                <a:lnTo>
                  <a:pt x="214" y="637"/>
                </a:lnTo>
                <a:lnTo>
                  <a:pt x="71" y="524"/>
                </a:lnTo>
              </a:path>
            </a:pathLst>
          </a:custGeom>
          <a:solidFill>
            <a:schemeClr val="folHlink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4" name="Oval 11">
            <a:extLst>
              <a:ext uri="{FF2B5EF4-FFF2-40B4-BE49-F238E27FC236}">
                <a16:creationId xmlns:a16="http://schemas.microsoft.com/office/drawing/2014/main" id="{F23FBF86-5214-F5BA-40E7-26560BB0F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038" y="3168650"/>
            <a:ext cx="163512" cy="503238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6635" name="Freeform 12">
            <a:extLst>
              <a:ext uri="{FF2B5EF4-FFF2-40B4-BE49-F238E27FC236}">
                <a16:creationId xmlns:a16="http://schemas.microsoft.com/office/drawing/2014/main" id="{783671D1-24EB-FEF6-64C2-32F8F2874DC0}"/>
              </a:ext>
            </a:extLst>
          </p:cNvPr>
          <p:cNvSpPr>
            <a:spLocks/>
          </p:cNvSpPr>
          <p:nvPr/>
        </p:nvSpPr>
        <p:spPr bwMode="auto">
          <a:xfrm>
            <a:off x="3346450" y="3798888"/>
            <a:ext cx="568325" cy="496887"/>
          </a:xfrm>
          <a:custGeom>
            <a:avLst/>
            <a:gdLst>
              <a:gd name="T0" fmla="*/ 0 w 358"/>
              <a:gd name="T1" fmla="*/ 0 h 278"/>
              <a:gd name="T2" fmla="*/ 2147483647 w 358"/>
              <a:gd name="T3" fmla="*/ 2147483647 h 278"/>
              <a:gd name="T4" fmla="*/ 2147483647 w 358"/>
              <a:gd name="T5" fmla="*/ 2147483647 h 278"/>
              <a:gd name="T6" fmla="*/ 0 60000 65536"/>
              <a:gd name="T7" fmla="*/ 0 60000 65536"/>
              <a:gd name="T8" fmla="*/ 0 60000 65536"/>
              <a:gd name="T9" fmla="*/ 0 w 358"/>
              <a:gd name="T10" fmla="*/ 0 h 278"/>
              <a:gd name="T11" fmla="*/ 358 w 358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8" h="278">
                <a:moveTo>
                  <a:pt x="0" y="0"/>
                </a:moveTo>
                <a:lnTo>
                  <a:pt x="95" y="227"/>
                </a:lnTo>
                <a:lnTo>
                  <a:pt x="357" y="277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Freeform 13">
            <a:extLst>
              <a:ext uri="{FF2B5EF4-FFF2-40B4-BE49-F238E27FC236}">
                <a16:creationId xmlns:a16="http://schemas.microsoft.com/office/drawing/2014/main" id="{58F0CF73-F93F-CEF2-2E5D-F92D057736DC}"/>
              </a:ext>
            </a:extLst>
          </p:cNvPr>
          <p:cNvSpPr>
            <a:spLocks/>
          </p:cNvSpPr>
          <p:nvPr/>
        </p:nvSpPr>
        <p:spPr bwMode="auto">
          <a:xfrm>
            <a:off x="5689600" y="4760913"/>
            <a:ext cx="454025" cy="531812"/>
          </a:xfrm>
          <a:custGeom>
            <a:avLst/>
            <a:gdLst>
              <a:gd name="T0" fmla="*/ 2147483647 w 286"/>
              <a:gd name="T1" fmla="*/ 2147483647 h 298"/>
              <a:gd name="T2" fmla="*/ 2147483647 w 286"/>
              <a:gd name="T3" fmla="*/ 0 h 298"/>
              <a:gd name="T4" fmla="*/ 2147483647 w 286"/>
              <a:gd name="T5" fmla="*/ 2147483647 h 298"/>
              <a:gd name="T6" fmla="*/ 0 w 286"/>
              <a:gd name="T7" fmla="*/ 2147483647 h 298"/>
              <a:gd name="T8" fmla="*/ 0 60000 65536"/>
              <a:gd name="T9" fmla="*/ 0 60000 65536"/>
              <a:gd name="T10" fmla="*/ 0 60000 65536"/>
              <a:gd name="T11" fmla="*/ 0 60000 65536"/>
              <a:gd name="T12" fmla="*/ 0 w 286"/>
              <a:gd name="T13" fmla="*/ 0 h 298"/>
              <a:gd name="T14" fmla="*/ 286 w 286"/>
              <a:gd name="T15" fmla="*/ 298 h 2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6" h="298">
                <a:moveTo>
                  <a:pt x="285" y="42"/>
                </a:moveTo>
                <a:lnTo>
                  <a:pt x="71" y="0"/>
                </a:lnTo>
                <a:lnTo>
                  <a:pt x="111" y="297"/>
                </a:lnTo>
                <a:lnTo>
                  <a:pt x="0" y="26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Freeform 14">
            <a:extLst>
              <a:ext uri="{FF2B5EF4-FFF2-40B4-BE49-F238E27FC236}">
                <a16:creationId xmlns:a16="http://schemas.microsoft.com/office/drawing/2014/main" id="{8AE0EF9F-0E81-11A6-DC22-D404DD3D3E53}"/>
              </a:ext>
            </a:extLst>
          </p:cNvPr>
          <p:cNvSpPr>
            <a:spLocks/>
          </p:cNvSpPr>
          <p:nvPr/>
        </p:nvSpPr>
        <p:spPr bwMode="auto">
          <a:xfrm>
            <a:off x="5676900" y="4748213"/>
            <a:ext cx="454025" cy="533400"/>
          </a:xfrm>
          <a:custGeom>
            <a:avLst/>
            <a:gdLst>
              <a:gd name="T0" fmla="*/ 2147483647 w 286"/>
              <a:gd name="T1" fmla="*/ 2147483647 h 298"/>
              <a:gd name="T2" fmla="*/ 2147483647 w 286"/>
              <a:gd name="T3" fmla="*/ 0 h 298"/>
              <a:gd name="T4" fmla="*/ 2147483647 w 286"/>
              <a:gd name="T5" fmla="*/ 2147483647 h 298"/>
              <a:gd name="T6" fmla="*/ 0 w 286"/>
              <a:gd name="T7" fmla="*/ 2147483647 h 298"/>
              <a:gd name="T8" fmla="*/ 0 60000 65536"/>
              <a:gd name="T9" fmla="*/ 0 60000 65536"/>
              <a:gd name="T10" fmla="*/ 0 60000 65536"/>
              <a:gd name="T11" fmla="*/ 0 60000 65536"/>
              <a:gd name="T12" fmla="*/ 0 w 286"/>
              <a:gd name="T13" fmla="*/ 0 h 298"/>
              <a:gd name="T14" fmla="*/ 286 w 286"/>
              <a:gd name="T15" fmla="*/ 298 h 2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6" h="298">
                <a:moveTo>
                  <a:pt x="285" y="42"/>
                </a:moveTo>
                <a:lnTo>
                  <a:pt x="71" y="0"/>
                </a:lnTo>
                <a:lnTo>
                  <a:pt x="111" y="297"/>
                </a:lnTo>
                <a:lnTo>
                  <a:pt x="0" y="26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Freeform 15">
            <a:extLst>
              <a:ext uri="{FF2B5EF4-FFF2-40B4-BE49-F238E27FC236}">
                <a16:creationId xmlns:a16="http://schemas.microsoft.com/office/drawing/2014/main" id="{1484DF7D-9EE3-5F50-2786-B316E3C20810}"/>
              </a:ext>
            </a:extLst>
          </p:cNvPr>
          <p:cNvSpPr>
            <a:spLocks/>
          </p:cNvSpPr>
          <p:nvPr/>
        </p:nvSpPr>
        <p:spPr bwMode="auto">
          <a:xfrm>
            <a:off x="5526088" y="4899025"/>
            <a:ext cx="454025" cy="546100"/>
          </a:xfrm>
          <a:custGeom>
            <a:avLst/>
            <a:gdLst>
              <a:gd name="T0" fmla="*/ 2147483647 w 286"/>
              <a:gd name="T1" fmla="*/ 2147483647 h 306"/>
              <a:gd name="T2" fmla="*/ 2147483647 w 286"/>
              <a:gd name="T3" fmla="*/ 0 h 306"/>
              <a:gd name="T4" fmla="*/ 2147483647 w 286"/>
              <a:gd name="T5" fmla="*/ 2147483647 h 306"/>
              <a:gd name="T6" fmla="*/ 0 w 286"/>
              <a:gd name="T7" fmla="*/ 2147483647 h 306"/>
              <a:gd name="T8" fmla="*/ 0 60000 65536"/>
              <a:gd name="T9" fmla="*/ 0 60000 65536"/>
              <a:gd name="T10" fmla="*/ 0 60000 65536"/>
              <a:gd name="T11" fmla="*/ 0 60000 65536"/>
              <a:gd name="T12" fmla="*/ 0 w 286"/>
              <a:gd name="T13" fmla="*/ 0 h 306"/>
              <a:gd name="T14" fmla="*/ 286 w 286"/>
              <a:gd name="T15" fmla="*/ 306 h 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6" h="306">
                <a:moveTo>
                  <a:pt x="285" y="50"/>
                </a:moveTo>
                <a:lnTo>
                  <a:pt x="71" y="0"/>
                </a:lnTo>
                <a:lnTo>
                  <a:pt x="103" y="305"/>
                </a:lnTo>
                <a:lnTo>
                  <a:pt x="0" y="27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9" name="Freeform 16">
            <a:extLst>
              <a:ext uri="{FF2B5EF4-FFF2-40B4-BE49-F238E27FC236}">
                <a16:creationId xmlns:a16="http://schemas.microsoft.com/office/drawing/2014/main" id="{7C5ADDD2-8361-38BB-6FD1-D6D0FD3B70D7}"/>
              </a:ext>
            </a:extLst>
          </p:cNvPr>
          <p:cNvSpPr>
            <a:spLocks/>
          </p:cNvSpPr>
          <p:nvPr/>
        </p:nvSpPr>
        <p:spPr bwMode="auto">
          <a:xfrm>
            <a:off x="5513388" y="4886325"/>
            <a:ext cx="454025" cy="546100"/>
          </a:xfrm>
          <a:custGeom>
            <a:avLst/>
            <a:gdLst>
              <a:gd name="T0" fmla="*/ 2147483647 w 286"/>
              <a:gd name="T1" fmla="*/ 2147483647 h 306"/>
              <a:gd name="T2" fmla="*/ 2147483647 w 286"/>
              <a:gd name="T3" fmla="*/ 0 h 306"/>
              <a:gd name="T4" fmla="*/ 2147483647 w 286"/>
              <a:gd name="T5" fmla="*/ 2147483647 h 306"/>
              <a:gd name="T6" fmla="*/ 0 w 286"/>
              <a:gd name="T7" fmla="*/ 2147483647 h 306"/>
              <a:gd name="T8" fmla="*/ 0 60000 65536"/>
              <a:gd name="T9" fmla="*/ 0 60000 65536"/>
              <a:gd name="T10" fmla="*/ 0 60000 65536"/>
              <a:gd name="T11" fmla="*/ 0 60000 65536"/>
              <a:gd name="T12" fmla="*/ 0 w 286"/>
              <a:gd name="T13" fmla="*/ 0 h 306"/>
              <a:gd name="T14" fmla="*/ 286 w 286"/>
              <a:gd name="T15" fmla="*/ 306 h 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6" h="306">
                <a:moveTo>
                  <a:pt x="285" y="50"/>
                </a:moveTo>
                <a:lnTo>
                  <a:pt x="71" y="0"/>
                </a:lnTo>
                <a:lnTo>
                  <a:pt x="103" y="305"/>
                </a:lnTo>
                <a:lnTo>
                  <a:pt x="0" y="27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Freeform 17">
            <a:extLst>
              <a:ext uri="{FF2B5EF4-FFF2-40B4-BE49-F238E27FC236}">
                <a16:creationId xmlns:a16="http://schemas.microsoft.com/office/drawing/2014/main" id="{41357176-358B-E8DA-EDA2-83B86204512E}"/>
              </a:ext>
            </a:extLst>
          </p:cNvPr>
          <p:cNvSpPr>
            <a:spLocks/>
          </p:cNvSpPr>
          <p:nvPr/>
        </p:nvSpPr>
        <p:spPr bwMode="auto">
          <a:xfrm>
            <a:off x="5865813" y="3875088"/>
            <a:ext cx="415925" cy="1139825"/>
          </a:xfrm>
          <a:custGeom>
            <a:avLst/>
            <a:gdLst>
              <a:gd name="T0" fmla="*/ 2147483647 w 262"/>
              <a:gd name="T1" fmla="*/ 2147483647 h 638"/>
              <a:gd name="T2" fmla="*/ 2147483647 w 262"/>
              <a:gd name="T3" fmla="*/ 0 h 638"/>
              <a:gd name="T4" fmla="*/ 0 w 262"/>
              <a:gd name="T5" fmla="*/ 2147483647 h 638"/>
              <a:gd name="T6" fmla="*/ 2147483647 w 262"/>
              <a:gd name="T7" fmla="*/ 2147483647 h 638"/>
              <a:gd name="T8" fmla="*/ 2147483647 w 262"/>
              <a:gd name="T9" fmla="*/ 2147483647 h 6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2"/>
              <a:gd name="T16" fmla="*/ 0 h 638"/>
              <a:gd name="T17" fmla="*/ 262 w 262"/>
              <a:gd name="T18" fmla="*/ 638 h 6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2" h="638">
                <a:moveTo>
                  <a:pt x="190" y="524"/>
                </a:moveTo>
                <a:lnTo>
                  <a:pt x="261" y="0"/>
                </a:lnTo>
                <a:lnTo>
                  <a:pt x="0" y="127"/>
                </a:lnTo>
                <a:lnTo>
                  <a:pt x="47" y="637"/>
                </a:lnTo>
                <a:lnTo>
                  <a:pt x="190" y="524"/>
                </a:lnTo>
              </a:path>
            </a:pathLst>
          </a:custGeom>
          <a:solidFill>
            <a:schemeClr val="folHlink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1" name="Freeform 18">
            <a:extLst>
              <a:ext uri="{FF2B5EF4-FFF2-40B4-BE49-F238E27FC236}">
                <a16:creationId xmlns:a16="http://schemas.microsoft.com/office/drawing/2014/main" id="{A6266897-0418-0515-91D1-9D64F1803890}"/>
              </a:ext>
            </a:extLst>
          </p:cNvPr>
          <p:cNvSpPr>
            <a:spLocks/>
          </p:cNvSpPr>
          <p:nvPr/>
        </p:nvSpPr>
        <p:spPr bwMode="auto">
          <a:xfrm>
            <a:off x="5853113" y="3862388"/>
            <a:ext cx="417512" cy="1139825"/>
          </a:xfrm>
          <a:custGeom>
            <a:avLst/>
            <a:gdLst>
              <a:gd name="T0" fmla="*/ 2147483647 w 263"/>
              <a:gd name="T1" fmla="*/ 2147483647 h 638"/>
              <a:gd name="T2" fmla="*/ 2147483647 w 263"/>
              <a:gd name="T3" fmla="*/ 0 h 638"/>
              <a:gd name="T4" fmla="*/ 0 w 263"/>
              <a:gd name="T5" fmla="*/ 2147483647 h 638"/>
              <a:gd name="T6" fmla="*/ 2147483647 w 263"/>
              <a:gd name="T7" fmla="*/ 2147483647 h 638"/>
              <a:gd name="T8" fmla="*/ 2147483647 w 263"/>
              <a:gd name="T9" fmla="*/ 2147483647 h 6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638"/>
              <a:gd name="T17" fmla="*/ 263 w 263"/>
              <a:gd name="T18" fmla="*/ 638 h 6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638">
                <a:moveTo>
                  <a:pt x="191" y="524"/>
                </a:moveTo>
                <a:lnTo>
                  <a:pt x="262" y="0"/>
                </a:lnTo>
                <a:lnTo>
                  <a:pt x="0" y="127"/>
                </a:lnTo>
                <a:lnTo>
                  <a:pt x="48" y="637"/>
                </a:lnTo>
                <a:lnTo>
                  <a:pt x="191" y="52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Oval 19">
            <a:extLst>
              <a:ext uri="{FF2B5EF4-FFF2-40B4-BE49-F238E27FC236}">
                <a16:creationId xmlns:a16="http://schemas.microsoft.com/office/drawing/2014/main" id="{6DEC5B1F-69DF-C046-D26D-295763DB1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3433763"/>
            <a:ext cx="163513" cy="504825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6643" name="Oval 20">
            <a:extLst>
              <a:ext uri="{FF2B5EF4-FFF2-40B4-BE49-F238E27FC236}">
                <a16:creationId xmlns:a16="http://schemas.microsoft.com/office/drawing/2014/main" id="{E1953053-B1A0-4C56-FC82-706618F7A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025" y="3421063"/>
            <a:ext cx="188913" cy="5286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6644" name="Freeform 21">
            <a:extLst>
              <a:ext uri="{FF2B5EF4-FFF2-40B4-BE49-F238E27FC236}">
                <a16:creationId xmlns:a16="http://schemas.microsoft.com/office/drawing/2014/main" id="{B231133C-DE7F-2B18-C5A6-B2C074EC3F24}"/>
              </a:ext>
            </a:extLst>
          </p:cNvPr>
          <p:cNvSpPr>
            <a:spLocks/>
          </p:cNvSpPr>
          <p:nvPr/>
        </p:nvSpPr>
        <p:spPr bwMode="auto">
          <a:xfrm>
            <a:off x="5299075" y="4127500"/>
            <a:ext cx="568325" cy="484188"/>
          </a:xfrm>
          <a:custGeom>
            <a:avLst/>
            <a:gdLst>
              <a:gd name="T0" fmla="*/ 2147483647 w 358"/>
              <a:gd name="T1" fmla="*/ 0 h 271"/>
              <a:gd name="T2" fmla="*/ 2147483647 w 358"/>
              <a:gd name="T3" fmla="*/ 2147483647 h 271"/>
              <a:gd name="T4" fmla="*/ 0 w 358"/>
              <a:gd name="T5" fmla="*/ 2147483647 h 271"/>
              <a:gd name="T6" fmla="*/ 0 60000 65536"/>
              <a:gd name="T7" fmla="*/ 0 60000 65536"/>
              <a:gd name="T8" fmla="*/ 0 60000 65536"/>
              <a:gd name="T9" fmla="*/ 0 w 358"/>
              <a:gd name="T10" fmla="*/ 0 h 271"/>
              <a:gd name="T11" fmla="*/ 358 w 358"/>
              <a:gd name="T12" fmla="*/ 271 h 2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8" h="271">
                <a:moveTo>
                  <a:pt x="357" y="0"/>
                </a:moveTo>
                <a:lnTo>
                  <a:pt x="262" y="227"/>
                </a:lnTo>
                <a:lnTo>
                  <a:pt x="0" y="27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5" name="Freeform 22">
            <a:extLst>
              <a:ext uri="{FF2B5EF4-FFF2-40B4-BE49-F238E27FC236}">
                <a16:creationId xmlns:a16="http://schemas.microsoft.com/office/drawing/2014/main" id="{638CBC4D-2764-D890-2BF9-2C5377D2D2FF}"/>
              </a:ext>
            </a:extLst>
          </p:cNvPr>
          <p:cNvSpPr>
            <a:spLocks/>
          </p:cNvSpPr>
          <p:nvPr/>
        </p:nvSpPr>
        <p:spPr bwMode="auto">
          <a:xfrm>
            <a:off x="5286375" y="4114800"/>
            <a:ext cx="568325" cy="482600"/>
          </a:xfrm>
          <a:custGeom>
            <a:avLst/>
            <a:gdLst>
              <a:gd name="T0" fmla="*/ 2147483647 w 358"/>
              <a:gd name="T1" fmla="*/ 0 h 270"/>
              <a:gd name="T2" fmla="*/ 2147483647 w 358"/>
              <a:gd name="T3" fmla="*/ 2147483647 h 270"/>
              <a:gd name="T4" fmla="*/ 0 w 358"/>
              <a:gd name="T5" fmla="*/ 2147483647 h 270"/>
              <a:gd name="T6" fmla="*/ 0 60000 65536"/>
              <a:gd name="T7" fmla="*/ 0 60000 65536"/>
              <a:gd name="T8" fmla="*/ 0 60000 65536"/>
              <a:gd name="T9" fmla="*/ 0 w 358"/>
              <a:gd name="T10" fmla="*/ 0 h 270"/>
              <a:gd name="T11" fmla="*/ 358 w 358"/>
              <a:gd name="T12" fmla="*/ 270 h 2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8" h="270">
                <a:moveTo>
                  <a:pt x="357" y="0"/>
                </a:moveTo>
                <a:lnTo>
                  <a:pt x="262" y="227"/>
                </a:lnTo>
                <a:lnTo>
                  <a:pt x="0" y="26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Freeform 23">
            <a:extLst>
              <a:ext uri="{FF2B5EF4-FFF2-40B4-BE49-F238E27FC236}">
                <a16:creationId xmlns:a16="http://schemas.microsoft.com/office/drawing/2014/main" id="{FFDD47C3-C9B2-D349-709F-674D9FFB5C49}"/>
              </a:ext>
            </a:extLst>
          </p:cNvPr>
          <p:cNvSpPr>
            <a:spLocks/>
          </p:cNvSpPr>
          <p:nvPr/>
        </p:nvSpPr>
        <p:spPr bwMode="auto">
          <a:xfrm>
            <a:off x="3028950" y="2698750"/>
            <a:ext cx="252413" cy="519113"/>
          </a:xfrm>
          <a:custGeom>
            <a:avLst/>
            <a:gdLst>
              <a:gd name="T0" fmla="*/ 2147483647 w 159"/>
              <a:gd name="T1" fmla="*/ 0 h 291"/>
              <a:gd name="T2" fmla="*/ 0 w 159"/>
              <a:gd name="T3" fmla="*/ 2147483647 h 291"/>
              <a:gd name="T4" fmla="*/ 2147483647 w 159"/>
              <a:gd name="T5" fmla="*/ 2147483647 h 291"/>
              <a:gd name="T6" fmla="*/ 0 60000 65536"/>
              <a:gd name="T7" fmla="*/ 0 60000 65536"/>
              <a:gd name="T8" fmla="*/ 0 60000 65536"/>
              <a:gd name="T9" fmla="*/ 0 w 159"/>
              <a:gd name="T10" fmla="*/ 0 h 291"/>
              <a:gd name="T11" fmla="*/ 159 w 159"/>
              <a:gd name="T12" fmla="*/ 291 h 2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9" h="291">
                <a:moveTo>
                  <a:pt x="16" y="0"/>
                </a:moveTo>
                <a:lnTo>
                  <a:pt x="0" y="127"/>
                </a:lnTo>
                <a:lnTo>
                  <a:pt x="158" y="29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Freeform 24">
            <a:extLst>
              <a:ext uri="{FF2B5EF4-FFF2-40B4-BE49-F238E27FC236}">
                <a16:creationId xmlns:a16="http://schemas.microsoft.com/office/drawing/2014/main" id="{F1014A3D-0F6C-CED5-46AE-131C585AC746}"/>
              </a:ext>
            </a:extLst>
          </p:cNvPr>
          <p:cNvSpPr>
            <a:spLocks/>
          </p:cNvSpPr>
          <p:nvPr/>
        </p:nvSpPr>
        <p:spPr bwMode="auto">
          <a:xfrm>
            <a:off x="3016250" y="2686050"/>
            <a:ext cx="254000" cy="519113"/>
          </a:xfrm>
          <a:custGeom>
            <a:avLst/>
            <a:gdLst>
              <a:gd name="T0" fmla="*/ 2147483647 w 160"/>
              <a:gd name="T1" fmla="*/ 0 h 291"/>
              <a:gd name="T2" fmla="*/ 0 w 160"/>
              <a:gd name="T3" fmla="*/ 2147483647 h 291"/>
              <a:gd name="T4" fmla="*/ 2147483647 w 160"/>
              <a:gd name="T5" fmla="*/ 2147483647 h 291"/>
              <a:gd name="T6" fmla="*/ 0 60000 65536"/>
              <a:gd name="T7" fmla="*/ 0 60000 65536"/>
              <a:gd name="T8" fmla="*/ 0 60000 65536"/>
              <a:gd name="T9" fmla="*/ 0 w 160"/>
              <a:gd name="T10" fmla="*/ 0 h 291"/>
              <a:gd name="T11" fmla="*/ 160 w 160"/>
              <a:gd name="T12" fmla="*/ 291 h 2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" h="291">
                <a:moveTo>
                  <a:pt x="16" y="0"/>
                </a:moveTo>
                <a:lnTo>
                  <a:pt x="0" y="127"/>
                </a:lnTo>
                <a:lnTo>
                  <a:pt x="159" y="29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8" name="Freeform 25">
            <a:extLst>
              <a:ext uri="{FF2B5EF4-FFF2-40B4-BE49-F238E27FC236}">
                <a16:creationId xmlns:a16="http://schemas.microsoft.com/office/drawing/2014/main" id="{DAFFE20F-8097-2040-2769-B8C63FB22C64}"/>
              </a:ext>
            </a:extLst>
          </p:cNvPr>
          <p:cNvSpPr>
            <a:spLocks/>
          </p:cNvSpPr>
          <p:nvPr/>
        </p:nvSpPr>
        <p:spPr bwMode="auto">
          <a:xfrm>
            <a:off x="3432175" y="2673350"/>
            <a:ext cx="50800" cy="481013"/>
          </a:xfrm>
          <a:custGeom>
            <a:avLst/>
            <a:gdLst>
              <a:gd name="T0" fmla="*/ 0 w 32"/>
              <a:gd name="T1" fmla="*/ 0 h 269"/>
              <a:gd name="T2" fmla="*/ 2147483647 w 32"/>
              <a:gd name="T3" fmla="*/ 2147483647 h 269"/>
              <a:gd name="T4" fmla="*/ 2147483647 w 32"/>
              <a:gd name="T5" fmla="*/ 2147483647 h 269"/>
              <a:gd name="T6" fmla="*/ 0 60000 65536"/>
              <a:gd name="T7" fmla="*/ 0 60000 65536"/>
              <a:gd name="T8" fmla="*/ 0 60000 65536"/>
              <a:gd name="T9" fmla="*/ 0 w 32"/>
              <a:gd name="T10" fmla="*/ 0 h 269"/>
              <a:gd name="T11" fmla="*/ 32 w 32"/>
              <a:gd name="T12" fmla="*/ 269 h 2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" h="269">
                <a:moveTo>
                  <a:pt x="0" y="0"/>
                </a:moveTo>
                <a:lnTo>
                  <a:pt x="31" y="162"/>
                </a:lnTo>
                <a:lnTo>
                  <a:pt x="31" y="26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9" name="Freeform 26">
            <a:extLst>
              <a:ext uri="{FF2B5EF4-FFF2-40B4-BE49-F238E27FC236}">
                <a16:creationId xmlns:a16="http://schemas.microsoft.com/office/drawing/2014/main" id="{76B7DADE-912F-6D67-E2CC-AD0635D1EECD}"/>
              </a:ext>
            </a:extLst>
          </p:cNvPr>
          <p:cNvSpPr>
            <a:spLocks/>
          </p:cNvSpPr>
          <p:nvPr/>
        </p:nvSpPr>
        <p:spPr bwMode="auto">
          <a:xfrm>
            <a:off x="3419475" y="2660650"/>
            <a:ext cx="50800" cy="482600"/>
          </a:xfrm>
          <a:custGeom>
            <a:avLst/>
            <a:gdLst>
              <a:gd name="T0" fmla="*/ 0 w 32"/>
              <a:gd name="T1" fmla="*/ 0 h 270"/>
              <a:gd name="T2" fmla="*/ 2147483647 w 32"/>
              <a:gd name="T3" fmla="*/ 2147483647 h 270"/>
              <a:gd name="T4" fmla="*/ 2147483647 w 32"/>
              <a:gd name="T5" fmla="*/ 2147483647 h 270"/>
              <a:gd name="T6" fmla="*/ 0 60000 65536"/>
              <a:gd name="T7" fmla="*/ 0 60000 65536"/>
              <a:gd name="T8" fmla="*/ 0 60000 65536"/>
              <a:gd name="T9" fmla="*/ 0 w 32"/>
              <a:gd name="T10" fmla="*/ 0 h 270"/>
              <a:gd name="T11" fmla="*/ 32 w 32"/>
              <a:gd name="T12" fmla="*/ 270 h 2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" h="270">
                <a:moveTo>
                  <a:pt x="0" y="0"/>
                </a:moveTo>
                <a:lnTo>
                  <a:pt x="31" y="163"/>
                </a:lnTo>
                <a:lnTo>
                  <a:pt x="31" y="26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0" name="Oval 27">
            <a:extLst>
              <a:ext uri="{FF2B5EF4-FFF2-40B4-BE49-F238E27FC236}">
                <a16:creationId xmlns:a16="http://schemas.microsoft.com/office/drawing/2014/main" id="{31C17916-D31E-F8C7-085E-C4B44CD34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2295525"/>
            <a:ext cx="163512" cy="325438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6651" name="Oval 28">
            <a:extLst>
              <a:ext uri="{FF2B5EF4-FFF2-40B4-BE49-F238E27FC236}">
                <a16:creationId xmlns:a16="http://schemas.microsoft.com/office/drawing/2014/main" id="{E6116433-CD9C-7F34-68E0-97B7A84B5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2282825"/>
            <a:ext cx="188912" cy="350838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6652" name="Oval 29">
            <a:extLst>
              <a:ext uri="{FF2B5EF4-FFF2-40B4-BE49-F238E27FC236}">
                <a16:creationId xmlns:a16="http://schemas.microsoft.com/office/drawing/2014/main" id="{DD7DAB58-053B-49EB-5E66-2F305357F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5" y="2687638"/>
            <a:ext cx="101600" cy="45085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6653" name="Oval 30">
            <a:extLst>
              <a:ext uri="{FF2B5EF4-FFF2-40B4-BE49-F238E27FC236}">
                <a16:creationId xmlns:a16="http://schemas.microsoft.com/office/drawing/2014/main" id="{F51A2385-E8F9-27BF-5C31-47D277D1D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2674938"/>
            <a:ext cx="127000" cy="477837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6654" name="Freeform 31">
            <a:extLst>
              <a:ext uri="{FF2B5EF4-FFF2-40B4-BE49-F238E27FC236}">
                <a16:creationId xmlns:a16="http://schemas.microsoft.com/office/drawing/2014/main" id="{3FBD34BC-9590-014C-BF8C-01DF69DF17D9}"/>
              </a:ext>
            </a:extLst>
          </p:cNvPr>
          <p:cNvSpPr>
            <a:spLocks/>
          </p:cNvSpPr>
          <p:nvPr/>
        </p:nvSpPr>
        <p:spPr bwMode="auto">
          <a:xfrm>
            <a:off x="4703763" y="3216275"/>
            <a:ext cx="315912" cy="546100"/>
          </a:xfrm>
          <a:custGeom>
            <a:avLst/>
            <a:gdLst>
              <a:gd name="T0" fmla="*/ 2147483647 w 199"/>
              <a:gd name="T1" fmla="*/ 0 h 306"/>
              <a:gd name="T2" fmla="*/ 2147483647 w 199"/>
              <a:gd name="T3" fmla="*/ 2147483647 h 306"/>
              <a:gd name="T4" fmla="*/ 0 w 199"/>
              <a:gd name="T5" fmla="*/ 2147483647 h 306"/>
              <a:gd name="T6" fmla="*/ 0 60000 65536"/>
              <a:gd name="T7" fmla="*/ 0 60000 65536"/>
              <a:gd name="T8" fmla="*/ 0 60000 65536"/>
              <a:gd name="T9" fmla="*/ 0 w 199"/>
              <a:gd name="T10" fmla="*/ 0 h 306"/>
              <a:gd name="T11" fmla="*/ 199 w 199"/>
              <a:gd name="T12" fmla="*/ 306 h 3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" h="306">
                <a:moveTo>
                  <a:pt x="198" y="0"/>
                </a:moveTo>
                <a:lnTo>
                  <a:pt x="143" y="156"/>
                </a:lnTo>
                <a:lnTo>
                  <a:pt x="0" y="30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5" name="Freeform 32">
            <a:extLst>
              <a:ext uri="{FF2B5EF4-FFF2-40B4-BE49-F238E27FC236}">
                <a16:creationId xmlns:a16="http://schemas.microsoft.com/office/drawing/2014/main" id="{983C0305-7B81-6FB3-B229-4DFE4CC9FA73}"/>
              </a:ext>
            </a:extLst>
          </p:cNvPr>
          <p:cNvSpPr>
            <a:spLocks/>
          </p:cNvSpPr>
          <p:nvPr/>
        </p:nvSpPr>
        <p:spPr bwMode="auto">
          <a:xfrm>
            <a:off x="4691063" y="3203575"/>
            <a:ext cx="315912" cy="546100"/>
          </a:xfrm>
          <a:custGeom>
            <a:avLst/>
            <a:gdLst>
              <a:gd name="T0" fmla="*/ 2147483647 w 199"/>
              <a:gd name="T1" fmla="*/ 0 h 306"/>
              <a:gd name="T2" fmla="*/ 2147483647 w 199"/>
              <a:gd name="T3" fmla="*/ 2147483647 h 306"/>
              <a:gd name="T4" fmla="*/ 0 w 199"/>
              <a:gd name="T5" fmla="*/ 2147483647 h 306"/>
              <a:gd name="T6" fmla="*/ 0 60000 65536"/>
              <a:gd name="T7" fmla="*/ 0 60000 65536"/>
              <a:gd name="T8" fmla="*/ 0 60000 65536"/>
              <a:gd name="T9" fmla="*/ 0 w 199"/>
              <a:gd name="T10" fmla="*/ 0 h 306"/>
              <a:gd name="T11" fmla="*/ 199 w 199"/>
              <a:gd name="T12" fmla="*/ 306 h 3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" h="306">
                <a:moveTo>
                  <a:pt x="198" y="0"/>
                </a:moveTo>
                <a:lnTo>
                  <a:pt x="143" y="156"/>
                </a:lnTo>
                <a:lnTo>
                  <a:pt x="0" y="30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6" name="Freeform 33">
            <a:extLst>
              <a:ext uri="{FF2B5EF4-FFF2-40B4-BE49-F238E27FC236}">
                <a16:creationId xmlns:a16="http://schemas.microsoft.com/office/drawing/2014/main" id="{5A01BBBB-B856-30C8-E220-5D0854B907DE}"/>
              </a:ext>
            </a:extLst>
          </p:cNvPr>
          <p:cNvSpPr>
            <a:spLocks/>
          </p:cNvSpPr>
          <p:nvPr/>
        </p:nvSpPr>
        <p:spPr bwMode="auto">
          <a:xfrm>
            <a:off x="4614863" y="3103563"/>
            <a:ext cx="115887" cy="569912"/>
          </a:xfrm>
          <a:custGeom>
            <a:avLst/>
            <a:gdLst>
              <a:gd name="T0" fmla="*/ 2147483647 w 73"/>
              <a:gd name="T1" fmla="*/ 0 h 319"/>
              <a:gd name="T2" fmla="*/ 2147483647 w 73"/>
              <a:gd name="T3" fmla="*/ 2147483647 h 319"/>
              <a:gd name="T4" fmla="*/ 0 w 73"/>
              <a:gd name="T5" fmla="*/ 2147483647 h 319"/>
              <a:gd name="T6" fmla="*/ 0 60000 65536"/>
              <a:gd name="T7" fmla="*/ 0 60000 65536"/>
              <a:gd name="T8" fmla="*/ 0 60000 65536"/>
              <a:gd name="T9" fmla="*/ 0 w 73"/>
              <a:gd name="T10" fmla="*/ 0 h 319"/>
              <a:gd name="T11" fmla="*/ 73 w 7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319">
                <a:moveTo>
                  <a:pt x="72" y="0"/>
                </a:moveTo>
                <a:lnTo>
                  <a:pt x="16" y="141"/>
                </a:lnTo>
                <a:lnTo>
                  <a:pt x="0" y="31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7" name="Freeform 34">
            <a:extLst>
              <a:ext uri="{FF2B5EF4-FFF2-40B4-BE49-F238E27FC236}">
                <a16:creationId xmlns:a16="http://schemas.microsoft.com/office/drawing/2014/main" id="{5E826867-4EBB-9C36-5A6D-4F349F601CE8}"/>
              </a:ext>
            </a:extLst>
          </p:cNvPr>
          <p:cNvSpPr>
            <a:spLocks/>
          </p:cNvSpPr>
          <p:nvPr/>
        </p:nvSpPr>
        <p:spPr bwMode="auto">
          <a:xfrm>
            <a:off x="4602163" y="3090863"/>
            <a:ext cx="115887" cy="569912"/>
          </a:xfrm>
          <a:custGeom>
            <a:avLst/>
            <a:gdLst>
              <a:gd name="T0" fmla="*/ 2147483647 w 73"/>
              <a:gd name="T1" fmla="*/ 0 h 319"/>
              <a:gd name="T2" fmla="*/ 2147483647 w 73"/>
              <a:gd name="T3" fmla="*/ 2147483647 h 319"/>
              <a:gd name="T4" fmla="*/ 0 w 73"/>
              <a:gd name="T5" fmla="*/ 2147483647 h 319"/>
              <a:gd name="T6" fmla="*/ 0 60000 65536"/>
              <a:gd name="T7" fmla="*/ 0 60000 65536"/>
              <a:gd name="T8" fmla="*/ 0 60000 65536"/>
              <a:gd name="T9" fmla="*/ 0 w 73"/>
              <a:gd name="T10" fmla="*/ 0 h 319"/>
              <a:gd name="T11" fmla="*/ 73 w 7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319">
                <a:moveTo>
                  <a:pt x="72" y="0"/>
                </a:moveTo>
                <a:lnTo>
                  <a:pt x="16" y="141"/>
                </a:lnTo>
                <a:lnTo>
                  <a:pt x="0" y="31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787" name="Rectangle 35">
            <a:extLst>
              <a:ext uri="{FF2B5EF4-FFF2-40B4-BE49-F238E27FC236}">
                <a16:creationId xmlns:a16="http://schemas.microsoft.com/office/drawing/2014/main" id="{635A313B-DA3B-2696-1B6F-843615CD1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1692275"/>
            <a:ext cx="1130300" cy="6985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review</a:t>
            </a:r>
          </a:p>
          <a:p>
            <a:pPr>
              <a:defRPr/>
            </a:pPr>
            <a:endParaRPr 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-128" charset="0"/>
              <a:ea typeface="ＭＳ Ｐゴシック" pitchFamily="-128" charset="-128"/>
            </a:endParaRPr>
          </a:p>
        </p:txBody>
      </p:sp>
      <p:sp>
        <p:nvSpPr>
          <p:cNvPr id="202788" name="Rectangle 36">
            <a:extLst>
              <a:ext uri="{FF2B5EF4-FFF2-40B4-BE49-F238E27FC236}">
                <a16:creationId xmlns:a16="http://schemas.microsoft.com/office/drawing/2014/main" id="{CEE9DB55-246E-84C4-8E8B-EB4824D6E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1958975"/>
            <a:ext cx="938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28" charset="-128"/>
              </a:rPr>
              <a:t>leader</a:t>
            </a:r>
            <a:endParaRPr 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ＭＳ Ｐゴシック" pitchFamily="-128" charset="-128"/>
            </a:endParaRPr>
          </a:p>
        </p:txBody>
      </p:sp>
      <p:sp>
        <p:nvSpPr>
          <p:cNvPr id="202789" name="Rectangle 37">
            <a:extLst>
              <a:ext uri="{FF2B5EF4-FFF2-40B4-BE49-F238E27FC236}">
                <a16:creationId xmlns:a16="http://schemas.microsoft.com/office/drawing/2014/main" id="{FA02D6A6-9A17-1FEC-9E0D-E024E6DF5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681288"/>
            <a:ext cx="12938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producer</a:t>
            </a:r>
          </a:p>
        </p:txBody>
      </p:sp>
      <p:sp>
        <p:nvSpPr>
          <p:cNvPr id="202790" name="Rectangle 38">
            <a:extLst>
              <a:ext uri="{FF2B5EF4-FFF2-40B4-BE49-F238E27FC236}">
                <a16:creationId xmlns:a16="http://schemas.microsoft.com/office/drawing/2014/main" id="{FCBBB626-88AA-B2B1-C75B-08BF2AA97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5040313"/>
            <a:ext cx="122396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recorder</a:t>
            </a:r>
          </a:p>
        </p:txBody>
      </p:sp>
      <p:sp>
        <p:nvSpPr>
          <p:cNvPr id="202791" name="Rectangle 39">
            <a:extLst>
              <a:ext uri="{FF2B5EF4-FFF2-40B4-BE49-F238E27FC236}">
                <a16:creationId xmlns:a16="http://schemas.microsoft.com/office/drawing/2014/main" id="{F4E78707-3D8D-56FE-66CD-75CCC9EF0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263" y="4953000"/>
            <a:ext cx="1223962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reviewer</a:t>
            </a:r>
          </a:p>
        </p:txBody>
      </p:sp>
      <p:sp>
        <p:nvSpPr>
          <p:cNvPr id="26663" name="Freeform 40">
            <a:extLst>
              <a:ext uri="{FF2B5EF4-FFF2-40B4-BE49-F238E27FC236}">
                <a16:creationId xmlns:a16="http://schemas.microsoft.com/office/drawing/2014/main" id="{AD43989C-6060-BE63-D64F-84128D499B32}"/>
              </a:ext>
            </a:extLst>
          </p:cNvPr>
          <p:cNvSpPr>
            <a:spLocks/>
          </p:cNvSpPr>
          <p:nvPr/>
        </p:nvSpPr>
        <p:spPr bwMode="auto">
          <a:xfrm>
            <a:off x="3406775" y="3671888"/>
            <a:ext cx="454025" cy="230187"/>
          </a:xfrm>
          <a:custGeom>
            <a:avLst/>
            <a:gdLst>
              <a:gd name="T0" fmla="*/ 2147483647 w 286"/>
              <a:gd name="T1" fmla="*/ 2147483647 h 129"/>
              <a:gd name="T2" fmla="*/ 2147483647 w 286"/>
              <a:gd name="T3" fmla="*/ 2147483647 h 129"/>
              <a:gd name="T4" fmla="*/ 2147483647 w 286"/>
              <a:gd name="T5" fmla="*/ 0 h 129"/>
              <a:gd name="T6" fmla="*/ 0 w 286"/>
              <a:gd name="T7" fmla="*/ 2147483647 h 129"/>
              <a:gd name="T8" fmla="*/ 2147483647 w 286"/>
              <a:gd name="T9" fmla="*/ 2147483647 h 129"/>
              <a:gd name="T10" fmla="*/ 2147483647 w 286"/>
              <a:gd name="T11" fmla="*/ 2147483647 h 129"/>
              <a:gd name="T12" fmla="*/ 2147483647 w 286"/>
              <a:gd name="T13" fmla="*/ 0 h 129"/>
              <a:gd name="T14" fmla="*/ 0 w 286"/>
              <a:gd name="T15" fmla="*/ 2147483647 h 129"/>
              <a:gd name="T16" fmla="*/ 2147483647 w 286"/>
              <a:gd name="T17" fmla="*/ 2147483647 h 1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6"/>
              <a:gd name="T28" fmla="*/ 0 h 129"/>
              <a:gd name="T29" fmla="*/ 286 w 286"/>
              <a:gd name="T30" fmla="*/ 129 h 1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6" h="129">
                <a:moveTo>
                  <a:pt x="71" y="128"/>
                </a:moveTo>
                <a:lnTo>
                  <a:pt x="285" y="114"/>
                </a:lnTo>
                <a:lnTo>
                  <a:pt x="158" y="0"/>
                </a:lnTo>
                <a:lnTo>
                  <a:pt x="0" y="50"/>
                </a:lnTo>
                <a:lnTo>
                  <a:pt x="71" y="128"/>
                </a:lnTo>
                <a:lnTo>
                  <a:pt x="285" y="114"/>
                </a:lnTo>
                <a:lnTo>
                  <a:pt x="158" y="0"/>
                </a:lnTo>
                <a:lnTo>
                  <a:pt x="0" y="50"/>
                </a:lnTo>
                <a:lnTo>
                  <a:pt x="71" y="128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64" name="Freeform 41">
            <a:extLst>
              <a:ext uri="{FF2B5EF4-FFF2-40B4-BE49-F238E27FC236}">
                <a16:creationId xmlns:a16="http://schemas.microsoft.com/office/drawing/2014/main" id="{7B227844-A816-5D87-8A08-B1990B5E6E97}"/>
              </a:ext>
            </a:extLst>
          </p:cNvPr>
          <p:cNvSpPr>
            <a:spLocks/>
          </p:cNvSpPr>
          <p:nvPr/>
        </p:nvSpPr>
        <p:spPr bwMode="auto">
          <a:xfrm>
            <a:off x="4652963" y="4013200"/>
            <a:ext cx="455612" cy="230188"/>
          </a:xfrm>
          <a:custGeom>
            <a:avLst/>
            <a:gdLst>
              <a:gd name="T0" fmla="*/ 2147483647 w 287"/>
              <a:gd name="T1" fmla="*/ 0 h 129"/>
              <a:gd name="T2" fmla="*/ 0 w 287"/>
              <a:gd name="T3" fmla="*/ 2147483647 h 129"/>
              <a:gd name="T4" fmla="*/ 2147483647 w 287"/>
              <a:gd name="T5" fmla="*/ 2147483647 h 129"/>
              <a:gd name="T6" fmla="*/ 2147483647 w 287"/>
              <a:gd name="T7" fmla="*/ 2147483647 h 129"/>
              <a:gd name="T8" fmla="*/ 2147483647 w 287"/>
              <a:gd name="T9" fmla="*/ 0 h 129"/>
              <a:gd name="T10" fmla="*/ 0 w 287"/>
              <a:gd name="T11" fmla="*/ 2147483647 h 129"/>
              <a:gd name="T12" fmla="*/ 2147483647 w 287"/>
              <a:gd name="T13" fmla="*/ 2147483647 h 129"/>
              <a:gd name="T14" fmla="*/ 2147483647 w 287"/>
              <a:gd name="T15" fmla="*/ 2147483647 h 129"/>
              <a:gd name="T16" fmla="*/ 2147483647 w 287"/>
              <a:gd name="T17" fmla="*/ 0 h 1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7"/>
              <a:gd name="T28" fmla="*/ 0 h 129"/>
              <a:gd name="T29" fmla="*/ 287 w 287"/>
              <a:gd name="T30" fmla="*/ 129 h 1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7" h="129">
                <a:moveTo>
                  <a:pt x="215" y="0"/>
                </a:moveTo>
                <a:lnTo>
                  <a:pt x="0" y="14"/>
                </a:lnTo>
                <a:lnTo>
                  <a:pt x="119" y="128"/>
                </a:lnTo>
                <a:lnTo>
                  <a:pt x="286" y="78"/>
                </a:lnTo>
                <a:lnTo>
                  <a:pt x="215" y="0"/>
                </a:lnTo>
                <a:lnTo>
                  <a:pt x="0" y="14"/>
                </a:lnTo>
                <a:lnTo>
                  <a:pt x="119" y="128"/>
                </a:lnTo>
                <a:lnTo>
                  <a:pt x="286" y="78"/>
                </a:lnTo>
                <a:lnTo>
                  <a:pt x="215" y="0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65" name="Freeform 42">
            <a:extLst>
              <a:ext uri="{FF2B5EF4-FFF2-40B4-BE49-F238E27FC236}">
                <a16:creationId xmlns:a16="http://schemas.microsoft.com/office/drawing/2014/main" id="{127B1133-4FA1-1D4A-3207-4265D0F1AE03}"/>
              </a:ext>
            </a:extLst>
          </p:cNvPr>
          <p:cNvSpPr>
            <a:spLocks/>
          </p:cNvSpPr>
          <p:nvPr/>
        </p:nvSpPr>
        <p:spPr bwMode="auto">
          <a:xfrm>
            <a:off x="4200525" y="3621088"/>
            <a:ext cx="454025" cy="231775"/>
          </a:xfrm>
          <a:custGeom>
            <a:avLst/>
            <a:gdLst>
              <a:gd name="T0" fmla="*/ 2147483647 w 286"/>
              <a:gd name="T1" fmla="*/ 0 h 129"/>
              <a:gd name="T2" fmla="*/ 0 w 286"/>
              <a:gd name="T3" fmla="*/ 2147483647 h 129"/>
              <a:gd name="T4" fmla="*/ 2147483647 w 286"/>
              <a:gd name="T5" fmla="*/ 2147483647 h 129"/>
              <a:gd name="T6" fmla="*/ 2147483647 w 286"/>
              <a:gd name="T7" fmla="*/ 2147483647 h 129"/>
              <a:gd name="T8" fmla="*/ 2147483647 w 286"/>
              <a:gd name="T9" fmla="*/ 0 h 129"/>
              <a:gd name="T10" fmla="*/ 0 w 286"/>
              <a:gd name="T11" fmla="*/ 2147483647 h 129"/>
              <a:gd name="T12" fmla="*/ 2147483647 w 286"/>
              <a:gd name="T13" fmla="*/ 2147483647 h 129"/>
              <a:gd name="T14" fmla="*/ 2147483647 w 286"/>
              <a:gd name="T15" fmla="*/ 2147483647 h 129"/>
              <a:gd name="T16" fmla="*/ 2147483647 w 286"/>
              <a:gd name="T17" fmla="*/ 0 h 1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6"/>
              <a:gd name="T28" fmla="*/ 0 h 129"/>
              <a:gd name="T29" fmla="*/ 286 w 286"/>
              <a:gd name="T30" fmla="*/ 129 h 1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6" h="129">
                <a:moveTo>
                  <a:pt x="214" y="0"/>
                </a:moveTo>
                <a:lnTo>
                  <a:pt x="0" y="14"/>
                </a:lnTo>
                <a:lnTo>
                  <a:pt x="119" y="128"/>
                </a:lnTo>
                <a:lnTo>
                  <a:pt x="285" y="78"/>
                </a:lnTo>
                <a:lnTo>
                  <a:pt x="214" y="0"/>
                </a:lnTo>
                <a:lnTo>
                  <a:pt x="0" y="14"/>
                </a:lnTo>
                <a:lnTo>
                  <a:pt x="119" y="128"/>
                </a:lnTo>
                <a:lnTo>
                  <a:pt x="285" y="78"/>
                </a:lnTo>
                <a:lnTo>
                  <a:pt x="214" y="0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66" name="Freeform 43">
            <a:extLst>
              <a:ext uri="{FF2B5EF4-FFF2-40B4-BE49-F238E27FC236}">
                <a16:creationId xmlns:a16="http://schemas.microsoft.com/office/drawing/2014/main" id="{183ED8E4-A175-45E0-BEA9-3DE93EC7E62C}"/>
              </a:ext>
            </a:extLst>
          </p:cNvPr>
          <p:cNvSpPr>
            <a:spLocks/>
          </p:cNvSpPr>
          <p:nvPr/>
        </p:nvSpPr>
        <p:spPr bwMode="auto">
          <a:xfrm>
            <a:off x="3205163" y="3190875"/>
            <a:ext cx="454025" cy="230188"/>
          </a:xfrm>
          <a:custGeom>
            <a:avLst/>
            <a:gdLst>
              <a:gd name="T0" fmla="*/ 2147483647 w 286"/>
              <a:gd name="T1" fmla="*/ 2147483647 h 129"/>
              <a:gd name="T2" fmla="*/ 2147483647 w 286"/>
              <a:gd name="T3" fmla="*/ 2147483647 h 129"/>
              <a:gd name="T4" fmla="*/ 2147483647 w 286"/>
              <a:gd name="T5" fmla="*/ 0 h 129"/>
              <a:gd name="T6" fmla="*/ 0 w 286"/>
              <a:gd name="T7" fmla="*/ 2147483647 h 129"/>
              <a:gd name="T8" fmla="*/ 2147483647 w 286"/>
              <a:gd name="T9" fmla="*/ 2147483647 h 129"/>
              <a:gd name="T10" fmla="*/ 2147483647 w 286"/>
              <a:gd name="T11" fmla="*/ 2147483647 h 129"/>
              <a:gd name="T12" fmla="*/ 2147483647 w 286"/>
              <a:gd name="T13" fmla="*/ 0 h 129"/>
              <a:gd name="T14" fmla="*/ 0 w 286"/>
              <a:gd name="T15" fmla="*/ 2147483647 h 129"/>
              <a:gd name="T16" fmla="*/ 2147483647 w 286"/>
              <a:gd name="T17" fmla="*/ 2147483647 h 1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6"/>
              <a:gd name="T28" fmla="*/ 0 h 129"/>
              <a:gd name="T29" fmla="*/ 286 w 286"/>
              <a:gd name="T30" fmla="*/ 129 h 1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6" h="129">
                <a:moveTo>
                  <a:pt x="71" y="128"/>
                </a:moveTo>
                <a:lnTo>
                  <a:pt x="285" y="114"/>
                </a:lnTo>
                <a:lnTo>
                  <a:pt x="158" y="0"/>
                </a:lnTo>
                <a:lnTo>
                  <a:pt x="0" y="50"/>
                </a:lnTo>
                <a:lnTo>
                  <a:pt x="71" y="128"/>
                </a:lnTo>
                <a:lnTo>
                  <a:pt x="285" y="114"/>
                </a:lnTo>
                <a:lnTo>
                  <a:pt x="158" y="0"/>
                </a:lnTo>
                <a:lnTo>
                  <a:pt x="0" y="50"/>
                </a:lnTo>
                <a:lnTo>
                  <a:pt x="71" y="128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67" name="Freeform 44">
            <a:extLst>
              <a:ext uri="{FF2B5EF4-FFF2-40B4-BE49-F238E27FC236}">
                <a16:creationId xmlns:a16="http://schemas.microsoft.com/office/drawing/2014/main" id="{3EAC90C2-C647-0D05-C281-A772A16B2FF8}"/>
              </a:ext>
            </a:extLst>
          </p:cNvPr>
          <p:cNvSpPr>
            <a:spLocks/>
          </p:cNvSpPr>
          <p:nvPr/>
        </p:nvSpPr>
        <p:spPr bwMode="auto">
          <a:xfrm>
            <a:off x="3041650" y="2647950"/>
            <a:ext cx="354013" cy="469900"/>
          </a:xfrm>
          <a:custGeom>
            <a:avLst/>
            <a:gdLst>
              <a:gd name="T0" fmla="*/ 0 w 223"/>
              <a:gd name="T1" fmla="*/ 0 h 263"/>
              <a:gd name="T2" fmla="*/ 2147483647 w 223"/>
              <a:gd name="T3" fmla="*/ 0 h 263"/>
              <a:gd name="T4" fmla="*/ 2147483647 w 223"/>
              <a:gd name="T5" fmla="*/ 2147483647 h 263"/>
              <a:gd name="T6" fmla="*/ 2147483647 w 223"/>
              <a:gd name="T7" fmla="*/ 2147483647 h 263"/>
              <a:gd name="T8" fmla="*/ 0 w 223"/>
              <a:gd name="T9" fmla="*/ 0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3"/>
              <a:gd name="T16" fmla="*/ 0 h 263"/>
              <a:gd name="T17" fmla="*/ 223 w 223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3" h="263">
                <a:moveTo>
                  <a:pt x="0" y="0"/>
                </a:moveTo>
                <a:lnTo>
                  <a:pt x="222" y="0"/>
                </a:lnTo>
                <a:lnTo>
                  <a:pt x="182" y="255"/>
                </a:lnTo>
                <a:lnTo>
                  <a:pt x="63" y="262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68" name="Freeform 45">
            <a:extLst>
              <a:ext uri="{FF2B5EF4-FFF2-40B4-BE49-F238E27FC236}">
                <a16:creationId xmlns:a16="http://schemas.microsoft.com/office/drawing/2014/main" id="{3EFDBEB7-2FCD-ACF7-E13B-933317350D40}"/>
              </a:ext>
            </a:extLst>
          </p:cNvPr>
          <p:cNvSpPr>
            <a:spLocks/>
          </p:cNvSpPr>
          <p:nvPr/>
        </p:nvSpPr>
        <p:spPr bwMode="auto">
          <a:xfrm>
            <a:off x="4068763" y="2811463"/>
            <a:ext cx="277812" cy="544512"/>
          </a:xfrm>
          <a:custGeom>
            <a:avLst/>
            <a:gdLst>
              <a:gd name="T0" fmla="*/ 0 w 175"/>
              <a:gd name="T1" fmla="*/ 2147483647 h 305"/>
              <a:gd name="T2" fmla="*/ 0 w 175"/>
              <a:gd name="T3" fmla="*/ 0 h 305"/>
              <a:gd name="T4" fmla="*/ 2147483647 w 175"/>
              <a:gd name="T5" fmla="*/ 2147483647 h 305"/>
              <a:gd name="T6" fmla="*/ 2147483647 w 175"/>
              <a:gd name="T7" fmla="*/ 2147483647 h 305"/>
              <a:gd name="T8" fmla="*/ 0 w 175"/>
              <a:gd name="T9" fmla="*/ 2147483647 h 3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305"/>
              <a:gd name="T17" fmla="*/ 175 w 175"/>
              <a:gd name="T18" fmla="*/ 305 h 3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305">
                <a:moveTo>
                  <a:pt x="0" y="247"/>
                </a:moveTo>
                <a:lnTo>
                  <a:pt x="0" y="0"/>
                </a:lnTo>
                <a:lnTo>
                  <a:pt x="174" y="71"/>
                </a:lnTo>
                <a:lnTo>
                  <a:pt x="119" y="304"/>
                </a:lnTo>
                <a:lnTo>
                  <a:pt x="0" y="247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69" name="Oval 46">
            <a:extLst>
              <a:ext uri="{FF2B5EF4-FFF2-40B4-BE49-F238E27FC236}">
                <a16:creationId xmlns:a16="http://schemas.microsoft.com/office/drawing/2014/main" id="{124ED5CC-3415-D950-6407-D37CC1337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075" y="2409825"/>
            <a:ext cx="101600" cy="4492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6670" name="Oval 47">
            <a:extLst>
              <a:ext uri="{FF2B5EF4-FFF2-40B4-BE49-F238E27FC236}">
                <a16:creationId xmlns:a16="http://schemas.microsoft.com/office/drawing/2014/main" id="{4474C17F-5EB3-C067-D294-D02F286C2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2395538"/>
            <a:ext cx="127000" cy="47625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26671" name="Freeform 48">
            <a:extLst>
              <a:ext uri="{FF2B5EF4-FFF2-40B4-BE49-F238E27FC236}">
                <a16:creationId xmlns:a16="http://schemas.microsoft.com/office/drawing/2014/main" id="{B3DB9904-A7A7-E125-81DB-B0EE26A363AD}"/>
              </a:ext>
            </a:extLst>
          </p:cNvPr>
          <p:cNvSpPr>
            <a:spLocks/>
          </p:cNvSpPr>
          <p:nvPr/>
        </p:nvSpPr>
        <p:spPr bwMode="auto">
          <a:xfrm>
            <a:off x="4056063" y="2938463"/>
            <a:ext cx="315912" cy="544512"/>
          </a:xfrm>
          <a:custGeom>
            <a:avLst/>
            <a:gdLst>
              <a:gd name="T0" fmla="*/ 2147483647 w 199"/>
              <a:gd name="T1" fmla="*/ 0 h 305"/>
              <a:gd name="T2" fmla="*/ 2147483647 w 199"/>
              <a:gd name="T3" fmla="*/ 2147483647 h 305"/>
              <a:gd name="T4" fmla="*/ 0 w 199"/>
              <a:gd name="T5" fmla="*/ 2147483647 h 305"/>
              <a:gd name="T6" fmla="*/ 0 60000 65536"/>
              <a:gd name="T7" fmla="*/ 0 60000 65536"/>
              <a:gd name="T8" fmla="*/ 0 60000 65536"/>
              <a:gd name="T9" fmla="*/ 0 w 199"/>
              <a:gd name="T10" fmla="*/ 0 h 305"/>
              <a:gd name="T11" fmla="*/ 199 w 199"/>
              <a:gd name="T12" fmla="*/ 305 h 3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" h="305">
                <a:moveTo>
                  <a:pt x="198" y="0"/>
                </a:moveTo>
                <a:lnTo>
                  <a:pt x="143" y="156"/>
                </a:lnTo>
                <a:lnTo>
                  <a:pt x="0" y="3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2" name="Freeform 49">
            <a:extLst>
              <a:ext uri="{FF2B5EF4-FFF2-40B4-BE49-F238E27FC236}">
                <a16:creationId xmlns:a16="http://schemas.microsoft.com/office/drawing/2014/main" id="{881902C1-4FC6-5891-6FFC-E0AB4F8A4D7E}"/>
              </a:ext>
            </a:extLst>
          </p:cNvPr>
          <p:cNvSpPr>
            <a:spLocks/>
          </p:cNvSpPr>
          <p:nvPr/>
        </p:nvSpPr>
        <p:spPr bwMode="auto">
          <a:xfrm>
            <a:off x="4043363" y="2924175"/>
            <a:ext cx="315912" cy="546100"/>
          </a:xfrm>
          <a:custGeom>
            <a:avLst/>
            <a:gdLst>
              <a:gd name="T0" fmla="*/ 2147483647 w 199"/>
              <a:gd name="T1" fmla="*/ 0 h 306"/>
              <a:gd name="T2" fmla="*/ 2147483647 w 199"/>
              <a:gd name="T3" fmla="*/ 2147483647 h 306"/>
              <a:gd name="T4" fmla="*/ 0 w 199"/>
              <a:gd name="T5" fmla="*/ 2147483647 h 306"/>
              <a:gd name="T6" fmla="*/ 0 60000 65536"/>
              <a:gd name="T7" fmla="*/ 0 60000 65536"/>
              <a:gd name="T8" fmla="*/ 0 60000 65536"/>
              <a:gd name="T9" fmla="*/ 0 w 199"/>
              <a:gd name="T10" fmla="*/ 0 h 306"/>
              <a:gd name="T11" fmla="*/ 199 w 199"/>
              <a:gd name="T12" fmla="*/ 306 h 3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" h="306">
                <a:moveTo>
                  <a:pt x="198" y="0"/>
                </a:moveTo>
                <a:lnTo>
                  <a:pt x="143" y="156"/>
                </a:lnTo>
                <a:lnTo>
                  <a:pt x="0" y="30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3" name="Freeform 50">
            <a:extLst>
              <a:ext uri="{FF2B5EF4-FFF2-40B4-BE49-F238E27FC236}">
                <a16:creationId xmlns:a16="http://schemas.microsoft.com/office/drawing/2014/main" id="{E59B7399-2A97-5945-F828-B8DF7EE5BAB9}"/>
              </a:ext>
            </a:extLst>
          </p:cNvPr>
          <p:cNvSpPr>
            <a:spLocks/>
          </p:cNvSpPr>
          <p:nvPr/>
        </p:nvSpPr>
        <p:spPr bwMode="auto">
          <a:xfrm>
            <a:off x="3967163" y="2824163"/>
            <a:ext cx="115887" cy="571500"/>
          </a:xfrm>
          <a:custGeom>
            <a:avLst/>
            <a:gdLst>
              <a:gd name="T0" fmla="*/ 2147483647 w 73"/>
              <a:gd name="T1" fmla="*/ 0 h 320"/>
              <a:gd name="T2" fmla="*/ 2147483647 w 73"/>
              <a:gd name="T3" fmla="*/ 2147483647 h 320"/>
              <a:gd name="T4" fmla="*/ 0 w 73"/>
              <a:gd name="T5" fmla="*/ 2147483647 h 320"/>
              <a:gd name="T6" fmla="*/ 0 60000 65536"/>
              <a:gd name="T7" fmla="*/ 0 60000 65536"/>
              <a:gd name="T8" fmla="*/ 0 60000 65536"/>
              <a:gd name="T9" fmla="*/ 0 w 73"/>
              <a:gd name="T10" fmla="*/ 0 h 320"/>
              <a:gd name="T11" fmla="*/ 73 w 73"/>
              <a:gd name="T12" fmla="*/ 320 h 3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320">
                <a:moveTo>
                  <a:pt x="72" y="0"/>
                </a:moveTo>
                <a:lnTo>
                  <a:pt x="16" y="142"/>
                </a:lnTo>
                <a:lnTo>
                  <a:pt x="0" y="31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4" name="Freeform 51">
            <a:extLst>
              <a:ext uri="{FF2B5EF4-FFF2-40B4-BE49-F238E27FC236}">
                <a16:creationId xmlns:a16="http://schemas.microsoft.com/office/drawing/2014/main" id="{74BBB214-DBB9-F670-9ED4-18C1D9028E3A}"/>
              </a:ext>
            </a:extLst>
          </p:cNvPr>
          <p:cNvSpPr>
            <a:spLocks/>
          </p:cNvSpPr>
          <p:nvPr/>
        </p:nvSpPr>
        <p:spPr bwMode="auto">
          <a:xfrm>
            <a:off x="3954463" y="2811463"/>
            <a:ext cx="115887" cy="571500"/>
          </a:xfrm>
          <a:custGeom>
            <a:avLst/>
            <a:gdLst>
              <a:gd name="T0" fmla="*/ 2147483647 w 73"/>
              <a:gd name="T1" fmla="*/ 0 h 320"/>
              <a:gd name="T2" fmla="*/ 2147483647 w 73"/>
              <a:gd name="T3" fmla="*/ 2147483647 h 320"/>
              <a:gd name="T4" fmla="*/ 0 w 73"/>
              <a:gd name="T5" fmla="*/ 2147483647 h 320"/>
              <a:gd name="T6" fmla="*/ 0 60000 65536"/>
              <a:gd name="T7" fmla="*/ 0 60000 65536"/>
              <a:gd name="T8" fmla="*/ 0 60000 65536"/>
              <a:gd name="T9" fmla="*/ 0 w 73"/>
              <a:gd name="T10" fmla="*/ 0 h 320"/>
              <a:gd name="T11" fmla="*/ 73 w 73"/>
              <a:gd name="T12" fmla="*/ 320 h 3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320">
                <a:moveTo>
                  <a:pt x="72" y="0"/>
                </a:moveTo>
                <a:lnTo>
                  <a:pt x="16" y="142"/>
                </a:lnTo>
                <a:lnTo>
                  <a:pt x="0" y="31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675" name="Group 52">
            <a:extLst>
              <a:ext uri="{FF2B5EF4-FFF2-40B4-BE49-F238E27FC236}">
                <a16:creationId xmlns:a16="http://schemas.microsoft.com/office/drawing/2014/main" id="{8B22CE95-C063-A6D4-DF82-7853F72E1073}"/>
              </a:ext>
            </a:extLst>
          </p:cNvPr>
          <p:cNvGrpSpPr>
            <a:grpSpLocks/>
          </p:cNvGrpSpPr>
          <p:nvPr/>
        </p:nvGrpSpPr>
        <p:grpSpPr bwMode="auto">
          <a:xfrm>
            <a:off x="2155825" y="2546350"/>
            <a:ext cx="781050" cy="1643063"/>
            <a:chOff x="1577" y="1305"/>
            <a:chExt cx="492" cy="920"/>
          </a:xfrm>
        </p:grpSpPr>
        <p:sp>
          <p:nvSpPr>
            <p:cNvPr id="26690" name="Freeform 53">
              <a:extLst>
                <a:ext uri="{FF2B5EF4-FFF2-40B4-BE49-F238E27FC236}">
                  <a16:creationId xmlns:a16="http://schemas.microsoft.com/office/drawing/2014/main" id="{57A12797-FE0A-AE1A-B786-3552740E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" y="1913"/>
              <a:ext cx="225" cy="249"/>
            </a:xfrm>
            <a:custGeom>
              <a:avLst/>
              <a:gdLst>
                <a:gd name="T0" fmla="*/ 0 w 225"/>
                <a:gd name="T1" fmla="*/ 40 h 249"/>
                <a:gd name="T2" fmla="*/ 168 w 225"/>
                <a:gd name="T3" fmla="*/ 0 h 249"/>
                <a:gd name="T4" fmla="*/ 137 w 225"/>
                <a:gd name="T5" fmla="*/ 248 h 249"/>
                <a:gd name="T6" fmla="*/ 224 w 225"/>
                <a:gd name="T7" fmla="*/ 219 h 2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249"/>
                <a:gd name="T14" fmla="*/ 225 w 225"/>
                <a:gd name="T15" fmla="*/ 249 h 2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249">
                  <a:moveTo>
                    <a:pt x="0" y="40"/>
                  </a:moveTo>
                  <a:lnTo>
                    <a:pt x="168" y="0"/>
                  </a:lnTo>
                  <a:lnTo>
                    <a:pt x="137" y="248"/>
                  </a:lnTo>
                  <a:lnTo>
                    <a:pt x="224" y="219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1" name="Freeform 54">
              <a:extLst>
                <a:ext uri="{FF2B5EF4-FFF2-40B4-BE49-F238E27FC236}">
                  <a16:creationId xmlns:a16="http://schemas.microsoft.com/office/drawing/2014/main" id="{10ABBDF9-0A80-0E31-5607-4F7DC35DA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5" y="1908"/>
              <a:ext cx="225" cy="249"/>
            </a:xfrm>
            <a:custGeom>
              <a:avLst/>
              <a:gdLst>
                <a:gd name="T0" fmla="*/ 0 w 225"/>
                <a:gd name="T1" fmla="*/ 40 h 249"/>
                <a:gd name="T2" fmla="*/ 168 w 225"/>
                <a:gd name="T3" fmla="*/ 0 h 249"/>
                <a:gd name="T4" fmla="*/ 137 w 225"/>
                <a:gd name="T5" fmla="*/ 248 h 249"/>
                <a:gd name="T6" fmla="*/ 224 w 225"/>
                <a:gd name="T7" fmla="*/ 219 h 2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249"/>
                <a:gd name="T14" fmla="*/ 225 w 225"/>
                <a:gd name="T15" fmla="*/ 249 h 2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249">
                  <a:moveTo>
                    <a:pt x="0" y="40"/>
                  </a:moveTo>
                  <a:lnTo>
                    <a:pt x="168" y="0"/>
                  </a:lnTo>
                  <a:lnTo>
                    <a:pt x="137" y="248"/>
                  </a:lnTo>
                  <a:lnTo>
                    <a:pt x="224" y="219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2" name="Freeform 55">
              <a:extLst>
                <a:ext uri="{FF2B5EF4-FFF2-40B4-BE49-F238E27FC236}">
                  <a16:creationId xmlns:a16="http://schemas.microsoft.com/office/drawing/2014/main" id="{908817DE-5910-65DC-A150-769EE41C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1977"/>
              <a:ext cx="225" cy="248"/>
            </a:xfrm>
            <a:custGeom>
              <a:avLst/>
              <a:gdLst>
                <a:gd name="T0" fmla="*/ 0 w 225"/>
                <a:gd name="T1" fmla="*/ 40 h 248"/>
                <a:gd name="T2" fmla="*/ 168 w 225"/>
                <a:gd name="T3" fmla="*/ 0 h 248"/>
                <a:gd name="T4" fmla="*/ 143 w 225"/>
                <a:gd name="T5" fmla="*/ 247 h 248"/>
                <a:gd name="T6" fmla="*/ 224 w 225"/>
                <a:gd name="T7" fmla="*/ 218 h 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248"/>
                <a:gd name="T14" fmla="*/ 225 w 225"/>
                <a:gd name="T15" fmla="*/ 248 h 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248">
                  <a:moveTo>
                    <a:pt x="0" y="40"/>
                  </a:moveTo>
                  <a:lnTo>
                    <a:pt x="168" y="0"/>
                  </a:lnTo>
                  <a:lnTo>
                    <a:pt x="143" y="247"/>
                  </a:lnTo>
                  <a:lnTo>
                    <a:pt x="224" y="21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3" name="Freeform 56">
              <a:extLst>
                <a:ext uri="{FF2B5EF4-FFF2-40B4-BE49-F238E27FC236}">
                  <a16:creationId xmlns:a16="http://schemas.microsoft.com/office/drawing/2014/main" id="{70AC3EC3-6B67-F5EF-0F0E-69216C572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" y="1971"/>
              <a:ext cx="225" cy="248"/>
            </a:xfrm>
            <a:custGeom>
              <a:avLst/>
              <a:gdLst>
                <a:gd name="T0" fmla="*/ 0 w 225"/>
                <a:gd name="T1" fmla="*/ 40 h 248"/>
                <a:gd name="T2" fmla="*/ 168 w 225"/>
                <a:gd name="T3" fmla="*/ 0 h 248"/>
                <a:gd name="T4" fmla="*/ 143 w 225"/>
                <a:gd name="T5" fmla="*/ 247 h 248"/>
                <a:gd name="T6" fmla="*/ 224 w 225"/>
                <a:gd name="T7" fmla="*/ 218 h 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"/>
                <a:gd name="T13" fmla="*/ 0 h 248"/>
                <a:gd name="T14" fmla="*/ 225 w 225"/>
                <a:gd name="T15" fmla="*/ 248 h 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" h="248">
                  <a:moveTo>
                    <a:pt x="0" y="40"/>
                  </a:moveTo>
                  <a:lnTo>
                    <a:pt x="168" y="0"/>
                  </a:lnTo>
                  <a:lnTo>
                    <a:pt x="143" y="247"/>
                  </a:lnTo>
                  <a:lnTo>
                    <a:pt x="224" y="21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4" name="Freeform 57">
              <a:extLst>
                <a:ext uri="{FF2B5EF4-FFF2-40B4-BE49-F238E27FC236}">
                  <a16:creationId xmlns:a16="http://schemas.microsoft.com/office/drawing/2014/main" id="{A970F577-B6C3-4A65-325E-F17BF7C9E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3" y="1510"/>
              <a:ext cx="206" cy="519"/>
            </a:xfrm>
            <a:custGeom>
              <a:avLst/>
              <a:gdLst>
                <a:gd name="T0" fmla="*/ 56 w 206"/>
                <a:gd name="T1" fmla="*/ 426 h 519"/>
                <a:gd name="T2" fmla="*/ 0 w 206"/>
                <a:gd name="T3" fmla="*/ 0 h 519"/>
                <a:gd name="T4" fmla="*/ 205 w 206"/>
                <a:gd name="T5" fmla="*/ 104 h 519"/>
                <a:gd name="T6" fmla="*/ 168 w 206"/>
                <a:gd name="T7" fmla="*/ 518 h 519"/>
                <a:gd name="T8" fmla="*/ 56 w 206"/>
                <a:gd name="T9" fmla="*/ 426 h 5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519"/>
                <a:gd name="T17" fmla="*/ 206 w 206"/>
                <a:gd name="T18" fmla="*/ 519 h 5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519">
                  <a:moveTo>
                    <a:pt x="56" y="426"/>
                  </a:moveTo>
                  <a:lnTo>
                    <a:pt x="0" y="0"/>
                  </a:lnTo>
                  <a:lnTo>
                    <a:pt x="205" y="104"/>
                  </a:lnTo>
                  <a:lnTo>
                    <a:pt x="168" y="518"/>
                  </a:lnTo>
                  <a:lnTo>
                    <a:pt x="56" y="426"/>
                  </a:lnTo>
                </a:path>
              </a:pathLst>
            </a:custGeom>
            <a:solidFill>
              <a:srgbClr val="B50069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5" name="Freeform 58">
              <a:extLst>
                <a:ext uri="{FF2B5EF4-FFF2-40B4-BE49-F238E27FC236}">
                  <a16:creationId xmlns:a16="http://schemas.microsoft.com/office/drawing/2014/main" id="{E8B5D162-6F5B-AF8E-FBFB-AF55A58E8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" y="1504"/>
              <a:ext cx="206" cy="519"/>
            </a:xfrm>
            <a:custGeom>
              <a:avLst/>
              <a:gdLst>
                <a:gd name="T0" fmla="*/ 56 w 206"/>
                <a:gd name="T1" fmla="*/ 426 h 519"/>
                <a:gd name="T2" fmla="*/ 0 w 206"/>
                <a:gd name="T3" fmla="*/ 0 h 519"/>
                <a:gd name="T4" fmla="*/ 205 w 206"/>
                <a:gd name="T5" fmla="*/ 104 h 519"/>
                <a:gd name="T6" fmla="*/ 168 w 206"/>
                <a:gd name="T7" fmla="*/ 518 h 519"/>
                <a:gd name="T8" fmla="*/ 56 w 206"/>
                <a:gd name="T9" fmla="*/ 426 h 5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519"/>
                <a:gd name="T17" fmla="*/ 206 w 206"/>
                <a:gd name="T18" fmla="*/ 519 h 5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519">
                  <a:moveTo>
                    <a:pt x="56" y="426"/>
                  </a:moveTo>
                  <a:lnTo>
                    <a:pt x="0" y="0"/>
                  </a:lnTo>
                  <a:lnTo>
                    <a:pt x="205" y="104"/>
                  </a:lnTo>
                  <a:lnTo>
                    <a:pt x="168" y="518"/>
                  </a:lnTo>
                  <a:lnTo>
                    <a:pt x="56" y="42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6" name="Oval 59">
              <a:extLst>
                <a:ext uri="{FF2B5EF4-FFF2-40B4-BE49-F238E27FC236}">
                  <a16:creationId xmlns:a16="http://schemas.microsoft.com/office/drawing/2014/main" id="{0914CDDA-BD94-0AB6-6E09-DADED3C26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1311"/>
              <a:ext cx="77" cy="226"/>
            </a:xfrm>
            <a:prstGeom prst="ellipse">
              <a:avLst/>
            </a:prstGeom>
            <a:solidFill>
              <a:srgbClr val="B5006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6697" name="Oval 60">
              <a:extLst>
                <a:ext uri="{FF2B5EF4-FFF2-40B4-BE49-F238E27FC236}">
                  <a16:creationId xmlns:a16="http://schemas.microsoft.com/office/drawing/2014/main" id="{45C010E0-AB01-2C63-40D1-124B5524E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1305"/>
              <a:ext cx="89" cy="23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6698" name="Freeform 61">
              <a:extLst>
                <a:ext uri="{FF2B5EF4-FFF2-40B4-BE49-F238E27FC236}">
                  <a16:creationId xmlns:a16="http://schemas.microsoft.com/office/drawing/2014/main" id="{521F43BE-4F65-5839-DEE7-A0A9B371E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" y="1625"/>
              <a:ext cx="281" cy="226"/>
            </a:xfrm>
            <a:custGeom>
              <a:avLst/>
              <a:gdLst>
                <a:gd name="T0" fmla="*/ 0 w 281"/>
                <a:gd name="T1" fmla="*/ 0 h 226"/>
                <a:gd name="T2" fmla="*/ 75 w 281"/>
                <a:gd name="T3" fmla="*/ 185 h 226"/>
                <a:gd name="T4" fmla="*/ 280 w 281"/>
                <a:gd name="T5" fmla="*/ 225 h 226"/>
                <a:gd name="T6" fmla="*/ 0 60000 65536"/>
                <a:gd name="T7" fmla="*/ 0 60000 65536"/>
                <a:gd name="T8" fmla="*/ 0 60000 65536"/>
                <a:gd name="T9" fmla="*/ 0 w 281"/>
                <a:gd name="T10" fmla="*/ 0 h 226"/>
                <a:gd name="T11" fmla="*/ 281 w 281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226">
                  <a:moveTo>
                    <a:pt x="0" y="0"/>
                  </a:moveTo>
                  <a:lnTo>
                    <a:pt x="75" y="185"/>
                  </a:lnTo>
                  <a:lnTo>
                    <a:pt x="280" y="22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9" name="Freeform 62">
              <a:extLst>
                <a:ext uri="{FF2B5EF4-FFF2-40B4-BE49-F238E27FC236}">
                  <a16:creationId xmlns:a16="http://schemas.microsoft.com/office/drawing/2014/main" id="{C4FAA911-D508-F21B-0E31-2AB29FABF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2" y="1620"/>
              <a:ext cx="281" cy="225"/>
            </a:xfrm>
            <a:custGeom>
              <a:avLst/>
              <a:gdLst>
                <a:gd name="T0" fmla="*/ 0 w 281"/>
                <a:gd name="T1" fmla="*/ 0 h 225"/>
                <a:gd name="T2" fmla="*/ 75 w 281"/>
                <a:gd name="T3" fmla="*/ 184 h 225"/>
                <a:gd name="T4" fmla="*/ 280 w 281"/>
                <a:gd name="T5" fmla="*/ 224 h 225"/>
                <a:gd name="T6" fmla="*/ 0 60000 65536"/>
                <a:gd name="T7" fmla="*/ 0 60000 65536"/>
                <a:gd name="T8" fmla="*/ 0 60000 65536"/>
                <a:gd name="T9" fmla="*/ 0 w 281"/>
                <a:gd name="T10" fmla="*/ 0 h 225"/>
                <a:gd name="T11" fmla="*/ 281 w 281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225">
                  <a:moveTo>
                    <a:pt x="0" y="0"/>
                  </a:moveTo>
                  <a:lnTo>
                    <a:pt x="75" y="184"/>
                  </a:lnTo>
                  <a:lnTo>
                    <a:pt x="280" y="22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2815" name="Rectangle 63">
            <a:extLst>
              <a:ext uri="{FF2B5EF4-FFF2-40B4-BE49-F238E27FC236}">
                <a16:creationId xmlns:a16="http://schemas.microsoft.com/office/drawing/2014/main" id="{56887E03-9514-EE84-AF28-249FE9D07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1998663"/>
            <a:ext cx="2746375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standards bearer (SQA)</a:t>
            </a:r>
          </a:p>
        </p:txBody>
      </p:sp>
      <p:sp>
        <p:nvSpPr>
          <p:cNvPr id="202816" name="Rectangle 64">
            <a:extLst>
              <a:ext uri="{FF2B5EF4-FFF2-40B4-BE49-F238E27FC236}">
                <a16:creationId xmlns:a16="http://schemas.microsoft.com/office/drawing/2014/main" id="{96815CC9-5095-423A-14EE-75123CA2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214813"/>
            <a:ext cx="1641475" cy="5016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75000"/>
              </a:lnSpc>
            </a:pPr>
            <a:r>
              <a:rPr kumimoji="0"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maintenance </a:t>
            </a:r>
          </a:p>
          <a:p>
            <a:pPr algn="ctr">
              <a:lnSpc>
                <a:spcPct val="75000"/>
              </a:lnSpc>
            </a:pPr>
            <a:r>
              <a:rPr kumimoji="0"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oracle</a:t>
            </a:r>
          </a:p>
        </p:txBody>
      </p:sp>
      <p:grpSp>
        <p:nvGrpSpPr>
          <p:cNvPr id="26678" name="Group 65">
            <a:extLst>
              <a:ext uri="{FF2B5EF4-FFF2-40B4-BE49-F238E27FC236}">
                <a16:creationId xmlns:a16="http://schemas.microsoft.com/office/drawing/2014/main" id="{988DF521-4801-FC8D-26E6-CDD491AB3560}"/>
              </a:ext>
            </a:extLst>
          </p:cNvPr>
          <p:cNvGrpSpPr>
            <a:grpSpLocks/>
          </p:cNvGrpSpPr>
          <p:nvPr/>
        </p:nvGrpSpPr>
        <p:grpSpPr bwMode="auto">
          <a:xfrm>
            <a:off x="4130675" y="3421063"/>
            <a:ext cx="995363" cy="2024062"/>
            <a:chOff x="2821" y="1795"/>
            <a:chExt cx="627" cy="1133"/>
          </a:xfrm>
        </p:grpSpPr>
        <p:sp>
          <p:nvSpPr>
            <p:cNvPr id="26680" name="Freeform 66">
              <a:extLst>
                <a:ext uri="{FF2B5EF4-FFF2-40B4-BE49-F238E27FC236}">
                  <a16:creationId xmlns:a16="http://schemas.microsoft.com/office/drawing/2014/main" id="{B0D81D49-880F-9DDC-3CE7-7E9C08A6D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" y="2545"/>
              <a:ext cx="286" cy="298"/>
            </a:xfrm>
            <a:custGeom>
              <a:avLst/>
              <a:gdLst>
                <a:gd name="T0" fmla="*/ 0 w 286"/>
                <a:gd name="T1" fmla="*/ 42 h 298"/>
                <a:gd name="T2" fmla="*/ 214 w 286"/>
                <a:gd name="T3" fmla="*/ 0 h 298"/>
                <a:gd name="T4" fmla="*/ 174 w 286"/>
                <a:gd name="T5" fmla="*/ 297 h 298"/>
                <a:gd name="T6" fmla="*/ 285 w 286"/>
                <a:gd name="T7" fmla="*/ 269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6"/>
                <a:gd name="T13" fmla="*/ 0 h 298"/>
                <a:gd name="T14" fmla="*/ 286 w 286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6" h="298">
                  <a:moveTo>
                    <a:pt x="0" y="42"/>
                  </a:moveTo>
                  <a:lnTo>
                    <a:pt x="214" y="0"/>
                  </a:lnTo>
                  <a:lnTo>
                    <a:pt x="174" y="297"/>
                  </a:lnTo>
                  <a:lnTo>
                    <a:pt x="285" y="269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1" name="Freeform 67">
              <a:extLst>
                <a:ext uri="{FF2B5EF4-FFF2-40B4-BE49-F238E27FC236}">
                  <a16:creationId xmlns:a16="http://schemas.microsoft.com/office/drawing/2014/main" id="{98A90136-8BD4-5EFC-61E1-F538088CA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2538"/>
              <a:ext cx="286" cy="298"/>
            </a:xfrm>
            <a:custGeom>
              <a:avLst/>
              <a:gdLst>
                <a:gd name="T0" fmla="*/ 0 w 286"/>
                <a:gd name="T1" fmla="*/ 42 h 298"/>
                <a:gd name="T2" fmla="*/ 214 w 286"/>
                <a:gd name="T3" fmla="*/ 0 h 298"/>
                <a:gd name="T4" fmla="*/ 174 w 286"/>
                <a:gd name="T5" fmla="*/ 297 h 298"/>
                <a:gd name="T6" fmla="*/ 285 w 286"/>
                <a:gd name="T7" fmla="*/ 269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6"/>
                <a:gd name="T13" fmla="*/ 0 h 298"/>
                <a:gd name="T14" fmla="*/ 286 w 286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6" h="298">
                  <a:moveTo>
                    <a:pt x="0" y="42"/>
                  </a:moveTo>
                  <a:lnTo>
                    <a:pt x="214" y="0"/>
                  </a:lnTo>
                  <a:lnTo>
                    <a:pt x="174" y="297"/>
                  </a:lnTo>
                  <a:lnTo>
                    <a:pt x="285" y="269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2" name="Freeform 68">
              <a:extLst>
                <a:ext uri="{FF2B5EF4-FFF2-40B4-BE49-F238E27FC236}">
                  <a16:creationId xmlns:a16="http://schemas.microsoft.com/office/drawing/2014/main" id="{B23D93C9-6767-9C2C-2290-F31BFF038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" y="2622"/>
              <a:ext cx="286" cy="306"/>
            </a:xfrm>
            <a:custGeom>
              <a:avLst/>
              <a:gdLst>
                <a:gd name="T0" fmla="*/ 0 w 286"/>
                <a:gd name="T1" fmla="*/ 50 h 306"/>
                <a:gd name="T2" fmla="*/ 214 w 286"/>
                <a:gd name="T3" fmla="*/ 0 h 306"/>
                <a:gd name="T4" fmla="*/ 182 w 286"/>
                <a:gd name="T5" fmla="*/ 305 h 306"/>
                <a:gd name="T6" fmla="*/ 285 w 286"/>
                <a:gd name="T7" fmla="*/ 270 h 3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6"/>
                <a:gd name="T13" fmla="*/ 0 h 306"/>
                <a:gd name="T14" fmla="*/ 286 w 286"/>
                <a:gd name="T15" fmla="*/ 306 h 3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6" h="306">
                  <a:moveTo>
                    <a:pt x="0" y="50"/>
                  </a:moveTo>
                  <a:lnTo>
                    <a:pt x="214" y="0"/>
                  </a:lnTo>
                  <a:lnTo>
                    <a:pt x="182" y="305"/>
                  </a:lnTo>
                  <a:lnTo>
                    <a:pt x="285" y="27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3" name="Freeform 69">
              <a:extLst>
                <a:ext uri="{FF2B5EF4-FFF2-40B4-BE49-F238E27FC236}">
                  <a16:creationId xmlns:a16="http://schemas.microsoft.com/office/drawing/2014/main" id="{C3BB0D46-7B70-D8EE-070C-502FEB95B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9" y="2615"/>
              <a:ext cx="286" cy="306"/>
            </a:xfrm>
            <a:custGeom>
              <a:avLst/>
              <a:gdLst>
                <a:gd name="T0" fmla="*/ 0 w 286"/>
                <a:gd name="T1" fmla="*/ 50 h 306"/>
                <a:gd name="T2" fmla="*/ 214 w 286"/>
                <a:gd name="T3" fmla="*/ 0 h 306"/>
                <a:gd name="T4" fmla="*/ 182 w 286"/>
                <a:gd name="T5" fmla="*/ 305 h 306"/>
                <a:gd name="T6" fmla="*/ 285 w 286"/>
                <a:gd name="T7" fmla="*/ 270 h 3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6"/>
                <a:gd name="T13" fmla="*/ 0 h 306"/>
                <a:gd name="T14" fmla="*/ 286 w 286"/>
                <a:gd name="T15" fmla="*/ 306 h 3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6" h="306">
                  <a:moveTo>
                    <a:pt x="0" y="50"/>
                  </a:moveTo>
                  <a:lnTo>
                    <a:pt x="214" y="0"/>
                  </a:lnTo>
                  <a:lnTo>
                    <a:pt x="182" y="305"/>
                  </a:lnTo>
                  <a:lnTo>
                    <a:pt x="285" y="27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4" name="Freeform 70">
              <a:extLst>
                <a:ext uri="{FF2B5EF4-FFF2-40B4-BE49-F238E27FC236}">
                  <a16:creationId xmlns:a16="http://schemas.microsoft.com/office/drawing/2014/main" id="{C2CE92B7-2290-0CC5-C8C7-6DD6334B3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1" y="2049"/>
              <a:ext cx="262" cy="638"/>
            </a:xfrm>
            <a:custGeom>
              <a:avLst/>
              <a:gdLst>
                <a:gd name="T0" fmla="*/ 71 w 262"/>
                <a:gd name="T1" fmla="*/ 524 h 638"/>
                <a:gd name="T2" fmla="*/ 0 w 262"/>
                <a:gd name="T3" fmla="*/ 0 h 638"/>
                <a:gd name="T4" fmla="*/ 261 w 262"/>
                <a:gd name="T5" fmla="*/ 127 h 638"/>
                <a:gd name="T6" fmla="*/ 214 w 262"/>
                <a:gd name="T7" fmla="*/ 637 h 638"/>
                <a:gd name="T8" fmla="*/ 71 w 262"/>
                <a:gd name="T9" fmla="*/ 524 h 6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638"/>
                <a:gd name="T17" fmla="*/ 262 w 262"/>
                <a:gd name="T18" fmla="*/ 638 h 6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638">
                  <a:moveTo>
                    <a:pt x="71" y="524"/>
                  </a:moveTo>
                  <a:lnTo>
                    <a:pt x="0" y="0"/>
                  </a:lnTo>
                  <a:lnTo>
                    <a:pt x="261" y="127"/>
                  </a:lnTo>
                  <a:lnTo>
                    <a:pt x="214" y="637"/>
                  </a:lnTo>
                  <a:lnTo>
                    <a:pt x="71" y="524"/>
                  </a:lnTo>
                </a:path>
              </a:pathLst>
            </a:custGeom>
            <a:solidFill>
              <a:srgbClr val="B50069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5" name="Freeform 71">
              <a:extLst>
                <a:ext uri="{FF2B5EF4-FFF2-40B4-BE49-F238E27FC236}">
                  <a16:creationId xmlns:a16="http://schemas.microsoft.com/office/drawing/2014/main" id="{B8DD1C56-F3A8-C177-5430-875CE626D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" y="2042"/>
              <a:ext cx="263" cy="638"/>
            </a:xfrm>
            <a:custGeom>
              <a:avLst/>
              <a:gdLst>
                <a:gd name="T0" fmla="*/ 71 w 263"/>
                <a:gd name="T1" fmla="*/ 524 h 638"/>
                <a:gd name="T2" fmla="*/ 0 w 263"/>
                <a:gd name="T3" fmla="*/ 0 h 638"/>
                <a:gd name="T4" fmla="*/ 262 w 263"/>
                <a:gd name="T5" fmla="*/ 127 h 638"/>
                <a:gd name="T6" fmla="*/ 214 w 263"/>
                <a:gd name="T7" fmla="*/ 637 h 638"/>
                <a:gd name="T8" fmla="*/ 71 w 263"/>
                <a:gd name="T9" fmla="*/ 524 h 6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638"/>
                <a:gd name="T17" fmla="*/ 263 w 263"/>
                <a:gd name="T18" fmla="*/ 638 h 6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638">
                  <a:moveTo>
                    <a:pt x="71" y="524"/>
                  </a:moveTo>
                  <a:lnTo>
                    <a:pt x="0" y="0"/>
                  </a:lnTo>
                  <a:lnTo>
                    <a:pt x="262" y="127"/>
                  </a:lnTo>
                  <a:lnTo>
                    <a:pt x="214" y="637"/>
                  </a:lnTo>
                  <a:lnTo>
                    <a:pt x="71" y="52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6" name="Oval 72">
              <a:extLst>
                <a:ext uri="{FF2B5EF4-FFF2-40B4-BE49-F238E27FC236}">
                  <a16:creationId xmlns:a16="http://schemas.microsoft.com/office/drawing/2014/main" id="{6AA6A3CD-FE99-93F4-95F9-D524E7B60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" y="1802"/>
              <a:ext cx="103" cy="282"/>
            </a:xfrm>
            <a:prstGeom prst="ellipse">
              <a:avLst/>
            </a:prstGeom>
            <a:solidFill>
              <a:srgbClr val="B5006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6687" name="Oval 73">
              <a:extLst>
                <a:ext uri="{FF2B5EF4-FFF2-40B4-BE49-F238E27FC236}">
                  <a16:creationId xmlns:a16="http://schemas.microsoft.com/office/drawing/2014/main" id="{6FE92CAC-E086-3E93-C13F-82CABC825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795"/>
              <a:ext cx="119" cy="2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6688" name="Freeform 74">
              <a:extLst>
                <a:ext uri="{FF2B5EF4-FFF2-40B4-BE49-F238E27FC236}">
                  <a16:creationId xmlns:a16="http://schemas.microsoft.com/office/drawing/2014/main" id="{53485706-7172-867D-4948-ABEC939FC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" y="2190"/>
              <a:ext cx="358" cy="271"/>
            </a:xfrm>
            <a:custGeom>
              <a:avLst/>
              <a:gdLst>
                <a:gd name="T0" fmla="*/ 0 w 358"/>
                <a:gd name="T1" fmla="*/ 0 h 271"/>
                <a:gd name="T2" fmla="*/ 95 w 358"/>
                <a:gd name="T3" fmla="*/ 227 h 271"/>
                <a:gd name="T4" fmla="*/ 357 w 358"/>
                <a:gd name="T5" fmla="*/ 270 h 271"/>
                <a:gd name="T6" fmla="*/ 0 60000 65536"/>
                <a:gd name="T7" fmla="*/ 0 60000 65536"/>
                <a:gd name="T8" fmla="*/ 0 60000 65536"/>
                <a:gd name="T9" fmla="*/ 0 w 358"/>
                <a:gd name="T10" fmla="*/ 0 h 271"/>
                <a:gd name="T11" fmla="*/ 358 w 358"/>
                <a:gd name="T12" fmla="*/ 271 h 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8" h="271">
                  <a:moveTo>
                    <a:pt x="0" y="0"/>
                  </a:moveTo>
                  <a:lnTo>
                    <a:pt x="95" y="227"/>
                  </a:lnTo>
                  <a:lnTo>
                    <a:pt x="357" y="27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9" name="Freeform 75">
              <a:extLst>
                <a:ext uri="{FF2B5EF4-FFF2-40B4-BE49-F238E27FC236}">
                  <a16:creationId xmlns:a16="http://schemas.microsoft.com/office/drawing/2014/main" id="{39E7C08B-2361-B9F7-58EA-53159C51E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" y="2183"/>
              <a:ext cx="358" cy="270"/>
            </a:xfrm>
            <a:custGeom>
              <a:avLst/>
              <a:gdLst>
                <a:gd name="T0" fmla="*/ 0 w 358"/>
                <a:gd name="T1" fmla="*/ 0 h 270"/>
                <a:gd name="T2" fmla="*/ 95 w 358"/>
                <a:gd name="T3" fmla="*/ 227 h 270"/>
                <a:gd name="T4" fmla="*/ 357 w 358"/>
                <a:gd name="T5" fmla="*/ 269 h 270"/>
                <a:gd name="T6" fmla="*/ 0 60000 65536"/>
                <a:gd name="T7" fmla="*/ 0 60000 65536"/>
                <a:gd name="T8" fmla="*/ 0 60000 65536"/>
                <a:gd name="T9" fmla="*/ 0 w 358"/>
                <a:gd name="T10" fmla="*/ 0 h 270"/>
                <a:gd name="T11" fmla="*/ 358 w 358"/>
                <a:gd name="T12" fmla="*/ 270 h 2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8" h="270">
                  <a:moveTo>
                    <a:pt x="0" y="0"/>
                  </a:moveTo>
                  <a:lnTo>
                    <a:pt x="95" y="227"/>
                  </a:lnTo>
                  <a:lnTo>
                    <a:pt x="357" y="269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79" name="Slide Number Placeholder 4">
            <a:extLst>
              <a:ext uri="{FF2B5EF4-FFF2-40B4-BE49-F238E27FC236}">
                <a16:creationId xmlns:a16="http://schemas.microsoft.com/office/drawing/2014/main" id="{66EB7195-1422-DE55-257E-07E918E3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913" y="6453188"/>
            <a:ext cx="827087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800" b="1">
                <a:latin typeface="Helvetica" panose="020B0604020202020204" pitchFamily="34" charset="0"/>
                <a:ea typeface="MS PGothic" panose="020B0600070205080204" pitchFamily="34" charset="-128"/>
              </a:rPr>
              <a:t>13/16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62F912EE-3EF2-48E6-9031-58961A085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115888"/>
            <a:ext cx="5838825" cy="633412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2800">
                <a:latin typeface="Helvetica" panose="020B0604020202020204" pitchFamily="34" charset="0"/>
              </a:rPr>
              <a:t>Process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1B0CB7B6-AEBC-510C-FCED-6EB068940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92150"/>
            <a:ext cx="86042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300"/>
              </a:spcBef>
              <a:buFontTx/>
              <a:buChar char="•"/>
            </a:pPr>
            <a:r>
              <a:rPr kumimoji="0" lang="en-US" altLang="zh-CN" sz="2000" b="1" i="1">
                <a:solidFill>
                  <a:srgbClr val="0000FF"/>
                </a:solidFill>
                <a:latin typeface="Palatino" charset="0"/>
              </a:rPr>
              <a:t>Role</a:t>
            </a:r>
            <a:r>
              <a:rPr kumimoji="0" lang="zh-CN" altLang="en-US" sz="2000" b="1" i="1">
                <a:solidFill>
                  <a:srgbClr val="0000FF"/>
                </a:solidFill>
                <a:latin typeface="Palatino" charset="0"/>
              </a:rPr>
              <a:t> </a:t>
            </a:r>
            <a:r>
              <a:rPr kumimoji="0" lang="en-US" altLang="zh-CN" sz="2000" b="1" i="1">
                <a:solidFill>
                  <a:srgbClr val="0000FF"/>
                </a:solidFill>
                <a:latin typeface="Palatino" charset="0"/>
              </a:rPr>
              <a:t>of</a:t>
            </a:r>
            <a:r>
              <a:rPr kumimoji="0" lang="zh-CN" altLang="en-US" sz="2000" b="1" i="1">
                <a:solidFill>
                  <a:srgbClr val="0000FF"/>
                </a:solidFill>
                <a:latin typeface="Palatino" charset="0"/>
              </a:rPr>
              <a:t> </a:t>
            </a:r>
            <a:r>
              <a:rPr kumimoji="0" lang="en-US" altLang="zh-CN" sz="2000" b="1" i="1">
                <a:solidFill>
                  <a:srgbClr val="0000FF"/>
                </a:solidFill>
                <a:latin typeface="Palatino" charset="0"/>
              </a:rPr>
              <a:t>players</a:t>
            </a:r>
          </a:p>
          <a:p>
            <a:pPr lvl="1">
              <a:spcBef>
                <a:spcPts val="300"/>
              </a:spcBef>
              <a:buFontTx/>
              <a:buChar char="–"/>
            </a:pPr>
            <a:r>
              <a:rPr kumimoji="0" lang="en-US" altLang="zh-CN" sz="2000" i="1">
                <a:solidFill>
                  <a:srgbClr val="0000FF"/>
                </a:solidFill>
                <a:latin typeface="Palatino" charset="0"/>
              </a:rPr>
              <a:t>Producer</a:t>
            </a:r>
            <a:r>
              <a:rPr kumimoji="0" lang="en-US" altLang="zh-CN" sz="2000">
                <a:solidFill>
                  <a:srgbClr val="000066"/>
                </a:solidFill>
                <a:latin typeface="Palatino" charset="0"/>
              </a:rPr>
              <a:t>—the individual who has developed the work product</a:t>
            </a:r>
          </a:p>
          <a:p>
            <a:pPr lvl="2">
              <a:spcBef>
                <a:spcPts val="300"/>
              </a:spcBef>
              <a:buFontTx/>
              <a:buChar char="•"/>
            </a:pPr>
            <a:r>
              <a:rPr kumimoji="0" lang="en-US" altLang="zh-CN" sz="1600">
                <a:solidFill>
                  <a:srgbClr val="000066"/>
                </a:solidFill>
                <a:latin typeface="Palatino" charset="0"/>
              </a:rPr>
              <a:t>informs the project leader that the work product is complete and that a review is required</a:t>
            </a:r>
          </a:p>
          <a:p>
            <a:pPr lvl="1">
              <a:spcBef>
                <a:spcPts val="300"/>
              </a:spcBef>
              <a:buFontTx/>
              <a:buChar char="–"/>
            </a:pPr>
            <a:r>
              <a:rPr kumimoji="0" lang="en-US" altLang="zh-CN" sz="2000" i="1">
                <a:solidFill>
                  <a:srgbClr val="0000FF"/>
                </a:solidFill>
                <a:latin typeface="Palatino" charset="0"/>
              </a:rPr>
              <a:t>Review leader</a:t>
            </a:r>
            <a:r>
              <a:rPr kumimoji="0" lang="en-US" altLang="zh-CN" sz="2000" i="1">
                <a:solidFill>
                  <a:srgbClr val="000066"/>
                </a:solidFill>
                <a:latin typeface="Palatino" charset="0"/>
              </a:rPr>
              <a:t>—</a:t>
            </a:r>
            <a:r>
              <a:rPr kumimoji="0" lang="en-US" altLang="zh-CN" sz="2000">
                <a:solidFill>
                  <a:srgbClr val="000066"/>
                </a:solidFill>
                <a:latin typeface="Palatino" charset="0"/>
              </a:rPr>
              <a:t>evaluates the product for readiness, generates copies of product materials, and distributes them to two or three </a:t>
            </a:r>
            <a:r>
              <a:rPr kumimoji="0" lang="en-US" altLang="zh-CN" sz="2000" i="1">
                <a:solidFill>
                  <a:srgbClr val="000066"/>
                </a:solidFill>
                <a:latin typeface="Palatino" charset="0"/>
              </a:rPr>
              <a:t>reviewers </a:t>
            </a:r>
            <a:r>
              <a:rPr kumimoji="0" lang="en-US" altLang="zh-CN" sz="2000">
                <a:solidFill>
                  <a:srgbClr val="000066"/>
                </a:solidFill>
                <a:latin typeface="Palatino" charset="0"/>
              </a:rPr>
              <a:t>for advance preparation.</a:t>
            </a:r>
          </a:p>
          <a:p>
            <a:pPr lvl="1">
              <a:spcBef>
                <a:spcPts val="300"/>
              </a:spcBef>
              <a:buFontTx/>
              <a:buChar char="–"/>
            </a:pPr>
            <a:r>
              <a:rPr kumimoji="0" lang="en-US" altLang="zh-CN" sz="2000" i="1">
                <a:solidFill>
                  <a:srgbClr val="0000FF"/>
                </a:solidFill>
                <a:latin typeface="Palatino" charset="0"/>
              </a:rPr>
              <a:t>Reviewer(s)</a:t>
            </a:r>
            <a:r>
              <a:rPr kumimoji="0" lang="en-US" altLang="zh-CN" sz="2000">
                <a:solidFill>
                  <a:srgbClr val="000066"/>
                </a:solidFill>
                <a:latin typeface="Palatino" charset="0"/>
              </a:rPr>
              <a:t>—expected to spend between one and two hours reviewing the product, making notes, and otherwise becoming familiar with the work.</a:t>
            </a:r>
          </a:p>
          <a:p>
            <a:pPr lvl="1">
              <a:spcBef>
                <a:spcPts val="300"/>
              </a:spcBef>
              <a:buFontTx/>
              <a:buChar char="–"/>
            </a:pPr>
            <a:r>
              <a:rPr kumimoji="0" lang="en-US" altLang="zh-CN" sz="2000" i="1">
                <a:solidFill>
                  <a:srgbClr val="0000FF"/>
                </a:solidFill>
                <a:latin typeface="Palatino" charset="0"/>
              </a:rPr>
              <a:t>Recorder</a:t>
            </a:r>
            <a:r>
              <a:rPr kumimoji="0" lang="en-US" altLang="zh-CN" sz="2000">
                <a:solidFill>
                  <a:srgbClr val="000066"/>
                </a:solidFill>
                <a:latin typeface="Palatino" charset="0"/>
              </a:rPr>
              <a:t>—</a:t>
            </a:r>
            <a:r>
              <a:rPr kumimoji="0" lang="en-US" altLang="zh-CN" sz="2000">
                <a:solidFill>
                  <a:srgbClr val="000066"/>
                </a:solidFill>
                <a:latin typeface="Times" panose="02020603050405020304" pitchFamily="18" charset="0"/>
              </a:rPr>
              <a:t>reviewer who records (in writing) all important issues raised during the review.</a:t>
            </a:r>
            <a:r>
              <a:rPr kumimoji="0" lang="en-US" altLang="zh-CN" sz="2000">
                <a:solidFill>
                  <a:srgbClr val="000066"/>
                </a:solidFill>
                <a:latin typeface="Palatino" charset="0"/>
              </a:rPr>
              <a:t> </a:t>
            </a:r>
            <a:endParaRPr kumimoji="0" lang="en-US" altLang="zh-CN" sz="2000">
              <a:solidFill>
                <a:srgbClr val="000066"/>
              </a:solidFill>
              <a:latin typeface="Helvetica" panose="020B0604020202020204" pitchFamily="34" charset="0"/>
            </a:endParaRPr>
          </a:p>
          <a:p>
            <a:pPr>
              <a:spcBef>
                <a:spcPts val="300"/>
              </a:spcBef>
              <a:buFontTx/>
              <a:buChar char="•"/>
            </a:pPr>
            <a:endParaRPr kumimoji="0" lang="en-US" altLang="zh-CN" sz="2000">
              <a:solidFill>
                <a:srgbClr val="000066"/>
              </a:solidFill>
              <a:latin typeface="Palatino" charset="0"/>
            </a:endParaRPr>
          </a:p>
        </p:txBody>
      </p:sp>
      <p:sp>
        <p:nvSpPr>
          <p:cNvPr id="78" name="Rectangle 3">
            <a:hlinkClick r:id="rId2" action="ppaction://hlinkfile"/>
            <a:extLst>
              <a:ext uri="{FF2B5EF4-FFF2-40B4-BE49-F238E27FC236}">
                <a16:creationId xmlns:a16="http://schemas.microsoft.com/office/drawing/2014/main" id="{CE72150D-21FB-3AE3-FF67-0539759A1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365625"/>
            <a:ext cx="792003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0487" tIns="44450" rIns="90487" bIns="44450"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•"/>
            </a:pPr>
            <a:r>
              <a:rPr kumimoji="0" lang="en-US" altLang="zh-CN" sz="2000" b="1" i="1">
                <a:solidFill>
                  <a:srgbClr val="0000FF"/>
                </a:solidFill>
                <a:latin typeface="Palatino" charset="0"/>
              </a:rPr>
              <a:t>Process</a:t>
            </a:r>
          </a:p>
          <a:p>
            <a:pPr lvl="1">
              <a:lnSpc>
                <a:spcPct val="80000"/>
              </a:lnSpc>
              <a:spcBef>
                <a:spcPts val="300"/>
              </a:spcBef>
              <a:buClr>
                <a:schemeClr val="folHlink"/>
              </a:buClr>
              <a:buFont typeface="Wingdings" panose="05000000000000000000" pitchFamily="2" charset="2"/>
              <a:buChar char="–"/>
            </a:pPr>
            <a:r>
              <a:rPr kumimoji="0" lang="en-US" altLang="zh-CN" sz="2000" i="1">
                <a:solidFill>
                  <a:srgbClr val="0000FF"/>
                </a:solidFill>
                <a:latin typeface="Palatino" charset="0"/>
                <a:sym typeface="Wingdings" panose="05000000000000000000" pitchFamily="2" charset="2"/>
              </a:rPr>
              <a:t>Preparation phase: </a:t>
            </a:r>
            <a:r>
              <a:rPr kumimoji="0" lang="en-US" altLang="zh-CN" sz="2000" i="1">
                <a:latin typeface="Palatino" charset="0"/>
                <a:sym typeface="Wingdings" panose="05000000000000000000" pitchFamily="2" charset="2"/>
              </a:rPr>
              <a:t>producer-&gt;review </a:t>
            </a:r>
            <a:r>
              <a:rPr kumimoji="0" lang="en-US" altLang="zh-CN" sz="2000" i="1">
                <a:solidFill>
                  <a:srgbClr val="000000"/>
                </a:solidFill>
                <a:latin typeface="Palatino" charset="0"/>
                <a:sym typeface="Wingdings" panose="05000000000000000000" pitchFamily="2" charset="2"/>
              </a:rPr>
              <a:t>leader-&gt;</a:t>
            </a:r>
            <a:r>
              <a:rPr kumimoji="0" lang="en-US" altLang="zh-CN" sz="2000" i="1">
                <a:solidFill>
                  <a:srgbClr val="0000FF"/>
                </a:solidFill>
                <a:latin typeface="Palatino" charset="0"/>
                <a:sym typeface="Wingdings" panose="05000000000000000000" pitchFamily="2" charset="2"/>
                <a:hlinkClick r:id="rId3" action="ppaction://hlinkfile"/>
              </a:rPr>
              <a:t>reviewers</a:t>
            </a:r>
            <a:r>
              <a:rPr kumimoji="0" lang="en-US" altLang="zh-CN" sz="2000" i="1">
                <a:solidFill>
                  <a:srgbClr val="0000FF"/>
                </a:solidFill>
                <a:latin typeface="Palatino" charset="0"/>
                <a:sym typeface="Wingdings" panose="05000000000000000000" pitchFamily="2" charset="2"/>
              </a:rPr>
              <a:t>-</a:t>
            </a:r>
            <a:r>
              <a:rPr kumimoji="0" lang="en-US" altLang="zh-CN" sz="2000" i="1">
                <a:solidFill>
                  <a:srgbClr val="000000"/>
                </a:solidFill>
                <a:latin typeface="Palatino" charset="0"/>
                <a:sym typeface="Wingdings" panose="05000000000000000000" pitchFamily="2" charset="2"/>
              </a:rPr>
              <a:t>&gt;</a:t>
            </a:r>
            <a:r>
              <a:rPr kumimoji="0" lang="en-US" altLang="zh-CN" sz="2000" i="1">
                <a:solidFill>
                  <a:srgbClr val="0000FF"/>
                </a:solidFill>
                <a:latin typeface="Palatino" charset="0"/>
                <a:sym typeface="Wingdings" panose="05000000000000000000" pitchFamily="2" charset="2"/>
                <a:hlinkClick r:id="rId4" action="ppaction://hlinkfile"/>
              </a:rPr>
              <a:t>problem list</a:t>
            </a:r>
            <a:endParaRPr kumimoji="0" lang="en-US" altLang="zh-CN" sz="2000" i="1">
              <a:solidFill>
                <a:srgbClr val="0000FF"/>
              </a:solidFill>
              <a:latin typeface="Palatino" charset="0"/>
              <a:sym typeface="Wingdings" panose="05000000000000000000" pitchFamily="2" charset="2"/>
            </a:endParaRPr>
          </a:p>
          <a:p>
            <a:pPr lvl="1">
              <a:spcBef>
                <a:spcPts val="300"/>
              </a:spcBef>
              <a:buClr>
                <a:schemeClr val="folHlink"/>
              </a:buClr>
              <a:buFont typeface="Wingdings" panose="05000000000000000000" pitchFamily="2" charset="2"/>
              <a:buChar char="–"/>
            </a:pPr>
            <a:r>
              <a:rPr kumimoji="0" lang="en-US" altLang="zh-CN" sz="2000" i="1">
                <a:solidFill>
                  <a:srgbClr val="0000FF"/>
                </a:solidFill>
                <a:latin typeface="Palatino" charset="0"/>
                <a:sym typeface="Wingdings" panose="05000000000000000000" pitchFamily="2" charset="2"/>
              </a:rPr>
              <a:t>Perform phase: </a:t>
            </a:r>
            <a:r>
              <a:rPr kumimoji="0" lang="en-US" altLang="zh-CN" sz="2000" i="1">
                <a:solidFill>
                  <a:srgbClr val="000000"/>
                </a:solidFill>
                <a:latin typeface="Palatino" charset="0"/>
                <a:sym typeface="Wingdings" panose="05000000000000000000" pitchFamily="2" charset="2"/>
              </a:rPr>
              <a:t>producer introduction -&gt; reviewers raise issue-&gt;</a:t>
            </a:r>
            <a:r>
              <a:rPr kumimoji="0" lang="en-US" altLang="zh-CN" sz="2000" i="1">
                <a:solidFill>
                  <a:srgbClr val="0000FF"/>
                </a:solidFill>
                <a:latin typeface="Palatino" charset="0"/>
                <a:sym typeface="Wingdings" panose="05000000000000000000" pitchFamily="2" charset="2"/>
                <a:hlinkClick r:id="rId5" action="ppaction://hlinkfile"/>
              </a:rPr>
              <a:t>recorder</a:t>
            </a:r>
            <a:endParaRPr kumimoji="0" lang="en-US" altLang="zh-CN" sz="2000" i="1">
              <a:solidFill>
                <a:srgbClr val="0000FF"/>
              </a:solidFill>
              <a:latin typeface="Palatino" charset="0"/>
              <a:sym typeface="Wingdings" panose="05000000000000000000" pitchFamily="2" charset="2"/>
            </a:endParaRPr>
          </a:p>
          <a:p>
            <a:pPr lvl="1">
              <a:spcBef>
                <a:spcPts val="300"/>
              </a:spcBef>
              <a:buClr>
                <a:schemeClr val="folHlink"/>
              </a:buClr>
              <a:buFont typeface="Wingdings" panose="05000000000000000000" pitchFamily="2" charset="2"/>
              <a:buChar char="–"/>
            </a:pPr>
            <a:r>
              <a:rPr kumimoji="0" lang="en-US" altLang="zh-CN" sz="2000" i="1">
                <a:solidFill>
                  <a:srgbClr val="0000FF"/>
                </a:solidFill>
                <a:latin typeface="Palatino" charset="0"/>
                <a:sym typeface="Wingdings" panose="05000000000000000000" pitchFamily="2" charset="2"/>
              </a:rPr>
              <a:t>Track</a:t>
            </a:r>
            <a:r>
              <a:rPr kumimoji="0" lang="zh-CN" altLang="en-US" sz="2000" i="1">
                <a:solidFill>
                  <a:srgbClr val="0000FF"/>
                </a:solidFill>
                <a:latin typeface="Palatino" charset="0"/>
                <a:sym typeface="Wingdings" panose="05000000000000000000" pitchFamily="2" charset="2"/>
              </a:rPr>
              <a:t> </a:t>
            </a:r>
            <a:r>
              <a:rPr kumimoji="0" lang="en-US" altLang="zh-CN" sz="2000" i="1">
                <a:solidFill>
                  <a:srgbClr val="0000FF"/>
                </a:solidFill>
                <a:latin typeface="Palatino" charset="0"/>
                <a:sym typeface="Wingdings" panose="05000000000000000000" pitchFamily="2" charset="2"/>
              </a:rPr>
              <a:t> phase: </a:t>
            </a:r>
            <a:r>
              <a:rPr kumimoji="0" lang="en-US" altLang="zh-CN" sz="2000" i="1">
                <a:solidFill>
                  <a:srgbClr val="000000"/>
                </a:solidFill>
                <a:latin typeface="Palatino" charset="0"/>
                <a:sym typeface="Wingdings" panose="05000000000000000000" pitchFamily="2" charset="2"/>
              </a:rPr>
              <a:t>conclusion</a:t>
            </a:r>
            <a:r>
              <a:rPr kumimoji="0" lang="zh-CN" altLang="en-US" sz="2000" i="1">
                <a:solidFill>
                  <a:srgbClr val="000000"/>
                </a:solidFill>
                <a:latin typeface="Palatino" charset="0"/>
                <a:sym typeface="Wingdings" panose="05000000000000000000" pitchFamily="2" charset="2"/>
              </a:rPr>
              <a:t>、</a:t>
            </a:r>
            <a:r>
              <a:rPr kumimoji="0" lang="en-US" altLang="zh-CN" sz="2000" i="1">
                <a:solidFill>
                  <a:srgbClr val="0000FF"/>
                </a:solidFill>
                <a:latin typeface="Palatino" charset="0"/>
                <a:sym typeface="Wingdings" panose="05000000000000000000" pitchFamily="2" charset="2"/>
                <a:hlinkClick r:id="rId6" action="ppaction://hlinkfile"/>
              </a:rPr>
              <a:t>SQA</a:t>
            </a:r>
            <a:r>
              <a:rPr kumimoji="0" lang="zh-CN" altLang="en-US" sz="2000" i="1">
                <a:solidFill>
                  <a:srgbClr val="0000FF"/>
                </a:solidFill>
                <a:latin typeface="Palatino" charset="0"/>
                <a:sym typeface="Wingdings" panose="05000000000000000000" pitchFamily="2" charset="2"/>
                <a:hlinkClick r:id="rId6" action="ppaction://hlinkfile"/>
              </a:rPr>
              <a:t> </a:t>
            </a:r>
            <a:r>
              <a:rPr kumimoji="0" lang="en-US" altLang="zh-CN" sz="2000" i="1">
                <a:solidFill>
                  <a:srgbClr val="0000FF"/>
                </a:solidFill>
                <a:latin typeface="Palatino" charset="0"/>
                <a:sym typeface="Wingdings" panose="05000000000000000000" pitchFamily="2" charset="2"/>
                <a:hlinkClick r:id="rId6" action="ppaction://hlinkfile"/>
              </a:rPr>
              <a:t>Report</a:t>
            </a:r>
            <a:r>
              <a:rPr kumimoji="0" lang="zh-CN" altLang="en-US" sz="2000" i="1">
                <a:solidFill>
                  <a:srgbClr val="0000FF"/>
                </a:solidFill>
                <a:latin typeface="Palatino" charset="0"/>
                <a:sym typeface="Wingdings" panose="05000000000000000000" pitchFamily="2" charset="2"/>
              </a:rPr>
              <a:t>；</a:t>
            </a:r>
          </a:p>
          <a:p>
            <a:pPr lvl="1">
              <a:lnSpc>
                <a:spcPct val="120000"/>
              </a:lnSpc>
              <a:spcBef>
                <a:spcPct val="35000"/>
              </a:spcBef>
              <a:buFontTx/>
              <a:buChar char="–"/>
            </a:pPr>
            <a:endParaRPr lang="en-US" altLang="zh-CN" sz="1800" b="1">
              <a:solidFill>
                <a:srgbClr val="000066"/>
              </a:solidFill>
            </a:endParaRPr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D5DEECAA-0E4B-8262-A00C-69DCD59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913" y="6453188"/>
            <a:ext cx="827087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800" b="1">
                <a:latin typeface="Helvetica" panose="020B0604020202020204" pitchFamily="34" charset="0"/>
                <a:ea typeface="MS PGothic" panose="020B0600070205080204" pitchFamily="34" charset="-128"/>
              </a:rPr>
              <a:t>14/16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D40FB2E3-5A46-5D62-D14D-E4845E089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latin typeface="Helvetica" panose="020B0604020202020204" pitchFamily="34" charset="0"/>
              </a:rPr>
              <a:t>20.6.3 Review Guidelines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01AC18FF-5A49-96B9-656A-3E8D135E1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25538"/>
            <a:ext cx="7993062" cy="4929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kumimoji="0" lang="en-US" altLang="zh-CN"/>
              <a:t>Review the product, not the producer.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kumimoji="0" lang="en-US" altLang="zh-CN"/>
              <a:t>Set an agenda and maintain it.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kumimoji="0" lang="en-US" altLang="zh-CN"/>
              <a:t>Limit debate and rebuttal.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kumimoji="0" lang="en-US" altLang="zh-CN"/>
              <a:t>Enunciate problem areas, but don't attempt to solve every problem noted.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kumimoji="0" lang="en-US" altLang="zh-CN"/>
              <a:t>Take written notes.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kumimoji="0" lang="en-US" altLang="zh-CN"/>
              <a:t>Limit the number of participants and insist upon advance preparation.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kumimoji="0" lang="en-US" altLang="zh-CN"/>
              <a:t>Develop a checklist for each product that is likely to be reviewed.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kumimoji="0" lang="en-US" altLang="zh-CN"/>
              <a:t>Allocate resources and schedule time for FTRs.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kumimoji="0" lang="en-US" altLang="zh-CN"/>
              <a:t>Conduct meaningful training for all reviewers.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kumimoji="0" lang="en-US" altLang="zh-CN"/>
              <a:t>Review your early reviews. 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03BA4B71-AF73-B682-90DD-7D8FF851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913" y="6453188"/>
            <a:ext cx="827087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800" b="1">
                <a:latin typeface="Helvetica" panose="020B0604020202020204" pitchFamily="34" charset="0"/>
                <a:ea typeface="MS PGothic" panose="020B0600070205080204" pitchFamily="34" charset="-128"/>
              </a:rPr>
              <a:t>15/16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D535227D-35FC-3F1C-EE94-320DCAD90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7696200" cy="633413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Helvetica" panose="020B0604020202020204" pitchFamily="34" charset="0"/>
              </a:rPr>
              <a:t>20.6.4 Sample-Driven Reviews (SDRs)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2C3EBE81-071E-2A4C-389B-460FBC88F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1125538"/>
            <a:ext cx="8066088" cy="4929187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kumimoji="0" lang="en-US" altLang="zh-CN">
                <a:latin typeface="Palatino" charset="0"/>
              </a:rPr>
              <a:t>SDRs attempt to quantify those work products that are primary targets for full FTRs.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kumimoji="0" lang="en-US" altLang="zh-CN" i="1">
                <a:latin typeface="Palatino" charset="0"/>
              </a:rPr>
              <a:t>To accomplish this …</a:t>
            </a:r>
            <a:r>
              <a:rPr kumimoji="0" lang="en-US" altLang="zh-CN">
                <a:latin typeface="Palatino" charset="0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r>
              <a:rPr kumimoji="0" lang="en-US" altLang="zh-CN">
                <a:latin typeface="Palatino" charset="0"/>
              </a:rPr>
              <a:t>Inspect a fraction a</a:t>
            </a:r>
            <a:r>
              <a:rPr kumimoji="0" lang="en-US" altLang="zh-CN" baseline="-25000">
                <a:latin typeface="Palatino" charset="0"/>
              </a:rPr>
              <a:t>i</a:t>
            </a:r>
            <a:r>
              <a:rPr kumimoji="0" lang="en-US" altLang="zh-CN">
                <a:latin typeface="Palatino" charset="0"/>
              </a:rPr>
              <a:t> of each software work product,</a:t>
            </a:r>
            <a:r>
              <a:rPr kumimoji="0" lang="en-US" altLang="zh-CN" i="1">
                <a:latin typeface="Palatino" charset="0"/>
              </a:rPr>
              <a:t> i.</a:t>
            </a:r>
            <a:r>
              <a:rPr kumimoji="0" lang="en-US" altLang="zh-CN">
                <a:latin typeface="Palatino" charset="0"/>
              </a:rPr>
              <a:t> Record the number of faults, f</a:t>
            </a:r>
            <a:r>
              <a:rPr kumimoji="0" lang="en-US" altLang="zh-CN" baseline="-25000">
                <a:latin typeface="Palatino" charset="0"/>
              </a:rPr>
              <a:t>i</a:t>
            </a:r>
            <a:r>
              <a:rPr kumimoji="0" lang="en-US" altLang="zh-CN">
                <a:latin typeface="Palatino" charset="0"/>
              </a:rPr>
              <a:t> found within a</a:t>
            </a:r>
            <a:r>
              <a:rPr kumimoji="0" lang="en-US" altLang="zh-CN" baseline="-25000">
                <a:latin typeface="Palatino" charset="0"/>
              </a:rPr>
              <a:t>i</a:t>
            </a:r>
            <a:r>
              <a:rPr kumimoji="0" lang="en-US" altLang="zh-CN">
                <a:latin typeface="Palatino" charset="0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kumimoji="0" lang="en-US" altLang="zh-CN">
                <a:latin typeface="Palatino" charset="0"/>
              </a:rPr>
              <a:t>Develop a gross estimate of the number of faults within work product </a:t>
            </a:r>
            <a:r>
              <a:rPr kumimoji="0" lang="en-US" altLang="zh-CN" i="1">
                <a:latin typeface="Palatino" charset="0"/>
              </a:rPr>
              <a:t>i</a:t>
            </a:r>
            <a:r>
              <a:rPr kumimoji="0" lang="en-US" altLang="zh-CN">
                <a:latin typeface="Palatino" charset="0"/>
              </a:rPr>
              <a:t> by multiplying f</a:t>
            </a:r>
            <a:r>
              <a:rPr kumimoji="0" lang="en-US" altLang="zh-CN" baseline="-25000">
                <a:latin typeface="Palatino" charset="0"/>
              </a:rPr>
              <a:t>i</a:t>
            </a:r>
            <a:r>
              <a:rPr kumimoji="0" lang="en-US" altLang="zh-CN">
                <a:latin typeface="Palatino" charset="0"/>
              </a:rPr>
              <a:t> by 1/a</a:t>
            </a:r>
            <a:r>
              <a:rPr kumimoji="0" lang="en-US" altLang="zh-CN" baseline="-25000">
                <a:latin typeface="Palatino" charset="0"/>
              </a:rPr>
              <a:t>i</a:t>
            </a:r>
            <a:r>
              <a:rPr kumimoji="0" lang="en-US" altLang="zh-CN">
                <a:latin typeface="Palatino" charset="0"/>
              </a:rPr>
              <a:t>.</a:t>
            </a:r>
          </a:p>
          <a:p>
            <a:pPr eaLnBrk="1" hangingPunct="1"/>
            <a:r>
              <a:rPr kumimoji="0" lang="en-US" altLang="zh-CN">
                <a:latin typeface="Palatino" charset="0"/>
              </a:rPr>
              <a:t>Sort the work products in descending order according to the gross estimate of the number of faults in each.</a:t>
            </a:r>
          </a:p>
          <a:p>
            <a:pPr eaLnBrk="1" hangingPunct="1"/>
            <a:r>
              <a:rPr kumimoji="0" lang="en-US" altLang="zh-CN">
                <a:latin typeface="Palatino" charset="0"/>
              </a:rPr>
              <a:t>Focus available review resources on those work products that have the highest estimated number of faults.</a:t>
            </a:r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A5A1BA4E-3F33-80AE-0B06-5E9B8019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913" y="6453188"/>
            <a:ext cx="827087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800" b="1">
                <a:latin typeface="Helvetica" panose="020B0604020202020204" pitchFamily="34" charset="0"/>
                <a:ea typeface="MS PGothic" panose="020B0600070205080204" pitchFamily="34" charset="-128"/>
              </a:rPr>
              <a:t>16/16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4">
            <a:extLst>
              <a:ext uri="{FF2B5EF4-FFF2-40B4-BE49-F238E27FC236}">
                <a16:creationId xmlns:a16="http://schemas.microsoft.com/office/drawing/2014/main" id="{3A0E416D-D69C-025D-8924-F4E347BA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913" y="6453188"/>
            <a:ext cx="827087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800" b="1">
                <a:latin typeface="Helvetica" panose="020B0604020202020204" pitchFamily="34" charset="0"/>
                <a:ea typeface="MS PGothic" panose="020B0600070205080204" pitchFamily="34" charset="-128"/>
              </a:rPr>
              <a:t>1/16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C2B3635F-8BBA-F020-C481-C950F2FB8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8100" y="188913"/>
            <a:ext cx="6477000" cy="8636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2800">
                <a:latin typeface="Helvetica" panose="020B0604020202020204" pitchFamily="34" charset="0"/>
              </a:rPr>
              <a:t>20.1 Overview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2D4BFD1-0B91-19FD-8D89-5AB455473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424862" cy="511175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kumimoji="0" lang="en-US" altLang="zh-CN" sz="2800">
                <a:latin typeface="Helvetica" panose="020B0604020202020204" pitchFamily="34" charset="0"/>
              </a:rPr>
              <a:t>What Are Reviews?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</a:rPr>
              <a:t>a meeting conducted by technical people for technical people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</a:rPr>
              <a:t>a technical assessment of a work product created during the software engineering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</a:rPr>
              <a:t>a software quality assurance mechanism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</a:rPr>
              <a:t>a training ground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CN" sz="2800">
                <a:latin typeface="Helvetica" panose="020B0604020202020204" pitchFamily="34" charset="0"/>
              </a:rPr>
              <a:t>Errors and defects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olidFill>
                  <a:srgbClr val="000090"/>
                </a:solidFill>
              </a:rPr>
              <a:t>Error—</a:t>
            </a:r>
            <a:r>
              <a:rPr lang="en-US" altLang="zh-CN" sz="2000">
                <a:solidFill>
                  <a:schemeClr val="tx1"/>
                </a:solidFill>
              </a:rPr>
              <a:t>a quality problem found before the software is released to end 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olidFill>
                  <a:srgbClr val="000090"/>
                </a:solidFill>
              </a:rPr>
              <a:t>Defect—</a:t>
            </a:r>
            <a:r>
              <a:rPr lang="en-US" altLang="zh-CN" sz="2000">
                <a:solidFill>
                  <a:schemeClr val="tx1"/>
                </a:solidFill>
              </a:rPr>
              <a:t>a quality problem found only after the software has been released to end-users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</a:rPr>
              <a:t>However, the temporal distinction made between errors and defects in this book is not mainstream thinking</a:t>
            </a:r>
          </a:p>
          <a:p>
            <a:pPr lvl="1" eaLnBrk="1" hangingPunct="1">
              <a:lnSpc>
                <a:spcPct val="90000"/>
              </a:lnSpc>
            </a:pPr>
            <a:endParaRPr kumimoji="0" lang="en-US" altLang="zh-CN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38FE4490-2B1A-A7BD-30EC-3043CEB7C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latin typeface="+mn-lt"/>
              </a:rPr>
              <a:t>20.2</a:t>
            </a:r>
            <a:r>
              <a:rPr kumimoji="1" lang="en-US" altLang="zh-CN" sz="2400" kern="12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latin typeface="+mn-lt"/>
              </a:rPr>
              <a:t>Defect Amplification</a:t>
            </a:r>
            <a:r>
              <a:rPr kumimoji="1" lang="zh-CN" altLang="en-US" sz="2800" kern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and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Removal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19BDE2E2-0957-D743-2443-95D7538C4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69342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CN" b="1"/>
              <a:t>Defect Amplification Model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32D8A516-6271-821F-A770-A7950B00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3" y="1646238"/>
            <a:ext cx="3505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kumimoji="0" lang="zh-CN" altLang="en-US" sz="1800"/>
          </a:p>
        </p:txBody>
      </p:sp>
      <p:sp>
        <p:nvSpPr>
          <p:cNvPr id="15364" name="Line 5">
            <a:extLst>
              <a:ext uri="{FF2B5EF4-FFF2-40B4-BE49-F238E27FC236}">
                <a16:creationId xmlns:a16="http://schemas.microsoft.com/office/drawing/2014/main" id="{58FCDCA0-B13F-B20F-2C0C-7FD8B58E4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6413" y="2103438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Line 6">
            <a:extLst>
              <a:ext uri="{FF2B5EF4-FFF2-40B4-BE49-F238E27FC236}">
                <a16:creationId xmlns:a16="http://schemas.microsoft.com/office/drawing/2014/main" id="{D5C8A993-F983-37E5-5B37-31F78C098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6413" y="2560638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Text Box 8">
            <a:extLst>
              <a:ext uri="{FF2B5EF4-FFF2-40B4-BE49-F238E27FC236}">
                <a16:creationId xmlns:a16="http://schemas.microsoft.com/office/drawing/2014/main" id="{0A43F0C3-BEA4-0470-91F8-7E2157AD4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613" y="1722438"/>
            <a:ext cx="219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600">
                <a:ea typeface="MS PGothic" panose="020B0600070205080204" pitchFamily="34" charset="-128"/>
              </a:rPr>
              <a:t>Errors passed through</a:t>
            </a:r>
            <a:endParaRPr kumimoji="0" lang="en-US" altLang="zh-CN">
              <a:ea typeface="MS PGothic" panose="020B0600070205080204" pitchFamily="34" charset="-128"/>
            </a:endParaRPr>
          </a:p>
        </p:txBody>
      </p:sp>
      <p:sp>
        <p:nvSpPr>
          <p:cNvPr id="15367" name="Text Box 9">
            <a:extLst>
              <a:ext uri="{FF2B5EF4-FFF2-40B4-BE49-F238E27FC236}">
                <a16:creationId xmlns:a16="http://schemas.microsoft.com/office/drawing/2014/main" id="{5E0640E0-E949-A55B-0D64-7B3EB25EA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613" y="2179638"/>
            <a:ext cx="1935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600">
                <a:ea typeface="MS PGothic" panose="020B0600070205080204" pitchFamily="34" charset="-128"/>
              </a:rPr>
              <a:t>Amplified errors 1:x</a:t>
            </a:r>
            <a:endParaRPr kumimoji="0" lang="en-US" altLang="zh-CN">
              <a:ea typeface="MS PGothic" panose="020B0600070205080204" pitchFamily="34" charset="-128"/>
            </a:endParaRPr>
          </a:p>
        </p:txBody>
      </p:sp>
      <p:sp>
        <p:nvSpPr>
          <p:cNvPr id="15368" name="Text Box 10">
            <a:extLst>
              <a:ext uri="{FF2B5EF4-FFF2-40B4-BE49-F238E27FC236}">
                <a16:creationId xmlns:a16="http://schemas.microsoft.com/office/drawing/2014/main" id="{B2627E9A-8286-EA11-BC94-1FDF3827B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613" y="2636838"/>
            <a:ext cx="229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600">
                <a:ea typeface="MS PGothic" panose="020B0600070205080204" pitchFamily="34" charset="-128"/>
              </a:rPr>
              <a:t>Newly generated errors</a:t>
            </a:r>
            <a:endParaRPr kumimoji="0" lang="en-US" altLang="zh-CN">
              <a:ea typeface="MS PGothic" panose="020B0600070205080204" pitchFamily="34" charset="-128"/>
            </a:endParaRPr>
          </a:p>
        </p:txBody>
      </p:sp>
      <p:sp>
        <p:nvSpPr>
          <p:cNvPr id="15369" name="Text Box 11">
            <a:extLst>
              <a:ext uri="{FF2B5EF4-FFF2-40B4-BE49-F238E27FC236}">
                <a16:creationId xmlns:a16="http://schemas.microsoft.com/office/drawing/2014/main" id="{D50CEC5C-2B0A-39AD-C1A3-B627B510A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2997200"/>
            <a:ext cx="1822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600" i="1">
                <a:ea typeface="MS PGothic" panose="020B0600070205080204" pitchFamily="34" charset="-128"/>
              </a:rPr>
              <a:t>Development step</a:t>
            </a:r>
            <a:endParaRPr kumimoji="0" lang="en-US" altLang="zh-CN">
              <a:ea typeface="MS PGothic" panose="020B0600070205080204" pitchFamily="34" charset="-128"/>
            </a:endParaRPr>
          </a:p>
        </p:txBody>
      </p:sp>
      <p:sp>
        <p:nvSpPr>
          <p:cNvPr id="15370" name="Text Box 12">
            <a:extLst>
              <a:ext uri="{FF2B5EF4-FFF2-40B4-BE49-F238E27FC236}">
                <a16:creationId xmlns:a16="http://schemas.microsoft.com/office/drawing/2014/main" id="{B9C477DD-2F8F-3C35-BF05-B3F3608C3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646238"/>
            <a:ext cx="1416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600">
                <a:ea typeface="MS PGothic" panose="020B0600070205080204" pitchFamily="34" charset="-128"/>
              </a:rPr>
              <a:t>Errors from</a:t>
            </a:r>
          </a:p>
          <a:p>
            <a:r>
              <a:rPr kumimoji="0" lang="en-US" altLang="zh-CN" sz="1600">
                <a:ea typeface="MS PGothic" panose="020B0600070205080204" pitchFamily="34" charset="-128"/>
              </a:rPr>
              <a:t>Previous step</a:t>
            </a:r>
            <a:endParaRPr kumimoji="0" lang="en-US" altLang="zh-CN">
              <a:ea typeface="MS PGothic" panose="020B0600070205080204" pitchFamily="34" charset="-128"/>
            </a:endParaRPr>
          </a:p>
        </p:txBody>
      </p:sp>
      <p:sp>
        <p:nvSpPr>
          <p:cNvPr id="15371" name="Text Box 13">
            <a:extLst>
              <a:ext uri="{FF2B5EF4-FFF2-40B4-BE49-F238E27FC236}">
                <a16:creationId xmlns:a16="http://schemas.microsoft.com/office/drawing/2014/main" id="{E461336C-66A2-C9A1-842F-EB59C158F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613" y="1951038"/>
            <a:ext cx="1504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600">
                <a:ea typeface="MS PGothic" panose="020B0600070205080204" pitchFamily="34" charset="-128"/>
              </a:rPr>
              <a:t>Errors passed </a:t>
            </a:r>
          </a:p>
          <a:p>
            <a:r>
              <a:rPr kumimoji="0" lang="en-US" altLang="zh-CN" sz="1600">
                <a:ea typeface="MS PGothic" panose="020B0600070205080204" pitchFamily="34" charset="-128"/>
              </a:rPr>
              <a:t>To next step</a:t>
            </a:r>
            <a:endParaRPr kumimoji="0" lang="en-US" altLang="zh-CN">
              <a:ea typeface="MS PGothic" panose="020B0600070205080204" pitchFamily="34" charset="-128"/>
            </a:endParaRPr>
          </a:p>
        </p:txBody>
      </p:sp>
      <p:sp>
        <p:nvSpPr>
          <p:cNvPr id="15372" name="Text Box 14">
            <a:extLst>
              <a:ext uri="{FF2B5EF4-FFF2-40B4-BE49-F238E27FC236}">
                <a16:creationId xmlns:a16="http://schemas.microsoft.com/office/drawing/2014/main" id="{7F8312BF-D586-7F87-292B-5BA83B9FD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613" y="1341438"/>
            <a:ext cx="873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600">
                <a:ea typeface="MS PGothic" panose="020B0600070205080204" pitchFamily="34" charset="-128"/>
              </a:rPr>
              <a:t>Defects</a:t>
            </a:r>
            <a:endParaRPr kumimoji="0" lang="en-US" altLang="zh-CN">
              <a:ea typeface="MS PGothic" panose="020B0600070205080204" pitchFamily="34" charset="-128"/>
            </a:endParaRPr>
          </a:p>
        </p:txBody>
      </p:sp>
      <p:sp>
        <p:nvSpPr>
          <p:cNvPr id="15373" name="Text Box 15">
            <a:extLst>
              <a:ext uri="{FF2B5EF4-FFF2-40B4-BE49-F238E27FC236}">
                <a16:creationId xmlns:a16="http://schemas.microsoft.com/office/drawing/2014/main" id="{A13DFFC8-CFE5-58CE-C3C1-1686E19D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613" y="1341438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600">
                <a:ea typeface="MS PGothic" panose="020B0600070205080204" pitchFamily="34" charset="-128"/>
              </a:rPr>
              <a:t>Detection</a:t>
            </a:r>
            <a:endParaRPr kumimoji="0" lang="en-US" altLang="zh-CN">
              <a:ea typeface="MS PGothic" panose="020B0600070205080204" pitchFamily="34" charset="-128"/>
            </a:endParaRPr>
          </a:p>
        </p:txBody>
      </p:sp>
      <p:sp>
        <p:nvSpPr>
          <p:cNvPr id="15374" name="Line 16">
            <a:extLst>
              <a:ext uri="{FF2B5EF4-FFF2-40B4-BE49-F238E27FC236}">
                <a16:creationId xmlns:a16="http://schemas.microsoft.com/office/drawing/2014/main" id="{0CD64FD3-224B-0AF1-D805-3AE82420E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613" y="1646238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5" name="Text Box 17">
            <a:extLst>
              <a:ext uri="{FF2B5EF4-FFF2-40B4-BE49-F238E27FC236}">
                <a16:creationId xmlns:a16="http://schemas.microsoft.com/office/drawing/2014/main" id="{04F06DFB-1D31-FD90-9970-C1E3B253E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813" y="1951038"/>
            <a:ext cx="10541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600">
                <a:ea typeface="MS PGothic" panose="020B0600070205080204" pitchFamily="34" charset="-128"/>
              </a:rPr>
              <a:t>Percent</a:t>
            </a:r>
          </a:p>
          <a:p>
            <a:r>
              <a:rPr kumimoji="0" lang="en-US" altLang="zh-CN" sz="1600">
                <a:ea typeface="MS PGothic" panose="020B0600070205080204" pitchFamily="34" charset="-128"/>
              </a:rPr>
              <a:t>Efficiency</a:t>
            </a:r>
            <a:endParaRPr kumimoji="0" lang="en-US" altLang="zh-CN">
              <a:ea typeface="MS PGothic" panose="020B0600070205080204" pitchFamily="34" charset="-128"/>
            </a:endParaRPr>
          </a:p>
        </p:txBody>
      </p:sp>
      <p:sp>
        <p:nvSpPr>
          <p:cNvPr id="15376" name="Line 18">
            <a:extLst>
              <a:ext uri="{FF2B5EF4-FFF2-40B4-BE49-F238E27FC236}">
                <a16:creationId xmlns:a16="http://schemas.microsoft.com/office/drawing/2014/main" id="{59020A47-BC02-D912-6DA8-DABE1BB298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5813" y="1874838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7" name="Line 19">
            <a:extLst>
              <a:ext uri="{FF2B5EF4-FFF2-40B4-BE49-F238E27FC236}">
                <a16:creationId xmlns:a16="http://schemas.microsoft.com/office/drawing/2014/main" id="{0A42F955-EB02-15A3-923A-33BE20A54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5813" y="1951038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8" name="Line 20">
            <a:extLst>
              <a:ext uri="{FF2B5EF4-FFF2-40B4-BE49-F238E27FC236}">
                <a16:creationId xmlns:a16="http://schemas.microsoft.com/office/drawing/2014/main" id="{2738BBD6-2890-3970-738C-B07A6ED24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1613" y="22558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74ECDF74-EFFD-F82F-1F17-39F54D75D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284538"/>
            <a:ext cx="8208963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2000">
                <a:solidFill>
                  <a:srgbClr val="000066"/>
                </a:solidFill>
              </a:rPr>
              <a:t>Assume that an error uncovered during </a:t>
            </a:r>
            <a:r>
              <a:rPr kumimoji="0" lang="en-US" altLang="zh-CN" sz="2000" b="1">
                <a:solidFill>
                  <a:srgbClr val="000099"/>
                </a:solidFill>
              </a:rPr>
              <a:t>design</a:t>
            </a:r>
            <a:r>
              <a:rPr kumimoji="0" lang="en-US" altLang="zh-CN" sz="2000">
                <a:solidFill>
                  <a:srgbClr val="000066"/>
                </a:solidFill>
              </a:rPr>
              <a:t> will cost </a:t>
            </a:r>
            <a:r>
              <a:rPr kumimoji="0" lang="en-US" altLang="zh-CN" sz="2000" b="1">
                <a:solidFill>
                  <a:srgbClr val="FF0000"/>
                </a:solidFill>
              </a:rPr>
              <a:t>1.5</a:t>
            </a:r>
            <a:r>
              <a:rPr kumimoji="0" lang="en-US" altLang="zh-CN" sz="2000">
                <a:solidFill>
                  <a:srgbClr val="000066"/>
                </a:solidFill>
              </a:rPr>
              <a:t> monetary unit to correct. Relative to this cost, the same error uncovered just </a:t>
            </a:r>
            <a:r>
              <a:rPr kumimoji="0" lang="en-US" altLang="zh-CN" sz="2000" b="1">
                <a:solidFill>
                  <a:srgbClr val="000099"/>
                </a:solidFill>
              </a:rPr>
              <a:t>before testing</a:t>
            </a:r>
            <a:r>
              <a:rPr kumimoji="0" lang="en-US" altLang="zh-CN" sz="2000">
                <a:solidFill>
                  <a:srgbClr val="000066"/>
                </a:solidFill>
              </a:rPr>
              <a:t> commences will cost </a:t>
            </a:r>
            <a:r>
              <a:rPr kumimoji="0" lang="en-US" altLang="zh-CN" sz="2000" b="1">
                <a:solidFill>
                  <a:srgbClr val="FF0000"/>
                </a:solidFill>
              </a:rPr>
              <a:t>6.5</a:t>
            </a:r>
            <a:r>
              <a:rPr kumimoji="0" lang="en-US" altLang="zh-CN" sz="2000">
                <a:solidFill>
                  <a:srgbClr val="000066"/>
                </a:solidFill>
              </a:rPr>
              <a:t> units; </a:t>
            </a:r>
            <a:r>
              <a:rPr kumimoji="0" lang="en-US" altLang="zh-CN" sz="2000" b="1">
                <a:solidFill>
                  <a:srgbClr val="000099"/>
                </a:solidFill>
              </a:rPr>
              <a:t>during testing</a:t>
            </a:r>
            <a:r>
              <a:rPr kumimoji="0" lang="en-US" altLang="zh-CN" sz="2000">
                <a:solidFill>
                  <a:srgbClr val="000066"/>
                </a:solidFill>
              </a:rPr>
              <a:t>, </a:t>
            </a:r>
            <a:r>
              <a:rPr kumimoji="0" lang="en-US" altLang="zh-CN" sz="2000" b="1">
                <a:solidFill>
                  <a:srgbClr val="FF0000"/>
                </a:solidFill>
              </a:rPr>
              <a:t>15</a:t>
            </a:r>
            <a:r>
              <a:rPr kumimoji="0" lang="en-US" altLang="zh-CN" sz="2000">
                <a:solidFill>
                  <a:srgbClr val="000066"/>
                </a:solidFill>
              </a:rPr>
              <a:t> units; and </a:t>
            </a:r>
            <a:r>
              <a:rPr kumimoji="0" lang="en-US" altLang="zh-CN" sz="2000" b="1">
                <a:solidFill>
                  <a:srgbClr val="000099"/>
                </a:solidFill>
              </a:rPr>
              <a:t>after release</a:t>
            </a:r>
            <a:r>
              <a:rPr kumimoji="0" lang="en-US" altLang="zh-CN" sz="2000">
                <a:solidFill>
                  <a:srgbClr val="000066"/>
                </a:solidFill>
              </a:rPr>
              <a:t>, between </a:t>
            </a:r>
            <a:r>
              <a:rPr kumimoji="0" lang="en-US" altLang="zh-CN" sz="2000" b="1">
                <a:solidFill>
                  <a:srgbClr val="FF0000"/>
                </a:solidFill>
              </a:rPr>
              <a:t>67</a:t>
            </a:r>
            <a:r>
              <a:rPr kumimoji="0" lang="en-US" altLang="zh-CN" sz="2000">
                <a:solidFill>
                  <a:srgbClr val="000066"/>
                </a:solidFill>
              </a:rPr>
              <a:t> and </a:t>
            </a:r>
            <a:r>
              <a:rPr kumimoji="0" lang="en-US" altLang="zh-CN" sz="2000" b="1">
                <a:solidFill>
                  <a:srgbClr val="FF0000"/>
                </a:solidFill>
              </a:rPr>
              <a:t>100</a:t>
            </a:r>
            <a:r>
              <a:rPr kumimoji="0" lang="en-US" altLang="zh-CN" sz="2000">
                <a:solidFill>
                  <a:srgbClr val="000066"/>
                </a:solidFill>
              </a:rPr>
              <a:t> units.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2000">
                <a:solidFill>
                  <a:srgbClr val="000066"/>
                </a:solidFill>
              </a:rPr>
              <a:t>A number of studies indicate that </a:t>
            </a:r>
            <a:r>
              <a:rPr kumimoji="0" lang="en-US" altLang="zh-CN" sz="2000" b="1">
                <a:solidFill>
                  <a:srgbClr val="000099"/>
                </a:solidFill>
              </a:rPr>
              <a:t>design activities</a:t>
            </a:r>
            <a:r>
              <a:rPr kumimoji="0" lang="en-US" altLang="zh-CN" sz="2000">
                <a:solidFill>
                  <a:srgbClr val="000066"/>
                </a:solidFill>
              </a:rPr>
              <a:t> introduce between </a:t>
            </a:r>
            <a:r>
              <a:rPr kumimoji="0" lang="en-US" altLang="zh-CN" sz="2000" b="1">
                <a:solidFill>
                  <a:srgbClr val="FF0000"/>
                </a:solidFill>
              </a:rPr>
              <a:t>50% - 65%</a:t>
            </a:r>
            <a:r>
              <a:rPr kumimoji="0" lang="en-US" altLang="zh-CN" sz="2000">
                <a:solidFill>
                  <a:srgbClr val="000066"/>
                </a:solidFill>
              </a:rPr>
              <a:t> of all errors during the software process. However, </a:t>
            </a:r>
            <a:r>
              <a:rPr kumimoji="0" lang="en-US" altLang="zh-CN" sz="2000" b="1">
                <a:solidFill>
                  <a:srgbClr val="000099"/>
                </a:solidFill>
              </a:rPr>
              <a:t>formal review technique</a:t>
            </a:r>
            <a:r>
              <a:rPr kumimoji="0" lang="en-US" altLang="zh-CN" sz="2000">
                <a:solidFill>
                  <a:srgbClr val="000066"/>
                </a:solidFill>
              </a:rPr>
              <a:t> have been shown to be up to </a:t>
            </a:r>
            <a:r>
              <a:rPr kumimoji="0" lang="en-US" altLang="zh-CN" sz="2000" b="1">
                <a:solidFill>
                  <a:srgbClr val="FF0000"/>
                </a:solidFill>
              </a:rPr>
              <a:t>75%</a:t>
            </a:r>
            <a:r>
              <a:rPr kumimoji="0" lang="en-US" altLang="zh-CN" sz="2000">
                <a:solidFill>
                  <a:srgbClr val="000066"/>
                </a:solidFill>
              </a:rPr>
              <a:t> effective in uncovering design flaws.</a:t>
            </a:r>
          </a:p>
        </p:txBody>
      </p:sp>
      <p:sp>
        <p:nvSpPr>
          <p:cNvPr id="15380" name="Slide Number Placeholder 4">
            <a:extLst>
              <a:ext uri="{FF2B5EF4-FFF2-40B4-BE49-F238E27FC236}">
                <a16:creationId xmlns:a16="http://schemas.microsoft.com/office/drawing/2014/main" id="{713B7BE8-279F-D3C5-6B6B-4D5D31E9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913" y="6453188"/>
            <a:ext cx="827087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800" b="1">
                <a:latin typeface="Helvetica" panose="020B0604020202020204" pitchFamily="34" charset="0"/>
                <a:ea typeface="MS PGothic" panose="020B0600070205080204" pitchFamily="34" charset="-128"/>
              </a:rPr>
              <a:t>2/16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C8453FF4-1FD6-3FE2-5D72-A67AAEDF2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latin typeface="+mn-lt"/>
              </a:rPr>
              <a:t>20.2</a:t>
            </a:r>
            <a:r>
              <a:rPr kumimoji="1" lang="en-US" altLang="zh-CN" sz="2400" kern="12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latin typeface="+mn-lt"/>
              </a:rPr>
              <a:t>Defect Amplification</a:t>
            </a:r>
            <a:r>
              <a:rPr kumimoji="1" lang="zh-CN" altLang="en-US" sz="2800" kern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and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Removal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BC4668D-6DAD-3E83-1E41-DEDEE1A5E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064500" cy="5032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CN" b="1"/>
              <a:t>Example</a:t>
            </a:r>
            <a:r>
              <a:rPr kumimoji="0" lang="zh-CN" altLang="en-US" b="1"/>
              <a:t>: </a:t>
            </a:r>
            <a:r>
              <a:rPr kumimoji="0" lang="en-US" altLang="zh-CN" b="1"/>
              <a:t>Defect Amplification No</a:t>
            </a:r>
            <a:r>
              <a:rPr kumimoji="0" lang="zh-CN" altLang="en-US" b="1"/>
              <a:t> </a:t>
            </a:r>
            <a:r>
              <a:rPr kumimoji="0" lang="en-US" altLang="zh-CN" b="1"/>
              <a:t>Reviews</a:t>
            </a:r>
          </a:p>
        </p:txBody>
      </p:sp>
      <p:sp>
        <p:nvSpPr>
          <p:cNvPr id="81" name="Rectangle 5">
            <a:extLst>
              <a:ext uri="{FF2B5EF4-FFF2-40B4-BE49-F238E27FC236}">
                <a16:creationId xmlns:a16="http://schemas.microsoft.com/office/drawing/2014/main" id="{CE690D38-96AA-1136-A3DA-A1CB18E45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5372100"/>
            <a:ext cx="77009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000" b="1">
                <a:solidFill>
                  <a:srgbClr val="FF0000"/>
                </a:solidFill>
              </a:rPr>
              <a:t>Total cost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000" b="1">
                <a:solidFill>
                  <a:srgbClr val="000066"/>
                </a:solidFill>
              </a:rPr>
              <a:t>= (10+27*3+25)*20%*6.5 + (94+47+24)*50%*15 + 12*67 = 2177</a:t>
            </a:r>
            <a:endParaRPr kumimoji="0" lang="en-US" altLang="zh-CN" sz="2000" b="1">
              <a:solidFill>
                <a:srgbClr val="FF0000"/>
              </a:solidFill>
            </a:endParaRPr>
          </a:p>
        </p:txBody>
      </p:sp>
      <p:grpSp>
        <p:nvGrpSpPr>
          <p:cNvPr id="82" name="Group 58">
            <a:extLst>
              <a:ext uri="{FF2B5EF4-FFF2-40B4-BE49-F238E27FC236}">
                <a16:creationId xmlns:a16="http://schemas.microsoft.com/office/drawing/2014/main" id="{392AB0AB-418D-6DDF-444D-3316072FF0C6}"/>
              </a:ext>
            </a:extLst>
          </p:cNvPr>
          <p:cNvGrpSpPr>
            <a:grpSpLocks/>
          </p:cNvGrpSpPr>
          <p:nvPr/>
        </p:nvGrpSpPr>
        <p:grpSpPr bwMode="auto">
          <a:xfrm>
            <a:off x="677863" y="1484313"/>
            <a:ext cx="2454275" cy="1768475"/>
            <a:chOff x="341" y="979"/>
            <a:chExt cx="1546" cy="1114"/>
          </a:xfrm>
        </p:grpSpPr>
        <p:sp>
          <p:nvSpPr>
            <p:cNvPr id="16448" name="Rectangle 6">
              <a:extLst>
                <a:ext uri="{FF2B5EF4-FFF2-40B4-BE49-F238E27FC236}">
                  <a16:creationId xmlns:a16="http://schemas.microsoft.com/office/drawing/2014/main" id="{910EFA32-02AE-B07C-89FF-1084831BB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277"/>
              <a:ext cx="63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16449" name="Rectangle 7">
              <a:extLst>
                <a:ext uri="{FF2B5EF4-FFF2-40B4-BE49-F238E27FC236}">
                  <a16:creationId xmlns:a16="http://schemas.microsoft.com/office/drawing/2014/main" id="{C9EB6011-82C8-4F7C-7B78-1783A02B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821"/>
              <a:ext cx="63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10</a:t>
              </a:r>
            </a:p>
          </p:txBody>
        </p:sp>
        <p:sp>
          <p:nvSpPr>
            <p:cNvPr id="16450" name="Rectangle 8">
              <a:extLst>
                <a:ext uri="{FF2B5EF4-FFF2-40B4-BE49-F238E27FC236}">
                  <a16:creationId xmlns:a16="http://schemas.microsoft.com/office/drawing/2014/main" id="{E7ED530A-2886-7569-1178-286F77F5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549"/>
              <a:ext cx="63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16451" name="Rectangle 9">
              <a:extLst>
                <a:ext uri="{FF2B5EF4-FFF2-40B4-BE49-F238E27FC236}">
                  <a16:creationId xmlns:a16="http://schemas.microsoft.com/office/drawing/2014/main" id="{70816961-2A2D-A884-2918-B08BBEC44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277"/>
              <a:ext cx="363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0%</a:t>
              </a:r>
            </a:p>
          </p:txBody>
        </p:sp>
        <p:sp>
          <p:nvSpPr>
            <p:cNvPr id="16452" name="Text Box 30">
              <a:extLst>
                <a:ext uri="{FF2B5EF4-FFF2-40B4-BE49-F238E27FC236}">
                  <a16:creationId xmlns:a16="http://schemas.microsoft.com/office/drawing/2014/main" id="{AF5DFB90-DA9E-30DC-F041-B5555FBB8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" y="979"/>
              <a:ext cx="15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Preliminary design</a:t>
              </a:r>
            </a:p>
          </p:txBody>
        </p:sp>
      </p:grpSp>
      <p:grpSp>
        <p:nvGrpSpPr>
          <p:cNvPr id="88" name="Group 61">
            <a:extLst>
              <a:ext uri="{FF2B5EF4-FFF2-40B4-BE49-F238E27FC236}">
                <a16:creationId xmlns:a16="http://schemas.microsoft.com/office/drawing/2014/main" id="{7BE19B1A-AAE0-3062-182D-E9B88728C167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1628775"/>
            <a:ext cx="1763713" cy="1768475"/>
            <a:chOff x="2154" y="1070"/>
            <a:chExt cx="1111" cy="1114"/>
          </a:xfrm>
        </p:grpSpPr>
        <p:sp>
          <p:nvSpPr>
            <p:cNvPr id="16443" name="Rectangle 10">
              <a:extLst>
                <a:ext uri="{FF2B5EF4-FFF2-40B4-BE49-F238E27FC236}">
                  <a16:creationId xmlns:a16="http://schemas.microsoft.com/office/drawing/2014/main" id="{E09C5F74-D83E-BF63-FE24-E9D7B51BB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368"/>
              <a:ext cx="635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6</a:t>
              </a:r>
            </a:p>
          </p:txBody>
        </p:sp>
        <p:sp>
          <p:nvSpPr>
            <p:cNvPr id="16444" name="Rectangle 11">
              <a:extLst>
                <a:ext uri="{FF2B5EF4-FFF2-40B4-BE49-F238E27FC236}">
                  <a16:creationId xmlns:a16="http://schemas.microsoft.com/office/drawing/2014/main" id="{9866BE44-E895-4F13-54E0-CEABBEFBB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912"/>
              <a:ext cx="635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25</a:t>
              </a:r>
            </a:p>
          </p:txBody>
        </p:sp>
        <p:sp>
          <p:nvSpPr>
            <p:cNvPr id="16445" name="Rectangle 12">
              <a:extLst>
                <a:ext uri="{FF2B5EF4-FFF2-40B4-BE49-F238E27FC236}">
                  <a16:creationId xmlns:a16="http://schemas.microsoft.com/office/drawing/2014/main" id="{D54BEB6C-2FD5-8238-AD77-CE6E5AF0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640"/>
              <a:ext cx="635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4*1.5</a:t>
              </a:r>
            </a:p>
          </p:txBody>
        </p:sp>
        <p:sp>
          <p:nvSpPr>
            <p:cNvPr id="16446" name="Rectangle 13">
              <a:extLst>
                <a:ext uri="{FF2B5EF4-FFF2-40B4-BE49-F238E27FC236}">
                  <a16:creationId xmlns:a16="http://schemas.microsoft.com/office/drawing/2014/main" id="{E3C4ED7D-9433-53E9-E2BF-2401DDFFC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368"/>
              <a:ext cx="363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0%</a:t>
              </a:r>
            </a:p>
          </p:txBody>
        </p:sp>
        <p:sp>
          <p:nvSpPr>
            <p:cNvPr id="16447" name="Text Box 31">
              <a:extLst>
                <a:ext uri="{FF2B5EF4-FFF2-40B4-BE49-F238E27FC236}">
                  <a16:creationId xmlns:a16="http://schemas.microsoft.com/office/drawing/2014/main" id="{86D7F470-A521-805E-D9E8-86551EE89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1070"/>
              <a:ext cx="11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Detail design</a:t>
              </a:r>
            </a:p>
          </p:txBody>
        </p:sp>
      </p:grpSp>
      <p:grpSp>
        <p:nvGrpSpPr>
          <p:cNvPr id="94" name="Group 67">
            <a:extLst>
              <a:ext uri="{FF2B5EF4-FFF2-40B4-BE49-F238E27FC236}">
                <a16:creationId xmlns:a16="http://schemas.microsoft.com/office/drawing/2014/main" id="{169B3AEF-DD71-DC4E-9F26-94C056FADA46}"/>
              </a:ext>
            </a:extLst>
          </p:cNvPr>
          <p:cNvGrpSpPr>
            <a:grpSpLocks/>
          </p:cNvGrpSpPr>
          <p:nvPr/>
        </p:nvGrpSpPr>
        <p:grpSpPr bwMode="auto">
          <a:xfrm>
            <a:off x="3721100" y="3646488"/>
            <a:ext cx="1917700" cy="1731962"/>
            <a:chOff x="2344" y="2252"/>
            <a:chExt cx="1208" cy="1091"/>
          </a:xfrm>
        </p:grpSpPr>
        <p:sp>
          <p:nvSpPr>
            <p:cNvPr id="16438" name="Rectangle 22">
              <a:extLst>
                <a:ext uri="{FF2B5EF4-FFF2-40B4-BE49-F238E27FC236}">
                  <a16:creationId xmlns:a16="http://schemas.microsoft.com/office/drawing/2014/main" id="{DDC23ACF-71BD-48E0-9F35-A9865462C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2527"/>
              <a:ext cx="63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6439" name="Rectangle 23">
              <a:extLst>
                <a:ext uri="{FF2B5EF4-FFF2-40B4-BE49-F238E27FC236}">
                  <a16:creationId xmlns:a16="http://schemas.microsoft.com/office/drawing/2014/main" id="{5627B0B4-DDF3-F8AD-161D-0D0907BFC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3071"/>
              <a:ext cx="63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16440" name="Rectangle 24">
              <a:extLst>
                <a:ext uri="{FF2B5EF4-FFF2-40B4-BE49-F238E27FC236}">
                  <a16:creationId xmlns:a16="http://schemas.microsoft.com/office/drawing/2014/main" id="{57168C4C-5D2E-75BD-8FC0-270797858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2799"/>
              <a:ext cx="63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16441" name="Rectangle 25">
              <a:extLst>
                <a:ext uri="{FF2B5EF4-FFF2-40B4-BE49-F238E27FC236}">
                  <a16:creationId xmlns:a16="http://schemas.microsoft.com/office/drawing/2014/main" id="{42317C23-2423-AF8C-3617-0443BCDA0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9" y="2527"/>
              <a:ext cx="363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50%</a:t>
              </a:r>
            </a:p>
          </p:txBody>
        </p:sp>
        <p:sp>
          <p:nvSpPr>
            <p:cNvPr id="16442" name="Text Box 33">
              <a:extLst>
                <a:ext uri="{FF2B5EF4-FFF2-40B4-BE49-F238E27FC236}">
                  <a16:creationId xmlns:a16="http://schemas.microsoft.com/office/drawing/2014/main" id="{6F4CCB4A-0AFA-B1DE-6651-BEF6FD641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2252"/>
              <a:ext cx="1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Validation test</a:t>
              </a:r>
            </a:p>
          </p:txBody>
        </p:sp>
      </p:grpSp>
      <p:grpSp>
        <p:nvGrpSpPr>
          <p:cNvPr id="100" name="Group 63">
            <a:extLst>
              <a:ext uri="{FF2B5EF4-FFF2-40B4-BE49-F238E27FC236}">
                <a16:creationId xmlns:a16="http://schemas.microsoft.com/office/drawing/2014/main" id="{E1F4FB91-6436-7060-6678-2FC3D20114B4}"/>
              </a:ext>
            </a:extLst>
          </p:cNvPr>
          <p:cNvGrpSpPr>
            <a:grpSpLocks/>
          </p:cNvGrpSpPr>
          <p:nvPr/>
        </p:nvGrpSpPr>
        <p:grpSpPr bwMode="auto">
          <a:xfrm>
            <a:off x="6013450" y="1773238"/>
            <a:ext cx="1876425" cy="1766887"/>
            <a:chOff x="3787" y="1161"/>
            <a:chExt cx="1182" cy="1113"/>
          </a:xfrm>
        </p:grpSpPr>
        <p:sp>
          <p:nvSpPr>
            <p:cNvPr id="16433" name="Rectangle 14">
              <a:extLst>
                <a:ext uri="{FF2B5EF4-FFF2-40B4-BE49-F238E27FC236}">
                  <a16:creationId xmlns:a16="http://schemas.microsoft.com/office/drawing/2014/main" id="{1D8E103D-3714-5B1C-20CA-31A4CCCED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458"/>
              <a:ext cx="635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10</a:t>
              </a:r>
            </a:p>
          </p:txBody>
        </p:sp>
        <p:sp>
          <p:nvSpPr>
            <p:cNvPr id="16434" name="Rectangle 15">
              <a:extLst>
                <a:ext uri="{FF2B5EF4-FFF2-40B4-BE49-F238E27FC236}">
                  <a16:creationId xmlns:a16="http://schemas.microsoft.com/office/drawing/2014/main" id="{1DBCB94C-B7C2-B2DE-B12A-ED44EC7FA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002"/>
              <a:ext cx="635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25</a:t>
              </a:r>
            </a:p>
          </p:txBody>
        </p:sp>
        <p:sp>
          <p:nvSpPr>
            <p:cNvPr id="16435" name="Rectangle 16">
              <a:extLst>
                <a:ext uri="{FF2B5EF4-FFF2-40B4-BE49-F238E27FC236}">
                  <a16:creationId xmlns:a16="http://schemas.microsoft.com/office/drawing/2014/main" id="{ABB41C80-D252-9D07-4B2D-37B77EA02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730"/>
              <a:ext cx="635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27*3</a:t>
              </a:r>
            </a:p>
          </p:txBody>
        </p:sp>
        <p:sp>
          <p:nvSpPr>
            <p:cNvPr id="16436" name="Rectangle 17">
              <a:extLst>
                <a:ext uri="{FF2B5EF4-FFF2-40B4-BE49-F238E27FC236}">
                  <a16:creationId xmlns:a16="http://schemas.microsoft.com/office/drawing/2014/main" id="{368F8104-B2DC-886A-0311-FD42C5816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1458"/>
              <a:ext cx="363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20%</a:t>
              </a:r>
            </a:p>
          </p:txBody>
        </p:sp>
        <p:sp>
          <p:nvSpPr>
            <p:cNvPr id="16437" name="Text Box 34">
              <a:extLst>
                <a:ext uri="{FF2B5EF4-FFF2-40B4-BE49-F238E27FC236}">
                  <a16:creationId xmlns:a16="http://schemas.microsoft.com/office/drawing/2014/main" id="{046DC031-A5D3-C44C-7548-BE9553D76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1161"/>
              <a:ext cx="1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Code/unit test</a:t>
              </a:r>
            </a:p>
          </p:txBody>
        </p:sp>
      </p:grpSp>
      <p:grpSp>
        <p:nvGrpSpPr>
          <p:cNvPr id="106" name="Group 69">
            <a:extLst>
              <a:ext uri="{FF2B5EF4-FFF2-40B4-BE49-F238E27FC236}">
                <a16:creationId xmlns:a16="http://schemas.microsoft.com/office/drawing/2014/main" id="{C2A0C805-7DC8-BD40-EDDE-A37DF0367035}"/>
              </a:ext>
            </a:extLst>
          </p:cNvPr>
          <p:cNvGrpSpPr>
            <a:grpSpLocks/>
          </p:cNvGrpSpPr>
          <p:nvPr/>
        </p:nvGrpSpPr>
        <p:grpSpPr bwMode="auto">
          <a:xfrm>
            <a:off x="5954713" y="3752850"/>
            <a:ext cx="1657350" cy="1768475"/>
            <a:chOff x="3751" y="2319"/>
            <a:chExt cx="1044" cy="1114"/>
          </a:xfrm>
        </p:grpSpPr>
        <p:sp>
          <p:nvSpPr>
            <p:cNvPr id="16428" name="Rectangle 26">
              <a:extLst>
                <a:ext uri="{FF2B5EF4-FFF2-40B4-BE49-F238E27FC236}">
                  <a16:creationId xmlns:a16="http://schemas.microsoft.com/office/drawing/2014/main" id="{02ED9E98-0EDE-1614-C641-1EF94E737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2617"/>
              <a:ext cx="635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6429" name="Rectangle 27">
              <a:extLst>
                <a:ext uri="{FF2B5EF4-FFF2-40B4-BE49-F238E27FC236}">
                  <a16:creationId xmlns:a16="http://schemas.microsoft.com/office/drawing/2014/main" id="{096929A1-1A02-0980-71F3-61303998F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3161"/>
              <a:ext cx="635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16430" name="Rectangle 28">
              <a:extLst>
                <a:ext uri="{FF2B5EF4-FFF2-40B4-BE49-F238E27FC236}">
                  <a16:creationId xmlns:a16="http://schemas.microsoft.com/office/drawing/2014/main" id="{00F3C6E0-CAC1-1964-3265-70814817C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2889"/>
              <a:ext cx="635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16431" name="Rectangle 29">
              <a:extLst>
                <a:ext uri="{FF2B5EF4-FFF2-40B4-BE49-F238E27FC236}">
                  <a16:creationId xmlns:a16="http://schemas.microsoft.com/office/drawing/2014/main" id="{35F59F46-8089-88F5-CC52-CF3B42EBD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" y="2617"/>
              <a:ext cx="363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50%</a:t>
              </a:r>
            </a:p>
          </p:txBody>
        </p:sp>
        <p:sp>
          <p:nvSpPr>
            <p:cNvPr id="16432" name="Text Box 35">
              <a:extLst>
                <a:ext uri="{FF2B5EF4-FFF2-40B4-BE49-F238E27FC236}">
                  <a16:creationId xmlns:a16="http://schemas.microsoft.com/office/drawing/2014/main" id="{82457176-B744-B666-5A35-CEDD9CBF3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" y="2319"/>
              <a:ext cx="10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System test</a:t>
              </a:r>
            </a:p>
          </p:txBody>
        </p:sp>
      </p:grpSp>
      <p:grpSp>
        <p:nvGrpSpPr>
          <p:cNvPr id="112" name="Group 59">
            <a:extLst>
              <a:ext uri="{FF2B5EF4-FFF2-40B4-BE49-F238E27FC236}">
                <a16:creationId xmlns:a16="http://schemas.microsoft.com/office/drawing/2014/main" id="{64CE7E72-09E7-C2EE-FE45-60BA2786DCFE}"/>
              </a:ext>
            </a:extLst>
          </p:cNvPr>
          <p:cNvGrpSpPr>
            <a:grpSpLocks/>
          </p:cNvGrpSpPr>
          <p:nvPr/>
        </p:nvGrpSpPr>
        <p:grpSpPr bwMode="auto">
          <a:xfrm>
            <a:off x="2486025" y="1978025"/>
            <a:ext cx="1079500" cy="828675"/>
            <a:chOff x="1520" y="1290"/>
            <a:chExt cx="680" cy="522"/>
          </a:xfrm>
        </p:grpSpPr>
        <p:sp>
          <p:nvSpPr>
            <p:cNvPr id="16422" name="Line 36">
              <a:extLst>
                <a:ext uri="{FF2B5EF4-FFF2-40B4-BE49-F238E27FC236}">
                  <a16:creationId xmlns:a16="http://schemas.microsoft.com/office/drawing/2014/main" id="{FBB9A83E-40A1-8342-A781-8C68196B0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1503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Line 37">
              <a:extLst>
                <a:ext uri="{FF2B5EF4-FFF2-40B4-BE49-F238E27FC236}">
                  <a16:creationId xmlns:a16="http://schemas.microsoft.com/office/drawing/2014/main" id="{3A4A1EE9-8420-01C1-D3AC-79ED26191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1776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Line 38">
              <a:extLst>
                <a:ext uri="{FF2B5EF4-FFF2-40B4-BE49-F238E27FC236}">
                  <a16:creationId xmlns:a16="http://schemas.microsoft.com/office/drawing/2014/main" id="{19492729-A26D-934B-2A50-A9A47CF65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1503"/>
              <a:ext cx="0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Text Box 39">
              <a:extLst>
                <a:ext uri="{FF2B5EF4-FFF2-40B4-BE49-F238E27FC236}">
                  <a16:creationId xmlns:a16="http://schemas.microsoft.com/office/drawing/2014/main" id="{244FC271-65D6-CC6D-9230-54EDB74E7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129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10</a:t>
              </a:r>
            </a:p>
          </p:txBody>
        </p:sp>
        <p:sp>
          <p:nvSpPr>
            <p:cNvPr id="16426" name="Text Box 40">
              <a:extLst>
                <a:ext uri="{FF2B5EF4-FFF2-40B4-BE49-F238E27FC236}">
                  <a16:creationId xmlns:a16="http://schemas.microsoft.com/office/drawing/2014/main" id="{446F5C89-AF2F-AB11-03B4-357119D8C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" y="129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6</a:t>
              </a:r>
            </a:p>
          </p:txBody>
        </p:sp>
        <p:sp>
          <p:nvSpPr>
            <p:cNvPr id="16427" name="Text Box 41">
              <a:extLst>
                <a:ext uri="{FF2B5EF4-FFF2-40B4-BE49-F238E27FC236}">
                  <a16:creationId xmlns:a16="http://schemas.microsoft.com/office/drawing/2014/main" id="{A71C7C41-C687-455E-8269-153BAD4E6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" y="156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4</a:t>
              </a:r>
            </a:p>
          </p:txBody>
        </p:sp>
      </p:grpSp>
      <p:grpSp>
        <p:nvGrpSpPr>
          <p:cNvPr id="119" name="Group 62">
            <a:extLst>
              <a:ext uri="{FF2B5EF4-FFF2-40B4-BE49-F238E27FC236}">
                <a16:creationId xmlns:a16="http://schemas.microsoft.com/office/drawing/2014/main" id="{88BC3806-F533-61B0-66F5-75A1EF407123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120900"/>
            <a:ext cx="1079500" cy="830263"/>
            <a:chOff x="3199" y="1380"/>
            <a:chExt cx="680" cy="523"/>
          </a:xfrm>
        </p:grpSpPr>
        <p:sp>
          <p:nvSpPr>
            <p:cNvPr id="16416" name="Line 42">
              <a:extLst>
                <a:ext uri="{FF2B5EF4-FFF2-40B4-BE49-F238E27FC236}">
                  <a16:creationId xmlns:a16="http://schemas.microsoft.com/office/drawing/2014/main" id="{79EAE379-9A38-5C32-6E5C-D31CB4A52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1594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Line 43">
              <a:extLst>
                <a:ext uri="{FF2B5EF4-FFF2-40B4-BE49-F238E27FC236}">
                  <a16:creationId xmlns:a16="http://schemas.microsoft.com/office/drawing/2014/main" id="{DD5E2357-0838-9C59-A44F-29A915215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1" y="1867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44">
              <a:extLst>
                <a:ext uri="{FF2B5EF4-FFF2-40B4-BE49-F238E27FC236}">
                  <a16:creationId xmlns:a16="http://schemas.microsoft.com/office/drawing/2014/main" id="{23FF79F7-FADD-5D35-6001-EBB27DC78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1" y="1594"/>
              <a:ext cx="0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Text Box 45">
              <a:extLst>
                <a:ext uri="{FF2B5EF4-FFF2-40B4-BE49-F238E27FC236}">
                  <a16:creationId xmlns:a16="http://schemas.microsoft.com/office/drawing/2014/main" id="{63A016E9-6341-48F3-AEA2-6786C3536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7" y="138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10</a:t>
              </a:r>
            </a:p>
          </p:txBody>
        </p:sp>
        <p:sp>
          <p:nvSpPr>
            <p:cNvPr id="16420" name="Text Box 46">
              <a:extLst>
                <a:ext uri="{FF2B5EF4-FFF2-40B4-BE49-F238E27FC236}">
                  <a16:creationId xmlns:a16="http://schemas.microsoft.com/office/drawing/2014/main" id="{3B2C2D10-854B-8A90-B3E5-45EE4CC19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7" y="165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27</a:t>
              </a:r>
            </a:p>
          </p:txBody>
        </p:sp>
        <p:sp>
          <p:nvSpPr>
            <p:cNvPr id="16421" name="Text Box 47">
              <a:extLst>
                <a:ext uri="{FF2B5EF4-FFF2-40B4-BE49-F238E27FC236}">
                  <a16:creationId xmlns:a16="http://schemas.microsoft.com/office/drawing/2014/main" id="{7E37FCF4-EBC6-8D6E-A349-00C77238B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9" y="138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37</a:t>
              </a:r>
            </a:p>
          </p:txBody>
        </p:sp>
      </p:grpSp>
      <p:grpSp>
        <p:nvGrpSpPr>
          <p:cNvPr id="126" name="Group 64">
            <a:extLst>
              <a:ext uri="{FF2B5EF4-FFF2-40B4-BE49-F238E27FC236}">
                <a16:creationId xmlns:a16="http://schemas.microsoft.com/office/drawing/2014/main" id="{A0BC954E-8947-499D-7B48-1A8F83416834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2135188"/>
            <a:ext cx="647700" cy="400050"/>
            <a:chOff x="4922" y="1834"/>
            <a:chExt cx="408" cy="252"/>
          </a:xfrm>
        </p:grpSpPr>
        <p:sp>
          <p:nvSpPr>
            <p:cNvPr id="16414" name="Line 48">
              <a:extLst>
                <a:ext uri="{FF2B5EF4-FFF2-40B4-BE49-F238E27FC236}">
                  <a16:creationId xmlns:a16="http://schemas.microsoft.com/office/drawing/2014/main" id="{1994B227-90FB-4866-77AE-D35BEAA7F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2048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Text Box 49">
              <a:extLst>
                <a:ext uri="{FF2B5EF4-FFF2-40B4-BE49-F238E27FC236}">
                  <a16:creationId xmlns:a16="http://schemas.microsoft.com/office/drawing/2014/main" id="{5751977C-62A0-43F4-E1E3-E0CA9ADDA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1" y="1834"/>
              <a:ext cx="2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94</a:t>
              </a:r>
            </a:p>
          </p:txBody>
        </p:sp>
      </p:grpSp>
      <p:grpSp>
        <p:nvGrpSpPr>
          <p:cNvPr id="129" name="Group 65">
            <a:extLst>
              <a:ext uri="{FF2B5EF4-FFF2-40B4-BE49-F238E27FC236}">
                <a16:creationId xmlns:a16="http://schemas.microsoft.com/office/drawing/2014/main" id="{C0F56849-109A-037B-3CE4-F53C49DCC9D4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3500438"/>
            <a:ext cx="2446338" cy="1733550"/>
            <a:chOff x="622" y="2160"/>
            <a:chExt cx="1541" cy="1092"/>
          </a:xfrm>
        </p:grpSpPr>
        <p:sp>
          <p:nvSpPr>
            <p:cNvPr id="16407" name="Rectangle 18">
              <a:extLst>
                <a:ext uri="{FF2B5EF4-FFF2-40B4-BE49-F238E27FC236}">
                  <a16:creationId xmlns:a16="http://schemas.microsoft.com/office/drawing/2014/main" id="{F550E772-3C44-2B8F-39F0-4FF9FC45A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2436"/>
              <a:ext cx="63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16408" name="Rectangle 19">
              <a:extLst>
                <a:ext uri="{FF2B5EF4-FFF2-40B4-BE49-F238E27FC236}">
                  <a16:creationId xmlns:a16="http://schemas.microsoft.com/office/drawing/2014/main" id="{20C56B66-B71A-A530-DBBA-6DC418BF3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2980"/>
              <a:ext cx="63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16409" name="Rectangle 20">
              <a:extLst>
                <a:ext uri="{FF2B5EF4-FFF2-40B4-BE49-F238E27FC236}">
                  <a16:creationId xmlns:a16="http://schemas.microsoft.com/office/drawing/2014/main" id="{AF25CFDF-143A-63C0-EE5E-798F8B43C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2708"/>
              <a:ext cx="63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16410" name="Rectangle 21">
              <a:extLst>
                <a:ext uri="{FF2B5EF4-FFF2-40B4-BE49-F238E27FC236}">
                  <a16:creationId xmlns:a16="http://schemas.microsoft.com/office/drawing/2014/main" id="{BD9E1DE3-5E11-B4A4-365F-F594DF91A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2436"/>
              <a:ext cx="363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50%</a:t>
              </a:r>
            </a:p>
          </p:txBody>
        </p:sp>
        <p:sp>
          <p:nvSpPr>
            <p:cNvPr id="16411" name="Text Box 32">
              <a:extLst>
                <a:ext uri="{FF2B5EF4-FFF2-40B4-BE49-F238E27FC236}">
                  <a16:creationId xmlns:a16="http://schemas.microsoft.com/office/drawing/2014/main" id="{BF67FF5F-8A1C-26D1-20C2-2118A0561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" y="2160"/>
              <a:ext cx="1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Integration test</a:t>
              </a:r>
            </a:p>
          </p:txBody>
        </p:sp>
        <p:sp>
          <p:nvSpPr>
            <p:cNvPr id="16412" name="Line 50">
              <a:extLst>
                <a:ext uri="{FF2B5EF4-FFF2-40B4-BE49-F238E27FC236}">
                  <a16:creationId xmlns:a16="http://schemas.microsoft.com/office/drawing/2014/main" id="{C313B662-0905-0C52-B1B3-B243EF0EE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2571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Text Box 51">
              <a:extLst>
                <a:ext uri="{FF2B5EF4-FFF2-40B4-BE49-F238E27FC236}">
                  <a16:creationId xmlns:a16="http://schemas.microsoft.com/office/drawing/2014/main" id="{A281801F-4735-1885-5DDC-4D702F266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" y="2357"/>
              <a:ext cx="2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94</a:t>
              </a:r>
            </a:p>
          </p:txBody>
        </p:sp>
      </p:grpSp>
      <p:grpSp>
        <p:nvGrpSpPr>
          <p:cNvPr id="137" name="Group 66">
            <a:extLst>
              <a:ext uri="{FF2B5EF4-FFF2-40B4-BE49-F238E27FC236}">
                <a16:creationId xmlns:a16="http://schemas.microsoft.com/office/drawing/2014/main" id="{4A3D47C1-22F7-2727-E86C-E5C2BD69F868}"/>
              </a:ext>
            </a:extLst>
          </p:cNvPr>
          <p:cNvGrpSpPr>
            <a:grpSpLocks/>
          </p:cNvGrpSpPr>
          <p:nvPr/>
        </p:nvGrpSpPr>
        <p:grpSpPr bwMode="auto">
          <a:xfrm>
            <a:off x="3217863" y="4029075"/>
            <a:ext cx="647700" cy="396875"/>
            <a:chOff x="2027" y="2493"/>
            <a:chExt cx="408" cy="250"/>
          </a:xfrm>
        </p:grpSpPr>
        <p:sp>
          <p:nvSpPr>
            <p:cNvPr id="16405" name="Line 52">
              <a:extLst>
                <a:ext uri="{FF2B5EF4-FFF2-40B4-BE49-F238E27FC236}">
                  <a16:creationId xmlns:a16="http://schemas.microsoft.com/office/drawing/2014/main" id="{16E8F369-8BB1-D255-2EC4-AF5EE8031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2728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Text Box 53">
              <a:extLst>
                <a:ext uri="{FF2B5EF4-FFF2-40B4-BE49-F238E27FC236}">
                  <a16:creationId xmlns:a16="http://schemas.microsoft.com/office/drawing/2014/main" id="{1B61AAF8-350C-C55B-07F9-ACAB08026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249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47</a:t>
              </a:r>
            </a:p>
          </p:txBody>
        </p:sp>
      </p:grpSp>
      <p:grpSp>
        <p:nvGrpSpPr>
          <p:cNvPr id="140" name="Group 68">
            <a:extLst>
              <a:ext uri="{FF2B5EF4-FFF2-40B4-BE49-F238E27FC236}">
                <a16:creationId xmlns:a16="http://schemas.microsoft.com/office/drawing/2014/main" id="{7B25D47D-CF25-31EA-16FF-238C9C6FC618}"/>
              </a:ext>
            </a:extLst>
          </p:cNvPr>
          <p:cNvGrpSpPr>
            <a:grpSpLocks/>
          </p:cNvGrpSpPr>
          <p:nvPr/>
        </p:nvGrpSpPr>
        <p:grpSpPr bwMode="auto">
          <a:xfrm>
            <a:off x="5449888" y="4186238"/>
            <a:ext cx="576262" cy="396875"/>
            <a:chOff x="3433" y="2592"/>
            <a:chExt cx="363" cy="250"/>
          </a:xfrm>
        </p:grpSpPr>
        <p:sp>
          <p:nvSpPr>
            <p:cNvPr id="16403" name="Line 54">
              <a:extLst>
                <a:ext uri="{FF2B5EF4-FFF2-40B4-BE49-F238E27FC236}">
                  <a16:creationId xmlns:a16="http://schemas.microsoft.com/office/drawing/2014/main" id="{B4FF8859-5C38-A4FA-E88B-3F269F0B4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2814"/>
              <a:ext cx="363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Text Box 55">
              <a:extLst>
                <a:ext uri="{FF2B5EF4-FFF2-40B4-BE49-F238E27FC236}">
                  <a16:creationId xmlns:a16="http://schemas.microsoft.com/office/drawing/2014/main" id="{7FCEAC67-8732-4DAA-CC84-0E0AB422A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8" y="259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24</a:t>
              </a:r>
            </a:p>
          </p:txBody>
        </p:sp>
      </p:grpSp>
      <p:grpSp>
        <p:nvGrpSpPr>
          <p:cNvPr id="143" name="Group 70">
            <a:extLst>
              <a:ext uri="{FF2B5EF4-FFF2-40B4-BE49-F238E27FC236}">
                <a16:creationId xmlns:a16="http://schemas.microsoft.com/office/drawing/2014/main" id="{7D455746-EE12-B05F-88B6-F3035D098FC5}"/>
              </a:ext>
            </a:extLst>
          </p:cNvPr>
          <p:cNvGrpSpPr>
            <a:grpSpLocks/>
          </p:cNvGrpSpPr>
          <p:nvPr/>
        </p:nvGrpSpPr>
        <p:grpSpPr bwMode="auto">
          <a:xfrm>
            <a:off x="7596188" y="4402138"/>
            <a:ext cx="647700" cy="396875"/>
            <a:chOff x="4785" y="2728"/>
            <a:chExt cx="408" cy="250"/>
          </a:xfrm>
        </p:grpSpPr>
        <p:sp>
          <p:nvSpPr>
            <p:cNvPr id="16401" name="Line 56">
              <a:extLst>
                <a:ext uri="{FF2B5EF4-FFF2-40B4-BE49-F238E27FC236}">
                  <a16:creationId xmlns:a16="http://schemas.microsoft.com/office/drawing/2014/main" id="{627D7D6C-E7F1-3DE8-E37A-BF7BA56B1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942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Text Box 57">
              <a:extLst>
                <a:ext uri="{FF2B5EF4-FFF2-40B4-BE49-F238E27FC236}">
                  <a16:creationId xmlns:a16="http://schemas.microsoft.com/office/drawing/2014/main" id="{5CFADE5A-78E6-D213-98D8-59472D11E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" y="272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12</a:t>
              </a:r>
            </a:p>
          </p:txBody>
        </p:sp>
      </p:grpSp>
      <p:sp>
        <p:nvSpPr>
          <p:cNvPr id="16400" name="Slide Number Placeholder 4">
            <a:extLst>
              <a:ext uri="{FF2B5EF4-FFF2-40B4-BE49-F238E27FC236}">
                <a16:creationId xmlns:a16="http://schemas.microsoft.com/office/drawing/2014/main" id="{0CFFB613-032C-30E5-F633-6E502195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913" y="6453188"/>
            <a:ext cx="827087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800" b="1">
                <a:latin typeface="Helvetica" panose="020B0604020202020204" pitchFamily="34" charset="0"/>
                <a:ea typeface="MS PGothic" panose="020B0600070205080204" pitchFamily="34" charset="-128"/>
              </a:rPr>
              <a:t>3/16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59E305E8-0AF1-A817-5949-5714F6E83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latin typeface="+mn-lt"/>
              </a:rPr>
              <a:t>20.2</a:t>
            </a:r>
            <a:r>
              <a:rPr kumimoji="1" lang="en-US" altLang="zh-CN" sz="2400" kern="12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latin typeface="+mn-lt"/>
              </a:rPr>
              <a:t>Defect Amplification</a:t>
            </a:r>
            <a:r>
              <a:rPr kumimoji="1" lang="zh-CN" altLang="en-US" sz="2800" kern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and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Removal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00BF5D12-6839-FA34-0844-964662105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064500" cy="5032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CN" b="1"/>
              <a:t>Example</a:t>
            </a:r>
            <a:r>
              <a:rPr kumimoji="0" lang="zh-CN" altLang="en-US" b="1"/>
              <a:t>: </a:t>
            </a:r>
            <a:r>
              <a:rPr kumimoji="0" lang="en-US" altLang="zh-CN" b="1"/>
              <a:t>Defect Amplification With</a:t>
            </a:r>
            <a:r>
              <a:rPr kumimoji="0" lang="zh-CN" altLang="en-US" b="1"/>
              <a:t> </a:t>
            </a:r>
            <a:r>
              <a:rPr kumimoji="0" lang="en-US" altLang="zh-CN" b="1"/>
              <a:t>Reviews</a:t>
            </a:r>
          </a:p>
        </p:txBody>
      </p:sp>
      <p:sp>
        <p:nvSpPr>
          <p:cNvPr id="69" name="Rectangle 6">
            <a:extLst>
              <a:ext uri="{FF2B5EF4-FFF2-40B4-BE49-F238E27FC236}">
                <a16:creationId xmlns:a16="http://schemas.microsoft.com/office/drawing/2014/main" id="{5C841377-32EC-9844-3E72-39F3DB126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5659438"/>
            <a:ext cx="75565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000" b="1">
                <a:solidFill>
                  <a:srgbClr val="FF0000"/>
                </a:solidFill>
              </a:rPr>
              <a:t>Total cost </a:t>
            </a:r>
            <a:r>
              <a:rPr kumimoji="0" lang="en-US" altLang="zh-CN" sz="2000" b="1">
                <a:solidFill>
                  <a:srgbClr val="000066"/>
                </a:solidFill>
              </a:rPr>
              <a:t>= (10*70%+28.5*50%)*1.0 + (5+10*3+25)*60%*6.5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000" b="1">
                <a:solidFill>
                  <a:srgbClr val="000066"/>
                </a:solidFill>
              </a:rPr>
              <a:t>                     + (24+12+6)*50%*15 + 3*67 = </a:t>
            </a:r>
            <a:r>
              <a:rPr kumimoji="0" lang="en-US" altLang="zh-CN" sz="2000" b="1">
                <a:solidFill>
                  <a:srgbClr val="FF0000"/>
                </a:solidFill>
              </a:rPr>
              <a:t>771</a:t>
            </a:r>
          </a:p>
        </p:txBody>
      </p:sp>
      <p:grpSp>
        <p:nvGrpSpPr>
          <p:cNvPr id="70" name="Group 7">
            <a:extLst>
              <a:ext uri="{FF2B5EF4-FFF2-40B4-BE49-F238E27FC236}">
                <a16:creationId xmlns:a16="http://schemas.microsoft.com/office/drawing/2014/main" id="{9DC2ADC4-68E7-8BA1-EDBD-0E03CF366549}"/>
              </a:ext>
            </a:extLst>
          </p:cNvPr>
          <p:cNvGrpSpPr>
            <a:grpSpLocks/>
          </p:cNvGrpSpPr>
          <p:nvPr/>
        </p:nvGrpSpPr>
        <p:grpSpPr bwMode="auto">
          <a:xfrm>
            <a:off x="677863" y="1484313"/>
            <a:ext cx="2454275" cy="1768475"/>
            <a:chOff x="341" y="979"/>
            <a:chExt cx="1546" cy="1114"/>
          </a:xfrm>
        </p:grpSpPr>
        <p:sp>
          <p:nvSpPr>
            <p:cNvPr id="17472" name="Rectangle 8">
              <a:extLst>
                <a:ext uri="{FF2B5EF4-FFF2-40B4-BE49-F238E27FC236}">
                  <a16:creationId xmlns:a16="http://schemas.microsoft.com/office/drawing/2014/main" id="{F1DC5DDF-EF2A-4617-019F-73F59A7D3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277"/>
              <a:ext cx="63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17473" name="Rectangle 9">
              <a:extLst>
                <a:ext uri="{FF2B5EF4-FFF2-40B4-BE49-F238E27FC236}">
                  <a16:creationId xmlns:a16="http://schemas.microsoft.com/office/drawing/2014/main" id="{9C2AB36C-9CE8-0DA7-CE5B-703F9D73C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821"/>
              <a:ext cx="63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10</a:t>
              </a:r>
            </a:p>
          </p:txBody>
        </p:sp>
        <p:sp>
          <p:nvSpPr>
            <p:cNvPr id="17474" name="Rectangle 10">
              <a:extLst>
                <a:ext uri="{FF2B5EF4-FFF2-40B4-BE49-F238E27FC236}">
                  <a16:creationId xmlns:a16="http://schemas.microsoft.com/office/drawing/2014/main" id="{CF86871F-486E-C0B7-9A65-796FB02A0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549"/>
              <a:ext cx="63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17475" name="Rectangle 11">
              <a:extLst>
                <a:ext uri="{FF2B5EF4-FFF2-40B4-BE49-F238E27FC236}">
                  <a16:creationId xmlns:a16="http://schemas.microsoft.com/office/drawing/2014/main" id="{05DA52DC-49C1-E286-F829-0DD70C62F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277"/>
              <a:ext cx="363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70%</a:t>
              </a:r>
            </a:p>
          </p:txBody>
        </p:sp>
        <p:sp>
          <p:nvSpPr>
            <p:cNvPr id="17476" name="Text Box 12">
              <a:extLst>
                <a:ext uri="{FF2B5EF4-FFF2-40B4-BE49-F238E27FC236}">
                  <a16:creationId xmlns:a16="http://schemas.microsoft.com/office/drawing/2014/main" id="{FADAC345-FB7B-25DD-3F28-C4E673BC9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" y="979"/>
              <a:ext cx="15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Preliminary design</a:t>
              </a:r>
            </a:p>
          </p:txBody>
        </p:sp>
      </p:grpSp>
      <p:grpSp>
        <p:nvGrpSpPr>
          <p:cNvPr id="76" name="Group 13">
            <a:extLst>
              <a:ext uri="{FF2B5EF4-FFF2-40B4-BE49-F238E27FC236}">
                <a16:creationId xmlns:a16="http://schemas.microsoft.com/office/drawing/2014/main" id="{907A66B8-36F6-409D-CBD9-9C96E4340EF9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1628775"/>
            <a:ext cx="1763713" cy="1768475"/>
            <a:chOff x="2154" y="1070"/>
            <a:chExt cx="1111" cy="1114"/>
          </a:xfrm>
        </p:grpSpPr>
        <p:sp>
          <p:nvSpPr>
            <p:cNvPr id="17467" name="Rectangle 14">
              <a:extLst>
                <a:ext uri="{FF2B5EF4-FFF2-40B4-BE49-F238E27FC236}">
                  <a16:creationId xmlns:a16="http://schemas.microsoft.com/office/drawing/2014/main" id="{E4DC02C6-C2F5-441A-638C-D5C230171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368"/>
              <a:ext cx="635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17468" name="Rectangle 15">
              <a:extLst>
                <a:ext uri="{FF2B5EF4-FFF2-40B4-BE49-F238E27FC236}">
                  <a16:creationId xmlns:a16="http://schemas.microsoft.com/office/drawing/2014/main" id="{E1652D76-A7F8-413B-726C-46F2295DF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912"/>
              <a:ext cx="635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25</a:t>
              </a:r>
            </a:p>
          </p:txBody>
        </p:sp>
        <p:sp>
          <p:nvSpPr>
            <p:cNvPr id="17469" name="Rectangle 16">
              <a:extLst>
                <a:ext uri="{FF2B5EF4-FFF2-40B4-BE49-F238E27FC236}">
                  <a16:creationId xmlns:a16="http://schemas.microsoft.com/office/drawing/2014/main" id="{0B073D3F-7ECA-FA9A-1B21-CAFE1E4CA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640"/>
              <a:ext cx="635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1*1.5</a:t>
              </a:r>
            </a:p>
          </p:txBody>
        </p:sp>
        <p:sp>
          <p:nvSpPr>
            <p:cNvPr id="17470" name="Rectangle 17">
              <a:extLst>
                <a:ext uri="{FF2B5EF4-FFF2-40B4-BE49-F238E27FC236}">
                  <a16:creationId xmlns:a16="http://schemas.microsoft.com/office/drawing/2014/main" id="{EDB2CC3A-0E1E-BAD9-E602-E529A83FF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368"/>
              <a:ext cx="363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50%</a:t>
              </a:r>
            </a:p>
          </p:txBody>
        </p:sp>
        <p:sp>
          <p:nvSpPr>
            <p:cNvPr id="17471" name="Text Box 18">
              <a:extLst>
                <a:ext uri="{FF2B5EF4-FFF2-40B4-BE49-F238E27FC236}">
                  <a16:creationId xmlns:a16="http://schemas.microsoft.com/office/drawing/2014/main" id="{2384AFBA-FA8C-7BA5-3417-6079D685B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1070"/>
              <a:ext cx="11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Detail design</a:t>
              </a:r>
            </a:p>
          </p:txBody>
        </p:sp>
      </p:grpSp>
      <p:grpSp>
        <p:nvGrpSpPr>
          <p:cNvPr id="147" name="Group 19">
            <a:extLst>
              <a:ext uri="{FF2B5EF4-FFF2-40B4-BE49-F238E27FC236}">
                <a16:creationId xmlns:a16="http://schemas.microsoft.com/office/drawing/2014/main" id="{038F6A29-E164-B0BB-0C08-D087C990D76E}"/>
              </a:ext>
            </a:extLst>
          </p:cNvPr>
          <p:cNvGrpSpPr>
            <a:grpSpLocks/>
          </p:cNvGrpSpPr>
          <p:nvPr/>
        </p:nvGrpSpPr>
        <p:grpSpPr bwMode="auto">
          <a:xfrm>
            <a:off x="3721100" y="3646488"/>
            <a:ext cx="1917700" cy="1731962"/>
            <a:chOff x="2344" y="2252"/>
            <a:chExt cx="1208" cy="1091"/>
          </a:xfrm>
        </p:grpSpPr>
        <p:sp>
          <p:nvSpPr>
            <p:cNvPr id="17462" name="Rectangle 20">
              <a:extLst>
                <a:ext uri="{FF2B5EF4-FFF2-40B4-BE49-F238E27FC236}">
                  <a16:creationId xmlns:a16="http://schemas.microsoft.com/office/drawing/2014/main" id="{0D68D945-D93F-8BDD-9AE6-923D1DABA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2527"/>
              <a:ext cx="63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7463" name="Rectangle 21">
              <a:extLst>
                <a:ext uri="{FF2B5EF4-FFF2-40B4-BE49-F238E27FC236}">
                  <a16:creationId xmlns:a16="http://schemas.microsoft.com/office/drawing/2014/main" id="{DC5995AC-7FB7-7CBC-3915-E1333CE55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3071"/>
              <a:ext cx="63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17464" name="Rectangle 22">
              <a:extLst>
                <a:ext uri="{FF2B5EF4-FFF2-40B4-BE49-F238E27FC236}">
                  <a16:creationId xmlns:a16="http://schemas.microsoft.com/office/drawing/2014/main" id="{17585D4B-FBEB-0A40-6480-D50DDA183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2799"/>
              <a:ext cx="63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17465" name="Rectangle 23">
              <a:extLst>
                <a:ext uri="{FF2B5EF4-FFF2-40B4-BE49-F238E27FC236}">
                  <a16:creationId xmlns:a16="http://schemas.microsoft.com/office/drawing/2014/main" id="{1A6B2A6C-CC35-232F-4836-29D8FD657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9" y="2527"/>
              <a:ext cx="363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50%</a:t>
              </a:r>
            </a:p>
          </p:txBody>
        </p:sp>
        <p:sp>
          <p:nvSpPr>
            <p:cNvPr id="17466" name="Text Box 24">
              <a:extLst>
                <a:ext uri="{FF2B5EF4-FFF2-40B4-BE49-F238E27FC236}">
                  <a16:creationId xmlns:a16="http://schemas.microsoft.com/office/drawing/2014/main" id="{33AB4A55-83C2-8EF7-D2E3-1B0767B13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2252"/>
              <a:ext cx="1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Validation test</a:t>
              </a:r>
            </a:p>
          </p:txBody>
        </p:sp>
      </p:grpSp>
      <p:grpSp>
        <p:nvGrpSpPr>
          <p:cNvPr id="153" name="Group 25">
            <a:extLst>
              <a:ext uri="{FF2B5EF4-FFF2-40B4-BE49-F238E27FC236}">
                <a16:creationId xmlns:a16="http://schemas.microsoft.com/office/drawing/2014/main" id="{99F15376-1B2D-10DF-A34B-CD4F9A316BE0}"/>
              </a:ext>
            </a:extLst>
          </p:cNvPr>
          <p:cNvGrpSpPr>
            <a:grpSpLocks/>
          </p:cNvGrpSpPr>
          <p:nvPr/>
        </p:nvGrpSpPr>
        <p:grpSpPr bwMode="auto">
          <a:xfrm>
            <a:off x="6013450" y="1773238"/>
            <a:ext cx="1876425" cy="1766887"/>
            <a:chOff x="3787" y="1161"/>
            <a:chExt cx="1182" cy="1113"/>
          </a:xfrm>
        </p:grpSpPr>
        <p:sp>
          <p:nvSpPr>
            <p:cNvPr id="17457" name="Rectangle 26">
              <a:extLst>
                <a:ext uri="{FF2B5EF4-FFF2-40B4-BE49-F238E27FC236}">
                  <a16:creationId xmlns:a16="http://schemas.microsoft.com/office/drawing/2014/main" id="{7A31E29D-CBB5-2B26-943E-F588C57F5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458"/>
              <a:ext cx="635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5</a:t>
              </a:r>
            </a:p>
          </p:txBody>
        </p:sp>
        <p:sp>
          <p:nvSpPr>
            <p:cNvPr id="17458" name="Rectangle 27">
              <a:extLst>
                <a:ext uri="{FF2B5EF4-FFF2-40B4-BE49-F238E27FC236}">
                  <a16:creationId xmlns:a16="http://schemas.microsoft.com/office/drawing/2014/main" id="{A47CB8D7-980A-02A5-21DF-C5335EC32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002"/>
              <a:ext cx="635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25</a:t>
              </a:r>
            </a:p>
          </p:txBody>
        </p:sp>
        <p:sp>
          <p:nvSpPr>
            <p:cNvPr id="17459" name="Rectangle 28">
              <a:extLst>
                <a:ext uri="{FF2B5EF4-FFF2-40B4-BE49-F238E27FC236}">
                  <a16:creationId xmlns:a16="http://schemas.microsoft.com/office/drawing/2014/main" id="{63AD2598-C9C8-634B-CE72-8D6F95979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730"/>
              <a:ext cx="635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10*3</a:t>
              </a:r>
            </a:p>
          </p:txBody>
        </p:sp>
        <p:sp>
          <p:nvSpPr>
            <p:cNvPr id="17460" name="Rectangle 29">
              <a:extLst>
                <a:ext uri="{FF2B5EF4-FFF2-40B4-BE49-F238E27FC236}">
                  <a16:creationId xmlns:a16="http://schemas.microsoft.com/office/drawing/2014/main" id="{5898A41A-AB2F-4856-EC39-CEE358BFC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1458"/>
              <a:ext cx="363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60%</a:t>
              </a:r>
            </a:p>
          </p:txBody>
        </p:sp>
        <p:sp>
          <p:nvSpPr>
            <p:cNvPr id="17461" name="Text Box 30">
              <a:extLst>
                <a:ext uri="{FF2B5EF4-FFF2-40B4-BE49-F238E27FC236}">
                  <a16:creationId xmlns:a16="http://schemas.microsoft.com/office/drawing/2014/main" id="{EA5F3EDB-A80A-9F1C-1B09-B62501F10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1161"/>
              <a:ext cx="1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Code/unit test</a:t>
              </a:r>
            </a:p>
          </p:txBody>
        </p:sp>
      </p:grpSp>
      <p:grpSp>
        <p:nvGrpSpPr>
          <p:cNvPr id="159" name="Group 31">
            <a:extLst>
              <a:ext uri="{FF2B5EF4-FFF2-40B4-BE49-F238E27FC236}">
                <a16:creationId xmlns:a16="http://schemas.microsoft.com/office/drawing/2014/main" id="{6D2A76D1-EA57-AB8C-033A-409E277B43D3}"/>
              </a:ext>
            </a:extLst>
          </p:cNvPr>
          <p:cNvGrpSpPr>
            <a:grpSpLocks/>
          </p:cNvGrpSpPr>
          <p:nvPr/>
        </p:nvGrpSpPr>
        <p:grpSpPr bwMode="auto">
          <a:xfrm>
            <a:off x="5954713" y="3752850"/>
            <a:ext cx="1657350" cy="1768475"/>
            <a:chOff x="3751" y="2319"/>
            <a:chExt cx="1044" cy="1114"/>
          </a:xfrm>
        </p:grpSpPr>
        <p:sp>
          <p:nvSpPr>
            <p:cNvPr id="17452" name="Rectangle 32">
              <a:extLst>
                <a:ext uri="{FF2B5EF4-FFF2-40B4-BE49-F238E27FC236}">
                  <a16:creationId xmlns:a16="http://schemas.microsoft.com/office/drawing/2014/main" id="{57D3880C-C3B2-7276-2614-6F0561B3E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2617"/>
              <a:ext cx="635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7453" name="Rectangle 33">
              <a:extLst>
                <a:ext uri="{FF2B5EF4-FFF2-40B4-BE49-F238E27FC236}">
                  <a16:creationId xmlns:a16="http://schemas.microsoft.com/office/drawing/2014/main" id="{9AD9CE60-D758-C8B3-2999-CB04EA60A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3161"/>
              <a:ext cx="635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17454" name="Rectangle 34">
              <a:extLst>
                <a:ext uri="{FF2B5EF4-FFF2-40B4-BE49-F238E27FC236}">
                  <a16:creationId xmlns:a16="http://schemas.microsoft.com/office/drawing/2014/main" id="{E4CD508E-DB44-CEAE-85A1-AAF871048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2889"/>
              <a:ext cx="635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17455" name="Rectangle 35">
              <a:extLst>
                <a:ext uri="{FF2B5EF4-FFF2-40B4-BE49-F238E27FC236}">
                  <a16:creationId xmlns:a16="http://schemas.microsoft.com/office/drawing/2014/main" id="{8A8C2336-3A9A-E16F-6DE7-614938D56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" y="2617"/>
              <a:ext cx="363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50%</a:t>
              </a:r>
            </a:p>
          </p:txBody>
        </p:sp>
        <p:sp>
          <p:nvSpPr>
            <p:cNvPr id="17456" name="Text Box 36">
              <a:extLst>
                <a:ext uri="{FF2B5EF4-FFF2-40B4-BE49-F238E27FC236}">
                  <a16:creationId xmlns:a16="http://schemas.microsoft.com/office/drawing/2014/main" id="{986EAF3A-D05D-DAAF-0849-1DA44CBC0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" y="2319"/>
              <a:ext cx="10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System test</a:t>
              </a:r>
            </a:p>
          </p:txBody>
        </p:sp>
      </p:grpSp>
      <p:grpSp>
        <p:nvGrpSpPr>
          <p:cNvPr id="165" name="Group 37">
            <a:extLst>
              <a:ext uri="{FF2B5EF4-FFF2-40B4-BE49-F238E27FC236}">
                <a16:creationId xmlns:a16="http://schemas.microsoft.com/office/drawing/2014/main" id="{157AA5B4-8E74-D28D-4859-99B093AC39BC}"/>
              </a:ext>
            </a:extLst>
          </p:cNvPr>
          <p:cNvGrpSpPr>
            <a:grpSpLocks/>
          </p:cNvGrpSpPr>
          <p:nvPr/>
        </p:nvGrpSpPr>
        <p:grpSpPr bwMode="auto">
          <a:xfrm>
            <a:off x="2486025" y="1978025"/>
            <a:ext cx="1079500" cy="828675"/>
            <a:chOff x="1520" y="1290"/>
            <a:chExt cx="680" cy="522"/>
          </a:xfrm>
        </p:grpSpPr>
        <p:sp>
          <p:nvSpPr>
            <p:cNvPr id="17446" name="Line 38">
              <a:extLst>
                <a:ext uri="{FF2B5EF4-FFF2-40B4-BE49-F238E27FC236}">
                  <a16:creationId xmlns:a16="http://schemas.microsoft.com/office/drawing/2014/main" id="{CB651B86-04BA-3138-059F-2FE9AE80F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1503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Line 39">
              <a:extLst>
                <a:ext uri="{FF2B5EF4-FFF2-40B4-BE49-F238E27FC236}">
                  <a16:creationId xmlns:a16="http://schemas.microsoft.com/office/drawing/2014/main" id="{CA0740EC-61B3-C6FD-65AD-735119C91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1776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Line 40">
              <a:extLst>
                <a:ext uri="{FF2B5EF4-FFF2-40B4-BE49-F238E27FC236}">
                  <a16:creationId xmlns:a16="http://schemas.microsoft.com/office/drawing/2014/main" id="{AC491B8B-607E-C0F6-9808-03B97DFD9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1503"/>
              <a:ext cx="0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Text Box 41">
              <a:extLst>
                <a:ext uri="{FF2B5EF4-FFF2-40B4-BE49-F238E27FC236}">
                  <a16:creationId xmlns:a16="http://schemas.microsoft.com/office/drawing/2014/main" id="{523B6E8F-C701-C0D4-7649-9C208F9F5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129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2000" b="1">
                  <a:solidFill>
                    <a:srgbClr val="000066"/>
                  </a:solidFill>
                </a:rPr>
                <a:t>3</a:t>
              </a:r>
            </a:p>
          </p:txBody>
        </p:sp>
        <p:sp>
          <p:nvSpPr>
            <p:cNvPr id="17450" name="Text Box 42">
              <a:extLst>
                <a:ext uri="{FF2B5EF4-FFF2-40B4-BE49-F238E27FC236}">
                  <a16:creationId xmlns:a16="http://schemas.microsoft.com/office/drawing/2014/main" id="{FE9259DC-9BC7-BECE-0C8A-238E98E9B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" y="129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17451" name="Text Box 43">
              <a:extLst>
                <a:ext uri="{FF2B5EF4-FFF2-40B4-BE49-F238E27FC236}">
                  <a16:creationId xmlns:a16="http://schemas.microsoft.com/office/drawing/2014/main" id="{6992AE86-89F4-E558-7ECD-F27BC3D63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" y="156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1</a:t>
              </a:r>
            </a:p>
          </p:txBody>
        </p:sp>
      </p:grpSp>
      <p:grpSp>
        <p:nvGrpSpPr>
          <p:cNvPr id="172" name="Group 44">
            <a:extLst>
              <a:ext uri="{FF2B5EF4-FFF2-40B4-BE49-F238E27FC236}">
                <a16:creationId xmlns:a16="http://schemas.microsoft.com/office/drawing/2014/main" id="{802DDD3C-AA60-8BB1-01E4-64378012E63F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120900"/>
            <a:ext cx="1079500" cy="830263"/>
            <a:chOff x="3199" y="1380"/>
            <a:chExt cx="680" cy="523"/>
          </a:xfrm>
        </p:grpSpPr>
        <p:sp>
          <p:nvSpPr>
            <p:cNvPr id="17440" name="Line 45">
              <a:extLst>
                <a:ext uri="{FF2B5EF4-FFF2-40B4-BE49-F238E27FC236}">
                  <a16:creationId xmlns:a16="http://schemas.microsoft.com/office/drawing/2014/main" id="{89576CF4-34D2-F6ED-DDB1-8B6114A32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1594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Line 46">
              <a:extLst>
                <a:ext uri="{FF2B5EF4-FFF2-40B4-BE49-F238E27FC236}">
                  <a16:creationId xmlns:a16="http://schemas.microsoft.com/office/drawing/2014/main" id="{576C09D4-458F-79C2-9AC2-F0DB52FE2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1" y="1867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47">
              <a:extLst>
                <a:ext uri="{FF2B5EF4-FFF2-40B4-BE49-F238E27FC236}">
                  <a16:creationId xmlns:a16="http://schemas.microsoft.com/office/drawing/2014/main" id="{97FD18E7-A3CC-8347-3B75-5E11AE14C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1" y="1594"/>
              <a:ext cx="0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Text Box 48">
              <a:extLst>
                <a:ext uri="{FF2B5EF4-FFF2-40B4-BE49-F238E27FC236}">
                  <a16:creationId xmlns:a16="http://schemas.microsoft.com/office/drawing/2014/main" id="{FDE112C5-3D5C-AD7B-7B25-E7DADDA63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7" y="1381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5</a:t>
              </a:r>
            </a:p>
          </p:txBody>
        </p:sp>
        <p:sp>
          <p:nvSpPr>
            <p:cNvPr id="17444" name="Text Box 49">
              <a:extLst>
                <a:ext uri="{FF2B5EF4-FFF2-40B4-BE49-F238E27FC236}">
                  <a16:creationId xmlns:a16="http://schemas.microsoft.com/office/drawing/2014/main" id="{4E356469-7ABC-0DDB-E604-F55D3508E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7" y="165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10</a:t>
              </a:r>
            </a:p>
          </p:txBody>
        </p:sp>
        <p:sp>
          <p:nvSpPr>
            <p:cNvPr id="17445" name="Text Box 50">
              <a:extLst>
                <a:ext uri="{FF2B5EF4-FFF2-40B4-BE49-F238E27FC236}">
                  <a16:creationId xmlns:a16="http://schemas.microsoft.com/office/drawing/2014/main" id="{DE2F819E-6E4D-AAEA-0988-F68D841B7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9" y="138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15</a:t>
              </a:r>
            </a:p>
          </p:txBody>
        </p:sp>
      </p:grpSp>
      <p:grpSp>
        <p:nvGrpSpPr>
          <p:cNvPr id="179" name="Group 51">
            <a:extLst>
              <a:ext uri="{FF2B5EF4-FFF2-40B4-BE49-F238E27FC236}">
                <a16:creationId xmlns:a16="http://schemas.microsoft.com/office/drawing/2014/main" id="{1F7BC60F-255D-53DF-151B-E638E05479AF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2135188"/>
            <a:ext cx="647700" cy="396875"/>
            <a:chOff x="4922" y="1834"/>
            <a:chExt cx="408" cy="250"/>
          </a:xfrm>
        </p:grpSpPr>
        <p:sp>
          <p:nvSpPr>
            <p:cNvPr id="17438" name="Line 52">
              <a:extLst>
                <a:ext uri="{FF2B5EF4-FFF2-40B4-BE49-F238E27FC236}">
                  <a16:creationId xmlns:a16="http://schemas.microsoft.com/office/drawing/2014/main" id="{6F2AE162-5A1B-000E-DEAF-16D3BF659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2048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Text Box 53">
              <a:extLst>
                <a:ext uri="{FF2B5EF4-FFF2-40B4-BE49-F238E27FC236}">
                  <a16:creationId xmlns:a16="http://schemas.microsoft.com/office/drawing/2014/main" id="{F8284903-1591-8E36-A877-A489317DA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1" y="1834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24</a:t>
              </a:r>
            </a:p>
          </p:txBody>
        </p:sp>
      </p:grpSp>
      <p:grpSp>
        <p:nvGrpSpPr>
          <p:cNvPr id="182" name="Group 54">
            <a:extLst>
              <a:ext uri="{FF2B5EF4-FFF2-40B4-BE49-F238E27FC236}">
                <a16:creationId xmlns:a16="http://schemas.microsoft.com/office/drawing/2014/main" id="{3182EBBF-C9AE-4CF0-D95E-F11BC403239A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3500438"/>
            <a:ext cx="2446338" cy="1733550"/>
            <a:chOff x="622" y="2160"/>
            <a:chExt cx="1541" cy="1092"/>
          </a:xfrm>
        </p:grpSpPr>
        <p:sp>
          <p:nvSpPr>
            <p:cNvPr id="17431" name="Rectangle 55">
              <a:extLst>
                <a:ext uri="{FF2B5EF4-FFF2-40B4-BE49-F238E27FC236}">
                  <a16:creationId xmlns:a16="http://schemas.microsoft.com/office/drawing/2014/main" id="{ADE4CED9-92BD-56D6-0452-F150A1F40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2436"/>
              <a:ext cx="63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17432" name="Rectangle 56">
              <a:extLst>
                <a:ext uri="{FF2B5EF4-FFF2-40B4-BE49-F238E27FC236}">
                  <a16:creationId xmlns:a16="http://schemas.microsoft.com/office/drawing/2014/main" id="{D288790F-7660-693B-02B6-12661EF51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2980"/>
              <a:ext cx="63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17433" name="Rectangle 57">
              <a:extLst>
                <a:ext uri="{FF2B5EF4-FFF2-40B4-BE49-F238E27FC236}">
                  <a16:creationId xmlns:a16="http://schemas.microsoft.com/office/drawing/2014/main" id="{B4939DAF-66EC-6107-BFE9-9D37A827C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2708"/>
              <a:ext cx="63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17434" name="Rectangle 58">
              <a:extLst>
                <a:ext uri="{FF2B5EF4-FFF2-40B4-BE49-F238E27FC236}">
                  <a16:creationId xmlns:a16="http://schemas.microsoft.com/office/drawing/2014/main" id="{E7BA2032-83F9-3622-0B72-A47FDDE9F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2436"/>
              <a:ext cx="363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66"/>
                  </a:solidFill>
                </a:rPr>
                <a:t>50%</a:t>
              </a:r>
            </a:p>
          </p:txBody>
        </p:sp>
        <p:sp>
          <p:nvSpPr>
            <p:cNvPr id="17435" name="Text Box 59">
              <a:extLst>
                <a:ext uri="{FF2B5EF4-FFF2-40B4-BE49-F238E27FC236}">
                  <a16:creationId xmlns:a16="http://schemas.microsoft.com/office/drawing/2014/main" id="{D0F8AF59-EF18-7CCF-D0D2-CE299D90F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" y="2160"/>
              <a:ext cx="1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Integration test</a:t>
              </a:r>
            </a:p>
          </p:txBody>
        </p:sp>
        <p:sp>
          <p:nvSpPr>
            <p:cNvPr id="17436" name="Line 60">
              <a:extLst>
                <a:ext uri="{FF2B5EF4-FFF2-40B4-BE49-F238E27FC236}">
                  <a16:creationId xmlns:a16="http://schemas.microsoft.com/office/drawing/2014/main" id="{108B3490-1E3E-779D-988A-73E223351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2571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Text Box 61">
              <a:extLst>
                <a:ext uri="{FF2B5EF4-FFF2-40B4-BE49-F238E27FC236}">
                  <a16:creationId xmlns:a16="http://schemas.microsoft.com/office/drawing/2014/main" id="{8D88FAD1-74BF-7B88-0E0C-901FABAFB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" y="2357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24</a:t>
              </a:r>
            </a:p>
          </p:txBody>
        </p:sp>
      </p:grpSp>
      <p:grpSp>
        <p:nvGrpSpPr>
          <p:cNvPr id="190" name="Group 62">
            <a:extLst>
              <a:ext uri="{FF2B5EF4-FFF2-40B4-BE49-F238E27FC236}">
                <a16:creationId xmlns:a16="http://schemas.microsoft.com/office/drawing/2014/main" id="{CB89C71E-CF7F-0C82-E20B-69C339E0B445}"/>
              </a:ext>
            </a:extLst>
          </p:cNvPr>
          <p:cNvGrpSpPr>
            <a:grpSpLocks/>
          </p:cNvGrpSpPr>
          <p:nvPr/>
        </p:nvGrpSpPr>
        <p:grpSpPr bwMode="auto">
          <a:xfrm>
            <a:off x="3217863" y="4029075"/>
            <a:ext cx="647700" cy="396875"/>
            <a:chOff x="2027" y="2493"/>
            <a:chExt cx="408" cy="250"/>
          </a:xfrm>
        </p:grpSpPr>
        <p:sp>
          <p:nvSpPr>
            <p:cNvPr id="17429" name="Line 63">
              <a:extLst>
                <a:ext uri="{FF2B5EF4-FFF2-40B4-BE49-F238E27FC236}">
                  <a16:creationId xmlns:a16="http://schemas.microsoft.com/office/drawing/2014/main" id="{8C33AE46-3225-491A-89A5-AC3BF83B3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2728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Text Box 64">
              <a:extLst>
                <a:ext uri="{FF2B5EF4-FFF2-40B4-BE49-F238E27FC236}">
                  <a16:creationId xmlns:a16="http://schemas.microsoft.com/office/drawing/2014/main" id="{5E640E53-0395-4912-6AB2-752E89CFB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249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12</a:t>
              </a:r>
            </a:p>
          </p:txBody>
        </p:sp>
      </p:grpSp>
      <p:grpSp>
        <p:nvGrpSpPr>
          <p:cNvPr id="193" name="Group 65">
            <a:extLst>
              <a:ext uri="{FF2B5EF4-FFF2-40B4-BE49-F238E27FC236}">
                <a16:creationId xmlns:a16="http://schemas.microsoft.com/office/drawing/2014/main" id="{A5FA7D20-63F3-B07E-C8E2-9DB25ACAA48F}"/>
              </a:ext>
            </a:extLst>
          </p:cNvPr>
          <p:cNvGrpSpPr>
            <a:grpSpLocks/>
          </p:cNvGrpSpPr>
          <p:nvPr/>
        </p:nvGrpSpPr>
        <p:grpSpPr bwMode="auto">
          <a:xfrm>
            <a:off x="5449888" y="4186238"/>
            <a:ext cx="576262" cy="396875"/>
            <a:chOff x="3433" y="2592"/>
            <a:chExt cx="363" cy="250"/>
          </a:xfrm>
        </p:grpSpPr>
        <p:sp>
          <p:nvSpPr>
            <p:cNvPr id="17427" name="Line 66">
              <a:extLst>
                <a:ext uri="{FF2B5EF4-FFF2-40B4-BE49-F238E27FC236}">
                  <a16:creationId xmlns:a16="http://schemas.microsoft.com/office/drawing/2014/main" id="{0ED2F69E-1F16-C068-A06A-E25956AC6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2814"/>
              <a:ext cx="363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Text Box 67">
              <a:extLst>
                <a:ext uri="{FF2B5EF4-FFF2-40B4-BE49-F238E27FC236}">
                  <a16:creationId xmlns:a16="http://schemas.microsoft.com/office/drawing/2014/main" id="{37F00E17-1FE6-5EBB-4A3C-D68C64A2B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8" y="259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6</a:t>
              </a:r>
            </a:p>
          </p:txBody>
        </p:sp>
      </p:grpSp>
      <p:grpSp>
        <p:nvGrpSpPr>
          <p:cNvPr id="196" name="Group 68">
            <a:extLst>
              <a:ext uri="{FF2B5EF4-FFF2-40B4-BE49-F238E27FC236}">
                <a16:creationId xmlns:a16="http://schemas.microsoft.com/office/drawing/2014/main" id="{C720AA7D-AA56-7DAB-BC52-92DAF84F268B}"/>
              </a:ext>
            </a:extLst>
          </p:cNvPr>
          <p:cNvGrpSpPr>
            <a:grpSpLocks/>
          </p:cNvGrpSpPr>
          <p:nvPr/>
        </p:nvGrpSpPr>
        <p:grpSpPr bwMode="auto">
          <a:xfrm>
            <a:off x="7596188" y="4402138"/>
            <a:ext cx="647700" cy="396875"/>
            <a:chOff x="4785" y="2728"/>
            <a:chExt cx="408" cy="250"/>
          </a:xfrm>
        </p:grpSpPr>
        <p:sp>
          <p:nvSpPr>
            <p:cNvPr id="17425" name="Line 69">
              <a:extLst>
                <a:ext uri="{FF2B5EF4-FFF2-40B4-BE49-F238E27FC236}">
                  <a16:creationId xmlns:a16="http://schemas.microsoft.com/office/drawing/2014/main" id="{5901815C-F5EE-2406-0AD5-B274AFF70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942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Text Box 70">
              <a:extLst>
                <a:ext uri="{FF2B5EF4-FFF2-40B4-BE49-F238E27FC236}">
                  <a16:creationId xmlns:a16="http://schemas.microsoft.com/office/drawing/2014/main" id="{EB2C075A-BB41-29EE-3421-1504C5F84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" y="272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66"/>
                  </a:solidFill>
                </a:rPr>
                <a:t>3</a:t>
              </a:r>
            </a:p>
          </p:txBody>
        </p:sp>
      </p:grpSp>
      <p:sp>
        <p:nvSpPr>
          <p:cNvPr id="17424" name="Slide Number Placeholder 4">
            <a:extLst>
              <a:ext uri="{FF2B5EF4-FFF2-40B4-BE49-F238E27FC236}">
                <a16:creationId xmlns:a16="http://schemas.microsoft.com/office/drawing/2014/main" id="{37629EB2-70F0-C74F-544C-0460999F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913" y="6453188"/>
            <a:ext cx="827087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800" b="1">
                <a:latin typeface="Helvetica" panose="020B0604020202020204" pitchFamily="34" charset="0"/>
                <a:ea typeface="MS PGothic" panose="020B0600070205080204" pitchFamily="34" charset="-128"/>
              </a:rPr>
              <a:t>4/16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CA6C04AF-4010-9BAA-2315-2767C536A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44450"/>
            <a:ext cx="7859712" cy="8509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latin typeface="+mn-lt"/>
              </a:rPr>
              <a:t>20.3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Review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Metrics and Their Use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C6EFE7F1-38E3-FB19-5429-574A74BFE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229600" cy="2735262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kumimoji="0" lang="en-US" altLang="zh-CN">
                <a:latin typeface="Palatino" charset="0"/>
              </a:rPr>
              <a:t>The total review effort and the total number of errors discovered are defined as:</a:t>
            </a:r>
          </a:p>
          <a:p>
            <a:pPr lvl="2" eaLnBrk="1" hangingPunct="1">
              <a:spcBef>
                <a:spcPts val="300"/>
              </a:spcBef>
            </a:pPr>
            <a:r>
              <a:rPr kumimoji="0" lang="en-US" altLang="zh-CN" i="1">
                <a:latin typeface="Palatino" charset="0"/>
              </a:rPr>
              <a:t>E</a:t>
            </a:r>
            <a:r>
              <a:rPr kumimoji="0" lang="en-US" altLang="zh-CN" i="1" baseline="-25000">
                <a:latin typeface="Palatino" charset="0"/>
              </a:rPr>
              <a:t>review</a:t>
            </a:r>
            <a:r>
              <a:rPr kumimoji="0" lang="en-US" altLang="zh-CN" i="1">
                <a:latin typeface="Palatino" charset="0"/>
              </a:rPr>
              <a:t> = E</a:t>
            </a:r>
            <a:r>
              <a:rPr kumimoji="0" lang="en-US" altLang="zh-CN" i="1" baseline="-25000">
                <a:latin typeface="Palatino" charset="0"/>
              </a:rPr>
              <a:t>p</a:t>
            </a:r>
            <a:r>
              <a:rPr kumimoji="0" lang="en-US" altLang="zh-CN" i="1">
                <a:latin typeface="Palatino" charset="0"/>
              </a:rPr>
              <a:t> </a:t>
            </a:r>
            <a:r>
              <a:rPr kumimoji="0" lang="en-US" altLang="zh-CN">
                <a:latin typeface="Palatino" charset="0"/>
              </a:rPr>
              <a:t>+ </a:t>
            </a:r>
            <a:r>
              <a:rPr kumimoji="0" lang="en-US" altLang="zh-CN" i="1">
                <a:latin typeface="Palatino" charset="0"/>
              </a:rPr>
              <a:t>E</a:t>
            </a:r>
            <a:r>
              <a:rPr kumimoji="0" lang="en-US" altLang="zh-CN" i="1" baseline="-25000">
                <a:latin typeface="Palatino" charset="0"/>
              </a:rPr>
              <a:t>a</a:t>
            </a:r>
            <a:r>
              <a:rPr kumimoji="0" lang="en-US" altLang="zh-CN">
                <a:latin typeface="Palatino" charset="0"/>
              </a:rPr>
              <a:t> + </a:t>
            </a:r>
            <a:r>
              <a:rPr kumimoji="0" lang="en-US" altLang="zh-CN" i="1">
                <a:latin typeface="Palatino" charset="0"/>
              </a:rPr>
              <a:t>E</a:t>
            </a:r>
            <a:r>
              <a:rPr kumimoji="0" lang="en-US" altLang="zh-CN" i="1" baseline="-25000">
                <a:latin typeface="Palatino" charset="0"/>
              </a:rPr>
              <a:t>r</a:t>
            </a:r>
            <a:r>
              <a:rPr kumimoji="0" lang="en-US" altLang="zh-CN" i="1">
                <a:latin typeface="Palatino" charset="0"/>
              </a:rPr>
              <a:t> </a:t>
            </a:r>
          </a:p>
          <a:p>
            <a:pPr lvl="2" eaLnBrk="1" hangingPunct="1">
              <a:spcBef>
                <a:spcPts val="300"/>
              </a:spcBef>
            </a:pPr>
            <a:r>
              <a:rPr kumimoji="0" lang="en-US" altLang="zh-CN" i="1">
                <a:latin typeface="Palatino" charset="0"/>
              </a:rPr>
              <a:t>Err</a:t>
            </a:r>
            <a:r>
              <a:rPr kumimoji="0" lang="en-US" altLang="zh-CN" i="1" baseline="-25000">
                <a:latin typeface="Palatino" charset="0"/>
              </a:rPr>
              <a:t>tot</a:t>
            </a:r>
            <a:r>
              <a:rPr kumimoji="0" lang="en-US" altLang="zh-CN" i="1">
                <a:latin typeface="Palatino" charset="0"/>
              </a:rPr>
              <a:t> = Err</a:t>
            </a:r>
            <a:r>
              <a:rPr kumimoji="0" lang="en-US" altLang="zh-CN" i="1" baseline="-25000">
                <a:latin typeface="Palatino" charset="0"/>
              </a:rPr>
              <a:t>minor</a:t>
            </a:r>
            <a:r>
              <a:rPr kumimoji="0" lang="en-US" altLang="zh-CN" i="1">
                <a:latin typeface="Palatino" charset="0"/>
              </a:rPr>
              <a:t> + Err</a:t>
            </a:r>
            <a:r>
              <a:rPr kumimoji="0" lang="en-US" altLang="zh-CN" i="1" baseline="-25000">
                <a:latin typeface="Palatino" charset="0"/>
              </a:rPr>
              <a:t>major</a:t>
            </a:r>
            <a:endParaRPr kumimoji="0" lang="en-US" altLang="zh-CN">
              <a:latin typeface="Palatino" charset="0"/>
            </a:endParaRPr>
          </a:p>
          <a:p>
            <a:pPr eaLnBrk="1" hangingPunct="1">
              <a:spcBef>
                <a:spcPts val="300"/>
              </a:spcBef>
            </a:pPr>
            <a:r>
              <a:rPr kumimoji="0" lang="en-US" altLang="zh-CN" i="1">
                <a:latin typeface="Palatino" charset="0"/>
              </a:rPr>
              <a:t>Defect density</a:t>
            </a:r>
            <a:r>
              <a:rPr kumimoji="0" lang="en-US" altLang="zh-CN">
                <a:latin typeface="Palatino" charset="0"/>
              </a:rPr>
              <a:t> represents the errors found per unit of work product reviewed. </a:t>
            </a:r>
          </a:p>
          <a:p>
            <a:pPr lvl="2" eaLnBrk="1" hangingPunct="1">
              <a:spcBef>
                <a:spcPts val="300"/>
              </a:spcBef>
            </a:pPr>
            <a:r>
              <a:rPr kumimoji="0" lang="en-US" altLang="zh-CN">
                <a:latin typeface="Palatino" charset="0"/>
              </a:rPr>
              <a:t>Defect density = </a:t>
            </a:r>
            <a:r>
              <a:rPr kumimoji="0" lang="en-US" altLang="zh-CN" i="1">
                <a:latin typeface="Palatino" charset="0"/>
              </a:rPr>
              <a:t>Err</a:t>
            </a:r>
            <a:r>
              <a:rPr kumimoji="0" lang="en-US" altLang="zh-CN" i="1" baseline="-25000">
                <a:latin typeface="Palatino" charset="0"/>
              </a:rPr>
              <a:t>tot</a:t>
            </a:r>
            <a:r>
              <a:rPr kumimoji="0" lang="en-US" altLang="zh-CN">
                <a:latin typeface="Palatino" charset="0"/>
              </a:rPr>
              <a:t> / WPS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A1E8D45-B6FA-55C5-119A-1D55EC0DC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3500438"/>
            <a:ext cx="82296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zh-CN" sz="1600" i="1">
                <a:solidFill>
                  <a:srgbClr val="0000FF"/>
                </a:solidFill>
                <a:latin typeface="Palatino" charset="0"/>
              </a:rPr>
              <a:t>Preparation effort, E</a:t>
            </a:r>
            <a:r>
              <a:rPr kumimoji="0" lang="en-US" altLang="zh-CN" sz="1600" i="1" baseline="-25000">
                <a:solidFill>
                  <a:srgbClr val="0000FF"/>
                </a:solidFill>
                <a:latin typeface="Palatino" charset="0"/>
              </a:rPr>
              <a:t>p </a:t>
            </a:r>
            <a:r>
              <a:rPr kumimoji="0" lang="en-US" altLang="zh-CN" sz="1600">
                <a:solidFill>
                  <a:srgbClr val="000066"/>
                </a:solidFill>
                <a:latin typeface="Palatino" charset="0"/>
              </a:rPr>
              <a:t>— the effort (in person-hours) required to review a work product prior to the actual review meeting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0" lang="en-US" altLang="zh-CN" sz="1600" i="1">
                <a:solidFill>
                  <a:srgbClr val="0000FF"/>
                </a:solidFill>
                <a:latin typeface="Palatino" charset="0"/>
              </a:rPr>
              <a:t>Assessment effort, E</a:t>
            </a:r>
            <a:r>
              <a:rPr kumimoji="0" lang="en-US" altLang="zh-CN" sz="1600" i="1" baseline="-25000">
                <a:solidFill>
                  <a:srgbClr val="0000FF"/>
                </a:solidFill>
                <a:latin typeface="Palatino" charset="0"/>
              </a:rPr>
              <a:t>a </a:t>
            </a:r>
            <a:r>
              <a:rPr kumimoji="0" lang="en-US" altLang="zh-CN" sz="1600">
                <a:solidFill>
                  <a:srgbClr val="000066"/>
                </a:solidFill>
                <a:latin typeface="Palatino" charset="0"/>
              </a:rPr>
              <a:t>— the effort  that is expending during the actual review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0" lang="en-US" altLang="zh-CN" sz="1600" i="1">
                <a:solidFill>
                  <a:srgbClr val="0000FF"/>
                </a:solidFill>
                <a:latin typeface="Palatino" charset="0"/>
              </a:rPr>
              <a:t>Rework effort, E</a:t>
            </a:r>
            <a:r>
              <a:rPr kumimoji="0" lang="en-US" altLang="zh-CN" sz="1600" i="1" baseline="-25000">
                <a:solidFill>
                  <a:srgbClr val="0000FF"/>
                </a:solidFill>
                <a:latin typeface="Palatino" charset="0"/>
              </a:rPr>
              <a:t>r </a:t>
            </a:r>
            <a:r>
              <a:rPr kumimoji="0" lang="en-US" altLang="zh-CN" sz="1600">
                <a:solidFill>
                  <a:srgbClr val="000066"/>
                </a:solidFill>
                <a:latin typeface="Palatino" charset="0"/>
              </a:rPr>
              <a:t>— the effort that is dedicated to the correction of those errors uncovered during the review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0" lang="en-US" altLang="zh-CN" sz="1600" i="1">
                <a:solidFill>
                  <a:srgbClr val="0000FF"/>
                </a:solidFill>
                <a:latin typeface="Palatino" charset="0"/>
              </a:rPr>
              <a:t>Work product size, WPS </a:t>
            </a:r>
            <a:r>
              <a:rPr kumimoji="0" lang="en-US" altLang="zh-CN" sz="1600">
                <a:solidFill>
                  <a:srgbClr val="000066"/>
                </a:solidFill>
                <a:latin typeface="Palatino" charset="0"/>
              </a:rPr>
              <a:t>— a measure of the size of the work product that has been reviewed (e.g.,  the number of UML models, or the number of document pages)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0" lang="en-US" altLang="zh-CN" sz="1600" i="1">
                <a:solidFill>
                  <a:srgbClr val="0000FF"/>
                </a:solidFill>
                <a:latin typeface="Palatino" charset="0"/>
              </a:rPr>
              <a:t>Minor errors found, Err</a:t>
            </a:r>
            <a:r>
              <a:rPr kumimoji="0" lang="en-US" altLang="zh-CN" sz="1600" i="1" baseline="-25000">
                <a:solidFill>
                  <a:srgbClr val="0000FF"/>
                </a:solidFill>
                <a:latin typeface="Palatino" charset="0"/>
              </a:rPr>
              <a:t>minor </a:t>
            </a:r>
            <a:r>
              <a:rPr kumimoji="0" lang="en-US" altLang="zh-CN" sz="1600">
                <a:solidFill>
                  <a:srgbClr val="000066"/>
                </a:solidFill>
                <a:latin typeface="Palatino" charset="0"/>
              </a:rPr>
              <a:t>— the number of errors found that can be categorized as minor (requiring less than some pre-specified effort to correct)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0" lang="en-US" altLang="zh-CN" sz="1600" i="1">
                <a:solidFill>
                  <a:srgbClr val="0000FF"/>
                </a:solidFill>
                <a:latin typeface="Palatino" charset="0"/>
              </a:rPr>
              <a:t>Major errors found, Err</a:t>
            </a:r>
            <a:r>
              <a:rPr kumimoji="0" lang="en-US" altLang="zh-CN" sz="1600" i="1" baseline="-25000">
                <a:solidFill>
                  <a:srgbClr val="0000FF"/>
                </a:solidFill>
                <a:latin typeface="Palatino" charset="0"/>
              </a:rPr>
              <a:t>major </a:t>
            </a:r>
            <a:r>
              <a:rPr kumimoji="0" lang="en-US" altLang="zh-CN" sz="1600">
                <a:solidFill>
                  <a:srgbClr val="000066"/>
                </a:solidFill>
                <a:latin typeface="Palatino" charset="0"/>
              </a:rPr>
              <a:t>— the number of errors found that can be categorized as major (requiring more than some pre-specified effort to correct)</a:t>
            </a:r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4D260B1A-BE8C-FD28-34DA-58BCD98A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913" y="6453188"/>
            <a:ext cx="827087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zh-CN" sz="1800" b="1">
                <a:latin typeface="Helvetica" panose="020B0604020202020204" pitchFamily="34" charset="0"/>
                <a:ea typeface="MS PGothic" panose="020B0600070205080204" pitchFamily="34" charset="-128"/>
              </a:rPr>
              <a:t>5</a:t>
            </a:r>
            <a:r>
              <a:rPr kumimoji="0" lang="en-US" altLang="zh-CN" sz="1800" b="1">
                <a:latin typeface="Helvetica" panose="020B0604020202020204" pitchFamily="34" charset="0"/>
                <a:ea typeface="MS PGothic" panose="020B0600070205080204" pitchFamily="34" charset="-128"/>
              </a:rPr>
              <a:t>/16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8DBBE1A3-956D-093E-CC53-F76653630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Helvetica" panose="020B0604020202020204" pitchFamily="34" charset="0"/>
              </a:rPr>
              <a:t>Evaluate</a:t>
            </a:r>
            <a:r>
              <a:rPr lang="zh-CN" altLang="en-US" sz="2800">
                <a:latin typeface="Helvetica" panose="020B0604020202020204" pitchFamily="34" charset="0"/>
              </a:rPr>
              <a:t> </a:t>
            </a:r>
            <a:r>
              <a:rPr lang="en-US" altLang="zh-CN" sz="2800">
                <a:latin typeface="Helvetica" panose="020B0604020202020204" pitchFamily="34" charset="0"/>
              </a:rPr>
              <a:t>Saving:</a:t>
            </a:r>
            <a:r>
              <a:rPr lang="zh-CN" altLang="en-US" sz="2800">
                <a:latin typeface="Helvetica" panose="020B0604020202020204" pitchFamily="34" charset="0"/>
              </a:rPr>
              <a:t> </a:t>
            </a:r>
            <a:r>
              <a:rPr lang="en-US" altLang="zh-CN" sz="2800">
                <a:latin typeface="Helvetica" panose="020B0604020202020204" pitchFamily="34" charset="0"/>
              </a:rPr>
              <a:t>An Example—I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3E12DFA-44A1-179E-B4AE-DAC7684C8A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13788" cy="41036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kumimoji="0" lang="en-US" altLang="zh-CN" sz="2000">
                <a:latin typeface="Palatino" charset="0"/>
              </a:rPr>
              <a:t>The effort required to correct a minor model error (immediately after the review) was found to require 4 person-hours. 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kumimoji="0" lang="en-US" altLang="zh-CN" sz="2000">
                <a:latin typeface="Palatino" charset="0"/>
              </a:rPr>
              <a:t>The effort required for a major requirement error was found to be 18 person-hours. 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kumimoji="0" lang="en-US" altLang="zh-CN" sz="2000">
                <a:latin typeface="Palatino" charset="0"/>
              </a:rPr>
              <a:t>Examining the review data collected, you find that minor errors occur about 6 times more frequently than major errors. Therefore</a:t>
            </a:r>
            <a:r>
              <a:rPr kumimoji="0" lang="en-US" altLang="zh-CN" sz="2000">
                <a:solidFill>
                  <a:srgbClr val="0000FF"/>
                </a:solidFill>
                <a:latin typeface="Palatino" charset="0"/>
              </a:rPr>
              <a:t>, you can estimate that the average effort to find and correct a requirements error during review is about 6 person-hours. 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kumimoji="0" lang="en-US" altLang="zh-CN" sz="2000">
                <a:solidFill>
                  <a:srgbClr val="0000FF"/>
                </a:solidFill>
                <a:latin typeface="Palatino" charset="0"/>
              </a:rPr>
              <a:t>Requirements related errors uncovered during testing require an average of 45 person-hours to find and correct. </a:t>
            </a:r>
            <a:r>
              <a:rPr kumimoji="0" lang="en-US" altLang="zh-CN" sz="2000">
                <a:latin typeface="Palatino" charset="0"/>
              </a:rPr>
              <a:t>Using the averages noted, we get: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kumimoji="0" lang="en-US" altLang="zh-CN" sz="2000">
                <a:latin typeface="Palatino" charset="0"/>
              </a:rPr>
              <a:t>Effort saved per error  = 	E</a:t>
            </a:r>
            <a:r>
              <a:rPr kumimoji="0" lang="en-US" altLang="zh-CN" sz="2000" baseline="-25000">
                <a:latin typeface="Palatino" charset="0"/>
              </a:rPr>
              <a:t>testing</a:t>
            </a:r>
            <a:r>
              <a:rPr kumimoji="0" lang="en-US" altLang="zh-CN" sz="2000">
                <a:latin typeface="Palatino" charset="0"/>
              </a:rPr>
              <a:t> – E</a:t>
            </a:r>
            <a:r>
              <a:rPr kumimoji="0" lang="en-US" altLang="zh-CN" sz="2000" baseline="-25000">
                <a:latin typeface="Palatino" charset="0"/>
              </a:rPr>
              <a:t>reviews</a:t>
            </a:r>
            <a:r>
              <a:rPr kumimoji="0" lang="en-US" altLang="zh-CN" sz="2000">
                <a:latin typeface="Palatino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kumimoji="0" lang="en-US" altLang="zh-CN" sz="2000">
                <a:latin typeface="Palatino" charset="0"/>
              </a:rPr>
              <a:t>			45 – 6  =   30 person-hours/error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CN" sz="2000">
                <a:latin typeface="Times" panose="02020603050405020304" pitchFamily="18" charset="0"/>
              </a:rPr>
              <a:t>S</a:t>
            </a:r>
            <a:r>
              <a:rPr kumimoji="0" lang="en-US" altLang="zh-CN" sz="2000">
                <a:latin typeface="Palatino" charset="0"/>
              </a:rPr>
              <a:t>ince 22 errors were found during the review of the requirements model</a:t>
            </a:r>
            <a:r>
              <a:rPr kumimoji="0" lang="en-US" altLang="zh-CN" sz="2000">
                <a:solidFill>
                  <a:srgbClr val="0000FF"/>
                </a:solidFill>
                <a:latin typeface="Palatino" charset="0"/>
              </a:rPr>
              <a:t>, a saving of about 660 person-hours of testing effort would be achieved.</a:t>
            </a:r>
            <a:r>
              <a:rPr kumimoji="0" lang="en-US" altLang="zh-CN" sz="2000">
                <a:latin typeface="Palatino" charset="0"/>
              </a:rPr>
              <a:t> And that</a:t>
            </a:r>
            <a:r>
              <a:rPr kumimoji="0" lang="zh-CN" altLang="en-US" sz="2000">
                <a:latin typeface="Palatino" charset="0"/>
              </a:rPr>
              <a:t>’</a:t>
            </a:r>
            <a:r>
              <a:rPr kumimoji="0" lang="en-US" altLang="zh-CN" sz="2000">
                <a:latin typeface="Palatino" charset="0"/>
              </a:rPr>
              <a:t>s just for requirements-related errors.</a:t>
            </a:r>
            <a:endParaRPr kumimoji="0" lang="en-US" altLang="zh-CN" sz="2800">
              <a:latin typeface="Palatino" charset="0"/>
            </a:endParaRP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7D1B5506-8832-72F2-9616-4CE5D0E5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913" y="6453188"/>
            <a:ext cx="827087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zh-CN" sz="1800" b="1">
                <a:latin typeface="Helvetica" panose="020B0604020202020204" pitchFamily="34" charset="0"/>
                <a:ea typeface="MS PGothic" panose="020B0600070205080204" pitchFamily="34" charset="-128"/>
              </a:rPr>
              <a:t>6</a:t>
            </a:r>
            <a:r>
              <a:rPr kumimoji="0" lang="en-US" altLang="zh-CN" sz="1800" b="1">
                <a:latin typeface="Helvetica" panose="020B0604020202020204" pitchFamily="34" charset="0"/>
                <a:ea typeface="MS PGothic" panose="020B0600070205080204" pitchFamily="34" charset="-128"/>
              </a:rPr>
              <a:t>/16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>
            <a:extLst>
              <a:ext uri="{FF2B5EF4-FFF2-40B4-BE49-F238E27FC236}">
                <a16:creationId xmlns:a16="http://schemas.microsoft.com/office/drawing/2014/main" id="{C90FAAEE-BFCB-68E2-37D6-723995DAF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2016125"/>
          </a:xfrm>
        </p:spPr>
        <p:txBody>
          <a:bodyPr/>
          <a:lstStyle/>
          <a:p>
            <a:pPr eaLnBrk="1" hangingPunct="1"/>
            <a:r>
              <a:rPr kumimoji="0" lang="en-US" altLang="zh-CN" sz="2000">
                <a:latin typeface="Helvetica" panose="020B0604020202020204" pitchFamily="34" charset="0"/>
              </a:rPr>
              <a:t>Effort expended with and without reviews</a:t>
            </a:r>
          </a:p>
          <a:p>
            <a:pPr lvl="1" eaLnBrk="1" hangingPunct="1"/>
            <a:r>
              <a:rPr kumimoji="0" lang="en-US" altLang="zh-CN" sz="2000">
                <a:latin typeface="Helvetica" panose="020B0604020202020204" pitchFamily="34" charset="0"/>
              </a:rPr>
              <a:t>The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effort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expended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when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reviews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are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used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does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increase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earl,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but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this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early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investment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for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reviews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pays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dividends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because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testing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and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corrective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effort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is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reduced.</a:t>
            </a:r>
          </a:p>
          <a:p>
            <a:pPr lvl="1" eaLnBrk="1" hangingPunct="1"/>
            <a:r>
              <a:rPr kumimoji="0" lang="en-US" altLang="zh-CN" sz="2000">
                <a:latin typeface="Helvetica" panose="020B0604020202020204" pitchFamily="34" charset="0"/>
              </a:rPr>
              <a:t>The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development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date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with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reviews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is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sooner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than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the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development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date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without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reviews.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Reviews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don’t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take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time,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they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save</a:t>
            </a:r>
            <a:r>
              <a:rPr kumimoji="0" lang="zh-CN" altLang="en-US" sz="2000">
                <a:latin typeface="Helvetica" panose="020B0604020202020204" pitchFamily="34" charset="0"/>
              </a:rPr>
              <a:t> </a:t>
            </a:r>
            <a:r>
              <a:rPr kumimoji="0" lang="en-US" altLang="zh-CN" sz="2000">
                <a:latin typeface="Helvetica" panose="020B0604020202020204" pitchFamily="34" charset="0"/>
              </a:rPr>
              <a:t>it.</a:t>
            </a:r>
          </a:p>
        </p:txBody>
      </p:sp>
      <p:pic>
        <p:nvPicPr>
          <p:cNvPr id="20482" name="Picture 4" descr="Figure 15">
            <a:extLst>
              <a:ext uri="{FF2B5EF4-FFF2-40B4-BE49-F238E27FC236}">
                <a16:creationId xmlns:a16="http://schemas.microsoft.com/office/drawing/2014/main" id="{DC7A7883-7785-3F72-53BB-D6D4CAB9B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168650"/>
            <a:ext cx="676910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Freeform 5">
            <a:extLst>
              <a:ext uri="{FF2B5EF4-FFF2-40B4-BE49-F238E27FC236}">
                <a16:creationId xmlns:a16="http://schemas.microsoft.com/office/drawing/2014/main" id="{1DAD8D07-3033-1FF0-A4DE-D2B6E94B1495}"/>
              </a:ext>
            </a:extLst>
          </p:cNvPr>
          <p:cNvSpPr>
            <a:spLocks/>
          </p:cNvSpPr>
          <p:nvPr/>
        </p:nvSpPr>
        <p:spPr bwMode="auto">
          <a:xfrm>
            <a:off x="1619250" y="4465638"/>
            <a:ext cx="4321175" cy="1439862"/>
          </a:xfrm>
          <a:custGeom>
            <a:avLst/>
            <a:gdLst>
              <a:gd name="T0" fmla="*/ 0 w 2064"/>
              <a:gd name="T1" fmla="*/ 2147483647 h 672"/>
              <a:gd name="T2" fmla="*/ 2147483647 w 2064"/>
              <a:gd name="T3" fmla="*/ 2147483647 h 672"/>
              <a:gd name="T4" fmla="*/ 2147483647 w 2064"/>
              <a:gd name="T5" fmla="*/ 2147483647 h 672"/>
              <a:gd name="T6" fmla="*/ 2147483647 w 2064"/>
              <a:gd name="T7" fmla="*/ 2147483647 h 672"/>
              <a:gd name="T8" fmla="*/ 2147483647 w 2064"/>
              <a:gd name="T9" fmla="*/ 2147483647 h 672"/>
              <a:gd name="T10" fmla="*/ 2147483647 w 2064"/>
              <a:gd name="T11" fmla="*/ 2147483647 h 672"/>
              <a:gd name="T12" fmla="*/ 2147483647 w 2064"/>
              <a:gd name="T13" fmla="*/ 2147483647 h 672"/>
              <a:gd name="T14" fmla="*/ 2147483647 w 2064"/>
              <a:gd name="T15" fmla="*/ 2147483647 h 672"/>
              <a:gd name="T16" fmla="*/ 2147483647 w 2064"/>
              <a:gd name="T17" fmla="*/ 2147483647 h 672"/>
              <a:gd name="T18" fmla="*/ 2147483647 w 2064"/>
              <a:gd name="T19" fmla="*/ 2147483647 h 672"/>
              <a:gd name="T20" fmla="*/ 2147483647 w 2064"/>
              <a:gd name="T21" fmla="*/ 0 h 672"/>
              <a:gd name="T22" fmla="*/ 2147483647 w 2064"/>
              <a:gd name="T23" fmla="*/ 2147483647 h 672"/>
              <a:gd name="T24" fmla="*/ 2147483647 w 2064"/>
              <a:gd name="T25" fmla="*/ 2147483647 h 672"/>
              <a:gd name="T26" fmla="*/ 2147483647 w 2064"/>
              <a:gd name="T27" fmla="*/ 2147483647 h 672"/>
              <a:gd name="T28" fmla="*/ 2147483647 w 2064"/>
              <a:gd name="T29" fmla="*/ 2147483647 h 672"/>
              <a:gd name="T30" fmla="*/ 2147483647 w 2064"/>
              <a:gd name="T31" fmla="*/ 2147483647 h 672"/>
              <a:gd name="T32" fmla="*/ 2147483647 w 2064"/>
              <a:gd name="T33" fmla="*/ 2147483647 h 672"/>
              <a:gd name="T34" fmla="*/ 2147483647 w 2064"/>
              <a:gd name="T35" fmla="*/ 2147483647 h 672"/>
              <a:gd name="T36" fmla="*/ 2147483647 w 2064"/>
              <a:gd name="T37" fmla="*/ 2147483647 h 6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064"/>
              <a:gd name="T58" fmla="*/ 0 h 672"/>
              <a:gd name="T59" fmla="*/ 2064 w 2064"/>
              <a:gd name="T60" fmla="*/ 672 h 6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064" h="672">
                <a:moveTo>
                  <a:pt x="0" y="624"/>
                </a:moveTo>
                <a:cubicBezTo>
                  <a:pt x="28" y="608"/>
                  <a:pt x="56" y="592"/>
                  <a:pt x="96" y="576"/>
                </a:cubicBezTo>
                <a:cubicBezTo>
                  <a:pt x="136" y="560"/>
                  <a:pt x="192" y="544"/>
                  <a:pt x="240" y="528"/>
                </a:cubicBezTo>
                <a:cubicBezTo>
                  <a:pt x="288" y="512"/>
                  <a:pt x="336" y="504"/>
                  <a:pt x="384" y="480"/>
                </a:cubicBezTo>
                <a:cubicBezTo>
                  <a:pt x="432" y="456"/>
                  <a:pt x="472" y="416"/>
                  <a:pt x="528" y="384"/>
                </a:cubicBezTo>
                <a:cubicBezTo>
                  <a:pt x="584" y="352"/>
                  <a:pt x="656" y="328"/>
                  <a:pt x="720" y="288"/>
                </a:cubicBezTo>
                <a:cubicBezTo>
                  <a:pt x="784" y="248"/>
                  <a:pt x="864" y="176"/>
                  <a:pt x="912" y="144"/>
                </a:cubicBezTo>
                <a:cubicBezTo>
                  <a:pt x="960" y="112"/>
                  <a:pt x="968" y="112"/>
                  <a:pt x="1008" y="96"/>
                </a:cubicBezTo>
                <a:cubicBezTo>
                  <a:pt x="1048" y="80"/>
                  <a:pt x="1104" y="56"/>
                  <a:pt x="1152" y="48"/>
                </a:cubicBezTo>
                <a:cubicBezTo>
                  <a:pt x="1200" y="40"/>
                  <a:pt x="1248" y="56"/>
                  <a:pt x="1296" y="48"/>
                </a:cubicBezTo>
                <a:cubicBezTo>
                  <a:pt x="1344" y="40"/>
                  <a:pt x="1400" y="0"/>
                  <a:pt x="1440" y="0"/>
                </a:cubicBezTo>
                <a:cubicBezTo>
                  <a:pt x="1480" y="0"/>
                  <a:pt x="1488" y="32"/>
                  <a:pt x="1536" y="48"/>
                </a:cubicBezTo>
                <a:cubicBezTo>
                  <a:pt x="1584" y="64"/>
                  <a:pt x="1680" y="80"/>
                  <a:pt x="1728" y="96"/>
                </a:cubicBezTo>
                <a:cubicBezTo>
                  <a:pt x="1776" y="112"/>
                  <a:pt x="1792" y="120"/>
                  <a:pt x="1824" y="144"/>
                </a:cubicBezTo>
                <a:cubicBezTo>
                  <a:pt x="1856" y="168"/>
                  <a:pt x="1896" y="208"/>
                  <a:pt x="1920" y="240"/>
                </a:cubicBezTo>
                <a:cubicBezTo>
                  <a:pt x="1944" y="272"/>
                  <a:pt x="1952" y="296"/>
                  <a:pt x="1968" y="336"/>
                </a:cubicBezTo>
                <a:cubicBezTo>
                  <a:pt x="1984" y="376"/>
                  <a:pt x="2008" y="440"/>
                  <a:pt x="2016" y="480"/>
                </a:cubicBezTo>
                <a:cubicBezTo>
                  <a:pt x="2024" y="520"/>
                  <a:pt x="2008" y="544"/>
                  <a:pt x="2016" y="576"/>
                </a:cubicBezTo>
                <a:cubicBezTo>
                  <a:pt x="2024" y="608"/>
                  <a:pt x="2044" y="640"/>
                  <a:pt x="2064" y="672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Line 6">
            <a:extLst>
              <a:ext uri="{FF2B5EF4-FFF2-40B4-BE49-F238E27FC236}">
                <a16:creationId xmlns:a16="http://schemas.microsoft.com/office/drawing/2014/main" id="{74E5730A-6D18-3D6E-BFE2-977379FFD4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87675" y="4170363"/>
            <a:ext cx="863600" cy="5111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Text Box 7">
            <a:extLst>
              <a:ext uri="{FF2B5EF4-FFF2-40B4-BE49-F238E27FC236}">
                <a16:creationId xmlns:a16="http://schemas.microsoft.com/office/drawing/2014/main" id="{F075E58E-F2D5-12C6-C74B-869B99896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881438"/>
            <a:ext cx="142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800">
                <a:solidFill>
                  <a:schemeClr val="folHlink"/>
                </a:solidFill>
                <a:ea typeface="MS PGothic" panose="020B0600070205080204" pitchFamily="34" charset="-128"/>
              </a:rPr>
              <a:t>with reviews</a:t>
            </a:r>
            <a:endParaRPr kumimoji="0" lang="en-US" altLang="zh-CN">
              <a:solidFill>
                <a:schemeClr val="folHlink"/>
              </a:solidFill>
              <a:ea typeface="MS PGothic" panose="020B0600070205080204" pitchFamily="34" charset="-128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CB98E5F-94F6-4E67-F1C2-E14F55705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20.3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Review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Metrics</a:t>
            </a:r>
          </a:p>
        </p:txBody>
      </p:sp>
      <p:sp>
        <p:nvSpPr>
          <p:cNvPr id="20487" name="Slide Number Placeholder 4">
            <a:extLst>
              <a:ext uri="{FF2B5EF4-FFF2-40B4-BE49-F238E27FC236}">
                <a16:creationId xmlns:a16="http://schemas.microsoft.com/office/drawing/2014/main" id="{F33C4BBC-AAE7-79F9-5400-C3BFB9BA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913" y="6453188"/>
            <a:ext cx="827087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zh-CN" sz="1800" b="1">
                <a:latin typeface="Helvetica" panose="020B0604020202020204" pitchFamily="34" charset="0"/>
                <a:ea typeface="MS PGothic" panose="020B0600070205080204" pitchFamily="34" charset="-128"/>
              </a:rPr>
              <a:t>7</a:t>
            </a:r>
            <a:r>
              <a:rPr kumimoji="0" lang="en-US" altLang="zh-CN" sz="1800" b="1">
                <a:latin typeface="Helvetica" panose="020B0604020202020204" pitchFamily="34" charset="0"/>
                <a:ea typeface="MS PGothic" panose="020B0600070205080204" pitchFamily="34" charset="-128"/>
              </a:rPr>
              <a:t>/16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04B32E5-FAC3-8359-37C3-1B833BDC0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316912" cy="850900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Helvetica" panose="020B0604020202020204" pitchFamily="34" charset="0"/>
              </a:rPr>
              <a:t>Prediction</a:t>
            </a:r>
            <a:r>
              <a:rPr lang="zh-CN" altLang="en-US" sz="2800">
                <a:latin typeface="Helvetica" panose="020B0604020202020204" pitchFamily="34" charset="0"/>
              </a:rPr>
              <a:t> </a:t>
            </a:r>
            <a:r>
              <a:rPr lang="en-US" altLang="zh-CN" sz="2800">
                <a:latin typeface="Helvetica" panose="020B0604020202020204" pitchFamily="34" charset="0"/>
              </a:rPr>
              <a:t>Work</a:t>
            </a:r>
            <a:r>
              <a:rPr lang="zh-CN" altLang="en-US" sz="2800">
                <a:latin typeface="Helvetica" panose="020B0604020202020204" pitchFamily="34" charset="0"/>
              </a:rPr>
              <a:t> </a:t>
            </a:r>
            <a:r>
              <a:rPr lang="en-US" altLang="zh-CN" sz="2800">
                <a:latin typeface="Helvetica" panose="020B0604020202020204" pitchFamily="34" charset="0"/>
              </a:rPr>
              <a:t>Performance:</a:t>
            </a:r>
            <a:r>
              <a:rPr lang="zh-CN" altLang="en-US" sz="2800">
                <a:latin typeface="Helvetica" panose="020B0604020202020204" pitchFamily="34" charset="0"/>
              </a:rPr>
              <a:t> </a:t>
            </a:r>
            <a:r>
              <a:rPr lang="en-US" altLang="zh-CN" sz="2800">
                <a:latin typeface="Helvetica" panose="020B0604020202020204" pitchFamily="34" charset="0"/>
              </a:rPr>
              <a:t>An Example—II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38BC1E17-9396-F9C7-749A-C80737F95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229600" cy="4248150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kumimoji="0" lang="en-US" altLang="zh-CN">
                <a:solidFill>
                  <a:schemeClr val="tx1"/>
                </a:solidFill>
                <a:latin typeface="Palatino" charset="0"/>
              </a:rPr>
              <a:t>If past history indicates that</a:t>
            </a:r>
          </a:p>
          <a:p>
            <a:pPr lvl="1" eaLnBrk="1" hangingPunct="1">
              <a:spcBef>
                <a:spcPts val="300"/>
              </a:spcBef>
            </a:pPr>
            <a:r>
              <a:rPr kumimoji="0" lang="en-US" altLang="zh-CN">
                <a:solidFill>
                  <a:schemeClr val="tx1"/>
                </a:solidFill>
                <a:latin typeface="Palatino" charset="0"/>
              </a:rPr>
              <a:t>the average defect density for a requirements model is 0.6 errors per page, and a new requirement model is 32 pages long, </a:t>
            </a:r>
          </a:p>
          <a:p>
            <a:pPr lvl="1" eaLnBrk="1" hangingPunct="1">
              <a:spcBef>
                <a:spcPts val="300"/>
              </a:spcBef>
            </a:pPr>
            <a:r>
              <a:rPr kumimoji="0" lang="en-US" altLang="zh-CN">
                <a:solidFill>
                  <a:schemeClr val="tx1"/>
                </a:solidFill>
                <a:latin typeface="Palatino" charset="0"/>
              </a:rPr>
              <a:t>a rough estimate suggests that your software team will find about 19 or 20 errors during the review of the document. </a:t>
            </a:r>
          </a:p>
          <a:p>
            <a:pPr lvl="1" eaLnBrk="1" hangingPunct="1">
              <a:spcBef>
                <a:spcPts val="300"/>
              </a:spcBef>
            </a:pPr>
            <a:r>
              <a:rPr kumimoji="0" lang="en-US" altLang="zh-CN">
                <a:solidFill>
                  <a:srgbClr val="0000FF"/>
                </a:solidFill>
                <a:latin typeface="Palatino" charset="0"/>
              </a:rPr>
              <a:t>If you find only 6 errors, you’ve done an extremely good job in developing the requirements model </a:t>
            </a:r>
            <a:r>
              <a:rPr kumimoji="0" lang="en-US" altLang="zh-CN" i="1">
                <a:solidFill>
                  <a:srgbClr val="0000FF"/>
                </a:solidFill>
                <a:latin typeface="Palatino" charset="0"/>
              </a:rPr>
              <a:t>or</a:t>
            </a:r>
            <a:r>
              <a:rPr kumimoji="0" lang="en-US" altLang="zh-CN">
                <a:solidFill>
                  <a:srgbClr val="0000FF"/>
                </a:solidFill>
                <a:latin typeface="Palatino" charset="0"/>
              </a:rPr>
              <a:t> your review approach was not thorough enough.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A4B4E635-F6DF-7E88-90BC-E59552B7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913" y="6453188"/>
            <a:ext cx="827087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800" b="1">
                <a:latin typeface="Helvetica" panose="020B0604020202020204" pitchFamily="34" charset="0"/>
                <a:ea typeface="MS PGothic" panose="020B0600070205080204" pitchFamily="34" charset="-128"/>
              </a:rPr>
              <a:t>8/16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5351</TotalTime>
  <Words>1551</Words>
  <Application>Microsoft Office PowerPoint</Application>
  <PresentationFormat>全屏显示(4:3)</PresentationFormat>
  <Paragraphs>221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Calibri</vt:lpstr>
      <vt:lpstr>Helvetica</vt:lpstr>
      <vt:lpstr>MS PGothic</vt:lpstr>
      <vt:lpstr>Palatino</vt:lpstr>
      <vt:lpstr>Times</vt:lpstr>
      <vt:lpstr>Wingdings</vt:lpstr>
      <vt:lpstr>默认设计模板</vt:lpstr>
      <vt:lpstr>Ch.20  Review Techniques </vt:lpstr>
      <vt:lpstr>20.1 Overview</vt:lpstr>
      <vt:lpstr>20.2 Defect Amplification and Removal</vt:lpstr>
      <vt:lpstr>20.2 Defect Amplification and Removal</vt:lpstr>
      <vt:lpstr>20.2 Defect Amplification and Removal</vt:lpstr>
      <vt:lpstr>20.3 Review Metrics and Their Use</vt:lpstr>
      <vt:lpstr>Evaluate Saving: An Example—I</vt:lpstr>
      <vt:lpstr>20.3 Review Metrics</vt:lpstr>
      <vt:lpstr>Prediction Work Performance: An Example—II</vt:lpstr>
      <vt:lpstr>20.4 Reference Model</vt:lpstr>
      <vt:lpstr>20.5 Informal Reviews</vt:lpstr>
      <vt:lpstr>20.6 Formal Technical Reviews</vt:lpstr>
      <vt:lpstr>20.6.1 The Review Meeting</vt:lpstr>
      <vt:lpstr>The Players</vt:lpstr>
      <vt:lpstr>Process</vt:lpstr>
      <vt:lpstr>20.6.3 Review Guidelines</vt:lpstr>
      <vt:lpstr>20.6.4 Sample-Driven Reviews (SDRs)</vt:lpstr>
    </vt:vector>
  </TitlesOfParts>
  <Company>Zhejiang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 Huaizhong</dc:creator>
  <cp:lastModifiedBy>0 memset</cp:lastModifiedBy>
  <cp:revision>157</cp:revision>
  <dcterms:created xsi:type="dcterms:W3CDTF">2007-07-09T05:40:59Z</dcterms:created>
  <dcterms:modified xsi:type="dcterms:W3CDTF">2025-02-24T13:31:41Z</dcterms:modified>
</cp:coreProperties>
</file>