
<file path=[Content_Types].xml><?xml version="1.0" encoding="utf-8"?>
<Types xmlns="http://schemas.openxmlformats.org/package/2006/content-types">
  <Default Extension="bin" ContentType="audio/unknown"/>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embeddings/oleObject1.bin" ContentType="application/vnd.openxmlformats-officedocument.oleObject"/>
  <Override PartName="/ppt/embeddings/oleObject2.bin" ContentType="application/vnd.openxmlformats-officedocument.oleObject"/>
  <Override PartName="/ppt/embeddings/oleObject3.bin" ContentType="application/vnd.openxmlformats-officedocument.oleObject"/>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9" r:id="rId2"/>
    <p:sldId id="334" r:id="rId3"/>
    <p:sldId id="335" r:id="rId4"/>
    <p:sldId id="336" r:id="rId5"/>
    <p:sldId id="337" r:id="rId6"/>
    <p:sldId id="338" r:id="rId7"/>
    <p:sldId id="339" r:id="rId8"/>
    <p:sldId id="340" r:id="rId9"/>
    <p:sldId id="342" r:id="rId10"/>
    <p:sldId id="343" r:id="rId11"/>
    <p:sldId id="344" r:id="rId12"/>
    <p:sldId id="345" r:id="rId13"/>
    <p:sldId id="346" r:id="rId1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0000FF"/>
    <a:srgbClr val="99CCFF"/>
    <a:srgbClr val="CCFFFF"/>
    <a:srgbClr val="0066CC"/>
    <a:srgbClr val="0099FF"/>
    <a:srgbClr val="33CCFF"/>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9EE102AF-48C1-FEDC-BBD5-B1DD026F1CE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kumimoji="1" sz="1200">
                <a:latin typeface="Arial" charset="0"/>
                <a:ea typeface="宋体" charset="0"/>
                <a:cs typeface="宋体" charset="0"/>
              </a:defRPr>
            </a:lvl1pPr>
          </a:lstStyle>
          <a:p>
            <a:pPr>
              <a:defRPr/>
            </a:pPr>
            <a:endParaRPr lang="zh-CN" altLang="en-US"/>
          </a:p>
        </p:txBody>
      </p:sp>
      <p:sp>
        <p:nvSpPr>
          <p:cNvPr id="3" name="日期占位符 2">
            <a:extLst>
              <a:ext uri="{FF2B5EF4-FFF2-40B4-BE49-F238E27FC236}">
                <a16:creationId xmlns:a16="http://schemas.microsoft.com/office/drawing/2014/main" id="{9DD686EC-986F-69EA-88BE-691A361337C8}"/>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kumimoji="1" sz="1200" smtClean="0"/>
            </a:lvl1pPr>
          </a:lstStyle>
          <a:p>
            <a:pPr>
              <a:defRPr/>
            </a:pPr>
            <a:fld id="{92C60D69-6FD2-45A8-A576-B52793B6ED1F}" type="datetimeFigureOut">
              <a:rPr lang="zh-CN" altLang="en-US"/>
              <a:pPr>
                <a:defRPr/>
              </a:pPr>
              <a:t>2025/2/24</a:t>
            </a:fld>
            <a:endParaRPr lang="zh-CN" altLang="en-US"/>
          </a:p>
        </p:txBody>
      </p:sp>
      <p:sp>
        <p:nvSpPr>
          <p:cNvPr id="4" name="幻灯片图像占位符 3">
            <a:extLst>
              <a:ext uri="{FF2B5EF4-FFF2-40B4-BE49-F238E27FC236}">
                <a16:creationId xmlns:a16="http://schemas.microsoft.com/office/drawing/2014/main" id="{6DB06901-B07B-F665-59A6-225976A227D6}"/>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CBAA3CE3-15EC-A7B9-A44E-4BF4320269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二级</a:t>
            </a:r>
          </a:p>
          <a:p>
            <a:pPr lvl="2"/>
            <a:r>
              <a:rPr lang="zh-CN" altLang="en-US" noProof="0"/>
              <a:t>三级</a:t>
            </a:r>
          </a:p>
          <a:p>
            <a:pPr lvl="3"/>
            <a:r>
              <a:rPr lang="zh-CN" altLang="en-US" noProof="0"/>
              <a:t>四级</a:t>
            </a:r>
          </a:p>
          <a:p>
            <a:pPr lvl="4"/>
            <a:r>
              <a:rPr lang="zh-CN" altLang="en-US" noProof="0"/>
              <a:t>五级</a:t>
            </a:r>
          </a:p>
        </p:txBody>
      </p:sp>
      <p:sp>
        <p:nvSpPr>
          <p:cNvPr id="6" name="页脚占位符 5">
            <a:extLst>
              <a:ext uri="{FF2B5EF4-FFF2-40B4-BE49-F238E27FC236}">
                <a16:creationId xmlns:a16="http://schemas.microsoft.com/office/drawing/2014/main" id="{F5C65ADF-3A57-E8A9-3FDF-669E4E2DD55F}"/>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kumimoji="1" sz="1200">
                <a:latin typeface="Arial" charset="0"/>
                <a:ea typeface="宋体" charset="0"/>
                <a:cs typeface="宋体" charset="0"/>
              </a:defRPr>
            </a:lvl1pPr>
          </a:lstStyle>
          <a:p>
            <a:pPr>
              <a:defRPr/>
            </a:pPr>
            <a:endParaRPr lang="zh-CN" altLang="en-US"/>
          </a:p>
        </p:txBody>
      </p:sp>
      <p:sp>
        <p:nvSpPr>
          <p:cNvPr id="7" name="幻灯片编号占位符 6">
            <a:extLst>
              <a:ext uri="{FF2B5EF4-FFF2-40B4-BE49-F238E27FC236}">
                <a16:creationId xmlns:a16="http://schemas.microsoft.com/office/drawing/2014/main" id="{5290DB3F-7567-BF93-DD82-AC129972C3A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kumimoji="1" sz="1200"/>
            </a:lvl1pPr>
          </a:lstStyle>
          <a:p>
            <a:fld id="{C14CA70A-DBD1-400D-A4A8-FC6B4568324B}"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kumimoji="1" sz="1200" kern="1200">
        <a:solidFill>
          <a:schemeClr val="tx1"/>
        </a:solidFill>
        <a:latin typeface="+mn-lt"/>
        <a:ea typeface="+mn-ea"/>
        <a:cs typeface="+mn-cs"/>
      </a:defRPr>
    </a:lvl1pPr>
    <a:lvl2pPr marL="457200" algn="l" defTabSz="457200" rtl="0" eaLnBrk="0" fontAlgn="base" hangingPunct="0">
      <a:spcBef>
        <a:spcPct val="30000"/>
      </a:spcBef>
      <a:spcAft>
        <a:spcPct val="0"/>
      </a:spcAft>
      <a:defRPr kumimoji="1" sz="1200" kern="1200">
        <a:solidFill>
          <a:schemeClr val="tx1"/>
        </a:solidFill>
        <a:latin typeface="+mn-lt"/>
        <a:ea typeface="+mn-ea"/>
        <a:cs typeface="+mn-cs"/>
      </a:defRPr>
    </a:lvl2pPr>
    <a:lvl3pPr marL="914400" algn="l" defTabSz="457200" rtl="0" eaLnBrk="0" fontAlgn="base" hangingPunct="0">
      <a:spcBef>
        <a:spcPct val="30000"/>
      </a:spcBef>
      <a:spcAft>
        <a:spcPct val="0"/>
      </a:spcAft>
      <a:defRPr kumimoji="1" sz="1200" kern="1200">
        <a:solidFill>
          <a:schemeClr val="tx1"/>
        </a:solidFill>
        <a:latin typeface="+mn-lt"/>
        <a:ea typeface="+mn-ea"/>
        <a:cs typeface="+mn-cs"/>
      </a:defRPr>
    </a:lvl3pPr>
    <a:lvl4pPr marL="1371600" algn="l" defTabSz="457200" rtl="0" eaLnBrk="0" fontAlgn="base" hangingPunct="0">
      <a:spcBef>
        <a:spcPct val="30000"/>
      </a:spcBef>
      <a:spcAft>
        <a:spcPct val="0"/>
      </a:spcAft>
      <a:defRPr kumimoji="1" sz="1200" kern="1200">
        <a:solidFill>
          <a:schemeClr val="tx1"/>
        </a:solidFill>
        <a:latin typeface="+mn-lt"/>
        <a:ea typeface="+mn-ea"/>
        <a:cs typeface="+mn-cs"/>
      </a:defRPr>
    </a:lvl4pPr>
    <a:lvl5pPr marL="1828800" algn="l" defTabSz="457200"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a:extLst>
              <a:ext uri="{FF2B5EF4-FFF2-40B4-BE49-F238E27FC236}">
                <a16:creationId xmlns:a16="http://schemas.microsoft.com/office/drawing/2014/main" id="{C517A45A-2F56-7B53-E317-C21B7178911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7" name="备注占位符 2">
            <a:extLst>
              <a:ext uri="{FF2B5EF4-FFF2-40B4-BE49-F238E27FC236}">
                <a16:creationId xmlns:a16="http://schemas.microsoft.com/office/drawing/2014/main" id="{25F3C1F7-D17D-C38C-B7C9-C80D9D056B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6388" name="幻灯片编号占位符 3">
            <a:extLst>
              <a:ext uri="{FF2B5EF4-FFF2-40B4-BE49-F238E27FC236}">
                <a16:creationId xmlns:a16="http://schemas.microsoft.com/office/drawing/2014/main" id="{6A7D8E8B-8F70-CB5F-62DB-1DB32615CFE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70591BE-1231-4D2F-89AC-D5609C99115A}" type="slidenum">
              <a:rPr lang="zh-CN" altLang="en-US"/>
              <a:pPr eaLnBrk="1" hangingPunct="1"/>
              <a:t>6</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20A26478-4794-EBF3-01EF-E7EAA67BBB2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9639C7B-058B-6DE9-F497-2E7E2D11CE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1D22255-0AC9-5FE4-50F8-BDC5BE549F74}"/>
              </a:ext>
            </a:extLst>
          </p:cNvPr>
          <p:cNvSpPr>
            <a:spLocks noGrp="1" noChangeArrowheads="1"/>
          </p:cNvSpPr>
          <p:nvPr>
            <p:ph type="sldNum" sz="quarter" idx="12"/>
          </p:nvPr>
        </p:nvSpPr>
        <p:spPr>
          <a:ln/>
        </p:spPr>
        <p:txBody>
          <a:bodyPr/>
          <a:lstStyle>
            <a:lvl1pPr>
              <a:defRPr/>
            </a:lvl1pPr>
          </a:lstStyle>
          <a:p>
            <a:fld id="{9937428C-4A92-45FB-969C-7B9282B545E7}" type="slidenum">
              <a:rPr lang="en-US" altLang="zh-CN"/>
              <a:pPr/>
              <a:t>‹#›</a:t>
            </a:fld>
            <a:endParaRPr lang="en-US" altLang="zh-CN"/>
          </a:p>
        </p:txBody>
      </p:sp>
    </p:spTree>
    <p:extLst>
      <p:ext uri="{BB962C8B-B14F-4D97-AF65-F5344CB8AC3E}">
        <p14:creationId xmlns:p14="http://schemas.microsoft.com/office/powerpoint/2010/main" val="1862680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C05E936-3E32-83F0-FB84-99CF1E6D6F2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6A0E65-C6FE-CCD2-F549-225563436D3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5D87013-5059-9C36-ADD2-B012144945E3}"/>
              </a:ext>
            </a:extLst>
          </p:cNvPr>
          <p:cNvSpPr>
            <a:spLocks noGrp="1" noChangeArrowheads="1"/>
          </p:cNvSpPr>
          <p:nvPr>
            <p:ph type="sldNum" sz="quarter" idx="12"/>
          </p:nvPr>
        </p:nvSpPr>
        <p:spPr>
          <a:ln/>
        </p:spPr>
        <p:txBody>
          <a:bodyPr/>
          <a:lstStyle>
            <a:lvl1pPr>
              <a:defRPr/>
            </a:lvl1pPr>
          </a:lstStyle>
          <a:p>
            <a:fld id="{6D210B25-F764-4667-8147-CCFDE8738750}" type="slidenum">
              <a:rPr lang="en-US" altLang="zh-CN"/>
              <a:pPr/>
              <a:t>‹#›</a:t>
            </a:fld>
            <a:endParaRPr lang="en-US" altLang="zh-CN"/>
          </a:p>
        </p:txBody>
      </p:sp>
    </p:spTree>
    <p:extLst>
      <p:ext uri="{BB962C8B-B14F-4D97-AF65-F5344CB8AC3E}">
        <p14:creationId xmlns:p14="http://schemas.microsoft.com/office/powerpoint/2010/main" val="3889333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A8D71D9-FF32-CFE9-9DCC-5C9D714FAA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B689A3E-8BD7-12F3-9A4A-5B0BBD409F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7C7FEDB-46C1-087B-86C2-7A6D84B61D68}"/>
              </a:ext>
            </a:extLst>
          </p:cNvPr>
          <p:cNvSpPr>
            <a:spLocks noGrp="1" noChangeArrowheads="1"/>
          </p:cNvSpPr>
          <p:nvPr>
            <p:ph type="sldNum" sz="quarter" idx="12"/>
          </p:nvPr>
        </p:nvSpPr>
        <p:spPr>
          <a:ln/>
        </p:spPr>
        <p:txBody>
          <a:bodyPr/>
          <a:lstStyle>
            <a:lvl1pPr>
              <a:defRPr/>
            </a:lvl1pPr>
          </a:lstStyle>
          <a:p>
            <a:fld id="{56D828E0-A986-4178-B027-5DB84DB3C0F5}" type="slidenum">
              <a:rPr lang="en-US" altLang="zh-CN"/>
              <a:pPr/>
              <a:t>‹#›</a:t>
            </a:fld>
            <a:endParaRPr lang="en-US" altLang="zh-CN"/>
          </a:p>
        </p:txBody>
      </p:sp>
    </p:spTree>
    <p:extLst>
      <p:ext uri="{BB962C8B-B14F-4D97-AF65-F5344CB8AC3E}">
        <p14:creationId xmlns:p14="http://schemas.microsoft.com/office/powerpoint/2010/main" val="31721863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59DE959E-ABCC-DFD2-238C-95E4213D70A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08369D3B-48A7-0400-604B-0DA4FEA209B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BA2CFBD-E333-37A9-D8E2-436BC23D3745}"/>
              </a:ext>
            </a:extLst>
          </p:cNvPr>
          <p:cNvSpPr>
            <a:spLocks noGrp="1" noChangeArrowheads="1"/>
          </p:cNvSpPr>
          <p:nvPr>
            <p:ph type="sldNum" sz="quarter" idx="12"/>
          </p:nvPr>
        </p:nvSpPr>
        <p:spPr>
          <a:ln/>
        </p:spPr>
        <p:txBody>
          <a:bodyPr/>
          <a:lstStyle>
            <a:lvl1pPr>
              <a:defRPr/>
            </a:lvl1pPr>
          </a:lstStyle>
          <a:p>
            <a:fld id="{D7F6BB67-CA9D-4778-9F08-F4334BBA825F}" type="slidenum">
              <a:rPr lang="en-US" altLang="zh-CN"/>
              <a:pPr/>
              <a:t>‹#›</a:t>
            </a:fld>
            <a:endParaRPr lang="en-US" altLang="zh-CN"/>
          </a:p>
        </p:txBody>
      </p:sp>
    </p:spTree>
    <p:extLst>
      <p:ext uri="{BB962C8B-B14F-4D97-AF65-F5344CB8AC3E}">
        <p14:creationId xmlns:p14="http://schemas.microsoft.com/office/powerpoint/2010/main" val="728819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FDA46CEB-6DC8-21ED-8056-9F0C12CB22D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D851421-371C-2169-E059-15BD64D7021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DE09D4A-658D-DEC2-A0E0-66CA55F25D5D}"/>
              </a:ext>
            </a:extLst>
          </p:cNvPr>
          <p:cNvSpPr>
            <a:spLocks noGrp="1" noChangeArrowheads="1"/>
          </p:cNvSpPr>
          <p:nvPr>
            <p:ph type="sldNum" sz="quarter" idx="12"/>
          </p:nvPr>
        </p:nvSpPr>
        <p:spPr>
          <a:ln/>
        </p:spPr>
        <p:txBody>
          <a:bodyPr/>
          <a:lstStyle>
            <a:lvl1pPr>
              <a:defRPr/>
            </a:lvl1pPr>
          </a:lstStyle>
          <a:p>
            <a:fld id="{E1C0433D-6721-42D2-8DA5-6B9303F8C633}" type="slidenum">
              <a:rPr lang="en-US" altLang="zh-CN"/>
              <a:pPr/>
              <a:t>‹#›</a:t>
            </a:fld>
            <a:endParaRPr lang="en-US" altLang="zh-CN"/>
          </a:p>
        </p:txBody>
      </p:sp>
    </p:spTree>
    <p:extLst>
      <p:ext uri="{BB962C8B-B14F-4D97-AF65-F5344CB8AC3E}">
        <p14:creationId xmlns:p14="http://schemas.microsoft.com/office/powerpoint/2010/main" val="45463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D4BA502F-159B-11AA-DEFA-2FAEECF5DFD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20097F3-F365-4F80-7C1C-5486A63A78E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4CEE5856-3D04-6515-E99A-175B112D6116}"/>
              </a:ext>
            </a:extLst>
          </p:cNvPr>
          <p:cNvSpPr>
            <a:spLocks noGrp="1" noChangeArrowheads="1"/>
          </p:cNvSpPr>
          <p:nvPr>
            <p:ph type="sldNum" sz="quarter" idx="12"/>
          </p:nvPr>
        </p:nvSpPr>
        <p:spPr>
          <a:ln/>
        </p:spPr>
        <p:txBody>
          <a:bodyPr/>
          <a:lstStyle>
            <a:lvl1pPr>
              <a:defRPr/>
            </a:lvl1pPr>
          </a:lstStyle>
          <a:p>
            <a:fld id="{865F7D21-CF65-4704-BAC9-064E31179F4D}" type="slidenum">
              <a:rPr lang="en-US" altLang="zh-CN"/>
              <a:pPr/>
              <a:t>‹#›</a:t>
            </a:fld>
            <a:endParaRPr lang="en-US" altLang="zh-CN"/>
          </a:p>
        </p:txBody>
      </p:sp>
    </p:spTree>
    <p:extLst>
      <p:ext uri="{BB962C8B-B14F-4D97-AF65-F5344CB8AC3E}">
        <p14:creationId xmlns:p14="http://schemas.microsoft.com/office/powerpoint/2010/main" val="783237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954B0CB3-E563-7741-48F4-DD31F692C0E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143CE4A-82C6-F2EB-0E28-0813052830E7}"/>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ABFAF7A5-3926-E751-0FD7-44751715A5EE}"/>
              </a:ext>
            </a:extLst>
          </p:cNvPr>
          <p:cNvSpPr>
            <a:spLocks noGrp="1" noChangeArrowheads="1"/>
          </p:cNvSpPr>
          <p:nvPr>
            <p:ph type="sldNum" sz="quarter" idx="12"/>
          </p:nvPr>
        </p:nvSpPr>
        <p:spPr>
          <a:ln/>
        </p:spPr>
        <p:txBody>
          <a:bodyPr/>
          <a:lstStyle>
            <a:lvl1pPr>
              <a:defRPr/>
            </a:lvl1pPr>
          </a:lstStyle>
          <a:p>
            <a:fld id="{92644A8A-7707-40B8-863B-FF83BFCF4F20}" type="slidenum">
              <a:rPr lang="en-US" altLang="zh-CN"/>
              <a:pPr/>
              <a:t>‹#›</a:t>
            </a:fld>
            <a:endParaRPr lang="en-US" altLang="zh-CN"/>
          </a:p>
        </p:txBody>
      </p:sp>
    </p:spTree>
    <p:extLst>
      <p:ext uri="{BB962C8B-B14F-4D97-AF65-F5344CB8AC3E}">
        <p14:creationId xmlns:p14="http://schemas.microsoft.com/office/powerpoint/2010/main" val="18760711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7A5BD1B4-B551-600A-6B1B-D86FE43923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13946AF7-C429-2B1D-30FC-FE8B379822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AB67B1B7-4CD5-08CC-5C5C-B0D263286860}"/>
              </a:ext>
            </a:extLst>
          </p:cNvPr>
          <p:cNvSpPr>
            <a:spLocks noGrp="1" noChangeArrowheads="1"/>
          </p:cNvSpPr>
          <p:nvPr>
            <p:ph type="sldNum" sz="quarter" idx="12"/>
          </p:nvPr>
        </p:nvSpPr>
        <p:spPr>
          <a:ln/>
        </p:spPr>
        <p:txBody>
          <a:bodyPr/>
          <a:lstStyle>
            <a:lvl1pPr>
              <a:defRPr/>
            </a:lvl1pPr>
          </a:lstStyle>
          <a:p>
            <a:fld id="{986E8082-C8CD-422F-A2DD-AEF4326912A9}" type="slidenum">
              <a:rPr lang="en-US" altLang="zh-CN"/>
              <a:pPr/>
              <a:t>‹#›</a:t>
            </a:fld>
            <a:endParaRPr lang="en-US" altLang="zh-CN"/>
          </a:p>
        </p:txBody>
      </p:sp>
    </p:spTree>
    <p:extLst>
      <p:ext uri="{BB962C8B-B14F-4D97-AF65-F5344CB8AC3E}">
        <p14:creationId xmlns:p14="http://schemas.microsoft.com/office/powerpoint/2010/main" val="978734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D24C1322-6991-6176-7072-A0C4F3CC5FE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7047B159-9349-E491-A8F8-1291AA10D64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C2C5309D-4AE6-D830-8B54-13725FB63169}"/>
              </a:ext>
            </a:extLst>
          </p:cNvPr>
          <p:cNvSpPr>
            <a:spLocks noGrp="1" noChangeArrowheads="1"/>
          </p:cNvSpPr>
          <p:nvPr>
            <p:ph type="sldNum" sz="quarter" idx="12"/>
          </p:nvPr>
        </p:nvSpPr>
        <p:spPr>
          <a:ln/>
        </p:spPr>
        <p:txBody>
          <a:bodyPr/>
          <a:lstStyle>
            <a:lvl1pPr>
              <a:defRPr/>
            </a:lvl1pPr>
          </a:lstStyle>
          <a:p>
            <a:fld id="{3A7437E3-FB56-4E52-A847-071A629F5093}" type="slidenum">
              <a:rPr lang="en-US" altLang="zh-CN"/>
              <a:pPr/>
              <a:t>‹#›</a:t>
            </a:fld>
            <a:endParaRPr lang="en-US" altLang="zh-CN"/>
          </a:p>
        </p:txBody>
      </p:sp>
    </p:spTree>
    <p:extLst>
      <p:ext uri="{BB962C8B-B14F-4D97-AF65-F5344CB8AC3E}">
        <p14:creationId xmlns:p14="http://schemas.microsoft.com/office/powerpoint/2010/main" val="2700558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75BFAC9A-E7DD-E3F9-E3AF-79040BAD62D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E1C0F2-82CB-F50F-3420-551868A1C99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2B28013-DE6A-0EFD-C60F-D4F4E5A41B86}"/>
              </a:ext>
            </a:extLst>
          </p:cNvPr>
          <p:cNvSpPr>
            <a:spLocks noGrp="1" noChangeArrowheads="1"/>
          </p:cNvSpPr>
          <p:nvPr>
            <p:ph type="sldNum" sz="quarter" idx="12"/>
          </p:nvPr>
        </p:nvSpPr>
        <p:spPr>
          <a:ln/>
        </p:spPr>
        <p:txBody>
          <a:bodyPr/>
          <a:lstStyle>
            <a:lvl1pPr>
              <a:defRPr/>
            </a:lvl1pPr>
          </a:lstStyle>
          <a:p>
            <a:fld id="{A0B1D7EF-5355-4F12-B74D-3678C22D29DC}" type="slidenum">
              <a:rPr lang="en-US" altLang="zh-CN"/>
              <a:pPr/>
              <a:t>‹#›</a:t>
            </a:fld>
            <a:endParaRPr lang="en-US" altLang="zh-CN"/>
          </a:p>
        </p:txBody>
      </p:sp>
    </p:spTree>
    <p:extLst>
      <p:ext uri="{BB962C8B-B14F-4D97-AF65-F5344CB8AC3E}">
        <p14:creationId xmlns:p14="http://schemas.microsoft.com/office/powerpoint/2010/main" val="780324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29BAC40-6817-6AFC-395C-3B1F978347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E3873340-A720-B0D2-8DD9-207B8E98DE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1A930CCF-5A95-4AA7-F903-F7340691806C}"/>
              </a:ext>
            </a:extLst>
          </p:cNvPr>
          <p:cNvSpPr>
            <a:spLocks noGrp="1" noChangeArrowheads="1"/>
          </p:cNvSpPr>
          <p:nvPr>
            <p:ph type="sldNum" sz="quarter" idx="12"/>
          </p:nvPr>
        </p:nvSpPr>
        <p:spPr>
          <a:ln/>
        </p:spPr>
        <p:txBody>
          <a:bodyPr/>
          <a:lstStyle>
            <a:lvl1pPr>
              <a:defRPr/>
            </a:lvl1pPr>
          </a:lstStyle>
          <a:p>
            <a:fld id="{C95EB7C1-435B-4217-8BE0-1FA5FFEF04D3}" type="slidenum">
              <a:rPr lang="en-US" altLang="zh-CN"/>
              <a:pPr/>
              <a:t>‹#›</a:t>
            </a:fld>
            <a:endParaRPr lang="en-US" altLang="zh-CN"/>
          </a:p>
        </p:txBody>
      </p:sp>
    </p:spTree>
    <p:extLst>
      <p:ext uri="{BB962C8B-B14F-4D97-AF65-F5344CB8AC3E}">
        <p14:creationId xmlns:p14="http://schemas.microsoft.com/office/powerpoint/2010/main" val="32942173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descr="66">
            <a:extLst>
              <a:ext uri="{FF2B5EF4-FFF2-40B4-BE49-F238E27FC236}">
                <a16:creationId xmlns:a16="http://schemas.microsoft.com/office/drawing/2014/main" id="{3E50C631-2DE5-B31F-0D06-6FE263386F9A}"/>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F41C97C8-F028-AE5A-1DFB-B6970B382BA7}"/>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AEA2B9FD-CCFC-0253-991C-D09CD79215C6}"/>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1C3DCFAF-B399-36DB-EFF3-196BC6CB66C5}"/>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cs typeface="+mn-cs"/>
              </a:defRPr>
            </a:lvl1pPr>
          </a:lstStyle>
          <a:p>
            <a:pPr>
              <a:defRPr/>
            </a:pPr>
            <a:endParaRPr lang="en-US" altLang="zh-CN"/>
          </a:p>
        </p:txBody>
      </p:sp>
      <p:sp>
        <p:nvSpPr>
          <p:cNvPr id="1029" name="Rectangle 5">
            <a:extLst>
              <a:ext uri="{FF2B5EF4-FFF2-40B4-BE49-F238E27FC236}">
                <a16:creationId xmlns:a16="http://schemas.microsoft.com/office/drawing/2014/main" id="{A0C94BE8-F899-5790-F271-4F7E534F8737}"/>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cs typeface="+mn-cs"/>
              </a:defRPr>
            </a:lvl1pPr>
          </a:lstStyle>
          <a:p>
            <a:pPr>
              <a:defRPr/>
            </a:pPr>
            <a:endParaRPr lang="en-US" altLang="zh-CN"/>
          </a:p>
        </p:txBody>
      </p:sp>
      <p:sp>
        <p:nvSpPr>
          <p:cNvPr id="1030" name="Rectangle 6">
            <a:extLst>
              <a:ext uri="{FF2B5EF4-FFF2-40B4-BE49-F238E27FC236}">
                <a16:creationId xmlns:a16="http://schemas.microsoft.com/office/drawing/2014/main" id="{7BBB26E7-DEA2-9D43-B3FB-449D63E95A8E}"/>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B4D2497A-4D4D-4E76-AD41-45309DFC38FF}"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000099"/>
          </a:solidFill>
          <a:latin typeface="+mj-lt"/>
          <a:ea typeface="+mj-ea"/>
          <a:cs typeface="宋体" charset="0"/>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cs typeface="宋体" charset="0"/>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cs typeface="宋体" charset="0"/>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cs typeface="宋体" charset="0"/>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cs typeface="宋体" charset="0"/>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kumimoji="1" sz="2400">
          <a:solidFill>
            <a:srgbClr val="000066"/>
          </a:solidFill>
          <a:latin typeface="+mn-lt"/>
          <a:ea typeface="+mn-ea"/>
          <a:cs typeface="宋体" charset="0"/>
        </a:defRPr>
      </a:lvl1pPr>
      <a:lvl2pPr marL="742950" indent="-285750" algn="l" rtl="0" eaLnBrk="0" fontAlgn="base" hangingPunct="0">
        <a:spcBef>
          <a:spcPct val="20000"/>
        </a:spcBef>
        <a:spcAft>
          <a:spcPct val="0"/>
        </a:spcAft>
        <a:buChar char="–"/>
        <a:defRPr kumimoji="1" sz="2400">
          <a:solidFill>
            <a:srgbClr val="000066"/>
          </a:solidFill>
          <a:latin typeface="+mn-lt"/>
          <a:ea typeface="+mn-ea"/>
        </a:defRPr>
      </a:lvl2pPr>
      <a:lvl3pPr marL="1143000" indent="-228600" algn="l" rtl="0" eaLnBrk="0" fontAlgn="base" hangingPunct="0">
        <a:spcBef>
          <a:spcPct val="20000"/>
        </a:spcBef>
        <a:spcAft>
          <a:spcPct val="0"/>
        </a:spcAft>
        <a:buChar char="•"/>
        <a:defRPr kumimoji="1" sz="2000">
          <a:solidFill>
            <a:srgbClr val="000066"/>
          </a:solidFill>
          <a:latin typeface="+mn-lt"/>
          <a:ea typeface="+mn-ea"/>
        </a:defRPr>
      </a:lvl3pPr>
      <a:lvl4pPr marL="1600200" indent="-228600" algn="l" rtl="0" eaLnBrk="0" fontAlgn="base" hangingPunct="0">
        <a:spcBef>
          <a:spcPct val="20000"/>
        </a:spcBef>
        <a:spcAft>
          <a:spcPct val="0"/>
        </a:spcAft>
        <a:buChar char="–"/>
        <a:defRPr kumimoji="1" sz="2000">
          <a:solidFill>
            <a:srgbClr val="000066"/>
          </a:solidFill>
          <a:latin typeface="+mn-lt"/>
          <a:ea typeface="+mn-ea"/>
        </a:defRPr>
      </a:lvl4pPr>
      <a:lvl5pPr marL="2057400" indent="-228600" algn="l" rtl="0" eaLnBrk="0" fontAlgn="base" hangingPunct="0">
        <a:spcBef>
          <a:spcPct val="20000"/>
        </a:spcBef>
        <a:spcAft>
          <a:spcPct val="0"/>
        </a:spcAft>
        <a:buChar char="»"/>
        <a:defRPr kumimoji="1"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oleObject" Target="../embeddings/oleObject2.bin"/><Relationship Id="rId3" Type="http://schemas.openxmlformats.org/officeDocument/2006/relationships/audio" Target="../media/audio2.bin"/><Relationship Id="rId7" Type="http://schemas.openxmlformats.org/officeDocument/2006/relationships/image" Target="../media/image3.wmf"/><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oleObject" Target="../embeddings/oleObject1.bin"/><Relationship Id="rId11" Type="http://schemas.openxmlformats.org/officeDocument/2006/relationships/image" Target="../media/image5.wmf"/><Relationship Id="rId5" Type="http://schemas.openxmlformats.org/officeDocument/2006/relationships/audio" Target="../media/audio4.bin"/><Relationship Id="rId10" Type="http://schemas.openxmlformats.org/officeDocument/2006/relationships/oleObject" Target="../embeddings/oleObject3.bin"/><Relationship Id="rId4" Type="http://schemas.openxmlformats.org/officeDocument/2006/relationships/audio" Target="../media/audio3.bin"/><Relationship Id="rId9" Type="http://schemas.openxmlformats.org/officeDocument/2006/relationships/image" Target="../media/image4.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file:///\\localhost\Users\zjuyjw\Desktop\%E8%BD%AF%E5%B7%A5%E8%AF%BE%E4%BB%B6\202127\SE21\ISO\%E8%B4%AF%E6%A0%87%E6%96%87%E4%BB%B6.rar" TargetMode="External"/><Relationship Id="rId2" Type="http://schemas.openxmlformats.org/officeDocument/2006/relationships/audio" Target="../media/audio1.bin"/><Relationship Id="rId1" Type="http://schemas.openxmlformats.org/officeDocument/2006/relationships/slideLayout" Target="../slideLayouts/slideLayout2.xml"/><Relationship Id="rId4" Type="http://schemas.openxmlformats.org/officeDocument/2006/relationships/hyperlink" Target="SE21/ISO/&#36143;&#26631;&#25991;&#20214;.rar"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SE21/23SQA&#38454;&#27573;&#24037;&#20316;&#34920;.doc" TargetMode="External"/><Relationship Id="rId3" Type="http://schemas.openxmlformats.org/officeDocument/2006/relationships/hyperlink" Target="file:///\\localhost\Users\zjuyjw\Desktop\%E8%BD%AF%E5%B7%A5%E8%AF%BE%E4%BB%B6\202127\SE21\%E8%BD%AF%E4%BB%B6%E8%B4%A8%E9%87%8F%E4%BF%9D%E8%AF%81%E8%BF%87%E7%A8%8B.doc" TargetMode="External"/><Relationship Id="rId7" Type="http://schemas.openxmlformats.org/officeDocument/2006/relationships/hyperlink" Target="SE21/21QA&#26816;&#26597;&#27719;&#24635;&#34920;.doc" TargetMode="External"/><Relationship Id="rId2" Type="http://schemas.openxmlformats.org/officeDocument/2006/relationships/audio" Target="../media/audio1.bin"/><Relationship Id="rId1" Type="http://schemas.openxmlformats.org/officeDocument/2006/relationships/slideLayout" Target="../slideLayouts/slideLayout2.xml"/><Relationship Id="rId6" Type="http://schemas.openxmlformats.org/officeDocument/2006/relationships/hyperlink" Target="SE21/6&#36719;&#20214;&#36136;&#37327;&#20445;&#35777;&#35745;&#21010;.doc" TargetMode="External"/><Relationship Id="rId5" Type="http://schemas.openxmlformats.org/officeDocument/2006/relationships/hyperlink" Target="file:///\\localhost\Users\zjuyjw\Desktop\%E8%BD%AF%E5%B7%A5%E8%AF%BE%E4%BB%B6\202127\SE21\6%E8%BD%AF%E4%BB%B6%E8%B4%A8%E9%87%8F%E4%BF%9D%E8%AF%81%E8%AE%A1%E5%88%92.doc" TargetMode="External"/><Relationship Id="rId4" Type="http://schemas.openxmlformats.org/officeDocument/2006/relationships/hyperlink" Target="SE21/&#36719;&#20214;&#36136;&#37327;&#20445;&#35777;&#36807;&#31243;.doc" TargetMode="External"/><Relationship Id="rId9" Type="http://schemas.openxmlformats.org/officeDocument/2006/relationships/hyperlink" Target="SE21/26&#36719;&#20214;&#36807;&#31243;&#23457;&#35745;&#25253;&#21578;.do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D5487265-C7B9-F47A-F7A0-D43499BD9B2C}"/>
              </a:ext>
            </a:extLst>
          </p:cNvPr>
          <p:cNvSpPr>
            <a:spLocks noGrp="1" noChangeArrowheads="1"/>
          </p:cNvSpPr>
          <p:nvPr>
            <p:ph type="ctrTitle"/>
          </p:nvPr>
        </p:nvSpPr>
        <p:spPr>
          <a:xfrm>
            <a:off x="685800" y="2606675"/>
            <a:ext cx="7815263" cy="1470025"/>
          </a:xfrm>
          <a:noFill/>
        </p:spPr>
        <p:txBody>
          <a:bodyPr/>
          <a:lstStyle/>
          <a:p>
            <a:pPr eaLnBrk="1" hangingPunct="1"/>
            <a:r>
              <a:rPr lang="en-US" altLang="zh-CN"/>
              <a:t>Ch.21  Software Quality Assurance</a:t>
            </a:r>
            <a:br>
              <a:rPr lang="en-US" altLang="zh-CN"/>
            </a:b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84541081-9BCB-FF3C-4282-1CFB3BF7C26B}"/>
              </a:ext>
            </a:extLst>
          </p:cNvPr>
          <p:cNvSpPr>
            <a:spLocks noGrp="1" noChangeArrowheads="1"/>
          </p:cNvSpPr>
          <p:nvPr>
            <p:ph type="title"/>
          </p:nvPr>
        </p:nvSpPr>
        <p:spPr>
          <a:xfrm>
            <a:off x="755650" y="274638"/>
            <a:ext cx="7859713" cy="850900"/>
          </a:xfrm>
        </p:spPr>
        <p:txBody>
          <a:bodyPr/>
          <a:lstStyle/>
          <a:p>
            <a:pPr eaLnBrk="1" hangingPunct="1">
              <a:defRPr/>
            </a:pPr>
            <a:r>
              <a:rPr lang="en-US" altLang="zh-CN" sz="3200" dirty="0">
                <a:latin typeface="+mn-lt"/>
              </a:rPr>
              <a:t>21.7</a:t>
            </a:r>
            <a:r>
              <a:rPr lang="en-US" altLang="zh-CN" sz="3200" dirty="0"/>
              <a:t>.</a:t>
            </a:r>
            <a:r>
              <a:rPr lang="en-US" altLang="zh-CN" sz="3200" dirty="0">
                <a:latin typeface="+mn-lt"/>
              </a:rPr>
              <a:t>1</a:t>
            </a:r>
            <a:r>
              <a:rPr lang="zh-CN" altLang="en-US" sz="3200" dirty="0">
                <a:latin typeface="+mn-lt"/>
              </a:rPr>
              <a:t> </a:t>
            </a:r>
            <a:r>
              <a:rPr lang="en-US" altLang="zh-CN" sz="3200" dirty="0">
                <a:latin typeface="+mn-lt"/>
              </a:rPr>
              <a:t>Software Reliability</a:t>
            </a:r>
          </a:p>
        </p:txBody>
      </p:sp>
      <p:grpSp>
        <p:nvGrpSpPr>
          <p:cNvPr id="2" name="Group 3">
            <a:extLst>
              <a:ext uri="{FF2B5EF4-FFF2-40B4-BE49-F238E27FC236}">
                <a16:creationId xmlns:a16="http://schemas.microsoft.com/office/drawing/2014/main" id="{C3F26EDB-F419-37BC-FAB0-C815E64ACD5F}"/>
              </a:ext>
            </a:extLst>
          </p:cNvPr>
          <p:cNvGrpSpPr>
            <a:grpSpLocks/>
          </p:cNvGrpSpPr>
          <p:nvPr/>
        </p:nvGrpSpPr>
        <p:grpSpPr bwMode="auto">
          <a:xfrm>
            <a:off x="938213" y="2205038"/>
            <a:ext cx="7162800" cy="1905000"/>
            <a:chOff x="1056" y="3120"/>
            <a:chExt cx="4512" cy="1200"/>
          </a:xfrm>
        </p:grpSpPr>
        <p:sp>
          <p:nvSpPr>
            <p:cNvPr id="1054" name="Text Box 4">
              <a:extLst>
                <a:ext uri="{FF2B5EF4-FFF2-40B4-BE49-F238E27FC236}">
                  <a16:creationId xmlns:a16="http://schemas.microsoft.com/office/drawing/2014/main" id="{0DDF8FD7-9429-2A94-F82E-5E5DF8737D99}"/>
                </a:ext>
              </a:extLst>
            </p:cNvPr>
            <p:cNvSpPr txBox="1">
              <a:spLocks noChangeArrowheads="1"/>
            </p:cNvSpPr>
            <p:nvPr/>
          </p:nvSpPr>
          <p:spPr bwMode="auto">
            <a:xfrm>
              <a:off x="1056" y="3168"/>
              <a:ext cx="4512" cy="10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ea typeface="楷体_GB2312" pitchFamily="49" charset="-122"/>
                </a:rPr>
                <a:t>Availability</a:t>
              </a:r>
              <a:r>
                <a:rPr kumimoji="1" lang="en-US" altLang="zh-CN" sz="2400" b="1">
                  <a:solidFill>
                    <a:srgbClr val="000066"/>
                  </a:solidFill>
                  <a:ea typeface="楷体_GB2312" pitchFamily="49" charset="-122"/>
                </a:rPr>
                <a:t> =                           (Shooman, 1983)</a:t>
              </a:r>
            </a:p>
            <a:p>
              <a:pPr eaLnBrk="1" hangingPunct="1">
                <a:spcBef>
                  <a:spcPct val="70000"/>
                </a:spcBef>
              </a:pPr>
              <a:r>
                <a:rPr kumimoji="1" lang="en-US" altLang="zh-CN" b="1">
                  <a:solidFill>
                    <a:srgbClr val="000066"/>
                  </a:solidFill>
                  <a:ea typeface="楷体_GB2312" pitchFamily="49" charset="-122"/>
                </a:rPr>
                <a:t>where</a:t>
              </a:r>
              <a:r>
                <a:rPr kumimoji="1" lang="en-US" altLang="zh-CN" sz="2400" b="1">
                  <a:solidFill>
                    <a:srgbClr val="000066"/>
                  </a:solidFill>
                  <a:ea typeface="楷体_GB2312" pitchFamily="49" charset="-122"/>
                </a:rPr>
                <a:t> MTTF = Mean Time To Failure =</a:t>
              </a:r>
            </a:p>
            <a:p>
              <a:pPr eaLnBrk="1" hangingPunct="1">
                <a:spcBef>
                  <a:spcPct val="70000"/>
                </a:spcBef>
              </a:pPr>
              <a:r>
                <a:rPr kumimoji="1" lang="en-US" altLang="zh-CN" sz="2400" b="1">
                  <a:solidFill>
                    <a:srgbClr val="000066"/>
                  </a:solidFill>
                  <a:ea typeface="楷体_GB2312" pitchFamily="49" charset="-122"/>
                </a:rPr>
                <a:t>         MTTR = Mean Time To Repair = </a:t>
              </a:r>
              <a:endParaRPr kumimoji="1" lang="en-US" altLang="zh-CN" sz="2800" b="1">
                <a:solidFill>
                  <a:srgbClr val="000066"/>
                </a:solidFill>
                <a:ea typeface="楷体_GB2312" pitchFamily="49" charset="-122"/>
              </a:endParaRPr>
            </a:p>
          </p:txBody>
        </p:sp>
        <p:graphicFrame>
          <p:nvGraphicFramePr>
            <p:cNvPr id="1026" name="Object 5">
              <a:extLst>
                <a:ext uri="{FF2B5EF4-FFF2-40B4-BE49-F238E27FC236}">
                  <a16:creationId xmlns:a16="http://schemas.microsoft.com/office/drawing/2014/main" id="{CEF4BDB1-3402-D3F6-2779-E5403E05FC71}"/>
                </a:ext>
              </a:extLst>
            </p:cNvPr>
            <p:cNvGraphicFramePr>
              <a:graphicFrameLocks noChangeAspect="1"/>
            </p:cNvGraphicFramePr>
            <p:nvPr/>
          </p:nvGraphicFramePr>
          <p:xfrm>
            <a:off x="2352" y="3120"/>
            <a:ext cx="1040" cy="408"/>
          </p:xfrm>
          <a:graphic>
            <a:graphicData uri="http://schemas.openxmlformats.org/presentationml/2006/ole">
              <mc:AlternateContent xmlns:mc="http://schemas.openxmlformats.org/markup-compatibility/2006">
                <mc:Choice xmlns:v="urn:schemas-microsoft-com:vml" Requires="v">
                  <p:oleObj name="公式" r:id="rId6" imgW="1651000" imgH="647700" progId="Equation.3">
                    <p:embed/>
                  </p:oleObj>
                </mc:Choice>
                <mc:Fallback>
                  <p:oleObj name="公式" r:id="rId6" imgW="1651000" imgH="6477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52" y="3120"/>
                          <a:ext cx="1040"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27" name="Object 6">
              <a:extLst>
                <a:ext uri="{FF2B5EF4-FFF2-40B4-BE49-F238E27FC236}">
                  <a16:creationId xmlns:a16="http://schemas.microsoft.com/office/drawing/2014/main" id="{B8384B9D-A575-FAEA-9F63-5A13A75CB5E7}"/>
                </a:ext>
              </a:extLst>
            </p:cNvPr>
            <p:cNvGraphicFramePr>
              <a:graphicFrameLocks noChangeAspect="1"/>
            </p:cNvGraphicFramePr>
            <p:nvPr/>
          </p:nvGraphicFramePr>
          <p:xfrm>
            <a:off x="4464" y="3456"/>
            <a:ext cx="528" cy="432"/>
          </p:xfrm>
          <a:graphic>
            <a:graphicData uri="http://schemas.openxmlformats.org/presentationml/2006/ole">
              <mc:AlternateContent xmlns:mc="http://schemas.openxmlformats.org/markup-compatibility/2006">
                <mc:Choice xmlns:v="urn:schemas-microsoft-com:vml" Requires="v">
                  <p:oleObj name="公式" r:id="rId8" imgW="838200" imgH="685800" progId="Equation.3">
                    <p:embed/>
                  </p:oleObj>
                </mc:Choice>
                <mc:Fallback>
                  <p:oleObj name="公式" r:id="rId8" imgW="838200" imgH="685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64" y="3456"/>
                          <a:ext cx="528"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28" name="Object 7">
              <a:extLst>
                <a:ext uri="{FF2B5EF4-FFF2-40B4-BE49-F238E27FC236}">
                  <a16:creationId xmlns:a16="http://schemas.microsoft.com/office/drawing/2014/main" id="{F5F13FAA-3CDF-3D83-5DDF-2B1CBC067063}"/>
                </a:ext>
              </a:extLst>
            </p:cNvPr>
            <p:cNvGraphicFramePr>
              <a:graphicFrameLocks noChangeAspect="1"/>
            </p:cNvGraphicFramePr>
            <p:nvPr/>
          </p:nvGraphicFramePr>
          <p:xfrm>
            <a:off x="4416" y="3888"/>
            <a:ext cx="520" cy="432"/>
          </p:xfrm>
          <a:graphic>
            <a:graphicData uri="http://schemas.openxmlformats.org/presentationml/2006/ole">
              <mc:AlternateContent xmlns:mc="http://schemas.openxmlformats.org/markup-compatibility/2006">
                <mc:Choice xmlns:v="urn:schemas-microsoft-com:vml" Requires="v">
                  <p:oleObj name="公式" r:id="rId10" imgW="825500" imgH="685800" progId="Equation.3">
                    <p:embed/>
                  </p:oleObj>
                </mc:Choice>
                <mc:Fallback>
                  <p:oleObj name="公式" r:id="rId10" imgW="825500" imgH="6858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416" y="3888"/>
                          <a:ext cx="520" cy="4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
        <p:nvSpPr>
          <p:cNvPr id="11" name="Text Box 8">
            <a:extLst>
              <a:ext uri="{FF2B5EF4-FFF2-40B4-BE49-F238E27FC236}">
                <a16:creationId xmlns:a16="http://schemas.microsoft.com/office/drawing/2014/main" id="{A6FD9443-BEA9-A985-5D8A-530D0F972581}"/>
              </a:ext>
            </a:extLst>
          </p:cNvPr>
          <p:cNvSpPr txBox="1">
            <a:spLocks noChangeArrowheads="1"/>
          </p:cNvSpPr>
          <p:nvPr/>
        </p:nvSpPr>
        <p:spPr bwMode="auto">
          <a:xfrm>
            <a:off x="904875" y="1268413"/>
            <a:ext cx="7123113"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rgbClr val="FF0000"/>
                </a:solidFill>
                <a:ea typeface="楷体_GB2312" pitchFamily="49" charset="-122"/>
              </a:rPr>
              <a:t>Reliability</a:t>
            </a:r>
            <a:r>
              <a:rPr kumimoji="1" lang="en-US" altLang="zh-CN" sz="2400" b="1">
                <a:solidFill>
                  <a:srgbClr val="000066"/>
                </a:solidFill>
                <a:ea typeface="楷体_GB2312" pitchFamily="49" charset="-122"/>
              </a:rPr>
              <a:t> = MTBF(mean-time-between-failure ) = MTTF + MTTR</a:t>
            </a:r>
          </a:p>
        </p:txBody>
      </p:sp>
      <p:sp>
        <p:nvSpPr>
          <p:cNvPr id="12" name="Line 9">
            <a:extLst>
              <a:ext uri="{FF2B5EF4-FFF2-40B4-BE49-F238E27FC236}">
                <a16:creationId xmlns:a16="http://schemas.microsoft.com/office/drawing/2014/main" id="{2EFAC03F-B11D-93CB-9C1A-BBE1710BCD7A}"/>
              </a:ext>
            </a:extLst>
          </p:cNvPr>
          <p:cNvSpPr>
            <a:spLocks noChangeShapeType="1"/>
          </p:cNvSpPr>
          <p:nvPr/>
        </p:nvSpPr>
        <p:spPr bwMode="auto">
          <a:xfrm>
            <a:off x="1111250" y="5013325"/>
            <a:ext cx="6705600" cy="0"/>
          </a:xfrm>
          <a:prstGeom prst="line">
            <a:avLst/>
          </a:prstGeom>
          <a:noFill/>
          <a:ln w="19050">
            <a:solidFill>
              <a:schemeClr val="tx1"/>
            </a:solidFill>
            <a:round/>
            <a:headEnd/>
            <a:tailEnd type="arrow" w="sm"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Line 10">
            <a:extLst>
              <a:ext uri="{FF2B5EF4-FFF2-40B4-BE49-F238E27FC236}">
                <a16:creationId xmlns:a16="http://schemas.microsoft.com/office/drawing/2014/main" id="{283F7CE4-7EAC-7519-292E-F75F263A4A82}"/>
              </a:ext>
            </a:extLst>
          </p:cNvPr>
          <p:cNvSpPr>
            <a:spLocks noChangeShapeType="1"/>
          </p:cNvSpPr>
          <p:nvPr/>
        </p:nvSpPr>
        <p:spPr bwMode="auto">
          <a:xfrm>
            <a:off x="1111250" y="4940300"/>
            <a:ext cx="0" cy="71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4" name="Line 11">
            <a:extLst>
              <a:ext uri="{FF2B5EF4-FFF2-40B4-BE49-F238E27FC236}">
                <a16:creationId xmlns:a16="http://schemas.microsoft.com/office/drawing/2014/main" id="{77F7A3CB-D24C-802B-20A3-56512789006A}"/>
              </a:ext>
            </a:extLst>
          </p:cNvPr>
          <p:cNvSpPr>
            <a:spLocks noChangeShapeType="1"/>
          </p:cNvSpPr>
          <p:nvPr/>
        </p:nvSpPr>
        <p:spPr bwMode="auto">
          <a:xfrm>
            <a:off x="2622550" y="4940300"/>
            <a:ext cx="0" cy="71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Line 12">
            <a:extLst>
              <a:ext uri="{FF2B5EF4-FFF2-40B4-BE49-F238E27FC236}">
                <a16:creationId xmlns:a16="http://schemas.microsoft.com/office/drawing/2014/main" id="{B84B4174-1FA3-5EC5-E270-B19A4E88066E}"/>
              </a:ext>
            </a:extLst>
          </p:cNvPr>
          <p:cNvSpPr>
            <a:spLocks noChangeShapeType="1"/>
          </p:cNvSpPr>
          <p:nvPr/>
        </p:nvSpPr>
        <p:spPr bwMode="auto">
          <a:xfrm>
            <a:off x="3308350" y="4940300"/>
            <a:ext cx="0" cy="71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6" name="Line 13">
            <a:extLst>
              <a:ext uri="{FF2B5EF4-FFF2-40B4-BE49-F238E27FC236}">
                <a16:creationId xmlns:a16="http://schemas.microsoft.com/office/drawing/2014/main" id="{E6ADC95E-331F-0A95-6498-35E3A20C04E5}"/>
              </a:ext>
            </a:extLst>
          </p:cNvPr>
          <p:cNvSpPr>
            <a:spLocks noChangeShapeType="1"/>
          </p:cNvSpPr>
          <p:nvPr/>
        </p:nvSpPr>
        <p:spPr bwMode="auto">
          <a:xfrm>
            <a:off x="5429250" y="4940300"/>
            <a:ext cx="0" cy="71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7" name="Line 14">
            <a:extLst>
              <a:ext uri="{FF2B5EF4-FFF2-40B4-BE49-F238E27FC236}">
                <a16:creationId xmlns:a16="http://schemas.microsoft.com/office/drawing/2014/main" id="{8EF09EC8-7A53-8EBA-99D3-878A77EAF671}"/>
              </a:ext>
            </a:extLst>
          </p:cNvPr>
          <p:cNvSpPr>
            <a:spLocks noChangeShapeType="1"/>
          </p:cNvSpPr>
          <p:nvPr/>
        </p:nvSpPr>
        <p:spPr bwMode="auto">
          <a:xfrm>
            <a:off x="6329363" y="4940300"/>
            <a:ext cx="0" cy="71438"/>
          </a:xfrm>
          <a:prstGeom prst="line">
            <a:avLst/>
          </a:prstGeom>
          <a:noFill/>
          <a:ln w="1905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5">
            <a:extLst>
              <a:ext uri="{FF2B5EF4-FFF2-40B4-BE49-F238E27FC236}">
                <a16:creationId xmlns:a16="http://schemas.microsoft.com/office/drawing/2014/main" id="{3B5134F3-DAF1-98C7-0290-36A40E6BC557}"/>
              </a:ext>
            </a:extLst>
          </p:cNvPr>
          <p:cNvSpPr>
            <a:spLocks noChangeShapeType="1"/>
          </p:cNvSpPr>
          <p:nvPr/>
        </p:nvSpPr>
        <p:spPr bwMode="auto">
          <a:xfrm>
            <a:off x="1111250" y="5013325"/>
            <a:ext cx="1511300" cy="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6">
            <a:extLst>
              <a:ext uri="{FF2B5EF4-FFF2-40B4-BE49-F238E27FC236}">
                <a16:creationId xmlns:a16="http://schemas.microsoft.com/office/drawing/2014/main" id="{5EE985E9-59F4-8DEA-EACB-CCD266871D89}"/>
              </a:ext>
            </a:extLst>
          </p:cNvPr>
          <p:cNvSpPr>
            <a:spLocks noChangeShapeType="1"/>
          </p:cNvSpPr>
          <p:nvPr/>
        </p:nvSpPr>
        <p:spPr bwMode="auto">
          <a:xfrm>
            <a:off x="2622550" y="5013325"/>
            <a:ext cx="6842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7">
            <a:extLst>
              <a:ext uri="{FF2B5EF4-FFF2-40B4-BE49-F238E27FC236}">
                <a16:creationId xmlns:a16="http://schemas.microsoft.com/office/drawing/2014/main" id="{C0652911-7F65-9357-B81D-EE6A258B9E48}"/>
              </a:ext>
            </a:extLst>
          </p:cNvPr>
          <p:cNvSpPr>
            <a:spLocks noChangeShapeType="1"/>
          </p:cNvSpPr>
          <p:nvPr/>
        </p:nvSpPr>
        <p:spPr bwMode="auto">
          <a:xfrm>
            <a:off x="3308350" y="5013325"/>
            <a:ext cx="2124075" cy="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8">
            <a:extLst>
              <a:ext uri="{FF2B5EF4-FFF2-40B4-BE49-F238E27FC236}">
                <a16:creationId xmlns:a16="http://schemas.microsoft.com/office/drawing/2014/main" id="{689DE74F-2F2B-9F03-AD62-AB4AFB25ED70}"/>
              </a:ext>
            </a:extLst>
          </p:cNvPr>
          <p:cNvSpPr>
            <a:spLocks noChangeShapeType="1"/>
          </p:cNvSpPr>
          <p:nvPr/>
        </p:nvSpPr>
        <p:spPr bwMode="auto">
          <a:xfrm>
            <a:off x="5429250" y="5013325"/>
            <a:ext cx="900113" cy="0"/>
          </a:xfrm>
          <a:prstGeom prst="line">
            <a:avLst/>
          </a:prstGeom>
          <a:noFill/>
          <a:ln w="19050">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9">
            <a:extLst>
              <a:ext uri="{FF2B5EF4-FFF2-40B4-BE49-F238E27FC236}">
                <a16:creationId xmlns:a16="http://schemas.microsoft.com/office/drawing/2014/main" id="{671997D4-DB5B-4B7D-CB1D-04C0971245F4}"/>
              </a:ext>
            </a:extLst>
          </p:cNvPr>
          <p:cNvSpPr>
            <a:spLocks noChangeShapeType="1"/>
          </p:cNvSpPr>
          <p:nvPr/>
        </p:nvSpPr>
        <p:spPr bwMode="auto">
          <a:xfrm>
            <a:off x="6329363" y="5013325"/>
            <a:ext cx="1331912" cy="0"/>
          </a:xfrm>
          <a:prstGeom prst="line">
            <a:avLst/>
          </a:prstGeom>
          <a:noFill/>
          <a:ln w="19050">
            <a:solidFill>
              <a:srgbClr val="00FF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Text Box 20">
            <a:extLst>
              <a:ext uri="{FF2B5EF4-FFF2-40B4-BE49-F238E27FC236}">
                <a16:creationId xmlns:a16="http://schemas.microsoft.com/office/drawing/2014/main" id="{24C2365F-603F-3292-F203-20549C762792}"/>
              </a:ext>
            </a:extLst>
          </p:cNvPr>
          <p:cNvSpPr txBox="1">
            <a:spLocks noChangeArrowheads="1"/>
          </p:cNvSpPr>
          <p:nvPr/>
        </p:nvSpPr>
        <p:spPr bwMode="auto">
          <a:xfrm>
            <a:off x="946150" y="4987925"/>
            <a:ext cx="381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a:latin typeface="Times New Roman" panose="02020603050405020304" pitchFamily="18" charset="0"/>
              </a:rPr>
              <a:t>0</a:t>
            </a:r>
          </a:p>
        </p:txBody>
      </p:sp>
      <p:sp>
        <p:nvSpPr>
          <p:cNvPr id="24" name="Text Box 21">
            <a:extLst>
              <a:ext uri="{FF2B5EF4-FFF2-40B4-BE49-F238E27FC236}">
                <a16:creationId xmlns:a16="http://schemas.microsoft.com/office/drawing/2014/main" id="{C3975F14-FBE7-8C10-BB13-238F513D1B37}"/>
              </a:ext>
            </a:extLst>
          </p:cNvPr>
          <p:cNvSpPr txBox="1">
            <a:spLocks noChangeArrowheads="1"/>
          </p:cNvSpPr>
          <p:nvPr/>
        </p:nvSpPr>
        <p:spPr bwMode="auto">
          <a:xfrm>
            <a:off x="7423150" y="4987925"/>
            <a:ext cx="533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t</a:t>
            </a:r>
          </a:p>
        </p:txBody>
      </p:sp>
      <p:sp>
        <p:nvSpPr>
          <p:cNvPr id="25" name="Text Box 22">
            <a:extLst>
              <a:ext uri="{FF2B5EF4-FFF2-40B4-BE49-F238E27FC236}">
                <a16:creationId xmlns:a16="http://schemas.microsoft.com/office/drawing/2014/main" id="{08E95DD2-9AA1-2A25-0A09-9A2AB70BA259}"/>
              </a:ext>
            </a:extLst>
          </p:cNvPr>
          <p:cNvSpPr txBox="1">
            <a:spLocks noChangeArrowheads="1"/>
          </p:cNvSpPr>
          <p:nvPr/>
        </p:nvSpPr>
        <p:spPr bwMode="auto">
          <a:xfrm>
            <a:off x="1479550" y="45307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u1</a:t>
            </a:r>
            <a:endParaRPr kumimoji="1" lang="en-US" altLang="zh-CN" sz="2400" b="1" i="1">
              <a:latin typeface="Times New Roman" panose="02020603050405020304" pitchFamily="18" charset="0"/>
            </a:endParaRPr>
          </a:p>
        </p:txBody>
      </p:sp>
      <p:sp>
        <p:nvSpPr>
          <p:cNvPr id="26" name="Text Box 23">
            <a:extLst>
              <a:ext uri="{FF2B5EF4-FFF2-40B4-BE49-F238E27FC236}">
                <a16:creationId xmlns:a16="http://schemas.microsoft.com/office/drawing/2014/main" id="{F7AA549B-863C-DBDD-CF82-5C723D2973B9}"/>
              </a:ext>
            </a:extLst>
          </p:cNvPr>
          <p:cNvSpPr txBox="1">
            <a:spLocks noChangeArrowheads="1"/>
          </p:cNvSpPr>
          <p:nvPr/>
        </p:nvSpPr>
        <p:spPr bwMode="auto">
          <a:xfrm>
            <a:off x="2622550" y="4530725"/>
            <a:ext cx="685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d1</a:t>
            </a:r>
            <a:endParaRPr kumimoji="1" lang="en-US" altLang="zh-CN" sz="2400" b="1" i="1">
              <a:latin typeface="Times New Roman" panose="02020603050405020304" pitchFamily="18" charset="0"/>
            </a:endParaRPr>
          </a:p>
        </p:txBody>
      </p:sp>
      <p:sp>
        <p:nvSpPr>
          <p:cNvPr id="27" name="Text Box 24">
            <a:extLst>
              <a:ext uri="{FF2B5EF4-FFF2-40B4-BE49-F238E27FC236}">
                <a16:creationId xmlns:a16="http://schemas.microsoft.com/office/drawing/2014/main" id="{14A9FF54-8263-65E7-855B-06A16E9B489D}"/>
              </a:ext>
            </a:extLst>
          </p:cNvPr>
          <p:cNvSpPr txBox="1">
            <a:spLocks noChangeArrowheads="1"/>
          </p:cNvSpPr>
          <p:nvPr/>
        </p:nvSpPr>
        <p:spPr bwMode="auto">
          <a:xfrm>
            <a:off x="3308350" y="4530725"/>
            <a:ext cx="213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u2</a:t>
            </a:r>
            <a:endParaRPr kumimoji="1" lang="en-US" altLang="zh-CN" sz="2400" b="1" i="1">
              <a:latin typeface="Times New Roman" panose="02020603050405020304" pitchFamily="18" charset="0"/>
            </a:endParaRPr>
          </a:p>
        </p:txBody>
      </p:sp>
      <p:sp>
        <p:nvSpPr>
          <p:cNvPr id="28" name="Text Box 25">
            <a:extLst>
              <a:ext uri="{FF2B5EF4-FFF2-40B4-BE49-F238E27FC236}">
                <a16:creationId xmlns:a16="http://schemas.microsoft.com/office/drawing/2014/main" id="{D45F9585-7B5D-7825-30D0-70BEDD2AF8FB}"/>
              </a:ext>
            </a:extLst>
          </p:cNvPr>
          <p:cNvSpPr txBox="1">
            <a:spLocks noChangeArrowheads="1"/>
          </p:cNvSpPr>
          <p:nvPr/>
        </p:nvSpPr>
        <p:spPr bwMode="auto">
          <a:xfrm>
            <a:off x="5441950" y="4530725"/>
            <a:ext cx="914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2400" b="1" i="1">
                <a:latin typeface="Times New Roman" panose="02020603050405020304" pitchFamily="18" charset="0"/>
              </a:rPr>
              <a:t>t</a:t>
            </a:r>
            <a:r>
              <a:rPr kumimoji="1" lang="en-US" altLang="zh-CN" sz="2400" b="1" baseline="-25000">
                <a:latin typeface="Times New Roman" panose="02020603050405020304" pitchFamily="18" charset="0"/>
              </a:rPr>
              <a:t>d2</a:t>
            </a:r>
            <a:endParaRPr kumimoji="1" lang="en-US" altLang="zh-CN" sz="2400" b="1" i="1">
              <a:latin typeface="Times New Roman" panose="02020603050405020304" pitchFamily="18" charset="0"/>
            </a:endParaRPr>
          </a:p>
        </p:txBody>
      </p:sp>
      <p:sp>
        <p:nvSpPr>
          <p:cNvPr id="29" name="AutoShape 26">
            <a:extLst>
              <a:ext uri="{FF2B5EF4-FFF2-40B4-BE49-F238E27FC236}">
                <a16:creationId xmlns:a16="http://schemas.microsoft.com/office/drawing/2014/main" id="{DDB83CEE-DA31-006F-8CEB-60F43ACC2E89}"/>
              </a:ext>
            </a:extLst>
          </p:cNvPr>
          <p:cNvSpPr>
            <a:spLocks noChangeArrowheads="1"/>
          </p:cNvSpPr>
          <p:nvPr/>
        </p:nvSpPr>
        <p:spPr bwMode="auto">
          <a:xfrm>
            <a:off x="2317750" y="4378325"/>
            <a:ext cx="304800" cy="609600"/>
          </a:xfrm>
          <a:prstGeom prst="lightningBol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 name="Text Box 27">
            <a:extLst>
              <a:ext uri="{FF2B5EF4-FFF2-40B4-BE49-F238E27FC236}">
                <a16:creationId xmlns:a16="http://schemas.microsoft.com/office/drawing/2014/main" id="{E44DA9EC-A3DB-3FDC-F410-AC1F3E64DC9E}"/>
              </a:ext>
            </a:extLst>
          </p:cNvPr>
          <p:cNvSpPr txBox="1">
            <a:spLocks noChangeArrowheads="1"/>
          </p:cNvSpPr>
          <p:nvPr/>
        </p:nvSpPr>
        <p:spPr bwMode="auto">
          <a:xfrm>
            <a:off x="2736850" y="4378325"/>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00CC00"/>
                </a:solidFill>
                <a:latin typeface="Times New Roman" panose="02020603050405020304" pitchFamily="18" charset="0"/>
                <a:sym typeface="Webdings" panose="05030102010509060703" pitchFamily="18" charset="2"/>
              </a:rPr>
              <a:t></a:t>
            </a:r>
            <a:endParaRPr kumimoji="1" lang="en-US" altLang="zh-CN" sz="2400" b="1">
              <a:latin typeface="Times New Roman" panose="02020603050405020304" pitchFamily="18" charset="0"/>
            </a:endParaRPr>
          </a:p>
        </p:txBody>
      </p:sp>
      <p:sp>
        <p:nvSpPr>
          <p:cNvPr id="31" name="AutoShape 28">
            <a:extLst>
              <a:ext uri="{FF2B5EF4-FFF2-40B4-BE49-F238E27FC236}">
                <a16:creationId xmlns:a16="http://schemas.microsoft.com/office/drawing/2014/main" id="{0F1C2299-B9B1-B88C-04C0-64EF9136A601}"/>
              </a:ext>
            </a:extLst>
          </p:cNvPr>
          <p:cNvSpPr>
            <a:spLocks noChangeArrowheads="1"/>
          </p:cNvSpPr>
          <p:nvPr/>
        </p:nvSpPr>
        <p:spPr bwMode="auto">
          <a:xfrm>
            <a:off x="5137150" y="4378325"/>
            <a:ext cx="304800" cy="609600"/>
          </a:xfrm>
          <a:prstGeom prst="lightningBolt">
            <a:avLst/>
          </a:prstGeom>
          <a:solidFill>
            <a:srgbClr val="FF33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2" name="Text Box 29">
            <a:extLst>
              <a:ext uri="{FF2B5EF4-FFF2-40B4-BE49-F238E27FC236}">
                <a16:creationId xmlns:a16="http://schemas.microsoft.com/office/drawing/2014/main" id="{8906CC12-B75F-6F2A-040C-3BA5826A7199}"/>
              </a:ext>
            </a:extLst>
          </p:cNvPr>
          <p:cNvSpPr txBox="1">
            <a:spLocks noChangeArrowheads="1"/>
          </p:cNvSpPr>
          <p:nvPr/>
        </p:nvSpPr>
        <p:spPr bwMode="auto">
          <a:xfrm>
            <a:off x="5746750" y="4378325"/>
            <a:ext cx="1219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kumimoji="1" lang="en-US" altLang="zh-CN" sz="4000" b="1">
                <a:solidFill>
                  <a:srgbClr val="00CC00"/>
                </a:solidFill>
                <a:latin typeface="Times New Roman" panose="02020603050405020304" pitchFamily="18" charset="0"/>
                <a:sym typeface="Webdings" panose="05030102010509060703" pitchFamily="18" charset="2"/>
              </a:rPr>
              <a:t></a:t>
            </a:r>
            <a:endParaRPr kumimoji="1" lang="en-US" altLang="zh-CN" sz="2400" b="1">
              <a:latin typeface="Times New Roman" panose="02020603050405020304" pitchFamily="18" charset="0"/>
            </a:endParaRPr>
          </a:p>
        </p:txBody>
      </p:sp>
      <p:sp>
        <p:nvSpPr>
          <p:cNvPr id="1053" name="Slide Number Placeholder 4">
            <a:extLst>
              <a:ext uri="{FF2B5EF4-FFF2-40B4-BE49-F238E27FC236}">
                <a16:creationId xmlns:a16="http://schemas.microsoft.com/office/drawing/2014/main" id="{BE28DBDA-9E26-FF7B-6B58-D4C2CDFAE299}"/>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9/12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up)">
                                      <p:cBhvr>
                                        <p:cTn id="12" dur="500"/>
                                        <p:tgtEl>
                                          <p:spTgt spid="2"/>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box(out)">
                                      <p:cBhvr>
                                        <p:cTn id="17" dur="500"/>
                                        <p:tgtEl>
                                          <p:spTgt spid="13"/>
                                        </p:tgtEl>
                                      </p:cBhvr>
                                    </p:animEffect>
                                  </p:childTnLst>
                                </p:cTn>
                              </p:par>
                            </p:childTnLst>
                          </p:cTn>
                        </p:par>
                        <p:par>
                          <p:cTn id="18" fill="hold" nodeType="afterGroup">
                            <p:stCondLst>
                              <p:cond delay="500"/>
                            </p:stCondLst>
                            <p:childTnLst>
                              <p:par>
                                <p:cTn id="19" presetID="17" presetClass="entr" presetSubtype="8" fill="hold" nodeType="after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p:cTn id="21" dur="500" fill="hold"/>
                                        <p:tgtEl>
                                          <p:spTgt spid="12"/>
                                        </p:tgtEl>
                                        <p:attrNameLst>
                                          <p:attrName>ppt_x</p:attrName>
                                        </p:attrNameLst>
                                      </p:cBhvr>
                                      <p:tavLst>
                                        <p:tav tm="0">
                                          <p:val>
                                            <p:strVal val="#ppt_x-#ppt_w/2"/>
                                          </p:val>
                                        </p:tav>
                                        <p:tav tm="100000">
                                          <p:val>
                                            <p:strVal val="#ppt_x"/>
                                          </p:val>
                                        </p:tav>
                                      </p:tavLst>
                                    </p:anim>
                                    <p:anim calcmode="lin" valueType="num">
                                      <p:cBhvr>
                                        <p:cTn id="22" dur="500" fill="hold"/>
                                        <p:tgtEl>
                                          <p:spTgt spid="12"/>
                                        </p:tgtEl>
                                        <p:attrNameLst>
                                          <p:attrName>ppt_y</p:attrName>
                                        </p:attrNameLst>
                                      </p:cBhvr>
                                      <p:tavLst>
                                        <p:tav tm="0">
                                          <p:val>
                                            <p:strVal val="#ppt_y"/>
                                          </p:val>
                                        </p:tav>
                                        <p:tav tm="100000">
                                          <p:val>
                                            <p:strVal val="#ppt_y"/>
                                          </p:val>
                                        </p:tav>
                                      </p:tavLst>
                                    </p:anim>
                                    <p:anim calcmode="lin" valueType="num">
                                      <p:cBhvr>
                                        <p:cTn id="23" dur="500" fill="hold"/>
                                        <p:tgtEl>
                                          <p:spTgt spid="12"/>
                                        </p:tgtEl>
                                        <p:attrNameLst>
                                          <p:attrName>ppt_w</p:attrName>
                                        </p:attrNameLst>
                                      </p:cBhvr>
                                      <p:tavLst>
                                        <p:tav tm="0">
                                          <p:val>
                                            <p:fltVal val="0"/>
                                          </p:val>
                                        </p:tav>
                                        <p:tav tm="100000">
                                          <p:val>
                                            <p:strVal val="#ppt_w"/>
                                          </p:val>
                                        </p:tav>
                                      </p:tavLst>
                                    </p:anim>
                                    <p:anim calcmode="lin" valueType="num">
                                      <p:cBhvr>
                                        <p:cTn id="24" dur="500" fill="hold"/>
                                        <p:tgtEl>
                                          <p:spTgt spid="1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19"/>
                                            </p:cond>
                                          </p:stCondLst>
                                          <p:endCondLst>
                                            <p:cond evt="onStopAudio" delay="0">
                                              <p:tgtEl>
                                                <p:sldTgt/>
                                              </p:tgtEl>
                                            </p:cond>
                                          </p:endCondLst>
                                        </p:cTn>
                                        <p:tgtEl>
                                          <p:sndTgt r:embed="rId3" name="PROJCTOR.WAV"/>
                                        </p:tgtEl>
                                      </p:cMediaNode>
                                    </p:audio>
                                  </p:subTnLst>
                                </p:cTn>
                              </p:par>
                            </p:childTnLst>
                          </p:cTn>
                        </p:par>
                        <p:par>
                          <p:cTn id="25" fill="hold" nodeType="afterGroup">
                            <p:stCondLst>
                              <p:cond delay="1000"/>
                            </p:stCondLst>
                            <p:childTnLst>
                              <p:par>
                                <p:cTn id="26" presetID="4" presetClass="entr" presetSubtype="32"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box(out)">
                                      <p:cBhvr>
                                        <p:cTn id="28" dur="500"/>
                                        <p:tgtEl>
                                          <p:spTgt spid="23"/>
                                        </p:tgtEl>
                                      </p:cBhvr>
                                    </p:animEffect>
                                  </p:childTnLst>
                                </p:cTn>
                              </p:par>
                            </p:childTnLst>
                          </p:cTn>
                        </p:par>
                        <p:par>
                          <p:cTn id="29" fill="hold" nodeType="afterGroup">
                            <p:stCondLst>
                              <p:cond delay="1500"/>
                            </p:stCondLst>
                            <p:childTnLst>
                              <p:par>
                                <p:cTn id="30" presetID="4" presetClass="entr" presetSubtype="3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ox(out)">
                                      <p:cBhvr>
                                        <p:cTn id="32" dur="500"/>
                                        <p:tgtEl>
                                          <p:spTgt spid="14"/>
                                        </p:tgtEl>
                                      </p:cBhvr>
                                    </p:animEffect>
                                  </p:childTnLst>
                                </p:cTn>
                              </p:par>
                            </p:childTnLst>
                          </p:cTn>
                        </p:par>
                        <p:par>
                          <p:cTn id="33" fill="hold" nodeType="afterGroup">
                            <p:stCondLst>
                              <p:cond delay="2000"/>
                            </p:stCondLst>
                            <p:childTnLst>
                              <p:par>
                                <p:cTn id="34" presetID="4" presetClass="entr" presetSubtype="32" fill="hold" nodeType="after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box(out)">
                                      <p:cBhvr>
                                        <p:cTn id="36" dur="500"/>
                                        <p:tgtEl>
                                          <p:spTgt spid="15"/>
                                        </p:tgtEl>
                                      </p:cBhvr>
                                    </p:animEffect>
                                  </p:childTnLst>
                                </p:cTn>
                              </p:par>
                            </p:childTnLst>
                          </p:cTn>
                        </p:par>
                        <p:par>
                          <p:cTn id="37" fill="hold" nodeType="afterGroup">
                            <p:stCondLst>
                              <p:cond delay="2500"/>
                            </p:stCondLst>
                            <p:childTnLst>
                              <p:par>
                                <p:cTn id="38" presetID="4" presetClass="entr" presetSubtype="32" fill="hold" nodeType="after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box(out)">
                                      <p:cBhvr>
                                        <p:cTn id="40" dur="500"/>
                                        <p:tgtEl>
                                          <p:spTgt spid="16"/>
                                        </p:tgtEl>
                                      </p:cBhvr>
                                    </p:animEffect>
                                  </p:childTnLst>
                                </p:cTn>
                              </p:par>
                            </p:childTnLst>
                          </p:cTn>
                        </p:par>
                        <p:par>
                          <p:cTn id="41" fill="hold" nodeType="afterGroup">
                            <p:stCondLst>
                              <p:cond delay="3000"/>
                            </p:stCondLst>
                            <p:childTnLst>
                              <p:par>
                                <p:cTn id="42" presetID="4" presetClass="entr" presetSubtype="32" fill="hold" nodeType="after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ox(out)">
                                      <p:cBhvr>
                                        <p:cTn id="44" dur="500"/>
                                        <p:tgtEl>
                                          <p:spTgt spid="17"/>
                                        </p:tgtEl>
                                      </p:cBhvr>
                                    </p:animEffect>
                                  </p:childTnLst>
                                </p:cTn>
                              </p:par>
                            </p:childTnLst>
                          </p:cTn>
                        </p:par>
                        <p:par>
                          <p:cTn id="45" fill="hold" nodeType="afterGroup">
                            <p:stCondLst>
                              <p:cond delay="3500"/>
                            </p:stCondLst>
                            <p:childTnLst>
                              <p:par>
                                <p:cTn id="46" presetID="4" presetClass="entr" presetSubtype="32" fill="hold" grpId="0" nodeType="after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ox(out)">
                                      <p:cBhvr>
                                        <p:cTn id="48" dur="500"/>
                                        <p:tgtEl>
                                          <p:spTgt spid="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4" presetClass="entr" presetSubtype="32" fill="hold" grpId="0"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box(out)">
                                      <p:cBhvr>
                                        <p:cTn id="53" dur="500"/>
                                        <p:tgtEl>
                                          <p:spTgt spid="25"/>
                                        </p:tgtEl>
                                      </p:cBhvr>
                                    </p:animEffect>
                                  </p:childTnLst>
                                </p:cTn>
                              </p:par>
                            </p:childTnLst>
                          </p:cTn>
                        </p:par>
                        <p:par>
                          <p:cTn id="54" fill="hold" nodeType="afterGroup">
                            <p:stCondLst>
                              <p:cond delay="500"/>
                            </p:stCondLst>
                            <p:childTnLst>
                              <p:par>
                                <p:cTn id="55" presetID="17" presetClass="entr" presetSubtype="8" fill="hold" nodeType="afterEffect">
                                  <p:stCondLst>
                                    <p:cond delay="0"/>
                                  </p:stCondLst>
                                  <p:childTnLst>
                                    <p:set>
                                      <p:cBhvr>
                                        <p:cTn id="56" dur="1" fill="hold">
                                          <p:stCondLst>
                                            <p:cond delay="0"/>
                                          </p:stCondLst>
                                        </p:cTn>
                                        <p:tgtEl>
                                          <p:spTgt spid="18"/>
                                        </p:tgtEl>
                                        <p:attrNameLst>
                                          <p:attrName>style.visibility</p:attrName>
                                        </p:attrNameLst>
                                      </p:cBhvr>
                                      <p:to>
                                        <p:strVal val="visible"/>
                                      </p:to>
                                    </p:set>
                                    <p:anim calcmode="lin" valueType="num">
                                      <p:cBhvr>
                                        <p:cTn id="57" dur="500" fill="hold"/>
                                        <p:tgtEl>
                                          <p:spTgt spid="18"/>
                                        </p:tgtEl>
                                        <p:attrNameLst>
                                          <p:attrName>ppt_x</p:attrName>
                                        </p:attrNameLst>
                                      </p:cBhvr>
                                      <p:tavLst>
                                        <p:tav tm="0">
                                          <p:val>
                                            <p:strVal val="#ppt_x-#ppt_w/2"/>
                                          </p:val>
                                        </p:tav>
                                        <p:tav tm="100000">
                                          <p:val>
                                            <p:strVal val="#ppt_x"/>
                                          </p:val>
                                        </p:tav>
                                      </p:tavLst>
                                    </p:anim>
                                    <p:anim calcmode="lin" valueType="num">
                                      <p:cBhvr>
                                        <p:cTn id="58" dur="500" fill="hold"/>
                                        <p:tgtEl>
                                          <p:spTgt spid="18"/>
                                        </p:tgtEl>
                                        <p:attrNameLst>
                                          <p:attrName>ppt_y</p:attrName>
                                        </p:attrNameLst>
                                      </p:cBhvr>
                                      <p:tavLst>
                                        <p:tav tm="0">
                                          <p:val>
                                            <p:strVal val="#ppt_y"/>
                                          </p:val>
                                        </p:tav>
                                        <p:tav tm="100000">
                                          <p:val>
                                            <p:strVal val="#ppt_y"/>
                                          </p:val>
                                        </p:tav>
                                      </p:tavLst>
                                    </p:anim>
                                    <p:anim calcmode="lin" valueType="num">
                                      <p:cBhvr>
                                        <p:cTn id="59" dur="500" fill="hold"/>
                                        <p:tgtEl>
                                          <p:spTgt spid="18"/>
                                        </p:tgtEl>
                                        <p:attrNameLst>
                                          <p:attrName>ppt_w</p:attrName>
                                        </p:attrNameLst>
                                      </p:cBhvr>
                                      <p:tavLst>
                                        <p:tav tm="0">
                                          <p:val>
                                            <p:fltVal val="0"/>
                                          </p:val>
                                        </p:tav>
                                        <p:tav tm="100000">
                                          <p:val>
                                            <p:strVal val="#ppt_w"/>
                                          </p:val>
                                        </p:tav>
                                      </p:tavLst>
                                    </p:anim>
                                    <p:anim calcmode="lin" valueType="num">
                                      <p:cBhvr>
                                        <p:cTn id="60" dur="500" fill="hold"/>
                                        <p:tgtEl>
                                          <p:spTgt spid="18"/>
                                        </p:tgtEl>
                                        <p:attrNameLst>
                                          <p:attrName>ppt_h</p:attrName>
                                        </p:attrNameLst>
                                      </p:cBhvr>
                                      <p:tavLst>
                                        <p:tav tm="0">
                                          <p:val>
                                            <p:strVal val="#ppt_h"/>
                                          </p:val>
                                        </p:tav>
                                        <p:tav tm="100000">
                                          <p:val>
                                            <p:strVal val="#ppt_h"/>
                                          </p:val>
                                        </p:tav>
                                      </p:tavLst>
                                    </p:anim>
                                  </p:childTnLst>
                                </p:cTn>
                              </p:par>
                            </p:childTnLst>
                          </p:cTn>
                        </p:par>
                        <p:par>
                          <p:cTn id="61" fill="hold" nodeType="afterGroup">
                            <p:stCondLst>
                              <p:cond delay="1000"/>
                            </p:stCondLst>
                            <p:childTnLst>
                              <p:par>
                                <p:cTn id="62" presetID="17" presetClass="entr" presetSubtype="1" fill="hold" grpId="0" nodeType="afterEffect">
                                  <p:stCondLst>
                                    <p:cond delay="0"/>
                                  </p:stCondLst>
                                  <p:childTnLst>
                                    <p:set>
                                      <p:cBhvr>
                                        <p:cTn id="63" dur="1" fill="hold">
                                          <p:stCondLst>
                                            <p:cond delay="0"/>
                                          </p:stCondLst>
                                        </p:cTn>
                                        <p:tgtEl>
                                          <p:spTgt spid="29"/>
                                        </p:tgtEl>
                                        <p:attrNameLst>
                                          <p:attrName>style.visibility</p:attrName>
                                        </p:attrNameLst>
                                      </p:cBhvr>
                                      <p:to>
                                        <p:strVal val="visible"/>
                                      </p:to>
                                    </p:set>
                                    <p:anim calcmode="lin" valueType="num">
                                      <p:cBhvr>
                                        <p:cTn id="64" dur="500" fill="hold"/>
                                        <p:tgtEl>
                                          <p:spTgt spid="29"/>
                                        </p:tgtEl>
                                        <p:attrNameLst>
                                          <p:attrName>ppt_x</p:attrName>
                                        </p:attrNameLst>
                                      </p:cBhvr>
                                      <p:tavLst>
                                        <p:tav tm="0">
                                          <p:val>
                                            <p:strVal val="#ppt_x"/>
                                          </p:val>
                                        </p:tav>
                                        <p:tav tm="100000">
                                          <p:val>
                                            <p:strVal val="#ppt_x"/>
                                          </p:val>
                                        </p:tav>
                                      </p:tavLst>
                                    </p:anim>
                                    <p:anim calcmode="lin" valueType="num">
                                      <p:cBhvr>
                                        <p:cTn id="65" dur="500" fill="hold"/>
                                        <p:tgtEl>
                                          <p:spTgt spid="29"/>
                                        </p:tgtEl>
                                        <p:attrNameLst>
                                          <p:attrName>ppt_y</p:attrName>
                                        </p:attrNameLst>
                                      </p:cBhvr>
                                      <p:tavLst>
                                        <p:tav tm="0">
                                          <p:val>
                                            <p:strVal val="#ppt_y-#ppt_h/2"/>
                                          </p:val>
                                        </p:tav>
                                        <p:tav tm="100000">
                                          <p:val>
                                            <p:strVal val="#ppt_y"/>
                                          </p:val>
                                        </p:tav>
                                      </p:tavLst>
                                    </p:anim>
                                    <p:anim calcmode="lin" valueType="num">
                                      <p:cBhvr>
                                        <p:cTn id="66" dur="500" fill="hold"/>
                                        <p:tgtEl>
                                          <p:spTgt spid="29"/>
                                        </p:tgtEl>
                                        <p:attrNameLst>
                                          <p:attrName>ppt_w</p:attrName>
                                        </p:attrNameLst>
                                      </p:cBhvr>
                                      <p:tavLst>
                                        <p:tav tm="0">
                                          <p:val>
                                            <p:strVal val="#ppt_w"/>
                                          </p:val>
                                        </p:tav>
                                        <p:tav tm="100000">
                                          <p:val>
                                            <p:strVal val="#ppt_w"/>
                                          </p:val>
                                        </p:tav>
                                      </p:tavLst>
                                    </p:anim>
                                    <p:anim calcmode="lin" valueType="num">
                                      <p:cBhvr>
                                        <p:cTn id="67" dur="500" fill="hold"/>
                                        <p:tgtEl>
                                          <p:spTgt spid="2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62"/>
                                            </p:cond>
                                          </p:stCondLst>
                                          <p:endCondLst>
                                            <p:cond evt="onStopAudio" delay="0">
                                              <p:tgtEl>
                                                <p:sldTgt/>
                                              </p:tgtEl>
                                            </p:cond>
                                          </p:endCondLst>
                                        </p:cTn>
                                        <p:tgtEl>
                                          <p:sndTgt r:embed="rId4" name="GLASS.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4" presetClass="entr" presetSubtype="32" fill="hold" grpId="0" nodeType="clickEffect">
                                  <p:stCondLst>
                                    <p:cond delay="0"/>
                                  </p:stCondLst>
                                  <p:childTnLst>
                                    <p:set>
                                      <p:cBhvr>
                                        <p:cTn id="71" dur="1" fill="hold">
                                          <p:stCondLst>
                                            <p:cond delay="0"/>
                                          </p:stCondLst>
                                        </p:cTn>
                                        <p:tgtEl>
                                          <p:spTgt spid="26"/>
                                        </p:tgtEl>
                                        <p:attrNameLst>
                                          <p:attrName>style.visibility</p:attrName>
                                        </p:attrNameLst>
                                      </p:cBhvr>
                                      <p:to>
                                        <p:strVal val="visible"/>
                                      </p:to>
                                    </p:set>
                                    <p:animEffect transition="in" filter="box(out)">
                                      <p:cBhvr>
                                        <p:cTn id="72" dur="500"/>
                                        <p:tgtEl>
                                          <p:spTgt spid="26"/>
                                        </p:tgtEl>
                                      </p:cBhvr>
                                    </p:animEffect>
                                  </p:childTnLst>
                                </p:cTn>
                              </p:par>
                            </p:childTnLst>
                          </p:cTn>
                        </p:par>
                        <p:par>
                          <p:cTn id="73" fill="hold" nodeType="afterGroup">
                            <p:stCondLst>
                              <p:cond delay="500"/>
                            </p:stCondLst>
                            <p:childTnLst>
                              <p:par>
                                <p:cTn id="74" presetID="17" presetClass="entr" presetSubtype="8" fill="hold" nodeType="afterEffect">
                                  <p:stCondLst>
                                    <p:cond delay="0"/>
                                  </p:stCondLst>
                                  <p:childTnLst>
                                    <p:set>
                                      <p:cBhvr>
                                        <p:cTn id="75" dur="1" fill="hold">
                                          <p:stCondLst>
                                            <p:cond delay="0"/>
                                          </p:stCondLst>
                                        </p:cTn>
                                        <p:tgtEl>
                                          <p:spTgt spid="19"/>
                                        </p:tgtEl>
                                        <p:attrNameLst>
                                          <p:attrName>style.visibility</p:attrName>
                                        </p:attrNameLst>
                                      </p:cBhvr>
                                      <p:to>
                                        <p:strVal val="visible"/>
                                      </p:to>
                                    </p:set>
                                    <p:anim calcmode="lin" valueType="num">
                                      <p:cBhvr>
                                        <p:cTn id="76" dur="500" fill="hold"/>
                                        <p:tgtEl>
                                          <p:spTgt spid="19"/>
                                        </p:tgtEl>
                                        <p:attrNameLst>
                                          <p:attrName>ppt_x</p:attrName>
                                        </p:attrNameLst>
                                      </p:cBhvr>
                                      <p:tavLst>
                                        <p:tav tm="0">
                                          <p:val>
                                            <p:strVal val="#ppt_x-#ppt_w/2"/>
                                          </p:val>
                                        </p:tav>
                                        <p:tav tm="100000">
                                          <p:val>
                                            <p:strVal val="#ppt_x"/>
                                          </p:val>
                                        </p:tav>
                                      </p:tavLst>
                                    </p:anim>
                                    <p:anim calcmode="lin" valueType="num">
                                      <p:cBhvr>
                                        <p:cTn id="77" dur="500" fill="hold"/>
                                        <p:tgtEl>
                                          <p:spTgt spid="19"/>
                                        </p:tgtEl>
                                        <p:attrNameLst>
                                          <p:attrName>ppt_y</p:attrName>
                                        </p:attrNameLst>
                                      </p:cBhvr>
                                      <p:tavLst>
                                        <p:tav tm="0">
                                          <p:val>
                                            <p:strVal val="#ppt_y"/>
                                          </p:val>
                                        </p:tav>
                                        <p:tav tm="100000">
                                          <p:val>
                                            <p:strVal val="#ppt_y"/>
                                          </p:val>
                                        </p:tav>
                                      </p:tavLst>
                                    </p:anim>
                                    <p:anim calcmode="lin" valueType="num">
                                      <p:cBhvr>
                                        <p:cTn id="78" dur="500" fill="hold"/>
                                        <p:tgtEl>
                                          <p:spTgt spid="19"/>
                                        </p:tgtEl>
                                        <p:attrNameLst>
                                          <p:attrName>ppt_w</p:attrName>
                                        </p:attrNameLst>
                                      </p:cBhvr>
                                      <p:tavLst>
                                        <p:tav tm="0">
                                          <p:val>
                                            <p:fltVal val="0"/>
                                          </p:val>
                                        </p:tav>
                                        <p:tav tm="100000">
                                          <p:val>
                                            <p:strVal val="#ppt_w"/>
                                          </p:val>
                                        </p:tav>
                                      </p:tavLst>
                                    </p:anim>
                                    <p:anim calcmode="lin" valueType="num">
                                      <p:cBhvr>
                                        <p:cTn id="79" dur="500" fill="hold"/>
                                        <p:tgtEl>
                                          <p:spTgt spid="19"/>
                                        </p:tgtEl>
                                        <p:attrNameLst>
                                          <p:attrName>ppt_h</p:attrName>
                                        </p:attrNameLst>
                                      </p:cBhvr>
                                      <p:tavLst>
                                        <p:tav tm="0">
                                          <p:val>
                                            <p:strVal val="#ppt_h"/>
                                          </p:val>
                                        </p:tav>
                                        <p:tav tm="100000">
                                          <p:val>
                                            <p:strVal val="#ppt_h"/>
                                          </p:val>
                                        </p:tav>
                                      </p:tavLst>
                                    </p:anim>
                                  </p:childTnLst>
                                </p:cTn>
                              </p:par>
                            </p:childTnLst>
                          </p:cTn>
                        </p:par>
                        <p:par>
                          <p:cTn id="80" fill="hold" nodeType="afterGroup">
                            <p:stCondLst>
                              <p:cond delay="1000"/>
                            </p:stCondLst>
                            <p:childTnLst>
                              <p:par>
                                <p:cTn id="81" presetID="4" presetClass="entr" presetSubtype="32" fill="hold" grpId="0" nodeType="afterEffect">
                                  <p:stCondLst>
                                    <p:cond delay="0"/>
                                  </p:stCondLst>
                                  <p:childTnLst>
                                    <p:set>
                                      <p:cBhvr>
                                        <p:cTn id="82" dur="1" fill="hold">
                                          <p:stCondLst>
                                            <p:cond delay="0"/>
                                          </p:stCondLst>
                                        </p:cTn>
                                        <p:tgtEl>
                                          <p:spTgt spid="30"/>
                                        </p:tgtEl>
                                        <p:attrNameLst>
                                          <p:attrName>style.visibility</p:attrName>
                                        </p:attrNameLst>
                                      </p:cBhvr>
                                      <p:to>
                                        <p:strVal val="visible"/>
                                      </p:to>
                                    </p:set>
                                    <p:animEffect transition="in" filter="box(out)">
                                      <p:cBhvr>
                                        <p:cTn id="83" dur="500"/>
                                        <p:tgtEl>
                                          <p:spTgt spid="30"/>
                                        </p:tgtEl>
                                      </p:cBhvr>
                                    </p:animEffect>
                                  </p:childTnLst>
                                  <p:subTnLst>
                                    <p:audio>
                                      <p:cMediaNode>
                                        <p:cTn display="0" masterRel="sameClick">
                                          <p:stCondLst>
                                            <p:cond evt="begin" delay="0">
                                              <p:tn val="81"/>
                                            </p:cond>
                                          </p:stCondLst>
                                          <p:endCondLst>
                                            <p:cond evt="onStopAudio" delay="0">
                                              <p:tgtEl>
                                                <p:sldTgt/>
                                              </p:tgtEl>
                                            </p:cond>
                                          </p:endCondLst>
                                        </p:cTn>
                                        <p:tgtEl>
                                          <p:sndTgt r:embed="rId5" name="CHIMES.WAV"/>
                                        </p:tgtEl>
                                      </p:cMediaNode>
                                    </p:audio>
                                  </p:subTnLst>
                                </p:cTn>
                              </p:par>
                            </p:childTnLst>
                          </p:cTn>
                        </p:par>
                      </p:childTnLst>
                    </p:cTn>
                  </p:par>
                  <p:par>
                    <p:cTn id="84" fill="hold" nodeType="clickPar">
                      <p:stCondLst>
                        <p:cond delay="indefinite"/>
                      </p:stCondLst>
                      <p:childTnLst>
                        <p:par>
                          <p:cTn id="85" fill="hold" nodeType="withGroup">
                            <p:stCondLst>
                              <p:cond delay="0"/>
                            </p:stCondLst>
                            <p:childTnLst>
                              <p:par>
                                <p:cTn id="86" presetID="4" presetClass="entr" presetSubtype="32" fill="hold" grpId="0" nodeType="clickEffect">
                                  <p:stCondLst>
                                    <p:cond delay="0"/>
                                  </p:stCondLst>
                                  <p:childTnLst>
                                    <p:set>
                                      <p:cBhvr>
                                        <p:cTn id="87" dur="1" fill="hold">
                                          <p:stCondLst>
                                            <p:cond delay="0"/>
                                          </p:stCondLst>
                                        </p:cTn>
                                        <p:tgtEl>
                                          <p:spTgt spid="27"/>
                                        </p:tgtEl>
                                        <p:attrNameLst>
                                          <p:attrName>style.visibility</p:attrName>
                                        </p:attrNameLst>
                                      </p:cBhvr>
                                      <p:to>
                                        <p:strVal val="visible"/>
                                      </p:to>
                                    </p:set>
                                    <p:animEffect transition="in" filter="box(out)">
                                      <p:cBhvr>
                                        <p:cTn id="88" dur="500"/>
                                        <p:tgtEl>
                                          <p:spTgt spid="27"/>
                                        </p:tgtEl>
                                      </p:cBhvr>
                                    </p:animEffect>
                                  </p:childTnLst>
                                </p:cTn>
                              </p:par>
                            </p:childTnLst>
                          </p:cTn>
                        </p:par>
                        <p:par>
                          <p:cTn id="89" fill="hold" nodeType="afterGroup">
                            <p:stCondLst>
                              <p:cond delay="500"/>
                            </p:stCondLst>
                            <p:childTnLst>
                              <p:par>
                                <p:cTn id="90" presetID="17" presetClass="entr" presetSubtype="8" fill="hold" nodeType="afterEffect">
                                  <p:stCondLst>
                                    <p:cond delay="0"/>
                                  </p:stCondLst>
                                  <p:childTnLst>
                                    <p:set>
                                      <p:cBhvr>
                                        <p:cTn id="91" dur="1" fill="hold">
                                          <p:stCondLst>
                                            <p:cond delay="0"/>
                                          </p:stCondLst>
                                        </p:cTn>
                                        <p:tgtEl>
                                          <p:spTgt spid="20"/>
                                        </p:tgtEl>
                                        <p:attrNameLst>
                                          <p:attrName>style.visibility</p:attrName>
                                        </p:attrNameLst>
                                      </p:cBhvr>
                                      <p:to>
                                        <p:strVal val="visible"/>
                                      </p:to>
                                    </p:set>
                                    <p:anim calcmode="lin" valueType="num">
                                      <p:cBhvr>
                                        <p:cTn id="92" dur="500" fill="hold"/>
                                        <p:tgtEl>
                                          <p:spTgt spid="20"/>
                                        </p:tgtEl>
                                        <p:attrNameLst>
                                          <p:attrName>ppt_x</p:attrName>
                                        </p:attrNameLst>
                                      </p:cBhvr>
                                      <p:tavLst>
                                        <p:tav tm="0">
                                          <p:val>
                                            <p:strVal val="#ppt_x-#ppt_w/2"/>
                                          </p:val>
                                        </p:tav>
                                        <p:tav tm="100000">
                                          <p:val>
                                            <p:strVal val="#ppt_x"/>
                                          </p:val>
                                        </p:tav>
                                      </p:tavLst>
                                    </p:anim>
                                    <p:anim calcmode="lin" valueType="num">
                                      <p:cBhvr>
                                        <p:cTn id="93" dur="500" fill="hold"/>
                                        <p:tgtEl>
                                          <p:spTgt spid="20"/>
                                        </p:tgtEl>
                                        <p:attrNameLst>
                                          <p:attrName>ppt_y</p:attrName>
                                        </p:attrNameLst>
                                      </p:cBhvr>
                                      <p:tavLst>
                                        <p:tav tm="0">
                                          <p:val>
                                            <p:strVal val="#ppt_y"/>
                                          </p:val>
                                        </p:tav>
                                        <p:tav tm="100000">
                                          <p:val>
                                            <p:strVal val="#ppt_y"/>
                                          </p:val>
                                        </p:tav>
                                      </p:tavLst>
                                    </p:anim>
                                    <p:anim calcmode="lin" valueType="num">
                                      <p:cBhvr>
                                        <p:cTn id="94" dur="500" fill="hold"/>
                                        <p:tgtEl>
                                          <p:spTgt spid="20"/>
                                        </p:tgtEl>
                                        <p:attrNameLst>
                                          <p:attrName>ppt_w</p:attrName>
                                        </p:attrNameLst>
                                      </p:cBhvr>
                                      <p:tavLst>
                                        <p:tav tm="0">
                                          <p:val>
                                            <p:fltVal val="0"/>
                                          </p:val>
                                        </p:tav>
                                        <p:tav tm="100000">
                                          <p:val>
                                            <p:strVal val="#ppt_w"/>
                                          </p:val>
                                        </p:tav>
                                      </p:tavLst>
                                    </p:anim>
                                    <p:anim calcmode="lin" valueType="num">
                                      <p:cBhvr>
                                        <p:cTn id="95" dur="500" fill="hold"/>
                                        <p:tgtEl>
                                          <p:spTgt spid="20"/>
                                        </p:tgtEl>
                                        <p:attrNameLst>
                                          <p:attrName>ppt_h</p:attrName>
                                        </p:attrNameLst>
                                      </p:cBhvr>
                                      <p:tavLst>
                                        <p:tav tm="0">
                                          <p:val>
                                            <p:strVal val="#ppt_h"/>
                                          </p:val>
                                        </p:tav>
                                        <p:tav tm="100000">
                                          <p:val>
                                            <p:strVal val="#ppt_h"/>
                                          </p:val>
                                        </p:tav>
                                      </p:tavLst>
                                    </p:anim>
                                  </p:childTnLst>
                                </p:cTn>
                              </p:par>
                            </p:childTnLst>
                          </p:cTn>
                        </p:par>
                        <p:par>
                          <p:cTn id="96" fill="hold" nodeType="afterGroup">
                            <p:stCondLst>
                              <p:cond delay="1000"/>
                            </p:stCondLst>
                            <p:childTnLst>
                              <p:par>
                                <p:cTn id="97" presetID="17" presetClass="entr" presetSubtype="1" fill="hold" grpId="0" nodeType="afterEffect">
                                  <p:stCondLst>
                                    <p:cond delay="0"/>
                                  </p:stCondLst>
                                  <p:childTnLst>
                                    <p:set>
                                      <p:cBhvr>
                                        <p:cTn id="98" dur="1" fill="hold">
                                          <p:stCondLst>
                                            <p:cond delay="0"/>
                                          </p:stCondLst>
                                        </p:cTn>
                                        <p:tgtEl>
                                          <p:spTgt spid="31"/>
                                        </p:tgtEl>
                                        <p:attrNameLst>
                                          <p:attrName>style.visibility</p:attrName>
                                        </p:attrNameLst>
                                      </p:cBhvr>
                                      <p:to>
                                        <p:strVal val="visible"/>
                                      </p:to>
                                    </p:set>
                                    <p:anim calcmode="lin" valueType="num">
                                      <p:cBhvr>
                                        <p:cTn id="99" dur="500" fill="hold"/>
                                        <p:tgtEl>
                                          <p:spTgt spid="31"/>
                                        </p:tgtEl>
                                        <p:attrNameLst>
                                          <p:attrName>ppt_x</p:attrName>
                                        </p:attrNameLst>
                                      </p:cBhvr>
                                      <p:tavLst>
                                        <p:tav tm="0">
                                          <p:val>
                                            <p:strVal val="#ppt_x"/>
                                          </p:val>
                                        </p:tav>
                                        <p:tav tm="100000">
                                          <p:val>
                                            <p:strVal val="#ppt_x"/>
                                          </p:val>
                                        </p:tav>
                                      </p:tavLst>
                                    </p:anim>
                                    <p:anim calcmode="lin" valueType="num">
                                      <p:cBhvr>
                                        <p:cTn id="100" dur="500" fill="hold"/>
                                        <p:tgtEl>
                                          <p:spTgt spid="31"/>
                                        </p:tgtEl>
                                        <p:attrNameLst>
                                          <p:attrName>ppt_y</p:attrName>
                                        </p:attrNameLst>
                                      </p:cBhvr>
                                      <p:tavLst>
                                        <p:tav tm="0">
                                          <p:val>
                                            <p:strVal val="#ppt_y-#ppt_h/2"/>
                                          </p:val>
                                        </p:tav>
                                        <p:tav tm="100000">
                                          <p:val>
                                            <p:strVal val="#ppt_y"/>
                                          </p:val>
                                        </p:tav>
                                      </p:tavLst>
                                    </p:anim>
                                    <p:anim calcmode="lin" valueType="num">
                                      <p:cBhvr>
                                        <p:cTn id="101" dur="500" fill="hold"/>
                                        <p:tgtEl>
                                          <p:spTgt spid="31"/>
                                        </p:tgtEl>
                                        <p:attrNameLst>
                                          <p:attrName>ppt_w</p:attrName>
                                        </p:attrNameLst>
                                      </p:cBhvr>
                                      <p:tavLst>
                                        <p:tav tm="0">
                                          <p:val>
                                            <p:strVal val="#ppt_w"/>
                                          </p:val>
                                        </p:tav>
                                        <p:tav tm="100000">
                                          <p:val>
                                            <p:strVal val="#ppt_w"/>
                                          </p:val>
                                        </p:tav>
                                      </p:tavLst>
                                    </p:anim>
                                    <p:anim calcmode="lin" valueType="num">
                                      <p:cBhvr>
                                        <p:cTn id="102" dur="500" fill="hold"/>
                                        <p:tgtEl>
                                          <p:spTgt spid="3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97"/>
                                            </p:cond>
                                          </p:stCondLst>
                                          <p:endCondLst>
                                            <p:cond evt="onStopAudio" delay="0">
                                              <p:tgtEl>
                                                <p:sldTgt/>
                                              </p:tgtEl>
                                            </p:cond>
                                          </p:endCondLst>
                                        </p:cTn>
                                        <p:tgtEl>
                                          <p:sndTgt r:embed="rId4" name="GLASS.WAV"/>
                                        </p:tgtEl>
                                      </p:cMediaNode>
                                    </p:audio>
                                  </p:subTnLst>
                                </p:cTn>
                              </p:par>
                            </p:childTnLst>
                          </p:cTn>
                        </p:par>
                      </p:childTnLst>
                    </p:cTn>
                  </p:par>
                  <p:par>
                    <p:cTn id="103" fill="hold" nodeType="clickPar">
                      <p:stCondLst>
                        <p:cond delay="indefinite"/>
                      </p:stCondLst>
                      <p:childTnLst>
                        <p:par>
                          <p:cTn id="104" fill="hold" nodeType="withGroup">
                            <p:stCondLst>
                              <p:cond delay="0"/>
                            </p:stCondLst>
                            <p:childTnLst>
                              <p:par>
                                <p:cTn id="105" presetID="4" presetClass="entr" presetSubtype="32" fill="hold" grpId="0" nodeType="click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box(out)">
                                      <p:cBhvr>
                                        <p:cTn id="107" dur="500"/>
                                        <p:tgtEl>
                                          <p:spTgt spid="28"/>
                                        </p:tgtEl>
                                      </p:cBhvr>
                                    </p:animEffect>
                                  </p:childTnLst>
                                </p:cTn>
                              </p:par>
                            </p:childTnLst>
                          </p:cTn>
                        </p:par>
                        <p:par>
                          <p:cTn id="108" fill="hold" nodeType="afterGroup">
                            <p:stCondLst>
                              <p:cond delay="500"/>
                            </p:stCondLst>
                            <p:childTnLst>
                              <p:par>
                                <p:cTn id="109" presetID="17" presetClass="entr" presetSubtype="8" fill="hold" nodeType="afterEffect">
                                  <p:stCondLst>
                                    <p:cond delay="0"/>
                                  </p:stCondLst>
                                  <p:childTnLst>
                                    <p:set>
                                      <p:cBhvr>
                                        <p:cTn id="110" dur="1" fill="hold">
                                          <p:stCondLst>
                                            <p:cond delay="0"/>
                                          </p:stCondLst>
                                        </p:cTn>
                                        <p:tgtEl>
                                          <p:spTgt spid="21"/>
                                        </p:tgtEl>
                                        <p:attrNameLst>
                                          <p:attrName>style.visibility</p:attrName>
                                        </p:attrNameLst>
                                      </p:cBhvr>
                                      <p:to>
                                        <p:strVal val="visible"/>
                                      </p:to>
                                    </p:set>
                                    <p:anim calcmode="lin" valueType="num">
                                      <p:cBhvr>
                                        <p:cTn id="111" dur="500" fill="hold"/>
                                        <p:tgtEl>
                                          <p:spTgt spid="21"/>
                                        </p:tgtEl>
                                        <p:attrNameLst>
                                          <p:attrName>ppt_x</p:attrName>
                                        </p:attrNameLst>
                                      </p:cBhvr>
                                      <p:tavLst>
                                        <p:tav tm="0">
                                          <p:val>
                                            <p:strVal val="#ppt_x-#ppt_w/2"/>
                                          </p:val>
                                        </p:tav>
                                        <p:tav tm="100000">
                                          <p:val>
                                            <p:strVal val="#ppt_x"/>
                                          </p:val>
                                        </p:tav>
                                      </p:tavLst>
                                    </p:anim>
                                    <p:anim calcmode="lin" valueType="num">
                                      <p:cBhvr>
                                        <p:cTn id="112" dur="500" fill="hold"/>
                                        <p:tgtEl>
                                          <p:spTgt spid="21"/>
                                        </p:tgtEl>
                                        <p:attrNameLst>
                                          <p:attrName>ppt_y</p:attrName>
                                        </p:attrNameLst>
                                      </p:cBhvr>
                                      <p:tavLst>
                                        <p:tav tm="0">
                                          <p:val>
                                            <p:strVal val="#ppt_y"/>
                                          </p:val>
                                        </p:tav>
                                        <p:tav tm="100000">
                                          <p:val>
                                            <p:strVal val="#ppt_y"/>
                                          </p:val>
                                        </p:tav>
                                      </p:tavLst>
                                    </p:anim>
                                    <p:anim calcmode="lin" valueType="num">
                                      <p:cBhvr>
                                        <p:cTn id="113" dur="500" fill="hold"/>
                                        <p:tgtEl>
                                          <p:spTgt spid="21"/>
                                        </p:tgtEl>
                                        <p:attrNameLst>
                                          <p:attrName>ppt_w</p:attrName>
                                        </p:attrNameLst>
                                      </p:cBhvr>
                                      <p:tavLst>
                                        <p:tav tm="0">
                                          <p:val>
                                            <p:fltVal val="0"/>
                                          </p:val>
                                        </p:tav>
                                        <p:tav tm="100000">
                                          <p:val>
                                            <p:strVal val="#ppt_w"/>
                                          </p:val>
                                        </p:tav>
                                      </p:tavLst>
                                    </p:anim>
                                    <p:anim calcmode="lin" valueType="num">
                                      <p:cBhvr>
                                        <p:cTn id="114" dur="500" fill="hold"/>
                                        <p:tgtEl>
                                          <p:spTgt spid="21"/>
                                        </p:tgtEl>
                                        <p:attrNameLst>
                                          <p:attrName>ppt_h</p:attrName>
                                        </p:attrNameLst>
                                      </p:cBhvr>
                                      <p:tavLst>
                                        <p:tav tm="0">
                                          <p:val>
                                            <p:strVal val="#ppt_h"/>
                                          </p:val>
                                        </p:tav>
                                        <p:tav tm="100000">
                                          <p:val>
                                            <p:strVal val="#ppt_h"/>
                                          </p:val>
                                        </p:tav>
                                      </p:tavLst>
                                    </p:anim>
                                  </p:childTnLst>
                                </p:cTn>
                              </p:par>
                            </p:childTnLst>
                          </p:cTn>
                        </p:par>
                        <p:par>
                          <p:cTn id="115" fill="hold" nodeType="afterGroup">
                            <p:stCondLst>
                              <p:cond delay="1000"/>
                            </p:stCondLst>
                            <p:childTnLst>
                              <p:par>
                                <p:cTn id="116" presetID="4" presetClass="entr" presetSubtype="32" fill="hold" grpId="0" nodeType="after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box(out)">
                                      <p:cBhvr>
                                        <p:cTn id="118" dur="500"/>
                                        <p:tgtEl>
                                          <p:spTgt spid="32"/>
                                        </p:tgtEl>
                                      </p:cBhvr>
                                    </p:animEffect>
                                  </p:childTnLst>
                                  <p:subTnLst>
                                    <p:audio>
                                      <p:cMediaNode>
                                        <p:cTn display="0" masterRel="sameClick">
                                          <p:stCondLst>
                                            <p:cond evt="begin" delay="0">
                                              <p:tn val="116"/>
                                            </p:cond>
                                          </p:stCondLst>
                                          <p:endCondLst>
                                            <p:cond evt="onStopAudio" delay="0">
                                              <p:tgtEl>
                                                <p:sldTgt/>
                                              </p:tgtEl>
                                            </p:cond>
                                          </p:endCondLst>
                                        </p:cTn>
                                        <p:tgtEl>
                                          <p:sndTgt r:embed="rId5" name="CHIMES.WAV"/>
                                        </p:tgtEl>
                                      </p:cMediaNode>
                                    </p:audio>
                                  </p:subTnLst>
                                </p:cTn>
                              </p:par>
                            </p:childTnLst>
                          </p:cTn>
                        </p:par>
                        <p:par>
                          <p:cTn id="119" fill="hold" nodeType="afterGroup">
                            <p:stCondLst>
                              <p:cond delay="1500"/>
                            </p:stCondLst>
                            <p:childTnLst>
                              <p:par>
                                <p:cTn id="120" presetID="17" presetClass="entr" presetSubtype="8" fill="hold" nodeType="afterEffect">
                                  <p:stCondLst>
                                    <p:cond delay="0"/>
                                  </p:stCondLst>
                                  <p:childTnLst>
                                    <p:set>
                                      <p:cBhvr>
                                        <p:cTn id="121" dur="1" fill="hold">
                                          <p:stCondLst>
                                            <p:cond delay="0"/>
                                          </p:stCondLst>
                                        </p:cTn>
                                        <p:tgtEl>
                                          <p:spTgt spid="22"/>
                                        </p:tgtEl>
                                        <p:attrNameLst>
                                          <p:attrName>style.visibility</p:attrName>
                                        </p:attrNameLst>
                                      </p:cBhvr>
                                      <p:to>
                                        <p:strVal val="visible"/>
                                      </p:to>
                                    </p:set>
                                    <p:anim calcmode="lin" valueType="num">
                                      <p:cBhvr>
                                        <p:cTn id="122" dur="500" fill="hold"/>
                                        <p:tgtEl>
                                          <p:spTgt spid="22"/>
                                        </p:tgtEl>
                                        <p:attrNameLst>
                                          <p:attrName>ppt_x</p:attrName>
                                        </p:attrNameLst>
                                      </p:cBhvr>
                                      <p:tavLst>
                                        <p:tav tm="0">
                                          <p:val>
                                            <p:strVal val="#ppt_x-#ppt_w/2"/>
                                          </p:val>
                                        </p:tav>
                                        <p:tav tm="100000">
                                          <p:val>
                                            <p:strVal val="#ppt_x"/>
                                          </p:val>
                                        </p:tav>
                                      </p:tavLst>
                                    </p:anim>
                                    <p:anim calcmode="lin" valueType="num">
                                      <p:cBhvr>
                                        <p:cTn id="123" dur="500" fill="hold"/>
                                        <p:tgtEl>
                                          <p:spTgt spid="22"/>
                                        </p:tgtEl>
                                        <p:attrNameLst>
                                          <p:attrName>ppt_y</p:attrName>
                                        </p:attrNameLst>
                                      </p:cBhvr>
                                      <p:tavLst>
                                        <p:tav tm="0">
                                          <p:val>
                                            <p:strVal val="#ppt_y"/>
                                          </p:val>
                                        </p:tav>
                                        <p:tav tm="100000">
                                          <p:val>
                                            <p:strVal val="#ppt_y"/>
                                          </p:val>
                                        </p:tav>
                                      </p:tavLst>
                                    </p:anim>
                                    <p:anim calcmode="lin" valueType="num">
                                      <p:cBhvr>
                                        <p:cTn id="124" dur="500" fill="hold"/>
                                        <p:tgtEl>
                                          <p:spTgt spid="22"/>
                                        </p:tgtEl>
                                        <p:attrNameLst>
                                          <p:attrName>ppt_w</p:attrName>
                                        </p:attrNameLst>
                                      </p:cBhvr>
                                      <p:tavLst>
                                        <p:tav tm="0">
                                          <p:val>
                                            <p:fltVal val="0"/>
                                          </p:val>
                                        </p:tav>
                                        <p:tav tm="100000">
                                          <p:val>
                                            <p:strVal val="#ppt_w"/>
                                          </p:val>
                                        </p:tav>
                                      </p:tavLst>
                                    </p:anim>
                                    <p:anim calcmode="lin" valueType="num">
                                      <p:cBhvr>
                                        <p:cTn id="125" dur="500" fill="hold"/>
                                        <p:tgtEl>
                                          <p:spTgt spid="2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utoUpdateAnimBg="0"/>
      <p:bldP spid="23" grpId="0" autoUpdateAnimBg="0"/>
      <p:bldP spid="24" grpId="0" autoUpdateAnimBg="0"/>
      <p:bldP spid="25" grpId="0" autoUpdateAnimBg="0"/>
      <p:bldP spid="26" grpId="0" autoUpdateAnimBg="0"/>
      <p:bldP spid="27" grpId="0" autoUpdateAnimBg="0"/>
      <p:bldP spid="28" grpId="0" autoUpdateAnimBg="0"/>
      <p:bldP spid="29" grpId="0" animBg="1"/>
      <p:bldP spid="30" grpId="0" autoUpdateAnimBg="0"/>
      <p:bldP spid="31" grpId="0" animBg="1"/>
      <p:bldP spid="32"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03E6D11C-0A76-EF41-8B0C-1121144689E2}"/>
              </a:ext>
            </a:extLst>
          </p:cNvPr>
          <p:cNvSpPr>
            <a:spLocks noGrp="1" noChangeArrowheads="1"/>
          </p:cNvSpPr>
          <p:nvPr>
            <p:ph type="title"/>
          </p:nvPr>
        </p:nvSpPr>
        <p:spPr/>
        <p:txBody>
          <a:bodyPr/>
          <a:lstStyle/>
          <a:p>
            <a:pPr eaLnBrk="1" hangingPunct="1"/>
            <a:r>
              <a:rPr lang="en-US" altLang="zh-CN" sz="3200">
                <a:latin typeface="Helvetica" panose="020B0604020202020204" pitchFamily="34" charset="0"/>
              </a:rPr>
              <a:t>21.7.2</a:t>
            </a:r>
            <a:r>
              <a:rPr lang="zh-CN" altLang="en-US" sz="3200">
                <a:latin typeface="Helvetica" panose="020B0604020202020204" pitchFamily="34" charset="0"/>
              </a:rPr>
              <a:t> </a:t>
            </a:r>
            <a:r>
              <a:rPr lang="en-US" altLang="zh-CN" sz="3200">
                <a:latin typeface="Helvetica" panose="020B0604020202020204" pitchFamily="34" charset="0"/>
              </a:rPr>
              <a:t>Software Safety</a:t>
            </a:r>
          </a:p>
        </p:txBody>
      </p:sp>
      <p:sp>
        <p:nvSpPr>
          <p:cNvPr id="12291" name="Rectangle 3">
            <a:extLst>
              <a:ext uri="{FF2B5EF4-FFF2-40B4-BE49-F238E27FC236}">
                <a16:creationId xmlns:a16="http://schemas.microsoft.com/office/drawing/2014/main" id="{35529652-A347-15EA-4611-EF6AD30E4672}"/>
              </a:ext>
            </a:extLst>
          </p:cNvPr>
          <p:cNvSpPr>
            <a:spLocks noGrp="1" noChangeArrowheads="1"/>
          </p:cNvSpPr>
          <p:nvPr>
            <p:ph type="body" idx="1"/>
          </p:nvPr>
        </p:nvSpPr>
        <p:spPr>
          <a:xfrm>
            <a:off x="250825" y="1125538"/>
            <a:ext cx="8229600" cy="3024187"/>
          </a:xfrm>
        </p:spPr>
        <p:txBody>
          <a:bodyPr/>
          <a:lstStyle/>
          <a:p>
            <a:pPr eaLnBrk="1" hangingPunct="1"/>
            <a:r>
              <a:rPr lang="en-US" altLang="zh-CN" i="1">
                <a:solidFill>
                  <a:srgbClr val="3366FF"/>
                </a:solidFill>
                <a:latin typeface="Helvetica" panose="020B0604020202020204" pitchFamily="34" charset="0"/>
              </a:rPr>
              <a:t>Software safety</a:t>
            </a:r>
            <a:r>
              <a:rPr lang="en-US" altLang="zh-CN">
                <a:solidFill>
                  <a:srgbClr val="3366FF"/>
                </a:solidFill>
                <a:latin typeface="Helvetica" panose="020B0604020202020204" pitchFamily="34" charset="0"/>
              </a:rPr>
              <a:t> </a:t>
            </a:r>
            <a:r>
              <a:rPr lang="en-US" altLang="zh-CN">
                <a:latin typeface="Helvetica" panose="020B0604020202020204" pitchFamily="34" charset="0"/>
              </a:rPr>
              <a:t>is a software quality assurance activity that focuses on the identification and assessment of potential hazards that may affect software negatively and cause an entire system to fail. </a:t>
            </a:r>
          </a:p>
          <a:p>
            <a:pPr eaLnBrk="1" hangingPunct="1"/>
            <a:r>
              <a:rPr lang="en-US" altLang="zh-CN">
                <a:latin typeface="Helvetica" panose="020B0604020202020204" pitchFamily="34" charset="0"/>
              </a:rPr>
              <a:t>If hazards can be identified early in the software process, software design features can be specified that will either eliminate or control potential hazards.</a:t>
            </a:r>
          </a:p>
        </p:txBody>
      </p:sp>
      <p:sp>
        <p:nvSpPr>
          <p:cNvPr id="12292" name="Slide Number Placeholder 4">
            <a:extLst>
              <a:ext uri="{FF2B5EF4-FFF2-40B4-BE49-F238E27FC236}">
                <a16:creationId xmlns:a16="http://schemas.microsoft.com/office/drawing/2014/main" id="{54EFD2F2-6A56-7068-B6BA-C9A43CA920FA}"/>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10/12</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34E2A9BA-825E-0CAA-54A5-6D76A0FCE4A8}"/>
              </a:ext>
            </a:extLst>
          </p:cNvPr>
          <p:cNvSpPr>
            <a:spLocks noGrp="1" noChangeArrowheads="1"/>
          </p:cNvSpPr>
          <p:nvPr>
            <p:ph type="title"/>
          </p:nvPr>
        </p:nvSpPr>
        <p:spPr/>
        <p:txBody>
          <a:bodyPr/>
          <a:lstStyle/>
          <a:p>
            <a:pPr eaLnBrk="1" hangingPunct="1"/>
            <a:r>
              <a:rPr lang="en-US" altLang="zh-CN" sz="3200">
                <a:latin typeface="Helvetica" panose="020B0604020202020204" pitchFamily="34" charset="0"/>
              </a:rPr>
              <a:t>21.8</a:t>
            </a:r>
            <a:r>
              <a:rPr lang="zh-CN" altLang="en-US" sz="3200">
                <a:latin typeface="Helvetica" panose="020B0604020202020204" pitchFamily="34" charset="0"/>
              </a:rPr>
              <a:t> </a:t>
            </a:r>
            <a:r>
              <a:rPr lang="en-US" altLang="zh-CN" sz="3200">
                <a:latin typeface="Helvetica" panose="020B0604020202020204" pitchFamily="34" charset="0"/>
              </a:rPr>
              <a:t>ISO 9001:2008 Standard</a:t>
            </a:r>
          </a:p>
        </p:txBody>
      </p:sp>
      <p:sp>
        <p:nvSpPr>
          <p:cNvPr id="13315" name="Rectangle 3">
            <a:extLst>
              <a:ext uri="{FF2B5EF4-FFF2-40B4-BE49-F238E27FC236}">
                <a16:creationId xmlns:a16="http://schemas.microsoft.com/office/drawing/2014/main" id="{092DDEE2-0295-B522-51FC-B2A9FAF55180}"/>
              </a:ext>
            </a:extLst>
          </p:cNvPr>
          <p:cNvSpPr>
            <a:spLocks noGrp="1" noChangeArrowheads="1"/>
          </p:cNvSpPr>
          <p:nvPr>
            <p:ph type="body" idx="1"/>
          </p:nvPr>
        </p:nvSpPr>
        <p:spPr/>
        <p:txBody>
          <a:bodyPr/>
          <a:lstStyle/>
          <a:p>
            <a:pPr eaLnBrk="1" hangingPunct="1">
              <a:lnSpc>
                <a:spcPct val="90000"/>
              </a:lnSpc>
              <a:spcBef>
                <a:spcPts val="300"/>
              </a:spcBef>
            </a:pPr>
            <a:r>
              <a:rPr lang="en-US" altLang="zh-CN">
                <a:latin typeface="Helvetica" panose="020B0604020202020204" pitchFamily="34" charset="0"/>
              </a:rPr>
              <a:t>ISO 9001:2008 is the quality assurance standard that applies to software engineering. </a:t>
            </a:r>
          </a:p>
          <a:p>
            <a:pPr eaLnBrk="1" hangingPunct="1">
              <a:lnSpc>
                <a:spcPct val="90000"/>
              </a:lnSpc>
              <a:spcBef>
                <a:spcPts val="300"/>
              </a:spcBef>
            </a:pPr>
            <a:r>
              <a:rPr lang="en-US" altLang="zh-CN">
                <a:latin typeface="Helvetica" panose="020B0604020202020204" pitchFamily="34" charset="0"/>
              </a:rPr>
              <a:t>The standard contains 20 requirements that must be present for an effective quality assurance system. </a:t>
            </a:r>
          </a:p>
          <a:p>
            <a:pPr eaLnBrk="1" hangingPunct="1">
              <a:lnSpc>
                <a:spcPct val="90000"/>
              </a:lnSpc>
              <a:spcBef>
                <a:spcPts val="300"/>
              </a:spcBef>
            </a:pPr>
            <a:r>
              <a:rPr lang="en-US" altLang="zh-CN">
                <a:latin typeface="Helvetica" panose="020B0604020202020204" pitchFamily="34" charset="0"/>
              </a:rPr>
              <a:t>The requirements delineated by ISO 9001:2008 address topics such as </a:t>
            </a:r>
          </a:p>
          <a:p>
            <a:pPr lvl="1" eaLnBrk="1" hangingPunct="1">
              <a:lnSpc>
                <a:spcPct val="90000"/>
              </a:lnSpc>
              <a:spcBef>
                <a:spcPts val="300"/>
              </a:spcBef>
            </a:pPr>
            <a:r>
              <a:rPr lang="en-US" altLang="zh-CN" sz="2000">
                <a:solidFill>
                  <a:srgbClr val="3366FF"/>
                </a:solidFill>
                <a:latin typeface="Helvetica" panose="020B0604020202020204" pitchFamily="34" charset="0"/>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p>
        </p:txBody>
      </p:sp>
      <p:sp>
        <p:nvSpPr>
          <p:cNvPr id="6" name="Text Box 11">
            <a:hlinkClick r:id="rId3" action="ppaction://hlinkfile"/>
            <a:extLst>
              <a:ext uri="{FF2B5EF4-FFF2-40B4-BE49-F238E27FC236}">
                <a16:creationId xmlns:a16="http://schemas.microsoft.com/office/drawing/2014/main" id="{66C4DF08-7107-5B22-7718-60AC3850324C}"/>
              </a:ext>
            </a:extLst>
          </p:cNvPr>
          <p:cNvSpPr txBox="1">
            <a:spLocks noChangeArrowheads="1"/>
          </p:cNvSpPr>
          <p:nvPr/>
        </p:nvSpPr>
        <p:spPr bwMode="auto">
          <a:xfrm>
            <a:off x="755650" y="520382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997075" indent="-1997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Times New Roman" panose="02020603050405020304" pitchFamily="18" charset="0"/>
                <a:sym typeface="Wingdings" panose="05000000000000000000" pitchFamily="2" charset="2"/>
              </a:rPr>
              <a:t></a:t>
            </a:r>
            <a:r>
              <a:rPr kumimoji="1" lang="en-US" altLang="zh-CN" sz="2400" b="1">
                <a:latin typeface="Times New Roman" panose="02020603050405020304" pitchFamily="18" charset="0"/>
              </a:rPr>
              <a:t> </a:t>
            </a:r>
            <a:r>
              <a:rPr kumimoji="1" lang="en-US" altLang="zh-CN" sz="2400" b="1">
                <a:latin typeface="Times New Roman" panose="02020603050405020304" pitchFamily="18" charset="0"/>
                <a:hlinkClick r:id="rId4" action="ppaction://hlinkfile"/>
              </a:rPr>
              <a:t>ISO9000</a:t>
            </a:r>
            <a:r>
              <a:rPr kumimoji="1" lang="zh-CN" altLang="en-US" sz="2400" b="1">
                <a:latin typeface="Times New Roman" panose="02020603050405020304" pitchFamily="18" charset="0"/>
                <a:hlinkClick r:id="rId4" action="ppaction://hlinkfile"/>
              </a:rPr>
              <a:t>贯标文件</a:t>
            </a:r>
            <a:endParaRPr kumimoji="1" lang="zh-CN" altLang="en-US" sz="2000" b="1">
              <a:latin typeface="Times New Roman" panose="02020603050405020304" pitchFamily="18" charset="0"/>
            </a:endParaRPr>
          </a:p>
        </p:txBody>
      </p:sp>
      <p:sp>
        <p:nvSpPr>
          <p:cNvPr id="13317" name="Slide Number Placeholder 4">
            <a:extLst>
              <a:ext uri="{FF2B5EF4-FFF2-40B4-BE49-F238E27FC236}">
                <a16:creationId xmlns:a16="http://schemas.microsoft.com/office/drawing/2014/main" id="{C29F45DF-2C40-957F-46B9-B7F3FEB189A9}"/>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11/12</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a:extLst>
              <a:ext uri="{FF2B5EF4-FFF2-40B4-BE49-F238E27FC236}">
                <a16:creationId xmlns:a16="http://schemas.microsoft.com/office/drawing/2014/main" id="{018EC0F9-221D-1E60-BC32-EEF0B7E670B5}"/>
              </a:ext>
            </a:extLst>
          </p:cNvPr>
          <p:cNvSpPr>
            <a:spLocks noChangeArrowheads="1"/>
          </p:cNvSpPr>
          <p:nvPr/>
        </p:nvSpPr>
        <p:spPr bwMode="auto">
          <a:xfrm>
            <a:off x="1547813" y="333375"/>
            <a:ext cx="59055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99"/>
                </a:solidFill>
              </a:rPr>
              <a:t> Related Doc</a:t>
            </a:r>
          </a:p>
        </p:txBody>
      </p:sp>
      <p:sp>
        <p:nvSpPr>
          <p:cNvPr id="14339" name="Text Box 4">
            <a:extLst>
              <a:ext uri="{FF2B5EF4-FFF2-40B4-BE49-F238E27FC236}">
                <a16:creationId xmlns:a16="http://schemas.microsoft.com/office/drawing/2014/main" id="{257F4933-6B8C-D660-C1C2-ABFF3EA977BF}"/>
              </a:ext>
            </a:extLst>
          </p:cNvPr>
          <p:cNvSpPr txBox="1">
            <a:spLocks noChangeArrowheads="1"/>
          </p:cNvSpPr>
          <p:nvPr/>
        </p:nvSpPr>
        <p:spPr bwMode="auto">
          <a:xfrm>
            <a:off x="8316913" y="6453188"/>
            <a:ext cx="8270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spcBef>
                <a:spcPct val="50000"/>
              </a:spcBef>
            </a:pPr>
            <a:r>
              <a:rPr lang="en-US" altLang="zh-CN" b="1"/>
              <a:t>12/13</a:t>
            </a:r>
          </a:p>
        </p:txBody>
      </p:sp>
      <p:sp>
        <p:nvSpPr>
          <p:cNvPr id="197638" name="Text Box 6">
            <a:hlinkClick r:id="rId3" action="ppaction://hlinkfile"/>
            <a:extLst>
              <a:ext uri="{FF2B5EF4-FFF2-40B4-BE49-F238E27FC236}">
                <a16:creationId xmlns:a16="http://schemas.microsoft.com/office/drawing/2014/main" id="{545292A7-98D8-11CA-8EEE-AA0AA2F9C9B2}"/>
              </a:ext>
            </a:extLst>
          </p:cNvPr>
          <p:cNvSpPr txBox="1">
            <a:spLocks noChangeArrowheads="1"/>
          </p:cNvSpPr>
          <p:nvPr/>
        </p:nvSpPr>
        <p:spPr bwMode="auto">
          <a:xfrm>
            <a:off x="1116013" y="1341438"/>
            <a:ext cx="280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997075" indent="-1997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400" b="1">
                <a:latin typeface="微软雅黑" panose="020B0503020204020204" pitchFamily="34" charset="-122"/>
                <a:ea typeface="微软雅黑" panose="020B0503020204020204" pitchFamily="34" charset="-122"/>
              </a:rPr>
              <a:t> </a:t>
            </a:r>
            <a:r>
              <a:rPr kumimoji="1" lang="zh-CN" altLang="en-US" sz="2400" b="1">
                <a:latin typeface="微软雅黑" panose="020B0503020204020204" pitchFamily="34" charset="-122"/>
                <a:ea typeface="微软雅黑" panose="020B0503020204020204" pitchFamily="34" charset="-122"/>
                <a:hlinkClick r:id="rId4" action="ppaction://hlinkfile"/>
              </a:rPr>
              <a:t>质量保证过程</a:t>
            </a:r>
            <a:endParaRPr kumimoji="1" lang="zh-CN" altLang="en-US" sz="2000" b="1">
              <a:latin typeface="微软雅黑" panose="020B0503020204020204" pitchFamily="34" charset="-122"/>
              <a:ea typeface="微软雅黑" panose="020B0503020204020204" pitchFamily="34" charset="-122"/>
            </a:endParaRPr>
          </a:p>
        </p:txBody>
      </p:sp>
      <p:sp>
        <p:nvSpPr>
          <p:cNvPr id="197639" name="Text Box 7">
            <a:hlinkClick r:id="rId5" action="ppaction://hlinkfile"/>
            <a:extLst>
              <a:ext uri="{FF2B5EF4-FFF2-40B4-BE49-F238E27FC236}">
                <a16:creationId xmlns:a16="http://schemas.microsoft.com/office/drawing/2014/main" id="{DFD9A9B7-2079-200F-4C7E-FDD2E2CFD619}"/>
              </a:ext>
            </a:extLst>
          </p:cNvPr>
          <p:cNvSpPr txBox="1">
            <a:spLocks noChangeArrowheads="1"/>
          </p:cNvSpPr>
          <p:nvPr/>
        </p:nvSpPr>
        <p:spPr bwMode="auto">
          <a:xfrm>
            <a:off x="1116013" y="2036763"/>
            <a:ext cx="280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997075" indent="-1997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400" b="1">
                <a:latin typeface="微软雅黑" panose="020B0503020204020204" pitchFamily="34" charset="-122"/>
                <a:ea typeface="微软雅黑" panose="020B0503020204020204" pitchFamily="34" charset="-122"/>
              </a:rPr>
              <a:t> </a:t>
            </a:r>
            <a:r>
              <a:rPr kumimoji="1" lang="zh-CN" altLang="en-US" sz="2400" b="1">
                <a:latin typeface="微软雅黑" panose="020B0503020204020204" pitchFamily="34" charset="-122"/>
                <a:ea typeface="微软雅黑" panose="020B0503020204020204" pitchFamily="34" charset="-122"/>
                <a:hlinkClick r:id="rId6" action="ppaction://hlinkfile"/>
              </a:rPr>
              <a:t>质量保证计划</a:t>
            </a:r>
            <a:endParaRPr kumimoji="1" lang="zh-CN" altLang="en-US" sz="2000" b="1">
              <a:latin typeface="微软雅黑" panose="020B0503020204020204" pitchFamily="34" charset="-122"/>
              <a:ea typeface="微软雅黑" panose="020B0503020204020204" pitchFamily="34" charset="-122"/>
            </a:endParaRPr>
          </a:p>
        </p:txBody>
      </p:sp>
      <p:sp>
        <p:nvSpPr>
          <p:cNvPr id="197640" name="Text Box 8">
            <a:extLst>
              <a:ext uri="{FF2B5EF4-FFF2-40B4-BE49-F238E27FC236}">
                <a16:creationId xmlns:a16="http://schemas.microsoft.com/office/drawing/2014/main" id="{D1364919-0F04-22FC-C67E-DA9BC4A319E0}"/>
              </a:ext>
            </a:extLst>
          </p:cNvPr>
          <p:cNvSpPr txBox="1">
            <a:spLocks noChangeArrowheads="1"/>
          </p:cNvSpPr>
          <p:nvPr/>
        </p:nvSpPr>
        <p:spPr bwMode="auto">
          <a:xfrm>
            <a:off x="1117600" y="2828925"/>
            <a:ext cx="43195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997075" indent="-1997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400" b="1">
                <a:latin typeface="微软雅黑" panose="020B0503020204020204" pitchFamily="34" charset="-122"/>
                <a:ea typeface="微软雅黑" panose="020B0503020204020204" pitchFamily="34" charset="-122"/>
              </a:rPr>
              <a:t> </a:t>
            </a:r>
            <a:r>
              <a:rPr kumimoji="1" lang="en-US" altLang="zh-CN" sz="2400" b="1">
                <a:latin typeface="微软雅黑" panose="020B0503020204020204" pitchFamily="34" charset="-122"/>
                <a:ea typeface="微软雅黑" panose="020B0503020204020204" pitchFamily="34" charset="-122"/>
                <a:hlinkClick r:id="rId7" action="ppaction://hlinkfile"/>
              </a:rPr>
              <a:t>QA</a:t>
            </a:r>
            <a:r>
              <a:rPr kumimoji="1" lang="zh-CN" altLang="en-US" sz="2400" b="1">
                <a:latin typeface="微软雅黑" panose="020B0503020204020204" pitchFamily="34" charset="-122"/>
                <a:ea typeface="微软雅黑" panose="020B0503020204020204" pitchFamily="34" charset="-122"/>
                <a:hlinkClick r:id="rId7" action="ppaction://hlinkfile"/>
              </a:rPr>
              <a:t>检查汇总及记分表</a:t>
            </a:r>
            <a:endParaRPr kumimoji="1" lang="zh-CN" altLang="en-US" sz="2000" b="1">
              <a:latin typeface="微软雅黑" panose="020B0503020204020204" pitchFamily="34" charset="-122"/>
              <a:ea typeface="微软雅黑" panose="020B0503020204020204" pitchFamily="34" charset="-122"/>
            </a:endParaRPr>
          </a:p>
        </p:txBody>
      </p:sp>
      <p:sp>
        <p:nvSpPr>
          <p:cNvPr id="197641" name="Text Box 9">
            <a:extLst>
              <a:ext uri="{FF2B5EF4-FFF2-40B4-BE49-F238E27FC236}">
                <a16:creationId xmlns:a16="http://schemas.microsoft.com/office/drawing/2014/main" id="{BEE706DD-52F1-CFA8-DDC2-23C0D289D89E}"/>
              </a:ext>
            </a:extLst>
          </p:cNvPr>
          <p:cNvSpPr txBox="1">
            <a:spLocks noChangeArrowheads="1"/>
          </p:cNvSpPr>
          <p:nvPr/>
        </p:nvSpPr>
        <p:spPr bwMode="auto">
          <a:xfrm>
            <a:off x="1116013" y="3621088"/>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997075" indent="-1997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400" b="1">
                <a:latin typeface="微软雅黑" panose="020B0503020204020204" pitchFamily="34" charset="-122"/>
                <a:ea typeface="微软雅黑" panose="020B0503020204020204" pitchFamily="34" charset="-122"/>
              </a:rPr>
              <a:t> </a:t>
            </a:r>
            <a:r>
              <a:rPr kumimoji="1" lang="en-US" altLang="zh-CN" sz="2400" b="1">
                <a:latin typeface="微软雅黑" panose="020B0503020204020204" pitchFamily="34" charset="-122"/>
                <a:ea typeface="微软雅黑" panose="020B0503020204020204" pitchFamily="34" charset="-122"/>
                <a:hlinkClick r:id="rId8" action="ppaction://hlinkfile"/>
              </a:rPr>
              <a:t>SQA</a:t>
            </a:r>
            <a:r>
              <a:rPr kumimoji="1" lang="zh-CN" altLang="en-US" sz="2400" b="1">
                <a:latin typeface="微软雅黑" panose="020B0503020204020204" pitchFamily="34" charset="-122"/>
                <a:ea typeface="微软雅黑" panose="020B0503020204020204" pitchFamily="34" charset="-122"/>
                <a:hlinkClick r:id="rId8" action="ppaction://hlinkfile"/>
              </a:rPr>
              <a:t>阶段工作表</a:t>
            </a:r>
            <a:endParaRPr kumimoji="1" lang="zh-CN" altLang="en-US" sz="2000" b="1">
              <a:latin typeface="微软雅黑" panose="020B0503020204020204" pitchFamily="34" charset="-122"/>
              <a:ea typeface="微软雅黑" panose="020B0503020204020204" pitchFamily="34" charset="-122"/>
            </a:endParaRPr>
          </a:p>
        </p:txBody>
      </p:sp>
      <p:sp>
        <p:nvSpPr>
          <p:cNvPr id="197642" name="Text Box 10">
            <a:extLst>
              <a:ext uri="{FF2B5EF4-FFF2-40B4-BE49-F238E27FC236}">
                <a16:creationId xmlns:a16="http://schemas.microsoft.com/office/drawing/2014/main" id="{9875D921-E85A-6D54-A4F4-A1F4043D302B}"/>
              </a:ext>
            </a:extLst>
          </p:cNvPr>
          <p:cNvSpPr txBox="1">
            <a:spLocks noChangeArrowheads="1"/>
          </p:cNvSpPr>
          <p:nvPr/>
        </p:nvSpPr>
        <p:spPr bwMode="auto">
          <a:xfrm>
            <a:off x="1116013" y="4484688"/>
            <a:ext cx="43195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marL="1997075" indent="-1997075"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en-US" altLang="zh-CN" sz="2400" b="1">
                <a:solidFill>
                  <a:schemeClr val="hlink"/>
                </a:solidFill>
                <a:latin typeface="微软雅黑" panose="020B0503020204020204" pitchFamily="34" charset="-122"/>
                <a:ea typeface="微软雅黑" panose="020B0503020204020204" pitchFamily="34" charset="-122"/>
                <a:sym typeface="Wingdings" panose="05000000000000000000" pitchFamily="2" charset="2"/>
              </a:rPr>
              <a:t></a:t>
            </a:r>
            <a:r>
              <a:rPr kumimoji="1" lang="en-US" altLang="zh-CN" sz="2400" b="1">
                <a:latin typeface="微软雅黑" panose="020B0503020204020204" pitchFamily="34" charset="-122"/>
                <a:ea typeface="微软雅黑" panose="020B0503020204020204" pitchFamily="34" charset="-122"/>
              </a:rPr>
              <a:t> </a:t>
            </a:r>
            <a:r>
              <a:rPr kumimoji="1" lang="zh-CN" altLang="en-US" sz="2400" b="1">
                <a:latin typeface="微软雅黑" panose="020B0503020204020204" pitchFamily="34" charset="-122"/>
                <a:ea typeface="微软雅黑" panose="020B0503020204020204" pitchFamily="34" charset="-122"/>
                <a:hlinkClick r:id="rId9" action="ppaction://hlinkfile"/>
              </a:rPr>
              <a:t>软件过程审计报告</a:t>
            </a:r>
            <a:endParaRPr kumimoji="1" lang="zh-CN" altLang="en-US" sz="20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97638"/>
                                        </p:tgtEl>
                                        <p:attrNameLst>
                                          <p:attrName>style.visibility</p:attrName>
                                        </p:attrNameLst>
                                      </p:cBhvr>
                                      <p:to>
                                        <p:strVal val="visible"/>
                                      </p:to>
                                    </p:set>
                                    <p:animEffect transition="in" filter="wipe(left)">
                                      <p:cBhvr>
                                        <p:cTn id="7" dur="500"/>
                                        <p:tgtEl>
                                          <p:spTgt spid="19763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639"/>
                                        </p:tgtEl>
                                        <p:attrNameLst>
                                          <p:attrName>style.visibility</p:attrName>
                                        </p:attrNameLst>
                                      </p:cBhvr>
                                      <p:to>
                                        <p:strVal val="visible"/>
                                      </p:to>
                                    </p:set>
                                    <p:animEffect transition="in" filter="wipe(left)">
                                      <p:cBhvr>
                                        <p:cTn id="12" dur="500"/>
                                        <p:tgtEl>
                                          <p:spTgt spid="197639"/>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7640"/>
                                        </p:tgtEl>
                                        <p:attrNameLst>
                                          <p:attrName>style.visibility</p:attrName>
                                        </p:attrNameLst>
                                      </p:cBhvr>
                                      <p:to>
                                        <p:strVal val="visible"/>
                                      </p:to>
                                    </p:set>
                                    <p:animEffect transition="in" filter="wipe(left)">
                                      <p:cBhvr>
                                        <p:cTn id="17" dur="500"/>
                                        <p:tgtEl>
                                          <p:spTgt spid="197640"/>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7641"/>
                                        </p:tgtEl>
                                        <p:attrNameLst>
                                          <p:attrName>style.visibility</p:attrName>
                                        </p:attrNameLst>
                                      </p:cBhvr>
                                      <p:to>
                                        <p:strVal val="visible"/>
                                      </p:to>
                                    </p:set>
                                    <p:animEffect transition="in" filter="wipe(left)">
                                      <p:cBhvr>
                                        <p:cTn id="22" dur="500"/>
                                        <p:tgtEl>
                                          <p:spTgt spid="197641"/>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7642"/>
                                        </p:tgtEl>
                                        <p:attrNameLst>
                                          <p:attrName>style.visibility</p:attrName>
                                        </p:attrNameLst>
                                      </p:cBhvr>
                                      <p:to>
                                        <p:strVal val="visible"/>
                                      </p:to>
                                    </p:set>
                                    <p:animEffect transition="in" filter="wipe(left)">
                                      <p:cBhvr>
                                        <p:cTn id="27" dur="500"/>
                                        <p:tgtEl>
                                          <p:spTgt spid="197642"/>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8" grpId="0" autoUpdateAnimBg="0"/>
      <p:bldP spid="197639" grpId="0" autoUpdateAnimBg="0"/>
      <p:bldP spid="197640" grpId="0" autoUpdateAnimBg="0"/>
      <p:bldP spid="197641" grpId="0" autoUpdateAnimBg="0"/>
      <p:bldP spid="197642"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C15F9741-E6E6-44DE-7635-C099C452463C}"/>
              </a:ext>
            </a:extLst>
          </p:cNvPr>
          <p:cNvSpPr>
            <a:spLocks noGrp="1" noChangeArrowheads="1"/>
          </p:cNvSpPr>
          <p:nvPr>
            <p:ph type="title"/>
          </p:nvPr>
        </p:nvSpPr>
        <p:spPr/>
        <p:txBody>
          <a:bodyPr/>
          <a:lstStyle/>
          <a:p>
            <a:pPr eaLnBrk="1" hangingPunct="1"/>
            <a:r>
              <a:rPr lang="en-US" altLang="zh-CN" sz="3200">
                <a:latin typeface="Helvetica" panose="020B0604020202020204" pitchFamily="34" charset="0"/>
              </a:rPr>
              <a:t>21.1 Comment on Quality</a:t>
            </a:r>
          </a:p>
        </p:txBody>
      </p:sp>
      <p:sp>
        <p:nvSpPr>
          <p:cNvPr id="4099" name="Rectangle 3">
            <a:extLst>
              <a:ext uri="{FF2B5EF4-FFF2-40B4-BE49-F238E27FC236}">
                <a16:creationId xmlns:a16="http://schemas.microsoft.com/office/drawing/2014/main" id="{F009C580-9589-CA02-6D3F-0C5D482A579E}"/>
              </a:ext>
            </a:extLst>
          </p:cNvPr>
          <p:cNvSpPr>
            <a:spLocks noGrp="1" noChangeArrowheads="1"/>
          </p:cNvSpPr>
          <p:nvPr>
            <p:ph type="body" idx="1"/>
          </p:nvPr>
        </p:nvSpPr>
        <p:spPr/>
        <p:txBody>
          <a:bodyPr/>
          <a:lstStyle/>
          <a:p>
            <a:pPr eaLnBrk="1" hangingPunct="1"/>
            <a:r>
              <a:rPr lang="en-US" altLang="zh-CN" sz="2800">
                <a:latin typeface="Helvetica" panose="020B0604020202020204" pitchFamily="34" charset="0"/>
              </a:rPr>
              <a:t>Phil Crosby once said:</a:t>
            </a:r>
          </a:p>
          <a:p>
            <a:pPr lvl="1" eaLnBrk="1" hangingPunct="1">
              <a:spcBef>
                <a:spcPts val="600"/>
              </a:spcBef>
            </a:pPr>
            <a:r>
              <a:rPr lang="en-US" altLang="zh-CN" sz="2000">
                <a:latin typeface="Palatino" charset="0"/>
              </a:rPr>
              <a:t>The problem of quality management is not what people don't know about it. The problem is what they think they do know . . .  In this regard, quality has much in common with sex. </a:t>
            </a:r>
          </a:p>
          <a:p>
            <a:pPr lvl="1" eaLnBrk="1" hangingPunct="1">
              <a:spcBef>
                <a:spcPts val="600"/>
              </a:spcBef>
            </a:pPr>
            <a:r>
              <a:rPr lang="en-US" altLang="zh-CN" sz="2000" i="1">
                <a:solidFill>
                  <a:srgbClr val="3366FF"/>
                </a:solidFill>
                <a:latin typeface="Palatino" charset="0"/>
              </a:rPr>
              <a:t>Everybody is for it.</a:t>
            </a:r>
            <a:r>
              <a:rPr lang="en-US" altLang="zh-CN" sz="2000">
                <a:solidFill>
                  <a:srgbClr val="3366FF"/>
                </a:solidFill>
                <a:latin typeface="Palatino" charset="0"/>
              </a:rPr>
              <a:t> </a:t>
            </a:r>
            <a:r>
              <a:rPr lang="en-US" altLang="zh-CN" sz="2000">
                <a:latin typeface="Palatino" charset="0"/>
              </a:rPr>
              <a:t>(Under certain conditions, of course.) </a:t>
            </a:r>
          </a:p>
          <a:p>
            <a:pPr lvl="1" eaLnBrk="1" hangingPunct="1">
              <a:spcBef>
                <a:spcPts val="600"/>
              </a:spcBef>
            </a:pPr>
            <a:r>
              <a:rPr lang="en-US" altLang="zh-CN" sz="2000" i="1">
                <a:solidFill>
                  <a:srgbClr val="3366FF"/>
                </a:solidFill>
                <a:latin typeface="Palatino" charset="0"/>
              </a:rPr>
              <a:t>Everyone feels they understand it.</a:t>
            </a:r>
            <a:r>
              <a:rPr lang="en-US" altLang="zh-CN" sz="2000">
                <a:solidFill>
                  <a:srgbClr val="3366FF"/>
                </a:solidFill>
                <a:latin typeface="Palatino" charset="0"/>
              </a:rPr>
              <a:t> </a:t>
            </a:r>
            <a:r>
              <a:rPr lang="en-US" altLang="zh-CN" sz="2000">
                <a:latin typeface="Palatino" charset="0"/>
              </a:rPr>
              <a:t>(Even though they wouldn't want to explain it.) </a:t>
            </a:r>
          </a:p>
          <a:p>
            <a:pPr lvl="1" eaLnBrk="1" hangingPunct="1">
              <a:spcBef>
                <a:spcPts val="600"/>
              </a:spcBef>
            </a:pPr>
            <a:r>
              <a:rPr lang="en-US" altLang="zh-CN" sz="2000" i="1">
                <a:solidFill>
                  <a:srgbClr val="3366FF"/>
                </a:solidFill>
                <a:latin typeface="Palatino" charset="0"/>
              </a:rPr>
              <a:t>Everyone thinks execution is only a matter of following natural inclinations.</a:t>
            </a:r>
            <a:r>
              <a:rPr lang="en-US" altLang="zh-CN" sz="2000">
                <a:solidFill>
                  <a:srgbClr val="3366FF"/>
                </a:solidFill>
                <a:latin typeface="Palatino" charset="0"/>
              </a:rPr>
              <a:t> </a:t>
            </a:r>
            <a:r>
              <a:rPr lang="en-US" altLang="zh-CN" sz="2000">
                <a:latin typeface="Palatino" charset="0"/>
              </a:rPr>
              <a:t>(After all, we do get along somehow.) </a:t>
            </a:r>
          </a:p>
          <a:p>
            <a:pPr lvl="1" eaLnBrk="1" hangingPunct="1">
              <a:spcBef>
                <a:spcPts val="600"/>
              </a:spcBef>
            </a:pPr>
            <a:r>
              <a:rPr lang="en-US" altLang="zh-CN" sz="2000" i="1">
                <a:solidFill>
                  <a:srgbClr val="3366FF"/>
                </a:solidFill>
                <a:latin typeface="Palatino" charset="0"/>
              </a:rPr>
              <a:t>And, of course, most people feel that problems in these areas are caused by other people.</a:t>
            </a:r>
            <a:r>
              <a:rPr lang="en-US" altLang="zh-CN" sz="2000">
                <a:solidFill>
                  <a:srgbClr val="3366FF"/>
                </a:solidFill>
                <a:latin typeface="Palatino" charset="0"/>
              </a:rPr>
              <a:t> </a:t>
            </a:r>
            <a:r>
              <a:rPr lang="en-US" altLang="zh-CN" sz="2000">
                <a:latin typeface="Palatino" charset="0"/>
              </a:rPr>
              <a:t>(If only they would take the time to do things right.)</a:t>
            </a:r>
          </a:p>
        </p:txBody>
      </p:sp>
      <p:sp>
        <p:nvSpPr>
          <p:cNvPr id="4100" name="Slide Number Placeholder 4">
            <a:extLst>
              <a:ext uri="{FF2B5EF4-FFF2-40B4-BE49-F238E27FC236}">
                <a16:creationId xmlns:a16="http://schemas.microsoft.com/office/drawing/2014/main" id="{C9022C42-F33F-FC10-CD53-02EAB16E678A}"/>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1/12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10F52497-F99E-759B-9799-C3E6BA27D37F}"/>
              </a:ext>
            </a:extLst>
          </p:cNvPr>
          <p:cNvSpPr>
            <a:spLocks noGrp="1" noChangeArrowheads="1"/>
          </p:cNvSpPr>
          <p:nvPr>
            <p:ph type="title"/>
          </p:nvPr>
        </p:nvSpPr>
        <p:spPr/>
        <p:txBody>
          <a:bodyPr/>
          <a:lstStyle/>
          <a:p>
            <a:pPr eaLnBrk="1" hangingPunct="1"/>
            <a:r>
              <a:rPr lang="en-US" altLang="zh-CN" sz="3200">
                <a:latin typeface="Helvetica" panose="020B0604020202020204" pitchFamily="34" charset="0"/>
              </a:rPr>
              <a:t>21.2</a:t>
            </a:r>
            <a:r>
              <a:rPr lang="zh-CN" altLang="en-US" sz="3200">
                <a:latin typeface="Helvetica" panose="020B0604020202020204" pitchFamily="34" charset="0"/>
              </a:rPr>
              <a:t> </a:t>
            </a:r>
            <a:r>
              <a:rPr lang="en-US" altLang="zh-CN" sz="3200">
                <a:latin typeface="Helvetica" panose="020B0604020202020204" pitchFamily="34" charset="0"/>
              </a:rPr>
              <a:t>Elements of SQA</a:t>
            </a:r>
          </a:p>
        </p:txBody>
      </p:sp>
      <p:sp>
        <p:nvSpPr>
          <p:cNvPr id="5123" name="Rectangle 3">
            <a:extLst>
              <a:ext uri="{FF2B5EF4-FFF2-40B4-BE49-F238E27FC236}">
                <a16:creationId xmlns:a16="http://schemas.microsoft.com/office/drawing/2014/main" id="{0269B591-E2D7-4E69-AF00-905FC5D76FC0}"/>
              </a:ext>
            </a:extLst>
          </p:cNvPr>
          <p:cNvSpPr>
            <a:spLocks noGrp="1" noChangeArrowheads="1"/>
          </p:cNvSpPr>
          <p:nvPr>
            <p:ph type="body" idx="1"/>
          </p:nvPr>
        </p:nvSpPr>
        <p:spPr>
          <a:xfrm>
            <a:off x="971550" y="1125538"/>
            <a:ext cx="5761038" cy="4929187"/>
          </a:xfrm>
        </p:spPr>
        <p:txBody>
          <a:bodyPr/>
          <a:lstStyle/>
          <a:p>
            <a:pPr eaLnBrk="1" hangingPunct="1">
              <a:lnSpc>
                <a:spcPct val="90000"/>
              </a:lnSpc>
              <a:spcBef>
                <a:spcPts val="600"/>
              </a:spcBef>
            </a:pPr>
            <a:r>
              <a:rPr lang="en-US" altLang="zh-CN" b="1">
                <a:latin typeface="Palatino" charset="0"/>
              </a:rPr>
              <a:t>Standards </a:t>
            </a:r>
            <a:endParaRPr lang="en-US" altLang="zh-CN">
              <a:latin typeface="Palatino" charset="0"/>
            </a:endParaRPr>
          </a:p>
          <a:p>
            <a:pPr eaLnBrk="1" hangingPunct="1">
              <a:lnSpc>
                <a:spcPct val="90000"/>
              </a:lnSpc>
              <a:spcBef>
                <a:spcPts val="600"/>
              </a:spcBef>
            </a:pPr>
            <a:r>
              <a:rPr lang="en-US" altLang="zh-CN" b="1">
                <a:latin typeface="Palatino" charset="0"/>
              </a:rPr>
              <a:t>Reviews and Audits</a:t>
            </a:r>
            <a:r>
              <a:rPr lang="en-US" altLang="zh-CN">
                <a:latin typeface="Palatino" charset="0"/>
              </a:rPr>
              <a:t> </a:t>
            </a:r>
          </a:p>
          <a:p>
            <a:pPr eaLnBrk="1" hangingPunct="1">
              <a:lnSpc>
                <a:spcPct val="90000"/>
              </a:lnSpc>
              <a:spcBef>
                <a:spcPts val="600"/>
              </a:spcBef>
            </a:pPr>
            <a:r>
              <a:rPr lang="en-US" altLang="zh-CN" b="1">
                <a:latin typeface="Palatino" charset="0"/>
              </a:rPr>
              <a:t>Testing</a:t>
            </a:r>
            <a:endParaRPr lang="en-US" altLang="zh-CN">
              <a:latin typeface="Palatino" charset="0"/>
            </a:endParaRPr>
          </a:p>
          <a:p>
            <a:pPr eaLnBrk="1" hangingPunct="1">
              <a:lnSpc>
                <a:spcPct val="90000"/>
              </a:lnSpc>
              <a:spcBef>
                <a:spcPts val="600"/>
              </a:spcBef>
            </a:pPr>
            <a:r>
              <a:rPr lang="en-US" altLang="zh-CN" b="1">
                <a:latin typeface="Palatino" charset="0"/>
              </a:rPr>
              <a:t>Error/defect collection and analysis</a:t>
            </a:r>
            <a:r>
              <a:rPr lang="en-US" altLang="zh-CN">
                <a:latin typeface="Palatino" charset="0"/>
              </a:rPr>
              <a:t> </a:t>
            </a:r>
          </a:p>
          <a:p>
            <a:pPr eaLnBrk="1" hangingPunct="1">
              <a:lnSpc>
                <a:spcPct val="90000"/>
              </a:lnSpc>
              <a:spcBef>
                <a:spcPts val="600"/>
              </a:spcBef>
            </a:pPr>
            <a:r>
              <a:rPr lang="en-US" altLang="zh-CN" b="1">
                <a:latin typeface="Palatino" charset="0"/>
              </a:rPr>
              <a:t>Change management</a:t>
            </a:r>
            <a:r>
              <a:rPr lang="en-US" altLang="zh-CN">
                <a:latin typeface="Palatino" charset="0"/>
              </a:rPr>
              <a:t> </a:t>
            </a:r>
          </a:p>
          <a:p>
            <a:pPr eaLnBrk="1" hangingPunct="1">
              <a:lnSpc>
                <a:spcPct val="90000"/>
              </a:lnSpc>
              <a:spcBef>
                <a:spcPts val="600"/>
              </a:spcBef>
            </a:pPr>
            <a:r>
              <a:rPr lang="en-US" altLang="zh-CN" b="1">
                <a:latin typeface="Palatino" charset="0"/>
              </a:rPr>
              <a:t>Education</a:t>
            </a:r>
            <a:r>
              <a:rPr lang="en-US" altLang="zh-CN">
                <a:latin typeface="Palatino" charset="0"/>
              </a:rPr>
              <a:t>  </a:t>
            </a:r>
          </a:p>
          <a:p>
            <a:pPr eaLnBrk="1" hangingPunct="1">
              <a:lnSpc>
                <a:spcPct val="90000"/>
              </a:lnSpc>
              <a:spcBef>
                <a:spcPts val="600"/>
              </a:spcBef>
            </a:pPr>
            <a:r>
              <a:rPr lang="en-US" altLang="zh-CN" b="1">
                <a:latin typeface="Palatino" charset="0"/>
              </a:rPr>
              <a:t>Vendor management</a:t>
            </a:r>
            <a:r>
              <a:rPr lang="en-US" altLang="zh-CN">
                <a:latin typeface="Palatino" charset="0"/>
              </a:rPr>
              <a:t> </a:t>
            </a:r>
          </a:p>
          <a:p>
            <a:pPr eaLnBrk="1" hangingPunct="1">
              <a:lnSpc>
                <a:spcPct val="90000"/>
              </a:lnSpc>
              <a:spcBef>
                <a:spcPts val="600"/>
              </a:spcBef>
            </a:pPr>
            <a:r>
              <a:rPr lang="en-US" altLang="zh-CN" b="1">
                <a:latin typeface="Palatino" charset="0"/>
              </a:rPr>
              <a:t>Security management </a:t>
            </a:r>
            <a:endParaRPr lang="en-US" altLang="zh-CN">
              <a:latin typeface="Palatino" charset="0"/>
            </a:endParaRPr>
          </a:p>
          <a:p>
            <a:pPr eaLnBrk="1" hangingPunct="1">
              <a:lnSpc>
                <a:spcPct val="90000"/>
              </a:lnSpc>
              <a:spcBef>
                <a:spcPts val="600"/>
              </a:spcBef>
            </a:pPr>
            <a:r>
              <a:rPr lang="en-US" altLang="zh-CN" b="1">
                <a:latin typeface="Palatino" charset="0"/>
              </a:rPr>
              <a:t>Safety</a:t>
            </a:r>
            <a:r>
              <a:rPr lang="en-US" altLang="zh-CN">
                <a:latin typeface="Palatino" charset="0"/>
              </a:rPr>
              <a:t> </a:t>
            </a:r>
          </a:p>
          <a:p>
            <a:pPr eaLnBrk="1" hangingPunct="1">
              <a:lnSpc>
                <a:spcPct val="90000"/>
              </a:lnSpc>
              <a:spcBef>
                <a:spcPts val="600"/>
              </a:spcBef>
            </a:pPr>
            <a:r>
              <a:rPr lang="en-US" altLang="zh-CN" b="1">
                <a:latin typeface="Palatino" charset="0"/>
              </a:rPr>
              <a:t>Risk management</a:t>
            </a:r>
            <a:r>
              <a:rPr lang="en-US" altLang="zh-CN">
                <a:latin typeface="Palatino" charset="0"/>
              </a:rPr>
              <a:t> </a:t>
            </a:r>
          </a:p>
        </p:txBody>
      </p:sp>
      <p:sp>
        <p:nvSpPr>
          <p:cNvPr id="5124" name="Slide Number Placeholder 4">
            <a:extLst>
              <a:ext uri="{FF2B5EF4-FFF2-40B4-BE49-F238E27FC236}">
                <a16:creationId xmlns:a16="http://schemas.microsoft.com/office/drawing/2014/main" id="{325FD9CD-9BB9-9DB4-A39F-7FC9CED217B0}"/>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2/12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3701223B-6E5D-2BC8-B22F-A46967727709}"/>
              </a:ext>
            </a:extLst>
          </p:cNvPr>
          <p:cNvSpPr>
            <a:spLocks noGrp="1" noChangeArrowheads="1"/>
          </p:cNvSpPr>
          <p:nvPr>
            <p:ph type="title"/>
          </p:nvPr>
        </p:nvSpPr>
        <p:spPr>
          <a:xfrm>
            <a:off x="1042988" y="260350"/>
            <a:ext cx="6705600" cy="633413"/>
          </a:xfrm>
        </p:spPr>
        <p:txBody>
          <a:bodyPr/>
          <a:lstStyle/>
          <a:p>
            <a:pPr eaLnBrk="1" hangingPunct="1"/>
            <a:r>
              <a:rPr lang="en-US" altLang="zh-CN" sz="3200">
                <a:latin typeface="Helvetica" panose="020B0604020202020204" pitchFamily="34" charset="0"/>
              </a:rPr>
              <a:t>21.4.1 SQA Tasks</a:t>
            </a:r>
            <a:r>
              <a:rPr lang="zh-CN" altLang="en-US" sz="3200">
                <a:latin typeface="Helvetica" panose="020B0604020202020204" pitchFamily="34" charset="0"/>
              </a:rPr>
              <a:t> </a:t>
            </a:r>
            <a:r>
              <a:rPr lang="en-US" altLang="zh-CN" sz="3200">
                <a:latin typeface="Helvetica" panose="020B0604020202020204" pitchFamily="34" charset="0"/>
              </a:rPr>
              <a:t>I</a:t>
            </a:r>
          </a:p>
        </p:txBody>
      </p:sp>
      <p:sp>
        <p:nvSpPr>
          <p:cNvPr id="6147" name="Rectangle 3">
            <a:extLst>
              <a:ext uri="{FF2B5EF4-FFF2-40B4-BE49-F238E27FC236}">
                <a16:creationId xmlns:a16="http://schemas.microsoft.com/office/drawing/2014/main" id="{0E2C140A-4FF3-B187-D3ED-E9559DBE67B3}"/>
              </a:ext>
            </a:extLst>
          </p:cNvPr>
          <p:cNvSpPr>
            <a:spLocks noGrp="1" noChangeArrowheads="1"/>
          </p:cNvSpPr>
          <p:nvPr>
            <p:ph type="body" idx="1"/>
          </p:nvPr>
        </p:nvSpPr>
        <p:spPr>
          <a:xfrm>
            <a:off x="374650" y="981075"/>
            <a:ext cx="8229600" cy="4176713"/>
          </a:xfrm>
        </p:spPr>
        <p:txBody>
          <a:bodyPr/>
          <a:lstStyle/>
          <a:p>
            <a:pPr eaLnBrk="1" hangingPunct="1">
              <a:lnSpc>
                <a:spcPct val="90000"/>
              </a:lnSpc>
              <a:spcBef>
                <a:spcPts val="1200"/>
              </a:spcBef>
            </a:pPr>
            <a:r>
              <a:rPr lang="en-US" altLang="zh-CN" b="1">
                <a:latin typeface="Helvetica" panose="020B0604020202020204" pitchFamily="34" charset="0"/>
              </a:rPr>
              <a:t>Prepares an SQA plan for a project. </a:t>
            </a:r>
          </a:p>
          <a:p>
            <a:pPr lvl="1" eaLnBrk="1" hangingPunct="1">
              <a:lnSpc>
                <a:spcPct val="90000"/>
              </a:lnSpc>
              <a:spcBef>
                <a:spcPts val="1200"/>
              </a:spcBef>
            </a:pPr>
            <a:r>
              <a:rPr lang="en-US" altLang="zh-CN" sz="2000">
                <a:latin typeface="Helvetica" panose="020B0604020202020204" pitchFamily="34" charset="0"/>
              </a:rPr>
              <a:t>The plan identifies</a:t>
            </a:r>
          </a:p>
          <a:p>
            <a:pPr lvl="2" eaLnBrk="1" hangingPunct="1">
              <a:lnSpc>
                <a:spcPct val="90000"/>
              </a:lnSpc>
              <a:spcBef>
                <a:spcPts val="300"/>
              </a:spcBef>
            </a:pPr>
            <a:r>
              <a:rPr lang="en-US" altLang="zh-CN" sz="1800">
                <a:latin typeface="Helvetica" panose="020B0604020202020204" pitchFamily="34" charset="0"/>
              </a:rPr>
              <a:t>evaluations to be performed</a:t>
            </a:r>
          </a:p>
          <a:p>
            <a:pPr lvl="2" eaLnBrk="1" hangingPunct="1">
              <a:lnSpc>
                <a:spcPct val="90000"/>
              </a:lnSpc>
            </a:pPr>
            <a:r>
              <a:rPr lang="en-US" altLang="zh-CN" sz="1800">
                <a:latin typeface="Helvetica" panose="020B0604020202020204" pitchFamily="34" charset="0"/>
              </a:rPr>
              <a:t>audits and reviews to be performed</a:t>
            </a:r>
          </a:p>
          <a:p>
            <a:pPr lvl="2" eaLnBrk="1" hangingPunct="1">
              <a:lnSpc>
                <a:spcPct val="90000"/>
              </a:lnSpc>
            </a:pPr>
            <a:r>
              <a:rPr lang="en-US" altLang="zh-CN" sz="1800">
                <a:latin typeface="Helvetica" panose="020B0604020202020204" pitchFamily="34" charset="0"/>
              </a:rPr>
              <a:t>standards that are applicable to the project</a:t>
            </a:r>
          </a:p>
          <a:p>
            <a:pPr lvl="2" eaLnBrk="1" hangingPunct="1">
              <a:lnSpc>
                <a:spcPct val="90000"/>
              </a:lnSpc>
            </a:pPr>
            <a:r>
              <a:rPr lang="en-US" altLang="zh-CN" sz="1800">
                <a:latin typeface="Helvetica" panose="020B0604020202020204" pitchFamily="34" charset="0"/>
              </a:rPr>
              <a:t>procedures for error reporting and tracking</a:t>
            </a:r>
          </a:p>
          <a:p>
            <a:pPr lvl="2" eaLnBrk="1" hangingPunct="1">
              <a:lnSpc>
                <a:spcPct val="90000"/>
              </a:lnSpc>
            </a:pPr>
            <a:r>
              <a:rPr lang="en-US" altLang="zh-CN" sz="1800">
                <a:latin typeface="Helvetica" panose="020B0604020202020204" pitchFamily="34" charset="0"/>
              </a:rPr>
              <a:t>documents to be produced by the SQA group</a:t>
            </a:r>
          </a:p>
          <a:p>
            <a:pPr lvl="2" eaLnBrk="1" hangingPunct="1">
              <a:lnSpc>
                <a:spcPct val="90000"/>
              </a:lnSpc>
            </a:pPr>
            <a:r>
              <a:rPr lang="en-US" altLang="zh-CN" sz="1800">
                <a:latin typeface="Helvetica" panose="020B0604020202020204" pitchFamily="34" charset="0"/>
              </a:rPr>
              <a:t>amount of feedback provided to the software project team</a:t>
            </a:r>
          </a:p>
          <a:p>
            <a:pPr eaLnBrk="1" hangingPunct="1">
              <a:lnSpc>
                <a:spcPct val="90000"/>
              </a:lnSpc>
              <a:spcBef>
                <a:spcPts val="600"/>
              </a:spcBef>
            </a:pPr>
            <a:r>
              <a:rPr lang="en-US" altLang="zh-CN" b="1">
                <a:latin typeface="Helvetica" panose="020B0604020202020204" pitchFamily="34" charset="0"/>
              </a:rPr>
              <a:t>Participates in the development of the project</a:t>
            </a:r>
            <a:r>
              <a:rPr lang="zh-CN" altLang="en-US" b="1">
                <a:latin typeface="Helvetica" panose="020B0604020202020204" pitchFamily="34" charset="0"/>
              </a:rPr>
              <a:t>’</a:t>
            </a:r>
            <a:r>
              <a:rPr lang="en-US" altLang="zh-CN" b="1">
                <a:latin typeface="Helvetica" panose="020B0604020202020204" pitchFamily="34" charset="0"/>
              </a:rPr>
              <a:t>s software process description.</a:t>
            </a:r>
            <a:r>
              <a:rPr lang="en-US" altLang="zh-CN">
                <a:latin typeface="Helvetica" panose="020B0604020202020204" pitchFamily="34" charset="0"/>
              </a:rPr>
              <a:t> </a:t>
            </a:r>
          </a:p>
          <a:p>
            <a:pPr lvl="1" eaLnBrk="1" hangingPunct="1">
              <a:lnSpc>
                <a:spcPct val="90000"/>
              </a:lnSpc>
              <a:spcBef>
                <a:spcPts val="600"/>
              </a:spcBef>
            </a:pPr>
            <a:r>
              <a:rPr lang="en-US" altLang="zh-CN" sz="2000">
                <a:latin typeface="Helvetica" panose="020B0604020202020204" pitchFamily="34" charset="0"/>
              </a:rPr>
              <a:t> The SQA group reviews the process description for compliance with organizational policy, internal software standards, externally imposed standards (e.g., ISO-9001), and other parts of the software project plan.</a:t>
            </a:r>
          </a:p>
        </p:txBody>
      </p:sp>
      <p:sp>
        <p:nvSpPr>
          <p:cNvPr id="6148" name="Slide Number Placeholder 4">
            <a:extLst>
              <a:ext uri="{FF2B5EF4-FFF2-40B4-BE49-F238E27FC236}">
                <a16:creationId xmlns:a16="http://schemas.microsoft.com/office/drawing/2014/main" id="{A871B764-DDDE-C529-B2E1-17C0773DDD39}"/>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3/12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a:extLst>
              <a:ext uri="{FF2B5EF4-FFF2-40B4-BE49-F238E27FC236}">
                <a16:creationId xmlns:a16="http://schemas.microsoft.com/office/drawing/2014/main" id="{BB2B2A65-14A1-210F-65E5-46336091CF7F}"/>
              </a:ext>
            </a:extLst>
          </p:cNvPr>
          <p:cNvSpPr>
            <a:spLocks noGrp="1" noChangeArrowheads="1"/>
          </p:cNvSpPr>
          <p:nvPr>
            <p:ph type="body" idx="1"/>
          </p:nvPr>
        </p:nvSpPr>
        <p:spPr>
          <a:xfrm>
            <a:off x="473075" y="1017588"/>
            <a:ext cx="7986713" cy="4498975"/>
          </a:xfrm>
        </p:spPr>
        <p:txBody>
          <a:bodyPr/>
          <a:lstStyle/>
          <a:p>
            <a:pPr eaLnBrk="1" hangingPunct="1">
              <a:lnSpc>
                <a:spcPct val="90000"/>
              </a:lnSpc>
              <a:spcBef>
                <a:spcPts val="600"/>
              </a:spcBef>
            </a:pPr>
            <a:r>
              <a:rPr lang="en-US" altLang="zh-CN" sz="2000" b="1">
                <a:latin typeface="Helvetica" panose="020B0604020202020204" pitchFamily="34" charset="0"/>
              </a:rPr>
              <a:t>Reviews software engineering activities to verify compliance with the defined software process.</a:t>
            </a:r>
            <a:r>
              <a:rPr lang="en-US" altLang="zh-CN" sz="2000">
                <a:latin typeface="Helvetica" panose="020B0604020202020204" pitchFamily="34" charset="0"/>
              </a:rPr>
              <a:t> </a:t>
            </a:r>
          </a:p>
          <a:p>
            <a:pPr lvl="1" eaLnBrk="1" hangingPunct="1">
              <a:lnSpc>
                <a:spcPct val="90000"/>
              </a:lnSpc>
              <a:spcBef>
                <a:spcPts val="600"/>
              </a:spcBef>
            </a:pPr>
            <a:r>
              <a:rPr lang="en-US" altLang="zh-CN" sz="1800">
                <a:latin typeface="Helvetica" panose="020B0604020202020204" pitchFamily="34" charset="0"/>
              </a:rPr>
              <a:t> identifies, documents, and tracks deviations from the process and verifies that corrections have been made.</a:t>
            </a:r>
          </a:p>
          <a:p>
            <a:pPr eaLnBrk="1" hangingPunct="1">
              <a:lnSpc>
                <a:spcPct val="90000"/>
              </a:lnSpc>
              <a:spcBef>
                <a:spcPts val="600"/>
              </a:spcBef>
            </a:pPr>
            <a:r>
              <a:rPr lang="en-US" altLang="zh-CN" sz="2000" b="1">
                <a:latin typeface="Helvetica" panose="020B0604020202020204" pitchFamily="34" charset="0"/>
              </a:rPr>
              <a:t>Audits designated software work products to verify compliance with those defined as part of the software process.</a:t>
            </a:r>
            <a:r>
              <a:rPr lang="en-US" altLang="zh-CN" sz="2000">
                <a:latin typeface="Helvetica" panose="020B0604020202020204" pitchFamily="34" charset="0"/>
              </a:rPr>
              <a:t> </a:t>
            </a:r>
          </a:p>
          <a:p>
            <a:pPr lvl="1" eaLnBrk="1" hangingPunct="1">
              <a:lnSpc>
                <a:spcPct val="90000"/>
              </a:lnSpc>
              <a:spcBef>
                <a:spcPts val="600"/>
              </a:spcBef>
            </a:pPr>
            <a:r>
              <a:rPr lang="en-US" altLang="zh-CN" sz="1800">
                <a:latin typeface="Helvetica" panose="020B0604020202020204" pitchFamily="34" charset="0"/>
              </a:rPr>
              <a:t>reviews selected work products; identifies, documents, and tracks deviations; verifies that corrections have been made</a:t>
            </a:r>
          </a:p>
          <a:p>
            <a:pPr lvl="1" eaLnBrk="1" hangingPunct="1">
              <a:lnSpc>
                <a:spcPct val="90000"/>
              </a:lnSpc>
              <a:spcBef>
                <a:spcPts val="600"/>
              </a:spcBef>
            </a:pPr>
            <a:r>
              <a:rPr lang="en-US" altLang="zh-CN" sz="1800">
                <a:latin typeface="Helvetica" panose="020B0604020202020204" pitchFamily="34" charset="0"/>
              </a:rPr>
              <a:t> periodically reports the results of its work to the project manager.</a:t>
            </a:r>
          </a:p>
          <a:p>
            <a:pPr eaLnBrk="1" hangingPunct="1">
              <a:lnSpc>
                <a:spcPct val="90000"/>
              </a:lnSpc>
              <a:spcBef>
                <a:spcPts val="600"/>
              </a:spcBef>
            </a:pPr>
            <a:r>
              <a:rPr lang="en-US" altLang="zh-CN" sz="2000" b="1">
                <a:latin typeface="Helvetica" panose="020B0604020202020204" pitchFamily="34" charset="0"/>
              </a:rPr>
              <a:t>Ensures that deviations in software work and work products are documented and handled according to a documented procedure.</a:t>
            </a:r>
          </a:p>
          <a:p>
            <a:pPr eaLnBrk="1" hangingPunct="1">
              <a:lnSpc>
                <a:spcPct val="90000"/>
              </a:lnSpc>
              <a:spcBef>
                <a:spcPts val="600"/>
              </a:spcBef>
            </a:pPr>
            <a:r>
              <a:rPr lang="en-US" altLang="zh-CN" sz="2000" b="1">
                <a:latin typeface="Helvetica" panose="020B0604020202020204" pitchFamily="34" charset="0"/>
              </a:rPr>
              <a:t>Records any noncompliance and reports to senior management.</a:t>
            </a:r>
          </a:p>
          <a:p>
            <a:pPr lvl="1" eaLnBrk="1" hangingPunct="1">
              <a:lnSpc>
                <a:spcPct val="90000"/>
              </a:lnSpc>
              <a:spcBef>
                <a:spcPts val="600"/>
              </a:spcBef>
            </a:pPr>
            <a:r>
              <a:rPr lang="en-US" altLang="zh-CN" sz="1800">
                <a:latin typeface="Helvetica" panose="020B0604020202020204" pitchFamily="34" charset="0"/>
              </a:rPr>
              <a:t>Noncompliance items are tracked until they are resolved.</a:t>
            </a:r>
          </a:p>
        </p:txBody>
      </p:sp>
      <p:sp>
        <p:nvSpPr>
          <p:cNvPr id="7171" name="Rectangle 2">
            <a:extLst>
              <a:ext uri="{FF2B5EF4-FFF2-40B4-BE49-F238E27FC236}">
                <a16:creationId xmlns:a16="http://schemas.microsoft.com/office/drawing/2014/main" id="{612AF93F-D894-0625-5AC9-A2244254EB76}"/>
              </a:ext>
            </a:extLst>
          </p:cNvPr>
          <p:cNvSpPr txBox="1">
            <a:spLocks noChangeArrowheads="1"/>
          </p:cNvSpPr>
          <p:nvPr/>
        </p:nvSpPr>
        <p:spPr bwMode="auto">
          <a:xfrm>
            <a:off x="1042988" y="260350"/>
            <a:ext cx="6705600" cy="633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3200" b="1">
                <a:solidFill>
                  <a:srgbClr val="000099"/>
                </a:solidFill>
                <a:latin typeface="Helvetica" panose="020B0604020202020204" pitchFamily="34" charset="0"/>
              </a:rPr>
              <a:t>21.4.1 SQA Tasks</a:t>
            </a:r>
            <a:r>
              <a:rPr lang="zh-CN" altLang="en-US" sz="3200" b="1">
                <a:solidFill>
                  <a:srgbClr val="000099"/>
                </a:solidFill>
                <a:latin typeface="Helvetica" panose="020B0604020202020204" pitchFamily="34" charset="0"/>
              </a:rPr>
              <a:t> </a:t>
            </a:r>
            <a:r>
              <a:rPr lang="en-US" altLang="zh-CN" sz="3200" b="1">
                <a:solidFill>
                  <a:srgbClr val="000099"/>
                </a:solidFill>
                <a:latin typeface="Helvetica" panose="020B0604020202020204" pitchFamily="34" charset="0"/>
              </a:rPr>
              <a:t>II</a:t>
            </a:r>
          </a:p>
        </p:txBody>
      </p:sp>
      <p:sp>
        <p:nvSpPr>
          <p:cNvPr id="7172" name="Slide Number Placeholder 4">
            <a:extLst>
              <a:ext uri="{FF2B5EF4-FFF2-40B4-BE49-F238E27FC236}">
                <a16:creationId xmlns:a16="http://schemas.microsoft.com/office/drawing/2014/main" id="{4F84A966-2A97-C01A-B73F-2CA9797D4A81}"/>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4/12</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98C87926-E292-B12E-B26E-66DC2B3F6090}"/>
              </a:ext>
            </a:extLst>
          </p:cNvPr>
          <p:cNvSpPr>
            <a:spLocks noGrp="1" noChangeArrowheads="1"/>
          </p:cNvSpPr>
          <p:nvPr>
            <p:ph type="title"/>
          </p:nvPr>
        </p:nvSpPr>
        <p:spPr>
          <a:xfrm>
            <a:off x="1042988" y="333375"/>
            <a:ext cx="7239000" cy="633413"/>
          </a:xfrm>
        </p:spPr>
        <p:txBody>
          <a:bodyPr/>
          <a:lstStyle/>
          <a:p>
            <a:pPr eaLnBrk="1" hangingPunct="1"/>
            <a:r>
              <a:rPr lang="en-US" altLang="zh-CN" sz="3200">
                <a:latin typeface="Helvetica" panose="020B0604020202020204" pitchFamily="34" charset="0"/>
              </a:rPr>
              <a:t>21.4.2 </a:t>
            </a:r>
            <a:r>
              <a:rPr lang="zh-CN" altLang="en-US" sz="3200">
                <a:latin typeface="Helvetica" panose="020B0604020202020204" pitchFamily="34" charset="0"/>
              </a:rPr>
              <a:t> </a:t>
            </a:r>
            <a:r>
              <a:rPr lang="en-US" altLang="zh-CN" sz="3200">
                <a:latin typeface="Helvetica" panose="020B0604020202020204" pitchFamily="34" charset="0"/>
              </a:rPr>
              <a:t>SQA Goals </a:t>
            </a:r>
          </a:p>
        </p:txBody>
      </p:sp>
      <p:sp>
        <p:nvSpPr>
          <p:cNvPr id="8195" name="Rectangle 3">
            <a:extLst>
              <a:ext uri="{FF2B5EF4-FFF2-40B4-BE49-F238E27FC236}">
                <a16:creationId xmlns:a16="http://schemas.microsoft.com/office/drawing/2014/main" id="{964AAA74-0218-7B82-359E-AC3D839AFD8B}"/>
              </a:ext>
            </a:extLst>
          </p:cNvPr>
          <p:cNvSpPr>
            <a:spLocks noGrp="1" noChangeArrowheads="1"/>
          </p:cNvSpPr>
          <p:nvPr>
            <p:ph type="body" idx="1"/>
          </p:nvPr>
        </p:nvSpPr>
        <p:spPr>
          <a:xfrm>
            <a:off x="250825" y="1052513"/>
            <a:ext cx="8642350" cy="4929187"/>
          </a:xfrm>
        </p:spPr>
        <p:txBody>
          <a:bodyPr/>
          <a:lstStyle/>
          <a:p>
            <a:pPr eaLnBrk="1" hangingPunct="1">
              <a:lnSpc>
                <a:spcPct val="90000"/>
              </a:lnSpc>
            </a:pPr>
            <a:r>
              <a:rPr lang="en-US" altLang="zh-CN" b="1">
                <a:solidFill>
                  <a:srgbClr val="3366FF"/>
                </a:solidFill>
                <a:latin typeface="Palatino" charset="0"/>
              </a:rPr>
              <a:t>Requirements quality.</a:t>
            </a:r>
            <a:r>
              <a:rPr lang="en-US" altLang="zh-CN">
                <a:solidFill>
                  <a:srgbClr val="3366FF"/>
                </a:solidFill>
                <a:latin typeface="Palatino" charset="0"/>
              </a:rPr>
              <a:t> </a:t>
            </a:r>
            <a:r>
              <a:rPr lang="en-US" altLang="zh-CN">
                <a:solidFill>
                  <a:srgbClr val="000000"/>
                </a:solidFill>
                <a:latin typeface="Palatino" charset="0"/>
              </a:rPr>
              <a:t>The correctness, completeness, and consistency of the requirements model will have a strong influence on the quality of all work products that follow. </a:t>
            </a:r>
          </a:p>
          <a:p>
            <a:pPr eaLnBrk="1" hangingPunct="1">
              <a:lnSpc>
                <a:spcPct val="90000"/>
              </a:lnSpc>
            </a:pPr>
            <a:r>
              <a:rPr lang="en-US" altLang="zh-CN" b="1">
                <a:solidFill>
                  <a:srgbClr val="3366FF"/>
                </a:solidFill>
                <a:latin typeface="Palatino" charset="0"/>
              </a:rPr>
              <a:t>Design quality.</a:t>
            </a:r>
            <a:r>
              <a:rPr lang="en-US" altLang="zh-CN">
                <a:solidFill>
                  <a:srgbClr val="3366FF"/>
                </a:solidFill>
                <a:latin typeface="Palatino" charset="0"/>
              </a:rPr>
              <a:t> </a:t>
            </a:r>
            <a:r>
              <a:rPr lang="en-US" altLang="zh-CN">
                <a:solidFill>
                  <a:srgbClr val="000000"/>
                </a:solidFill>
                <a:latin typeface="Palatino" charset="0"/>
              </a:rPr>
              <a:t>Every element of the design model should be assessed by the software team to ensure that it exhibits high quality and that the design itself conforms to requirements.</a:t>
            </a:r>
          </a:p>
          <a:p>
            <a:pPr eaLnBrk="1" hangingPunct="1">
              <a:lnSpc>
                <a:spcPct val="90000"/>
              </a:lnSpc>
            </a:pPr>
            <a:r>
              <a:rPr lang="en-US" altLang="zh-CN" b="1">
                <a:solidFill>
                  <a:srgbClr val="3366FF"/>
                </a:solidFill>
                <a:latin typeface="Palatino" charset="0"/>
              </a:rPr>
              <a:t>Code quality.</a:t>
            </a:r>
            <a:r>
              <a:rPr lang="en-US" altLang="zh-CN">
                <a:solidFill>
                  <a:srgbClr val="3366FF"/>
                </a:solidFill>
                <a:latin typeface="Palatino" charset="0"/>
              </a:rPr>
              <a:t> </a:t>
            </a:r>
            <a:r>
              <a:rPr lang="en-US" altLang="zh-CN">
                <a:solidFill>
                  <a:srgbClr val="000000"/>
                </a:solidFill>
                <a:latin typeface="Palatino" charset="0"/>
              </a:rPr>
              <a:t>Source code and related work products (e.g., other descriptive information) must conform to local coding standards and exhibit characteristics that will facilitate maintainability.</a:t>
            </a:r>
          </a:p>
          <a:p>
            <a:pPr eaLnBrk="1" hangingPunct="1">
              <a:lnSpc>
                <a:spcPct val="90000"/>
              </a:lnSpc>
            </a:pPr>
            <a:r>
              <a:rPr lang="en-US" altLang="zh-CN" b="1">
                <a:solidFill>
                  <a:srgbClr val="3366FF"/>
                </a:solidFill>
                <a:latin typeface="Palatino" charset="0"/>
              </a:rPr>
              <a:t>Quality control effectiveness.</a:t>
            </a:r>
            <a:r>
              <a:rPr lang="en-US" altLang="zh-CN">
                <a:solidFill>
                  <a:srgbClr val="3366FF"/>
                </a:solidFill>
                <a:latin typeface="Palatino" charset="0"/>
              </a:rPr>
              <a:t> </a:t>
            </a:r>
            <a:r>
              <a:rPr lang="en-US" altLang="zh-CN">
                <a:solidFill>
                  <a:srgbClr val="000000"/>
                </a:solidFill>
                <a:latin typeface="Palatino" charset="0"/>
              </a:rPr>
              <a:t>A software team should apply limited resources in a way that has the highest likelihood of achieving a high quality result.</a:t>
            </a:r>
          </a:p>
        </p:txBody>
      </p:sp>
      <p:sp>
        <p:nvSpPr>
          <p:cNvPr id="8196" name="矩形 1">
            <a:extLst>
              <a:ext uri="{FF2B5EF4-FFF2-40B4-BE49-F238E27FC236}">
                <a16:creationId xmlns:a16="http://schemas.microsoft.com/office/drawing/2014/main" id="{97467779-7F16-0E04-071C-A9DC3DCA2A9C}"/>
              </a:ext>
            </a:extLst>
          </p:cNvPr>
          <p:cNvSpPr>
            <a:spLocks noChangeArrowheads="1"/>
          </p:cNvSpPr>
          <p:nvPr/>
        </p:nvSpPr>
        <p:spPr bwMode="auto">
          <a:xfrm>
            <a:off x="4738688" y="6124575"/>
            <a:ext cx="21367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000">
                <a:solidFill>
                  <a:srgbClr val="3366FF"/>
                </a:solidFill>
                <a:latin typeface="Helvetica" panose="020B0604020202020204" pitchFamily="34" charset="0"/>
              </a:rPr>
              <a:t>(see Figure 21.1)</a:t>
            </a:r>
            <a:endParaRPr lang="zh-CN" altLang="en-US" sz="2000">
              <a:solidFill>
                <a:srgbClr val="3366FF"/>
              </a:solidFill>
            </a:endParaRPr>
          </a:p>
        </p:txBody>
      </p:sp>
      <p:sp>
        <p:nvSpPr>
          <p:cNvPr id="8197" name="Slide Number Placeholder 4">
            <a:extLst>
              <a:ext uri="{FF2B5EF4-FFF2-40B4-BE49-F238E27FC236}">
                <a16:creationId xmlns:a16="http://schemas.microsoft.com/office/drawing/2014/main" id="{0A6FBD4C-F06B-0D0F-F084-6A94B6EBD734}"/>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5/12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40EF1057-A954-F888-86D3-A5884C6FFC1F}"/>
              </a:ext>
            </a:extLst>
          </p:cNvPr>
          <p:cNvSpPr>
            <a:spLocks noGrp="1"/>
          </p:cNvSpPr>
          <p:nvPr>
            <p:ph type="title"/>
          </p:nvPr>
        </p:nvSpPr>
        <p:spPr/>
        <p:txBody>
          <a:bodyPr/>
          <a:lstStyle/>
          <a:p>
            <a:pPr eaLnBrk="1" hangingPunct="1"/>
            <a:r>
              <a:rPr lang="en-US" altLang="zh-CN" sz="3200">
                <a:latin typeface="Helvetica" panose="020B0604020202020204" pitchFamily="34" charset="0"/>
              </a:rPr>
              <a:t>21.5 Formal SQA</a:t>
            </a:r>
          </a:p>
        </p:txBody>
      </p:sp>
      <p:sp>
        <p:nvSpPr>
          <p:cNvPr id="9219" name="Content Placeholder 2">
            <a:extLst>
              <a:ext uri="{FF2B5EF4-FFF2-40B4-BE49-F238E27FC236}">
                <a16:creationId xmlns:a16="http://schemas.microsoft.com/office/drawing/2014/main" id="{986D6C6B-7747-EC51-E397-401396787CA5}"/>
              </a:ext>
            </a:extLst>
          </p:cNvPr>
          <p:cNvSpPr>
            <a:spLocks noGrp="1"/>
          </p:cNvSpPr>
          <p:nvPr>
            <p:ph idx="1"/>
          </p:nvPr>
        </p:nvSpPr>
        <p:spPr>
          <a:xfrm>
            <a:off x="250825" y="1270000"/>
            <a:ext cx="8229600" cy="2663825"/>
          </a:xfrm>
        </p:spPr>
        <p:txBody>
          <a:bodyPr/>
          <a:lstStyle/>
          <a:p>
            <a:pPr eaLnBrk="1" hangingPunct="1">
              <a:buFont typeface="Wingdings" panose="05000000000000000000" pitchFamily="2" charset="2"/>
              <a:buChar char="n"/>
            </a:pPr>
            <a:r>
              <a:rPr lang="en-US" altLang="zh-CN"/>
              <a:t>Assumes that a rigorous syntax and semantics can be defined for every programming language</a:t>
            </a:r>
          </a:p>
          <a:p>
            <a:pPr eaLnBrk="1" hangingPunct="1">
              <a:buFont typeface="Wingdings" panose="05000000000000000000" pitchFamily="2" charset="2"/>
              <a:buChar char="n"/>
            </a:pPr>
            <a:r>
              <a:rPr lang="en-US" altLang="zh-CN"/>
              <a:t>Allows the use of a rigorous approach to the specification of software requirements  </a:t>
            </a:r>
          </a:p>
          <a:p>
            <a:pPr eaLnBrk="1" hangingPunct="1">
              <a:buFont typeface="Wingdings" panose="05000000000000000000" pitchFamily="2" charset="2"/>
              <a:buChar char="n"/>
            </a:pPr>
            <a:r>
              <a:rPr lang="en-US" altLang="zh-CN"/>
              <a:t>Applies mathematical proof of correctness techniques to demonstrate that a program conforms to its specification</a:t>
            </a:r>
          </a:p>
          <a:p>
            <a:pPr eaLnBrk="1" hangingPunct="1">
              <a:buFont typeface="Wingdings" panose="05000000000000000000" pitchFamily="2" charset="2"/>
              <a:buNone/>
            </a:pPr>
            <a:endParaRPr lang="en-US" altLang="en-US"/>
          </a:p>
        </p:txBody>
      </p:sp>
      <p:sp>
        <p:nvSpPr>
          <p:cNvPr id="9220" name="Slide Number Placeholder 4">
            <a:extLst>
              <a:ext uri="{FF2B5EF4-FFF2-40B4-BE49-F238E27FC236}">
                <a16:creationId xmlns:a16="http://schemas.microsoft.com/office/drawing/2014/main" id="{F3E7CAA1-4A1A-CCF2-6C06-E9FA38D79383}"/>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6/12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a:extLst>
              <a:ext uri="{FF2B5EF4-FFF2-40B4-BE49-F238E27FC236}">
                <a16:creationId xmlns:a16="http://schemas.microsoft.com/office/drawing/2014/main" id="{5BF5941F-7119-7566-3649-742FC823DDCE}"/>
              </a:ext>
            </a:extLst>
          </p:cNvPr>
          <p:cNvSpPr>
            <a:spLocks noGrp="1" noChangeArrowheads="1"/>
          </p:cNvSpPr>
          <p:nvPr>
            <p:ph type="title"/>
          </p:nvPr>
        </p:nvSpPr>
        <p:spPr>
          <a:xfrm>
            <a:off x="2843213" y="149225"/>
            <a:ext cx="3983037" cy="542925"/>
          </a:xfrm>
          <a:noFill/>
        </p:spPr>
        <p:txBody>
          <a:bodyPr wrap="none" lIns="63500" tIns="25400" rIns="63500" bIns="25400" anchor="t">
            <a:spAutoFit/>
          </a:bodyPr>
          <a:lstStyle/>
          <a:p>
            <a:pPr eaLnBrk="1" hangingPunct="1"/>
            <a:r>
              <a:rPr lang="en-US" altLang="zh-CN" sz="3200">
                <a:latin typeface="Helvetica" panose="020B0604020202020204" pitchFamily="34" charset="0"/>
              </a:rPr>
              <a:t>21.6 Statistical SQA</a:t>
            </a:r>
          </a:p>
        </p:txBody>
      </p:sp>
      <p:sp>
        <p:nvSpPr>
          <p:cNvPr id="10243" name="Oval 3">
            <a:extLst>
              <a:ext uri="{FF2B5EF4-FFF2-40B4-BE49-F238E27FC236}">
                <a16:creationId xmlns:a16="http://schemas.microsoft.com/office/drawing/2014/main" id="{E81B13A8-AD11-C7F5-0747-31EF9E1C628D}"/>
              </a:ext>
            </a:extLst>
          </p:cNvPr>
          <p:cNvSpPr>
            <a:spLocks noChangeArrowheads="1"/>
          </p:cNvSpPr>
          <p:nvPr/>
        </p:nvSpPr>
        <p:spPr bwMode="auto">
          <a:xfrm>
            <a:off x="2311400" y="1636713"/>
            <a:ext cx="1828800" cy="1863725"/>
          </a:xfrm>
          <a:prstGeom prst="ellipse">
            <a:avLst/>
          </a:prstGeom>
          <a:solidFill>
            <a:schemeClr val="bg2"/>
          </a:solidFill>
          <a:ln>
            <a:noFill/>
          </a:ln>
          <a:extLst>
            <a:ext uri="{91240B29-F687-4F45-9708-019B960494DF}">
              <a14:hiddenLine xmlns:a14="http://schemas.microsoft.com/office/drawing/2010/main" w="127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20483" name="Rectangle 4">
            <a:extLst>
              <a:ext uri="{FF2B5EF4-FFF2-40B4-BE49-F238E27FC236}">
                <a16:creationId xmlns:a16="http://schemas.microsoft.com/office/drawing/2014/main" id="{B735BCBA-C768-A50F-757D-B198FB2C5610}"/>
              </a:ext>
            </a:extLst>
          </p:cNvPr>
          <p:cNvSpPr>
            <a:spLocks noChangeArrowheads="1"/>
          </p:cNvSpPr>
          <p:nvPr/>
        </p:nvSpPr>
        <p:spPr bwMode="auto">
          <a:xfrm>
            <a:off x="1485900" y="877888"/>
            <a:ext cx="2006600" cy="1543050"/>
          </a:xfrm>
          <a:prstGeom prst="rect">
            <a:avLst/>
          </a:prstGeom>
          <a:solidFill>
            <a:srgbClr val="3365FB"/>
          </a:solidFill>
          <a:ln w="127000">
            <a:noFill/>
            <a:miter lim="800000"/>
            <a:headEnd/>
            <a:tailEnd/>
          </a:ln>
          <a:effectLst>
            <a:outerShdw dist="107763" dir="2700000" algn="ctr" rotWithShape="0">
              <a:srgbClr val="808080"/>
            </a:outerShdw>
          </a:effectLst>
        </p:spPr>
        <p:txBody>
          <a:bodyPr wrap="none" anchor="ctr"/>
          <a:lstStyle/>
          <a:p>
            <a:pPr>
              <a:defRPr/>
            </a:pPr>
            <a:endParaRPr lang="zh-CN" altLang="en-US"/>
          </a:p>
        </p:txBody>
      </p:sp>
      <p:sp>
        <p:nvSpPr>
          <p:cNvPr id="188421" name="Rectangle 5">
            <a:extLst>
              <a:ext uri="{FF2B5EF4-FFF2-40B4-BE49-F238E27FC236}">
                <a16:creationId xmlns:a16="http://schemas.microsoft.com/office/drawing/2014/main" id="{03A06835-EFF8-7E0D-8944-8991CCD1CDD4}"/>
              </a:ext>
            </a:extLst>
          </p:cNvPr>
          <p:cNvSpPr>
            <a:spLocks noChangeArrowheads="1"/>
          </p:cNvSpPr>
          <p:nvPr/>
        </p:nvSpPr>
        <p:spPr bwMode="auto">
          <a:xfrm>
            <a:off x="1619250" y="1096963"/>
            <a:ext cx="1671638" cy="819150"/>
          </a:xfrm>
          <a:prstGeom prst="rect">
            <a:avLst/>
          </a:prstGeom>
          <a:noFill/>
          <a:ln>
            <a:noFill/>
          </a:ln>
          <a:effectLst/>
        </p:spPr>
        <p:txBody>
          <a:bodyPr wrap="none" lIns="90487" tIns="44450" rIns="90487" bIns="44450">
            <a:spAutoFit/>
          </a:bodyPr>
          <a:lstStyle/>
          <a:p>
            <a:pPr>
              <a:defRPr/>
            </a:pPr>
            <a:r>
              <a:rPr lang="en-US" altLang="zh-CN" b="1">
                <a:solidFill>
                  <a:schemeClr val="bg1"/>
                </a:solidFill>
                <a:effectLst>
                  <a:outerShdw blurRad="38100" dist="38100" dir="2700000" algn="tl">
                    <a:srgbClr val="C0C0C0"/>
                  </a:outerShdw>
                </a:effectLst>
                <a:latin typeface="Helvetica" pitchFamily="34" charset="0"/>
              </a:rPr>
              <a:t>Product</a:t>
            </a:r>
          </a:p>
          <a:p>
            <a:pPr>
              <a:defRPr/>
            </a:pPr>
            <a:r>
              <a:rPr lang="en-US" altLang="zh-CN" b="1">
                <a:solidFill>
                  <a:schemeClr val="bg1"/>
                </a:solidFill>
                <a:effectLst>
                  <a:outerShdw blurRad="38100" dist="38100" dir="2700000" algn="tl">
                    <a:srgbClr val="C0C0C0"/>
                  </a:outerShdw>
                </a:effectLst>
                <a:latin typeface="Helvetica" pitchFamily="34" charset="0"/>
              </a:rPr>
              <a:t>&amp; Process</a:t>
            </a:r>
          </a:p>
        </p:txBody>
      </p:sp>
      <p:sp>
        <p:nvSpPr>
          <p:cNvPr id="10246" name="Oval 6">
            <a:extLst>
              <a:ext uri="{FF2B5EF4-FFF2-40B4-BE49-F238E27FC236}">
                <a16:creationId xmlns:a16="http://schemas.microsoft.com/office/drawing/2014/main" id="{BCE4699F-3F11-547B-4E98-B24418BF5841}"/>
              </a:ext>
            </a:extLst>
          </p:cNvPr>
          <p:cNvSpPr>
            <a:spLocks noChangeArrowheads="1"/>
          </p:cNvSpPr>
          <p:nvPr/>
        </p:nvSpPr>
        <p:spPr bwMode="auto">
          <a:xfrm>
            <a:off x="2309813" y="1636713"/>
            <a:ext cx="1803400" cy="1863725"/>
          </a:xfrm>
          <a:prstGeom prst="ellipse">
            <a:avLst/>
          </a:prstGeom>
          <a:solidFill>
            <a:srgbClr val="AD278D"/>
          </a:solidFill>
          <a:ln>
            <a:noFill/>
          </a:ln>
          <a:extLst>
            <a:ext uri="{91240B29-F687-4F45-9708-019B960494DF}">
              <a14:hiddenLine xmlns:a14="http://schemas.microsoft.com/office/drawing/2010/main" w="25400">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247" name="Rectangle 7">
            <a:extLst>
              <a:ext uri="{FF2B5EF4-FFF2-40B4-BE49-F238E27FC236}">
                <a16:creationId xmlns:a16="http://schemas.microsoft.com/office/drawing/2014/main" id="{6470EA18-7DA4-2E75-5C94-544991DF770D}"/>
              </a:ext>
            </a:extLst>
          </p:cNvPr>
          <p:cNvSpPr>
            <a:spLocks noChangeArrowheads="1"/>
          </p:cNvSpPr>
          <p:nvPr/>
        </p:nvSpPr>
        <p:spPr bwMode="auto">
          <a:xfrm>
            <a:off x="2716213" y="2327275"/>
            <a:ext cx="3154362"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3600" b="1">
                <a:latin typeface="Helvetica" panose="020B0604020202020204" pitchFamily="34" charset="0"/>
              </a:rPr>
              <a:t>measurement</a:t>
            </a:r>
          </a:p>
        </p:txBody>
      </p:sp>
      <p:sp>
        <p:nvSpPr>
          <p:cNvPr id="10248" name="Rectangle 8">
            <a:extLst>
              <a:ext uri="{FF2B5EF4-FFF2-40B4-BE49-F238E27FC236}">
                <a16:creationId xmlns:a16="http://schemas.microsoft.com/office/drawing/2014/main" id="{0A2B779B-F9CF-19BC-6FB7-E02198759539}"/>
              </a:ext>
            </a:extLst>
          </p:cNvPr>
          <p:cNvSpPr>
            <a:spLocks noChangeArrowheads="1"/>
          </p:cNvSpPr>
          <p:nvPr/>
        </p:nvSpPr>
        <p:spPr bwMode="auto">
          <a:xfrm>
            <a:off x="3536950" y="3068638"/>
            <a:ext cx="5514975"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i="1">
                <a:latin typeface="Helvetica" panose="020B0604020202020204" pitchFamily="34" charset="0"/>
              </a:rPr>
              <a:t>... an understanding of how</a:t>
            </a:r>
            <a:r>
              <a:rPr lang="zh-CN" altLang="en-US" b="1" i="1">
                <a:latin typeface="Helvetica" panose="020B0604020202020204" pitchFamily="34" charset="0"/>
              </a:rPr>
              <a:t> </a:t>
            </a:r>
            <a:r>
              <a:rPr lang="en-US" altLang="zh-CN" b="1" i="1">
                <a:latin typeface="Helvetica" panose="020B0604020202020204" pitchFamily="34" charset="0"/>
              </a:rPr>
              <a:t>to</a:t>
            </a:r>
            <a:r>
              <a:rPr lang="zh-CN" altLang="en-US" b="1" i="1">
                <a:latin typeface="Helvetica" panose="020B0604020202020204" pitchFamily="34" charset="0"/>
              </a:rPr>
              <a:t> </a:t>
            </a:r>
            <a:r>
              <a:rPr lang="en-US" altLang="zh-CN" b="1" i="1">
                <a:latin typeface="Helvetica" panose="020B0604020202020204" pitchFamily="34" charset="0"/>
              </a:rPr>
              <a:t>improve</a:t>
            </a:r>
            <a:r>
              <a:rPr lang="zh-CN" altLang="en-US" b="1" i="1">
                <a:latin typeface="Helvetica" panose="020B0604020202020204" pitchFamily="34" charset="0"/>
              </a:rPr>
              <a:t> </a:t>
            </a:r>
            <a:r>
              <a:rPr lang="en-US" altLang="zh-CN" b="1" i="1">
                <a:latin typeface="Helvetica" panose="020B0604020202020204" pitchFamily="34" charset="0"/>
              </a:rPr>
              <a:t>quality… </a:t>
            </a:r>
          </a:p>
        </p:txBody>
      </p:sp>
      <p:sp>
        <p:nvSpPr>
          <p:cNvPr id="10249" name="Arc 10">
            <a:extLst>
              <a:ext uri="{FF2B5EF4-FFF2-40B4-BE49-F238E27FC236}">
                <a16:creationId xmlns:a16="http://schemas.microsoft.com/office/drawing/2014/main" id="{5FC37AA4-9E92-EAFD-0C3A-0549F7CBF784}"/>
              </a:ext>
            </a:extLst>
          </p:cNvPr>
          <p:cNvSpPr>
            <a:spLocks/>
          </p:cNvSpPr>
          <p:nvPr/>
        </p:nvSpPr>
        <p:spPr bwMode="auto">
          <a:xfrm>
            <a:off x="3779838" y="2276475"/>
            <a:ext cx="1352550" cy="88265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50800" cap="rnd">
            <a:solidFill>
              <a:schemeClr val="fo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0250" name="Text Box 11">
            <a:extLst>
              <a:ext uri="{FF2B5EF4-FFF2-40B4-BE49-F238E27FC236}">
                <a16:creationId xmlns:a16="http://schemas.microsoft.com/office/drawing/2014/main" id="{22C69EE5-9D1B-518F-7F61-6321F9FF0A49}"/>
              </a:ext>
            </a:extLst>
          </p:cNvPr>
          <p:cNvSpPr txBox="1">
            <a:spLocks noChangeArrowheads="1"/>
          </p:cNvSpPr>
          <p:nvPr/>
        </p:nvSpPr>
        <p:spPr bwMode="auto">
          <a:xfrm>
            <a:off x="3959225" y="919163"/>
            <a:ext cx="4044950" cy="83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pPr>
            <a:r>
              <a:rPr lang="en-US" altLang="zh-CN" b="1">
                <a:latin typeface="Palatino" charset="0"/>
                <a:ea typeface="MS PGothic" panose="020B0600070205080204" pitchFamily="34" charset="-128"/>
              </a:rPr>
              <a:t>Collect information on all defects</a:t>
            </a:r>
          </a:p>
          <a:p>
            <a:pPr eaLnBrk="1" hangingPunct="1">
              <a:lnSpc>
                <a:spcPct val="90000"/>
              </a:lnSpc>
            </a:pPr>
            <a:r>
              <a:rPr lang="en-US" altLang="zh-CN" b="1">
                <a:latin typeface="Palatino" charset="0"/>
                <a:ea typeface="MS PGothic" panose="020B0600070205080204" pitchFamily="34" charset="-128"/>
              </a:rPr>
              <a:t>Find the causes of the defects</a:t>
            </a:r>
          </a:p>
          <a:p>
            <a:pPr eaLnBrk="1" hangingPunct="1">
              <a:lnSpc>
                <a:spcPct val="90000"/>
              </a:lnSpc>
            </a:pPr>
            <a:r>
              <a:rPr lang="en-US" altLang="zh-CN" b="1">
                <a:latin typeface="Palatino" charset="0"/>
                <a:ea typeface="MS PGothic" panose="020B0600070205080204" pitchFamily="34" charset="-128"/>
              </a:rPr>
              <a:t>Move to provide fixes for the process</a:t>
            </a:r>
          </a:p>
        </p:txBody>
      </p:sp>
      <p:sp>
        <p:nvSpPr>
          <p:cNvPr id="10251" name="Rectangle 3">
            <a:extLst>
              <a:ext uri="{FF2B5EF4-FFF2-40B4-BE49-F238E27FC236}">
                <a16:creationId xmlns:a16="http://schemas.microsoft.com/office/drawing/2014/main" id="{14A701B6-8CFA-57E9-998A-F2F9C82F6B40}"/>
              </a:ext>
            </a:extLst>
          </p:cNvPr>
          <p:cNvSpPr txBox="1">
            <a:spLocks noChangeArrowheads="1"/>
          </p:cNvSpPr>
          <p:nvPr/>
        </p:nvSpPr>
        <p:spPr bwMode="auto">
          <a:xfrm>
            <a:off x="519113" y="3789363"/>
            <a:ext cx="8229600"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buFontTx/>
              <a:buChar char="•"/>
            </a:pPr>
            <a:r>
              <a:rPr kumimoji="1" lang="en-US" altLang="zh-CN">
                <a:solidFill>
                  <a:srgbClr val="000066"/>
                </a:solidFill>
                <a:latin typeface="Palatino" charset="0"/>
              </a:rPr>
              <a:t>Information about software errors and defects is collected and categorized.</a:t>
            </a:r>
          </a:p>
          <a:p>
            <a:pPr eaLnBrk="1" hangingPunct="1">
              <a:spcBef>
                <a:spcPts val="300"/>
              </a:spcBef>
              <a:buFontTx/>
              <a:buChar char="•"/>
            </a:pPr>
            <a:r>
              <a:rPr kumimoji="1" lang="en-US" altLang="zh-CN">
                <a:solidFill>
                  <a:srgbClr val="000066"/>
                </a:solidFill>
                <a:latin typeface="Palatino" charset="0"/>
              </a:rPr>
              <a:t>An attempt is made to trace each error and defect to its underlying cause (e.g., non-conformance to specifications, design error, violation of standards, poor communication with the customer).</a:t>
            </a:r>
          </a:p>
          <a:p>
            <a:pPr eaLnBrk="1" hangingPunct="1">
              <a:spcBef>
                <a:spcPts val="300"/>
              </a:spcBef>
              <a:buFontTx/>
              <a:buChar char="•"/>
            </a:pPr>
            <a:r>
              <a:rPr kumimoji="1" lang="en-US" altLang="zh-CN">
                <a:solidFill>
                  <a:srgbClr val="000066"/>
                </a:solidFill>
                <a:latin typeface="Palatino" charset="0"/>
              </a:rPr>
              <a:t>Using the Pareto principle (80 percent of the defects can be traced to 20 percent of all possible causes), isolate the 20 percent (the </a:t>
            </a:r>
            <a:r>
              <a:rPr kumimoji="1" lang="en-US" altLang="zh-CN" i="1">
                <a:solidFill>
                  <a:srgbClr val="000066"/>
                </a:solidFill>
                <a:latin typeface="Palatino" charset="0"/>
              </a:rPr>
              <a:t>vital few</a:t>
            </a:r>
            <a:r>
              <a:rPr kumimoji="1" lang="en-US" altLang="zh-CN">
                <a:solidFill>
                  <a:srgbClr val="000066"/>
                </a:solidFill>
                <a:latin typeface="Palatino" charset="0"/>
              </a:rPr>
              <a:t>).</a:t>
            </a:r>
          </a:p>
          <a:p>
            <a:pPr eaLnBrk="1" hangingPunct="1">
              <a:spcBef>
                <a:spcPts val="300"/>
              </a:spcBef>
              <a:buFontTx/>
              <a:buChar char="•"/>
            </a:pPr>
            <a:r>
              <a:rPr kumimoji="1" lang="en-US" altLang="zh-CN">
                <a:solidFill>
                  <a:srgbClr val="000066"/>
                </a:solidFill>
                <a:latin typeface="Palatino" charset="0"/>
              </a:rPr>
              <a:t>Once the vital few causes have been identified, move to correct the problems that have caused the errors and defects.</a:t>
            </a:r>
          </a:p>
        </p:txBody>
      </p:sp>
      <p:sp>
        <p:nvSpPr>
          <p:cNvPr id="10252" name="Slide Number Placeholder 4">
            <a:extLst>
              <a:ext uri="{FF2B5EF4-FFF2-40B4-BE49-F238E27FC236}">
                <a16:creationId xmlns:a16="http://schemas.microsoft.com/office/drawing/2014/main" id="{78FE981A-1314-7BDD-311C-FA98DA3B51F6}"/>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7/12</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60D69C1-8240-1C38-B11C-DE0CBA140501}"/>
              </a:ext>
            </a:extLst>
          </p:cNvPr>
          <p:cNvSpPr>
            <a:spLocks noGrp="1" noChangeArrowheads="1"/>
          </p:cNvSpPr>
          <p:nvPr>
            <p:ph type="title"/>
          </p:nvPr>
        </p:nvSpPr>
        <p:spPr>
          <a:xfrm>
            <a:off x="684213" y="188913"/>
            <a:ext cx="8078787" cy="633412"/>
          </a:xfrm>
        </p:spPr>
        <p:txBody>
          <a:bodyPr/>
          <a:lstStyle/>
          <a:p>
            <a:pPr eaLnBrk="1" hangingPunct="1"/>
            <a:r>
              <a:rPr lang="en-US" altLang="zh-CN" sz="2800">
                <a:latin typeface="Helvetica" panose="020B0604020202020204" pitchFamily="34" charset="0"/>
              </a:rPr>
              <a:t>21.6.2 Six-Sigma for Software Engineering</a:t>
            </a:r>
          </a:p>
        </p:txBody>
      </p:sp>
      <p:sp>
        <p:nvSpPr>
          <p:cNvPr id="11267" name="Rectangle 3">
            <a:extLst>
              <a:ext uri="{FF2B5EF4-FFF2-40B4-BE49-F238E27FC236}">
                <a16:creationId xmlns:a16="http://schemas.microsoft.com/office/drawing/2014/main" id="{3101C8BB-D4E7-774A-70F7-416A71C5B97D}"/>
              </a:ext>
            </a:extLst>
          </p:cNvPr>
          <p:cNvSpPr>
            <a:spLocks noGrp="1" noChangeArrowheads="1"/>
          </p:cNvSpPr>
          <p:nvPr>
            <p:ph type="body" idx="1"/>
          </p:nvPr>
        </p:nvSpPr>
        <p:spPr>
          <a:xfrm>
            <a:off x="446088" y="1052513"/>
            <a:ext cx="8229600" cy="3743325"/>
          </a:xfrm>
        </p:spPr>
        <p:txBody>
          <a:bodyPr/>
          <a:lstStyle/>
          <a:p>
            <a:pPr eaLnBrk="1" hangingPunct="1">
              <a:spcBef>
                <a:spcPts val="300"/>
              </a:spcBef>
            </a:pPr>
            <a:r>
              <a:rPr lang="en-US" altLang="zh-CN" sz="2000">
                <a:latin typeface="Helvetica" panose="020B0604020202020204" pitchFamily="34" charset="0"/>
              </a:rPr>
              <a:t>The term </a:t>
            </a:r>
            <a:r>
              <a:rPr lang="zh-CN" altLang="en-US" sz="2000">
                <a:latin typeface="Helvetica" panose="020B0604020202020204" pitchFamily="34" charset="0"/>
              </a:rPr>
              <a:t>“</a:t>
            </a:r>
            <a:r>
              <a:rPr lang="en-US" altLang="zh-CN" sz="2000">
                <a:latin typeface="Helvetica" panose="020B0604020202020204" pitchFamily="34" charset="0"/>
              </a:rPr>
              <a:t>six sigma</a:t>
            </a:r>
            <a:r>
              <a:rPr lang="zh-CN" altLang="en-US" sz="2000">
                <a:latin typeface="Helvetica" panose="020B0604020202020204" pitchFamily="34" charset="0"/>
              </a:rPr>
              <a:t>”</a:t>
            </a:r>
            <a:r>
              <a:rPr lang="en-US" altLang="zh-CN" sz="2000">
                <a:latin typeface="Helvetica" panose="020B0604020202020204" pitchFamily="34" charset="0"/>
              </a:rPr>
              <a:t> is derived from six standard deviations—3.4 instances (defects) per million occurrences—implying an extremely high quality standard. </a:t>
            </a:r>
          </a:p>
          <a:p>
            <a:pPr eaLnBrk="1" hangingPunct="1">
              <a:spcBef>
                <a:spcPts val="300"/>
              </a:spcBef>
            </a:pPr>
            <a:r>
              <a:rPr lang="en-US" altLang="zh-CN" sz="2000">
                <a:latin typeface="Helvetica" panose="020B0604020202020204" pitchFamily="34" charset="0"/>
              </a:rPr>
              <a:t>The Six Sigma methodology defines three core steps:</a:t>
            </a:r>
          </a:p>
          <a:p>
            <a:pPr lvl="1" eaLnBrk="1" hangingPunct="1">
              <a:spcBef>
                <a:spcPts val="600"/>
              </a:spcBef>
            </a:pPr>
            <a:r>
              <a:rPr lang="en-US" altLang="zh-CN" sz="1800" i="1">
                <a:solidFill>
                  <a:srgbClr val="3366FF"/>
                </a:solidFill>
                <a:latin typeface="Helvetica" panose="020B0604020202020204" pitchFamily="34" charset="0"/>
              </a:rPr>
              <a:t>Define</a:t>
            </a:r>
            <a:r>
              <a:rPr lang="en-US" altLang="zh-CN" sz="1800">
                <a:solidFill>
                  <a:schemeClr val="folHlink"/>
                </a:solidFill>
                <a:latin typeface="Helvetica" panose="020B0604020202020204" pitchFamily="34" charset="0"/>
              </a:rPr>
              <a:t> </a:t>
            </a:r>
            <a:r>
              <a:rPr lang="en-US" altLang="zh-CN" sz="1800">
                <a:latin typeface="Helvetica" panose="020B0604020202020204" pitchFamily="34" charset="0"/>
              </a:rPr>
              <a:t>customer requirements and deliverables and project goals via well-defined methods of customer communication</a:t>
            </a:r>
          </a:p>
          <a:p>
            <a:pPr lvl="1" eaLnBrk="1" hangingPunct="1">
              <a:spcBef>
                <a:spcPts val="300"/>
              </a:spcBef>
            </a:pPr>
            <a:r>
              <a:rPr lang="en-US" altLang="zh-CN" sz="1800" i="1">
                <a:solidFill>
                  <a:srgbClr val="3366FF"/>
                </a:solidFill>
                <a:latin typeface="Helvetica" panose="020B0604020202020204" pitchFamily="34" charset="0"/>
              </a:rPr>
              <a:t>Measure</a:t>
            </a:r>
            <a:r>
              <a:rPr lang="en-US" altLang="zh-CN" sz="1800">
                <a:latin typeface="Helvetica" panose="020B0604020202020204" pitchFamily="34" charset="0"/>
              </a:rPr>
              <a:t> the existing process and its output to determine current quality performance (collect defect metrics)</a:t>
            </a:r>
          </a:p>
        </p:txBody>
      </p:sp>
      <p:grpSp>
        <p:nvGrpSpPr>
          <p:cNvPr id="11268" name="组 1">
            <a:extLst>
              <a:ext uri="{FF2B5EF4-FFF2-40B4-BE49-F238E27FC236}">
                <a16:creationId xmlns:a16="http://schemas.microsoft.com/office/drawing/2014/main" id="{C65448EF-6A3E-4C1F-0338-C2B4292A4601}"/>
              </a:ext>
            </a:extLst>
          </p:cNvPr>
          <p:cNvGrpSpPr>
            <a:grpSpLocks/>
          </p:cNvGrpSpPr>
          <p:nvPr/>
        </p:nvGrpSpPr>
        <p:grpSpPr bwMode="auto">
          <a:xfrm>
            <a:off x="5003800" y="3644900"/>
            <a:ext cx="3889375" cy="2736850"/>
            <a:chOff x="1619250" y="4004518"/>
            <a:chExt cx="3888854" cy="2736850"/>
          </a:xfrm>
        </p:grpSpPr>
        <p:sp>
          <p:nvSpPr>
            <p:cNvPr id="11271" name="AutoShape 7" descr="褐色大理石">
              <a:extLst>
                <a:ext uri="{FF2B5EF4-FFF2-40B4-BE49-F238E27FC236}">
                  <a16:creationId xmlns:a16="http://schemas.microsoft.com/office/drawing/2014/main" id="{8BF90A9F-C45E-A088-BA34-3AE1ED8B9D13}"/>
                </a:ext>
              </a:extLst>
            </p:cNvPr>
            <p:cNvSpPr>
              <a:spLocks noChangeArrowheads="1"/>
            </p:cNvSpPr>
            <p:nvPr/>
          </p:nvSpPr>
          <p:spPr bwMode="auto">
            <a:xfrm>
              <a:off x="1619250" y="4004518"/>
              <a:ext cx="3888854" cy="2736850"/>
            </a:xfrm>
            <a:prstGeom prst="bevel">
              <a:avLst>
                <a:gd name="adj" fmla="val 4468"/>
              </a:avLst>
            </a:prstGeom>
            <a:blipFill dpi="0" rotWithShape="1">
              <a:blip r:embed="rId2"/>
              <a:srcRect/>
              <a:tile tx="0" ty="0" sx="100000" sy="100000" flip="none" algn="tl"/>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1272" name="Rectangle 5">
              <a:extLst>
                <a:ext uri="{FF2B5EF4-FFF2-40B4-BE49-F238E27FC236}">
                  <a16:creationId xmlns:a16="http://schemas.microsoft.com/office/drawing/2014/main" id="{425B77CA-3E45-5547-3BEA-924086AABCDE}"/>
                </a:ext>
              </a:extLst>
            </p:cNvPr>
            <p:cNvSpPr>
              <a:spLocks noChangeArrowheads="1"/>
            </p:cNvSpPr>
            <p:nvPr/>
          </p:nvSpPr>
          <p:spPr bwMode="auto">
            <a:xfrm>
              <a:off x="1763713" y="4777631"/>
              <a:ext cx="3240088" cy="1754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b="1">
                  <a:solidFill>
                    <a:schemeClr val="bg1"/>
                  </a:solidFill>
                </a:rPr>
                <a:t>  6 Sigma      	3.4</a:t>
              </a:r>
              <a:br>
                <a:rPr lang="en-US" altLang="zh-CN" b="1">
                  <a:solidFill>
                    <a:schemeClr val="bg1"/>
                  </a:solidFill>
                </a:rPr>
              </a:br>
              <a:r>
                <a:rPr lang="en-US" altLang="zh-CN" b="1">
                  <a:solidFill>
                    <a:schemeClr val="bg1"/>
                  </a:solidFill>
                </a:rPr>
                <a:t>  5 Sigma 	230</a:t>
              </a:r>
              <a:br>
                <a:rPr lang="en-US" altLang="zh-CN" b="1">
                  <a:solidFill>
                    <a:schemeClr val="bg1"/>
                  </a:solidFill>
                </a:rPr>
              </a:br>
              <a:r>
                <a:rPr lang="en-US" altLang="zh-CN" b="1">
                  <a:solidFill>
                    <a:schemeClr val="bg1"/>
                  </a:solidFill>
                </a:rPr>
                <a:t>  4 Sigma   	6210</a:t>
              </a:r>
              <a:br>
                <a:rPr lang="en-US" altLang="zh-CN" b="1">
                  <a:solidFill>
                    <a:schemeClr val="bg1"/>
                  </a:solidFill>
                </a:rPr>
              </a:br>
              <a:r>
                <a:rPr lang="en-US" altLang="zh-CN" b="1">
                  <a:solidFill>
                    <a:schemeClr val="bg1"/>
                  </a:solidFill>
                </a:rPr>
                <a:t>  3 Sigma    	66,800</a:t>
              </a:r>
              <a:br>
                <a:rPr lang="en-US" altLang="zh-CN" b="1">
                  <a:solidFill>
                    <a:schemeClr val="bg1"/>
                  </a:solidFill>
                </a:rPr>
              </a:br>
              <a:r>
                <a:rPr lang="en-US" altLang="zh-CN" b="1">
                  <a:solidFill>
                    <a:schemeClr val="bg1"/>
                  </a:solidFill>
                </a:rPr>
                <a:t>  2 Sigma    	308,000</a:t>
              </a:r>
              <a:br>
                <a:rPr lang="en-US" altLang="zh-CN" b="1">
                  <a:solidFill>
                    <a:schemeClr val="bg1"/>
                  </a:solidFill>
                </a:rPr>
              </a:br>
              <a:r>
                <a:rPr lang="en-US" altLang="zh-CN" b="1">
                  <a:solidFill>
                    <a:schemeClr val="bg1"/>
                  </a:solidFill>
                </a:rPr>
                <a:t>  1 Sigma     	690,000 </a:t>
              </a:r>
            </a:p>
          </p:txBody>
        </p:sp>
        <p:sp>
          <p:nvSpPr>
            <p:cNvPr id="11273" name="Text Box 6">
              <a:extLst>
                <a:ext uri="{FF2B5EF4-FFF2-40B4-BE49-F238E27FC236}">
                  <a16:creationId xmlns:a16="http://schemas.microsoft.com/office/drawing/2014/main" id="{2A3601F0-CB61-7A75-4C45-41BE1093ED90}"/>
                </a:ext>
              </a:extLst>
            </p:cNvPr>
            <p:cNvSpPr txBox="1">
              <a:spLocks noChangeArrowheads="1"/>
            </p:cNvSpPr>
            <p:nvPr/>
          </p:nvSpPr>
          <p:spPr bwMode="auto">
            <a:xfrm>
              <a:off x="2340967" y="4220419"/>
              <a:ext cx="30951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1400" b="1">
                  <a:solidFill>
                    <a:schemeClr val="bg1"/>
                  </a:solidFill>
                </a:rPr>
                <a:t># of defects / million occurrences</a:t>
              </a:r>
            </a:p>
          </p:txBody>
        </p:sp>
        <p:sp>
          <p:nvSpPr>
            <p:cNvPr id="11274" name="Line 8">
              <a:extLst>
                <a:ext uri="{FF2B5EF4-FFF2-40B4-BE49-F238E27FC236}">
                  <a16:creationId xmlns:a16="http://schemas.microsoft.com/office/drawing/2014/main" id="{88287E47-C830-487E-E1EB-5E4AD58FC7CA}"/>
                </a:ext>
              </a:extLst>
            </p:cNvPr>
            <p:cNvSpPr>
              <a:spLocks noChangeShapeType="1"/>
            </p:cNvSpPr>
            <p:nvPr/>
          </p:nvSpPr>
          <p:spPr bwMode="auto">
            <a:xfrm>
              <a:off x="1908175" y="4652218"/>
              <a:ext cx="3239889" cy="918"/>
            </a:xfrm>
            <a:prstGeom prst="line">
              <a:avLst/>
            </a:prstGeom>
            <a:noFill/>
            <a:ln w="38100">
              <a:solidFill>
                <a:schemeClr val="bg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11269" name="Rectangle 3">
            <a:extLst>
              <a:ext uri="{FF2B5EF4-FFF2-40B4-BE49-F238E27FC236}">
                <a16:creationId xmlns:a16="http://schemas.microsoft.com/office/drawing/2014/main" id="{14198281-FB7E-68EF-E202-17D8D6103D5D}"/>
              </a:ext>
            </a:extLst>
          </p:cNvPr>
          <p:cNvSpPr txBox="1">
            <a:spLocks noChangeArrowheads="1"/>
          </p:cNvSpPr>
          <p:nvPr/>
        </p:nvSpPr>
        <p:spPr bwMode="auto">
          <a:xfrm>
            <a:off x="468313" y="3357563"/>
            <a:ext cx="4535487"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300"/>
              </a:spcBef>
            </a:pPr>
            <a:endParaRPr kumimoji="1" lang="en-US" altLang="zh-CN">
              <a:solidFill>
                <a:srgbClr val="000066"/>
              </a:solidFill>
              <a:latin typeface="Helvetica" panose="020B0604020202020204" pitchFamily="34" charset="0"/>
            </a:endParaRPr>
          </a:p>
          <a:p>
            <a:pPr lvl="1" eaLnBrk="1" hangingPunct="1">
              <a:spcBef>
                <a:spcPct val="20000"/>
              </a:spcBef>
              <a:buFontTx/>
              <a:buChar char="–"/>
            </a:pPr>
            <a:r>
              <a:rPr kumimoji="1" lang="en-US" altLang="zh-CN" i="1">
                <a:solidFill>
                  <a:srgbClr val="3366FF"/>
                </a:solidFill>
                <a:latin typeface="Helvetica" panose="020B0604020202020204" pitchFamily="34" charset="0"/>
              </a:rPr>
              <a:t>Analyze</a:t>
            </a:r>
            <a:r>
              <a:rPr kumimoji="1" lang="en-US" altLang="zh-CN">
                <a:solidFill>
                  <a:schemeClr val="folHlink"/>
                </a:solidFill>
                <a:latin typeface="Helvetica" panose="020B0604020202020204" pitchFamily="34" charset="0"/>
              </a:rPr>
              <a:t> </a:t>
            </a:r>
            <a:r>
              <a:rPr kumimoji="1" lang="en-US" altLang="zh-CN">
                <a:solidFill>
                  <a:srgbClr val="000066"/>
                </a:solidFill>
                <a:latin typeface="Helvetica" panose="020B0604020202020204" pitchFamily="34" charset="0"/>
              </a:rPr>
              <a:t>defect metrics and determine the vital few causes.</a:t>
            </a:r>
          </a:p>
          <a:p>
            <a:pPr lvl="1" eaLnBrk="1" hangingPunct="1">
              <a:spcBef>
                <a:spcPts val="600"/>
              </a:spcBef>
              <a:buFontTx/>
              <a:buChar char="–"/>
            </a:pPr>
            <a:r>
              <a:rPr kumimoji="1" lang="en-US" altLang="zh-CN" i="1">
                <a:solidFill>
                  <a:srgbClr val="3366FF"/>
                </a:solidFill>
                <a:latin typeface="Helvetica" panose="020B0604020202020204" pitchFamily="34" charset="0"/>
              </a:rPr>
              <a:t>Improve</a:t>
            </a:r>
            <a:r>
              <a:rPr kumimoji="1" lang="en-US" altLang="zh-CN">
                <a:solidFill>
                  <a:schemeClr val="folHlink"/>
                </a:solidFill>
                <a:latin typeface="Helvetica" panose="020B0604020202020204" pitchFamily="34" charset="0"/>
              </a:rPr>
              <a:t> </a:t>
            </a:r>
            <a:r>
              <a:rPr kumimoji="1" lang="en-US" altLang="zh-CN">
                <a:solidFill>
                  <a:srgbClr val="000066"/>
                </a:solidFill>
                <a:latin typeface="Helvetica" panose="020B0604020202020204" pitchFamily="34" charset="0"/>
              </a:rPr>
              <a:t>the process by eliminating the root causes of defects.</a:t>
            </a:r>
          </a:p>
          <a:p>
            <a:pPr lvl="1" eaLnBrk="1" hangingPunct="1">
              <a:spcBef>
                <a:spcPct val="20000"/>
              </a:spcBef>
              <a:buFontTx/>
              <a:buChar char="–"/>
            </a:pPr>
            <a:r>
              <a:rPr kumimoji="1" lang="en-US" altLang="zh-CN" i="1">
                <a:solidFill>
                  <a:srgbClr val="3366FF"/>
                </a:solidFill>
                <a:latin typeface="Helvetica" panose="020B0604020202020204" pitchFamily="34" charset="0"/>
              </a:rPr>
              <a:t>Control</a:t>
            </a:r>
            <a:r>
              <a:rPr kumimoji="1" lang="en-US" altLang="zh-CN">
                <a:solidFill>
                  <a:srgbClr val="3366FF"/>
                </a:solidFill>
                <a:latin typeface="Helvetica" panose="020B0604020202020204" pitchFamily="34" charset="0"/>
              </a:rPr>
              <a:t> </a:t>
            </a:r>
            <a:r>
              <a:rPr kumimoji="1" lang="en-US" altLang="zh-CN">
                <a:solidFill>
                  <a:srgbClr val="000066"/>
                </a:solidFill>
                <a:latin typeface="Helvetica" panose="020B0604020202020204" pitchFamily="34" charset="0"/>
              </a:rPr>
              <a:t>the process to ensure that future work does not reintroduce the causes of defects.</a:t>
            </a:r>
          </a:p>
        </p:txBody>
      </p:sp>
      <p:sp>
        <p:nvSpPr>
          <p:cNvPr id="11270" name="Slide Number Placeholder 4">
            <a:extLst>
              <a:ext uri="{FF2B5EF4-FFF2-40B4-BE49-F238E27FC236}">
                <a16:creationId xmlns:a16="http://schemas.microsoft.com/office/drawing/2014/main" id="{51816528-64C2-C993-2F5F-675F6FACFA48}"/>
              </a:ext>
            </a:extLst>
          </p:cNvPr>
          <p:cNvSpPr>
            <a:spLocks noGrp="1"/>
          </p:cNvSpPr>
          <p:nvPr>
            <p:ph type="sldNum" sz="quarter" idx="12"/>
          </p:nvPr>
        </p:nvSpPr>
        <p:spPr>
          <a:xfrm>
            <a:off x="8316913" y="6453188"/>
            <a:ext cx="827087" cy="40481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1800" b="1">
                <a:latin typeface="Helvetica" panose="020B0604020202020204" pitchFamily="34" charset="0"/>
                <a:ea typeface="MS PGothic" panose="020B0600070205080204" pitchFamily="34" charset="-128"/>
              </a:rPr>
              <a:t>8/12</a:t>
            </a:r>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办公室">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办公室">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6659</TotalTime>
  <Words>1089</Words>
  <Application>Microsoft Office PowerPoint</Application>
  <PresentationFormat>全屏显示(4:3)</PresentationFormat>
  <Paragraphs>113</Paragraphs>
  <Slides>13</Slides>
  <Notes>1</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1</vt:i4>
      </vt:variant>
      <vt:variant>
        <vt:lpstr>幻灯片标题</vt:lpstr>
      </vt:variant>
      <vt:variant>
        <vt:i4>13</vt:i4>
      </vt:variant>
    </vt:vector>
  </HeadingPairs>
  <TitlesOfParts>
    <vt:vector size="26" baseType="lpstr">
      <vt:lpstr>Arial</vt:lpstr>
      <vt:lpstr>宋体</vt:lpstr>
      <vt:lpstr>Calibri</vt:lpstr>
      <vt:lpstr>Helvetica</vt:lpstr>
      <vt:lpstr>Palatino</vt:lpstr>
      <vt:lpstr>MS PGothic</vt:lpstr>
      <vt:lpstr>Wingdings</vt:lpstr>
      <vt:lpstr>楷体_GB2312</vt:lpstr>
      <vt:lpstr>Times New Roman</vt:lpstr>
      <vt:lpstr>Webdings</vt:lpstr>
      <vt:lpstr>微软雅黑</vt:lpstr>
      <vt:lpstr>默认设计模板</vt:lpstr>
      <vt:lpstr>Microsoft Equation 3.0</vt:lpstr>
      <vt:lpstr>Ch.21  Software Quality Assurance </vt:lpstr>
      <vt:lpstr>21.1 Comment on Quality</vt:lpstr>
      <vt:lpstr>21.2 Elements of SQA</vt:lpstr>
      <vt:lpstr>21.4.1 SQA Tasks I</vt:lpstr>
      <vt:lpstr>PowerPoint 演示文稿</vt:lpstr>
      <vt:lpstr>21.4.2  SQA Goals </vt:lpstr>
      <vt:lpstr>21.5 Formal SQA</vt:lpstr>
      <vt:lpstr>21.6 Statistical SQA</vt:lpstr>
      <vt:lpstr>21.6.2 Six-Sigma for Software Engineering</vt:lpstr>
      <vt:lpstr>21.7.1 Software Reliability</vt:lpstr>
      <vt:lpstr>21.7.2 Software Safety</vt:lpstr>
      <vt:lpstr>21.8 ISO 9001:2008 Standard</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169</cp:revision>
  <dcterms:created xsi:type="dcterms:W3CDTF">2007-07-09T05:40:59Z</dcterms:created>
  <dcterms:modified xsi:type="dcterms:W3CDTF">2025-02-24T13:31:42Z</dcterms:modified>
</cp:coreProperties>
</file>