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9" r:id="rId2"/>
    <p:sldId id="343" r:id="rId3"/>
    <p:sldId id="392" r:id="rId4"/>
    <p:sldId id="393" r:id="rId5"/>
    <p:sldId id="394" r:id="rId6"/>
    <p:sldId id="395" r:id="rId7"/>
    <p:sldId id="396" r:id="rId8"/>
    <p:sldId id="397" r:id="rId9"/>
    <p:sldId id="398" r:id="rId10"/>
    <p:sldId id="399" r:id="rId11"/>
    <p:sldId id="400" r:id="rId12"/>
    <p:sldId id="401" r:id="rId13"/>
    <p:sldId id="402" r:id="rId14"/>
    <p:sldId id="403" r:id="rId15"/>
    <p:sldId id="369" r:id="rId16"/>
    <p:sldId id="370" r:id="rId17"/>
    <p:sldId id="371" r:id="rId18"/>
    <p:sldId id="374" r:id="rId19"/>
    <p:sldId id="404" r:id="rId20"/>
    <p:sldId id="405" r:id="rId21"/>
    <p:sldId id="406" r:id="rId22"/>
    <p:sldId id="407" r:id="rId23"/>
    <p:sldId id="408" r:id="rId24"/>
    <p:sldId id="409" r:id="rId25"/>
    <p:sldId id="410" r:id="rId26"/>
    <p:sldId id="411" r:id="rId27"/>
    <p:sldId id="412" r:id="rId28"/>
    <p:sldId id="375" r:id="rId29"/>
    <p:sldId id="413" r:id="rId30"/>
    <p:sldId id="414" r:id="rId31"/>
    <p:sldId id="415" r:id="rId32"/>
    <p:sldId id="416" r:id="rId33"/>
    <p:sldId id="417" r:id="rId34"/>
    <p:sldId id="418" r:id="rId35"/>
    <p:sldId id="376" r:id="rId3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33CC"/>
    <a:srgbClr val="0000FF"/>
    <a:srgbClr val="99CCFF"/>
    <a:srgbClr val="CCFFFF"/>
    <a:srgbClr val="00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96" autoAdjust="0"/>
    <p:restoredTop sz="94660"/>
  </p:normalViewPr>
  <p:slideViewPr>
    <p:cSldViewPr>
      <p:cViewPr varScale="1">
        <p:scale>
          <a:sx n="108" d="100"/>
          <a:sy n="108" d="100"/>
        </p:scale>
        <p:origin x="123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D906A58-BE82-0D3E-4C62-5EDE3F400D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D16F787-EDF7-AD62-4092-FD1D08546E7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E0CEFF7-FB09-4E90-B2D3-A350DD5D6E48}" type="datetimeFigureOut">
              <a:rPr lang="zh-CN" altLang="en-US"/>
              <a:pPr>
                <a:defRPr/>
              </a:pPr>
              <a:t>2025/2/24</a:t>
            </a:fld>
            <a:endParaRPr lang="zh-CN" altLang="en-US"/>
          </a:p>
        </p:txBody>
      </p:sp>
      <p:sp>
        <p:nvSpPr>
          <p:cNvPr id="4" name="幻灯片图像占位符 3">
            <a:extLst>
              <a:ext uri="{FF2B5EF4-FFF2-40B4-BE49-F238E27FC236}">
                <a16:creationId xmlns:a16="http://schemas.microsoft.com/office/drawing/2014/main" id="{41C23827-49B2-1002-E89E-A51C2DEFA64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123DD9A-9BAB-3BB3-587D-847D6807E68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33E5D7E0-BA99-19CA-3BE7-1CC5B4BFD58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534AD2C9-3BB9-AE27-59CC-86030ED51B94}"/>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A2E58AB-2BCE-494F-9674-4F7FF4484E41}"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280BC402-2E10-1787-8964-38C6B3F4E8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7C9C04CF-1C1D-422D-4C51-9638E6E5BD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266E71CC-E102-4B26-845E-7833D31D2AD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C126B2-3855-4BFF-AFE4-61A1332E5F43}" type="slidenum">
              <a:rPr lang="zh-CN" altLang="en-US"/>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2515D944-7B40-052E-29AD-0E93E09C12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B79A8E8A-B20D-4FB4-C3D3-143D1F7894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a:extLst>
              <a:ext uri="{FF2B5EF4-FFF2-40B4-BE49-F238E27FC236}">
                <a16:creationId xmlns:a16="http://schemas.microsoft.com/office/drawing/2014/main" id="{7376A5F4-A4E0-6254-056A-3E1C42C2A6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16A107-6CD5-48F4-9C74-0595B6272371}" type="slidenum">
              <a:rPr lang="zh-CN" altLang="en-US"/>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2CEAC141-BBAE-D37F-1FFB-B046D5CED8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CC206E0D-601C-90F1-D875-174201C877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a:extLst>
              <a:ext uri="{FF2B5EF4-FFF2-40B4-BE49-F238E27FC236}">
                <a16:creationId xmlns:a16="http://schemas.microsoft.com/office/drawing/2014/main" id="{FC59FAD9-EF5D-5B5F-B7BE-0229DCA12E0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75749D-8667-4AAA-8A53-9316E82FE55A}" type="slidenum">
              <a:rPr lang="zh-CN" altLang="en-US"/>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5E5A5235-02E5-2989-C8B1-971146F0A4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EE54C8E2-5DFD-4D38-87AE-AD063B2C4B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0A3B9B42-9FED-6743-CAC6-1318173AC3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7A23E6-222F-49B6-9BAB-1F4925C00729}" type="slidenum">
              <a:rPr lang="zh-CN" altLang="en-US"/>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8FA46D86-F7B0-0837-7E7E-CF154DEC666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40B765D2-461E-48A8-7296-389E534149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9700" name="灯片编号占位符 3">
            <a:extLst>
              <a:ext uri="{FF2B5EF4-FFF2-40B4-BE49-F238E27FC236}">
                <a16:creationId xmlns:a16="http://schemas.microsoft.com/office/drawing/2014/main" id="{B002D9EB-5848-CADA-1BFC-14469B576A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B74805-0FE0-45AB-B7BF-31E2CA6FBBDF}" type="slidenum">
              <a:rPr lang="zh-CN" altLang="en-US"/>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46D3922D-0D01-F460-575E-EC2103F803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4BB9F9D6-30F4-37E8-9CC8-E504E5E0C3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a:extLst>
              <a:ext uri="{FF2B5EF4-FFF2-40B4-BE49-F238E27FC236}">
                <a16:creationId xmlns:a16="http://schemas.microsoft.com/office/drawing/2014/main" id="{72B719CC-7745-3D65-DD77-56EF9224F0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3BF36B-6C99-4E5C-9DD0-8A02BB570BDD}" type="slidenum">
              <a:rPr lang="zh-CN" altLang="en-US"/>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1FED11B6-B7A7-1D61-25E4-7275DC9D394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D8190048-6743-3815-1130-BD3F369AD8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E4AFB843-67B0-D9E3-017D-FD3998FF43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B009B1-CF4D-42EC-91BE-F60ABFC1E7FD}" type="slidenum">
              <a:rPr lang="zh-CN" altLang="en-US"/>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23ED2E8C-A701-2359-3B00-29316B43E0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F3CA8A6E-4041-1F74-0183-68E26CEDFE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5844" name="灯片编号占位符 3">
            <a:extLst>
              <a:ext uri="{FF2B5EF4-FFF2-40B4-BE49-F238E27FC236}">
                <a16:creationId xmlns:a16="http://schemas.microsoft.com/office/drawing/2014/main" id="{BC11D2C6-5223-4D80-8D29-FAF74FBFDE2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40DCA5-AA72-4E75-8F79-6956DB6F2FCB}" type="slidenum">
              <a:rPr lang="zh-CN" altLang="en-US"/>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A5915EF1-1DC7-531B-7D9B-B9B2B540B1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9F640D7F-5243-2DE8-A018-11A9468E01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7892" name="灯片编号占位符 3">
            <a:extLst>
              <a:ext uri="{FF2B5EF4-FFF2-40B4-BE49-F238E27FC236}">
                <a16:creationId xmlns:a16="http://schemas.microsoft.com/office/drawing/2014/main" id="{5948B608-D05E-C18C-59A8-916DE222D0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306786-61FD-4675-BC02-046C069E5E04}" type="slidenum">
              <a:rPr lang="zh-CN" altLang="en-US"/>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AA61F727-8744-CE05-3ED5-8F210F3DD5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57A89AFD-BA76-F2CA-029C-83F5D9386C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a:extLst>
              <a:ext uri="{FF2B5EF4-FFF2-40B4-BE49-F238E27FC236}">
                <a16:creationId xmlns:a16="http://schemas.microsoft.com/office/drawing/2014/main" id="{22A347C7-4A81-48DC-4C22-DB165F7892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E1466A-3D53-44FF-B407-2446FF66566F}" type="slidenum">
              <a:rPr lang="zh-CN" altLang="en-US"/>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D59B822D-9C0B-4701-C9C9-7E5C3480802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6DA03ECC-243E-B06C-D243-F050888704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a:extLst>
              <a:ext uri="{FF2B5EF4-FFF2-40B4-BE49-F238E27FC236}">
                <a16:creationId xmlns:a16="http://schemas.microsoft.com/office/drawing/2014/main" id="{197CAC7F-05E0-BBEA-9635-3FB42265A9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3C0C37-8480-40CD-B630-90D79723044C}" type="slidenum">
              <a:rPr lang="zh-CN" altLang="en-US"/>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0D6A1E18-1974-A402-B31B-2EF50A6F70B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01F85468-D3C7-B664-F58F-41159BD279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6648CD00-3DA1-7EBD-2A7F-CDCCC5A4682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CB08F9-4DA8-4293-B74E-37EA33105A32}" type="slidenum">
              <a:rPr lang="zh-CN" altLang="en-US"/>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4C1A6448-CAAA-4B07-BFC8-5A1CE98597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E17CCF0D-FC66-7600-F253-27F6B8F28A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a:extLst>
              <a:ext uri="{FF2B5EF4-FFF2-40B4-BE49-F238E27FC236}">
                <a16:creationId xmlns:a16="http://schemas.microsoft.com/office/drawing/2014/main" id="{B167CCDD-1235-9EF5-A974-F8159EA5E4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43B873D-6D34-40E1-B271-7E3EF5BB1E5B}" type="slidenum">
              <a:rPr lang="zh-CN" altLang="en-US"/>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16D5F56A-1BD9-E7EF-623A-91B7C8E3D9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E14BC0F3-0300-6746-7BB5-CF1532F461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a:extLst>
              <a:ext uri="{FF2B5EF4-FFF2-40B4-BE49-F238E27FC236}">
                <a16:creationId xmlns:a16="http://schemas.microsoft.com/office/drawing/2014/main" id="{8F0EE33A-C12A-0DB8-BC6A-81A8451DD0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C04165-80E4-45A0-9CE2-AAAC40253AD6}" type="slidenum">
              <a:rPr lang="zh-CN" altLang="en-US"/>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A4960952-D28F-2ED2-38CA-B94B5AD35D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F804F8C5-1D06-93CE-289B-1F570064A7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灯片编号占位符 3">
            <a:extLst>
              <a:ext uri="{FF2B5EF4-FFF2-40B4-BE49-F238E27FC236}">
                <a16:creationId xmlns:a16="http://schemas.microsoft.com/office/drawing/2014/main" id="{8C5EC079-6DCB-85C6-8A9A-230D68E328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5E1C0C-3208-437A-8D84-08E57483F19C}" type="slidenum">
              <a:rPr lang="zh-CN" altLang="en-US"/>
              <a:pPr/>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6E4E5838-CA36-CFBB-5E2B-810F8AB741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FEE7975F-8284-31A5-5E01-C570987450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0180" name="灯片编号占位符 3">
            <a:extLst>
              <a:ext uri="{FF2B5EF4-FFF2-40B4-BE49-F238E27FC236}">
                <a16:creationId xmlns:a16="http://schemas.microsoft.com/office/drawing/2014/main" id="{24709E1A-5CA7-BB94-13A1-1EFC3680DA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0D82B9-8154-40AF-8AAA-C8FC3861CD27}" type="slidenum">
              <a:rPr lang="zh-CN" altLang="en-US"/>
              <a:pPr/>
              <a:t>24</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760C8DCE-4602-7969-831B-54309C6708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77DF8083-8CFF-4B9E-D60A-9656227698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2228" name="灯片编号占位符 3">
            <a:extLst>
              <a:ext uri="{FF2B5EF4-FFF2-40B4-BE49-F238E27FC236}">
                <a16:creationId xmlns:a16="http://schemas.microsoft.com/office/drawing/2014/main" id="{89F8A513-5341-EDCB-3AB0-65A52758E4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7FB92B-DE70-4179-8683-07C7960B4D70}" type="slidenum">
              <a:rPr lang="zh-CN" altLang="en-US"/>
              <a:pPr/>
              <a:t>25</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A614E976-7BCA-A3DB-6E30-16BF7D2DBC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27E4EB51-B930-C103-2C29-182AD50E03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4276" name="灯片编号占位符 3">
            <a:extLst>
              <a:ext uri="{FF2B5EF4-FFF2-40B4-BE49-F238E27FC236}">
                <a16:creationId xmlns:a16="http://schemas.microsoft.com/office/drawing/2014/main" id="{3602E63C-92AB-71EE-9558-D3E7809006A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7D2931A-C8A7-46D8-808B-F2FC1B08AEF3}" type="slidenum">
              <a:rPr lang="zh-CN" altLang="en-US"/>
              <a:pPr/>
              <a:t>26</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16695B18-787A-2BB8-7999-E0C95DADC25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A0F30352-9F9A-6C03-A9C6-84168B2CA3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6324" name="灯片编号占位符 3">
            <a:extLst>
              <a:ext uri="{FF2B5EF4-FFF2-40B4-BE49-F238E27FC236}">
                <a16:creationId xmlns:a16="http://schemas.microsoft.com/office/drawing/2014/main" id="{90F1E0B0-7EF1-FF92-D27F-5E9534034B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7E7E07-BB27-414C-BE0C-8BE9562BADC5}" type="slidenum">
              <a:rPr lang="zh-CN" altLang="en-US"/>
              <a:pPr/>
              <a:t>27</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AE1D5E1C-8B63-C91D-54DA-49115B37F4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FCB6ED42-9094-9372-8732-F3A40229A1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8372" name="灯片编号占位符 3">
            <a:extLst>
              <a:ext uri="{FF2B5EF4-FFF2-40B4-BE49-F238E27FC236}">
                <a16:creationId xmlns:a16="http://schemas.microsoft.com/office/drawing/2014/main" id="{A361A3CB-D641-E2F8-5DD9-317ADD08D4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7CD6412-4859-4166-BC15-AE60EB1943D9}" type="slidenum">
              <a:rPr lang="zh-CN" altLang="en-US"/>
              <a:pPr/>
              <a:t>28</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F12330FC-FA11-F54C-A290-53632EDD16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A2B4EA1F-B866-3F2D-CC1F-2EB042202B2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0420" name="灯片编号占位符 3">
            <a:extLst>
              <a:ext uri="{FF2B5EF4-FFF2-40B4-BE49-F238E27FC236}">
                <a16:creationId xmlns:a16="http://schemas.microsoft.com/office/drawing/2014/main" id="{040613AA-7333-4788-E843-2928C6F7B8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E39B6DF-6C2A-4E59-9D2B-768EB7CBBA14}" type="slidenum">
              <a:rPr lang="zh-CN" altLang="en-US"/>
              <a:pPr/>
              <a:t>29</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FF4E1227-641B-E055-0F9C-27A4386072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9C53984A-7E4F-0D9D-127E-E6F8CA3F11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2468" name="灯片编号占位符 3">
            <a:extLst>
              <a:ext uri="{FF2B5EF4-FFF2-40B4-BE49-F238E27FC236}">
                <a16:creationId xmlns:a16="http://schemas.microsoft.com/office/drawing/2014/main" id="{491A0AB3-8F9D-18D4-FDB8-AAC5AECAD2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8087B0-0626-4CF5-8F37-F076D9F82472}" type="slidenum">
              <a:rPr lang="zh-CN" altLang="en-US"/>
              <a:pPr/>
              <a:t>30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AC7F0C27-F287-2BEE-B1B6-A937310763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93922B9A-611E-4FBD-9614-DEE514DFC2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220" name="灯片编号占位符 3">
            <a:extLst>
              <a:ext uri="{FF2B5EF4-FFF2-40B4-BE49-F238E27FC236}">
                <a16:creationId xmlns:a16="http://schemas.microsoft.com/office/drawing/2014/main" id="{D9A5EFE5-7A43-70E4-9386-E588C08F736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EF5647-A297-4408-8B73-5536093E30E9}" type="slidenum">
              <a:rPr lang="zh-CN" altLang="en-US"/>
              <a:pPr/>
              <a:t>4</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963CCF80-F156-3C92-E060-3CC4053B36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2D09BE3B-150A-5983-6356-186A285A3E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4516" name="灯片编号占位符 3">
            <a:extLst>
              <a:ext uri="{FF2B5EF4-FFF2-40B4-BE49-F238E27FC236}">
                <a16:creationId xmlns:a16="http://schemas.microsoft.com/office/drawing/2014/main" id="{6CF5E6D1-1268-C1E3-6EC5-F16E40221AB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ABA159-0A51-494E-B1DD-3ABF6B6B6044}" type="slidenum">
              <a:rPr lang="zh-CN" altLang="en-US"/>
              <a:pPr/>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7CB96951-F791-9935-44BE-882656E203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id="{BC870D3E-2AE9-B2C9-4709-66CAEF0B50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灯片编号占位符 3">
            <a:extLst>
              <a:ext uri="{FF2B5EF4-FFF2-40B4-BE49-F238E27FC236}">
                <a16:creationId xmlns:a16="http://schemas.microsoft.com/office/drawing/2014/main" id="{E47F33E9-C92C-56A5-30BB-7B571CE7CF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02374C-3754-4C6F-B5D3-CE2202E0D8C8}" type="slidenum">
              <a:rPr lang="zh-CN" altLang="en-US"/>
              <a:pPr/>
              <a:t>32</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3FD10AA8-C33C-C147-D9E9-ED92F23B49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094E8B05-C475-BB2E-E180-0828C3FF31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a:extLst>
              <a:ext uri="{FF2B5EF4-FFF2-40B4-BE49-F238E27FC236}">
                <a16:creationId xmlns:a16="http://schemas.microsoft.com/office/drawing/2014/main" id="{DFF85BED-C8BB-204A-6F6A-E7F51539F3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790F66C-B793-41CD-842F-3C246A6B26D4}" type="slidenum">
              <a:rPr lang="zh-CN" altLang="en-US"/>
              <a:pPr/>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94DB85C8-9E25-96CB-1AE8-4B1F76E72C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93028783-4B30-44C8-6649-72909E0096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0660" name="灯片编号占位符 3">
            <a:extLst>
              <a:ext uri="{FF2B5EF4-FFF2-40B4-BE49-F238E27FC236}">
                <a16:creationId xmlns:a16="http://schemas.microsoft.com/office/drawing/2014/main" id="{A59ABABC-E6CF-107B-3363-B0A1D532B2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3FA579-9496-4640-A2CF-FB76FE8EAC9B}" type="slidenum">
              <a:rPr lang="zh-CN" altLang="en-US"/>
              <a:pPr/>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CBBC1CE1-0F16-A6AC-C77D-4A9E9CA78F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48E74CFD-1254-CDE6-9F30-3BC338C317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2708" name="灯片编号占位符 3">
            <a:extLst>
              <a:ext uri="{FF2B5EF4-FFF2-40B4-BE49-F238E27FC236}">
                <a16:creationId xmlns:a16="http://schemas.microsoft.com/office/drawing/2014/main" id="{6BED6978-1B73-AE91-761F-D5E04049F1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5DED4A-6924-46AE-B62E-8AD4CE282957}" type="slidenum">
              <a:rPr lang="zh-CN" altLang="en-US"/>
              <a:pPr/>
              <a:t>35</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AF5845DD-A013-FD9F-54BD-0DAAD17A6F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AEC142A8-6C4A-6A2E-078E-C5D62DA934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a:extLst>
              <a:ext uri="{FF2B5EF4-FFF2-40B4-BE49-F238E27FC236}">
                <a16:creationId xmlns:a16="http://schemas.microsoft.com/office/drawing/2014/main" id="{48389911-EA62-ED6D-1434-CA7C3CFB03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54CD91-2583-4263-8DF9-BE2974AD27B0}"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8317BE25-89B1-50DB-A2B2-5BE1F3237C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1CEE07AE-1A51-5A8E-AEBD-1A1BB4D582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a:extLst>
              <a:ext uri="{FF2B5EF4-FFF2-40B4-BE49-F238E27FC236}">
                <a16:creationId xmlns:a16="http://schemas.microsoft.com/office/drawing/2014/main" id="{30927468-BCDB-F20C-7D2A-225027DC8FA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747E11-37D6-45AC-B8EB-8B50992F5D28}"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E8C756B6-DCB5-94EC-99ED-847BAE2610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368F1896-05F1-90FC-5626-BBCE2CF909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544FA02B-45C3-41DD-A14D-D3A4FBC86B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5ABF10-C076-424B-8444-8576E2668D65}"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C72A9967-3A5F-70B6-C690-965AD023B4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2E54E37D-6C1F-147D-0773-D7843446A6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a:extLst>
              <a:ext uri="{FF2B5EF4-FFF2-40B4-BE49-F238E27FC236}">
                <a16:creationId xmlns:a16="http://schemas.microsoft.com/office/drawing/2014/main" id="{BEC43486-39B0-36E0-EE90-4BA1FC14AAB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B18914-0981-425E-94E9-1079D13110CF}"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30211667-200E-4D34-F0B1-09A5C46E81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D1E62D96-12B7-EDC0-F007-C6A137A66E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8CC21517-BCE4-06EF-CDBD-9B14405185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3D6D59-1984-477A-9D8D-5ECAFEDE8A37}" type="slidenum">
              <a:rPr lang="zh-CN" altLang="en-US"/>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B1A7D7DC-667A-BC0E-1B99-FAEEEA93321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11A36653-7BD9-110B-B74C-0AD327895E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65849270-B2A0-24A9-98B4-BDE30611AA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E00BCBC-D86C-4C11-8F93-C535FC7E47F7}" type="slidenum">
              <a:rPr lang="zh-CN" altLang="en-US"/>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3817466E-2FB5-4A40-790E-7058F164F0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84D5AF8-9095-B859-B3C5-ECD8E0B8EFB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EE86FBF-E500-99C5-1D22-7ADC600FCB63}"/>
              </a:ext>
            </a:extLst>
          </p:cNvPr>
          <p:cNvSpPr>
            <a:spLocks noGrp="1" noChangeArrowheads="1"/>
          </p:cNvSpPr>
          <p:nvPr>
            <p:ph type="sldNum" sz="quarter" idx="12"/>
          </p:nvPr>
        </p:nvSpPr>
        <p:spPr>
          <a:ln/>
        </p:spPr>
        <p:txBody>
          <a:bodyPr/>
          <a:lstStyle>
            <a:lvl1pPr>
              <a:defRPr/>
            </a:lvl1pPr>
          </a:lstStyle>
          <a:p>
            <a:fld id="{FA41381F-E48D-44FD-A308-759709496178}" type="slidenum">
              <a:rPr lang="en-US" altLang="zh-CN"/>
              <a:pPr/>
              <a:t>‹#›</a:t>
            </a:fld>
            <a:endParaRPr lang="en-US" altLang="zh-CN"/>
          </a:p>
        </p:txBody>
      </p:sp>
    </p:spTree>
    <p:extLst>
      <p:ext uri="{BB962C8B-B14F-4D97-AF65-F5344CB8AC3E}">
        <p14:creationId xmlns:p14="http://schemas.microsoft.com/office/powerpoint/2010/main" val="3513915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DC18CDF-DF43-2307-E96E-DF7F4FB401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E87E800-E628-9FB7-CA20-CEEF3E2DEE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5405B73-CE92-D0D5-DEF9-C0CEC636E73D}"/>
              </a:ext>
            </a:extLst>
          </p:cNvPr>
          <p:cNvSpPr>
            <a:spLocks noGrp="1" noChangeArrowheads="1"/>
          </p:cNvSpPr>
          <p:nvPr>
            <p:ph type="sldNum" sz="quarter" idx="12"/>
          </p:nvPr>
        </p:nvSpPr>
        <p:spPr>
          <a:ln/>
        </p:spPr>
        <p:txBody>
          <a:bodyPr/>
          <a:lstStyle>
            <a:lvl1pPr>
              <a:defRPr/>
            </a:lvl1pPr>
          </a:lstStyle>
          <a:p>
            <a:fld id="{896387C0-1821-499E-B364-C293EFC59624}" type="slidenum">
              <a:rPr lang="en-US" altLang="zh-CN"/>
              <a:pPr/>
              <a:t>‹#›</a:t>
            </a:fld>
            <a:endParaRPr lang="en-US" altLang="zh-CN"/>
          </a:p>
        </p:txBody>
      </p:sp>
    </p:spTree>
    <p:extLst>
      <p:ext uri="{BB962C8B-B14F-4D97-AF65-F5344CB8AC3E}">
        <p14:creationId xmlns:p14="http://schemas.microsoft.com/office/powerpoint/2010/main" val="3901190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90E1FA6-06DE-0EDD-45B2-A815C64354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56FFD63-E83B-DEF4-9ADA-DCD1B8A8A78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9F30E70-ADB4-5A7C-57E4-F62AA817E3B2}"/>
              </a:ext>
            </a:extLst>
          </p:cNvPr>
          <p:cNvSpPr>
            <a:spLocks noGrp="1" noChangeArrowheads="1"/>
          </p:cNvSpPr>
          <p:nvPr>
            <p:ph type="sldNum" sz="quarter" idx="12"/>
          </p:nvPr>
        </p:nvSpPr>
        <p:spPr>
          <a:ln/>
        </p:spPr>
        <p:txBody>
          <a:bodyPr/>
          <a:lstStyle>
            <a:lvl1pPr>
              <a:defRPr/>
            </a:lvl1pPr>
          </a:lstStyle>
          <a:p>
            <a:fld id="{6B1DE377-0128-43E5-BE74-D10937D22038}" type="slidenum">
              <a:rPr lang="en-US" altLang="zh-CN"/>
              <a:pPr/>
              <a:t>‹#›</a:t>
            </a:fld>
            <a:endParaRPr lang="en-US" altLang="zh-CN"/>
          </a:p>
        </p:txBody>
      </p:sp>
    </p:spTree>
    <p:extLst>
      <p:ext uri="{BB962C8B-B14F-4D97-AF65-F5344CB8AC3E}">
        <p14:creationId xmlns:p14="http://schemas.microsoft.com/office/powerpoint/2010/main" val="270618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3E13034-7BCB-D018-2C5A-30782E15CFB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F39D65B-8AB6-0B6B-F67A-4C7B4E71BA2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7ACC09B-3904-4EE7-546A-ED2BFFF03383}"/>
              </a:ext>
            </a:extLst>
          </p:cNvPr>
          <p:cNvSpPr>
            <a:spLocks noGrp="1" noChangeArrowheads="1"/>
          </p:cNvSpPr>
          <p:nvPr>
            <p:ph type="sldNum" sz="quarter" idx="12"/>
          </p:nvPr>
        </p:nvSpPr>
        <p:spPr>
          <a:ln/>
        </p:spPr>
        <p:txBody>
          <a:bodyPr/>
          <a:lstStyle>
            <a:lvl1pPr>
              <a:defRPr/>
            </a:lvl1pPr>
          </a:lstStyle>
          <a:p>
            <a:fld id="{60437A23-B756-4528-A7DD-69D85D15AFF0}" type="slidenum">
              <a:rPr lang="en-US" altLang="zh-CN"/>
              <a:pPr/>
              <a:t>‹#›</a:t>
            </a:fld>
            <a:endParaRPr lang="en-US" altLang="zh-CN"/>
          </a:p>
        </p:txBody>
      </p:sp>
    </p:spTree>
    <p:extLst>
      <p:ext uri="{BB962C8B-B14F-4D97-AF65-F5344CB8AC3E}">
        <p14:creationId xmlns:p14="http://schemas.microsoft.com/office/powerpoint/2010/main" val="3925392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D8C4FE9-50B0-5927-C3AA-541301A228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5B5616D-C78A-D27F-939A-3E9B5E3543B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D7F5087-0E99-4341-F1E4-739911C406D4}"/>
              </a:ext>
            </a:extLst>
          </p:cNvPr>
          <p:cNvSpPr>
            <a:spLocks noGrp="1" noChangeArrowheads="1"/>
          </p:cNvSpPr>
          <p:nvPr>
            <p:ph type="sldNum" sz="quarter" idx="12"/>
          </p:nvPr>
        </p:nvSpPr>
        <p:spPr>
          <a:ln/>
        </p:spPr>
        <p:txBody>
          <a:bodyPr/>
          <a:lstStyle>
            <a:lvl1pPr>
              <a:defRPr/>
            </a:lvl1pPr>
          </a:lstStyle>
          <a:p>
            <a:fld id="{FF41F2BA-7B50-4917-A3A4-DC05C66B42DF}" type="slidenum">
              <a:rPr lang="en-US" altLang="zh-CN"/>
              <a:pPr/>
              <a:t>‹#›</a:t>
            </a:fld>
            <a:endParaRPr lang="en-US" altLang="zh-CN"/>
          </a:p>
        </p:txBody>
      </p:sp>
    </p:spTree>
    <p:extLst>
      <p:ext uri="{BB962C8B-B14F-4D97-AF65-F5344CB8AC3E}">
        <p14:creationId xmlns:p14="http://schemas.microsoft.com/office/powerpoint/2010/main" val="3667375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940A6CE-15E5-D921-4DCA-01EF9D47AA8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5B053D0-B11C-A4B2-9C12-98C0BE0BD36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E1B7E5E-B921-6C38-A6A1-D5974C7BA6D3}"/>
              </a:ext>
            </a:extLst>
          </p:cNvPr>
          <p:cNvSpPr>
            <a:spLocks noGrp="1" noChangeArrowheads="1"/>
          </p:cNvSpPr>
          <p:nvPr>
            <p:ph type="sldNum" sz="quarter" idx="12"/>
          </p:nvPr>
        </p:nvSpPr>
        <p:spPr>
          <a:ln/>
        </p:spPr>
        <p:txBody>
          <a:bodyPr/>
          <a:lstStyle>
            <a:lvl1pPr>
              <a:defRPr/>
            </a:lvl1pPr>
          </a:lstStyle>
          <a:p>
            <a:fld id="{7DA90414-082C-4144-A204-F7620950D1F5}" type="slidenum">
              <a:rPr lang="en-US" altLang="zh-CN"/>
              <a:pPr/>
              <a:t>‹#›</a:t>
            </a:fld>
            <a:endParaRPr lang="en-US" altLang="zh-CN"/>
          </a:p>
        </p:txBody>
      </p:sp>
    </p:spTree>
    <p:extLst>
      <p:ext uri="{BB962C8B-B14F-4D97-AF65-F5344CB8AC3E}">
        <p14:creationId xmlns:p14="http://schemas.microsoft.com/office/powerpoint/2010/main" val="64093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1FC9BE3-00FF-B358-14D7-67572B0474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51AF6E38-2A4E-0C7A-EC78-7666477C218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4033A636-E9C7-68E3-92D2-49D49962CF00}"/>
              </a:ext>
            </a:extLst>
          </p:cNvPr>
          <p:cNvSpPr>
            <a:spLocks noGrp="1" noChangeArrowheads="1"/>
          </p:cNvSpPr>
          <p:nvPr>
            <p:ph type="sldNum" sz="quarter" idx="12"/>
          </p:nvPr>
        </p:nvSpPr>
        <p:spPr>
          <a:ln/>
        </p:spPr>
        <p:txBody>
          <a:bodyPr/>
          <a:lstStyle>
            <a:lvl1pPr>
              <a:defRPr/>
            </a:lvl1pPr>
          </a:lstStyle>
          <a:p>
            <a:fld id="{57C38898-E30A-4122-A40E-E34C9D497445}" type="slidenum">
              <a:rPr lang="en-US" altLang="zh-CN"/>
              <a:pPr/>
              <a:t>‹#›</a:t>
            </a:fld>
            <a:endParaRPr lang="en-US" altLang="zh-CN"/>
          </a:p>
        </p:txBody>
      </p:sp>
    </p:spTree>
    <p:extLst>
      <p:ext uri="{BB962C8B-B14F-4D97-AF65-F5344CB8AC3E}">
        <p14:creationId xmlns:p14="http://schemas.microsoft.com/office/powerpoint/2010/main" val="3323728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169A846-046B-4033-29D5-7EDD9A1062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FEF31CFB-F603-7BB0-B224-51AD92018E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AEE418-47A9-70FD-12F0-CB6C041CAA99}"/>
              </a:ext>
            </a:extLst>
          </p:cNvPr>
          <p:cNvSpPr>
            <a:spLocks noGrp="1" noChangeArrowheads="1"/>
          </p:cNvSpPr>
          <p:nvPr>
            <p:ph type="sldNum" sz="quarter" idx="12"/>
          </p:nvPr>
        </p:nvSpPr>
        <p:spPr>
          <a:ln/>
        </p:spPr>
        <p:txBody>
          <a:bodyPr/>
          <a:lstStyle>
            <a:lvl1pPr>
              <a:defRPr/>
            </a:lvl1pPr>
          </a:lstStyle>
          <a:p>
            <a:fld id="{1DA3B5DB-39FF-4FD0-BE78-8AB16556BA7A}" type="slidenum">
              <a:rPr lang="en-US" altLang="zh-CN"/>
              <a:pPr/>
              <a:t>‹#›</a:t>
            </a:fld>
            <a:endParaRPr lang="en-US" altLang="zh-CN"/>
          </a:p>
        </p:txBody>
      </p:sp>
    </p:spTree>
    <p:extLst>
      <p:ext uri="{BB962C8B-B14F-4D97-AF65-F5344CB8AC3E}">
        <p14:creationId xmlns:p14="http://schemas.microsoft.com/office/powerpoint/2010/main" val="1616786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0C75D46-B469-312B-9B0E-E1CB1B7068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437A083-3CB0-8F64-FDEB-65C1D5B5C21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52B44E5-ED51-3CE5-7B48-4124470CF0DC}"/>
              </a:ext>
            </a:extLst>
          </p:cNvPr>
          <p:cNvSpPr>
            <a:spLocks noGrp="1" noChangeArrowheads="1"/>
          </p:cNvSpPr>
          <p:nvPr>
            <p:ph type="sldNum" sz="quarter" idx="12"/>
          </p:nvPr>
        </p:nvSpPr>
        <p:spPr>
          <a:ln/>
        </p:spPr>
        <p:txBody>
          <a:bodyPr/>
          <a:lstStyle>
            <a:lvl1pPr>
              <a:defRPr/>
            </a:lvl1pPr>
          </a:lstStyle>
          <a:p>
            <a:fld id="{862019B7-B1C6-4C3A-AC62-47D4CA0121C2}" type="slidenum">
              <a:rPr lang="en-US" altLang="zh-CN"/>
              <a:pPr/>
              <a:t>‹#›</a:t>
            </a:fld>
            <a:endParaRPr lang="en-US" altLang="zh-CN"/>
          </a:p>
        </p:txBody>
      </p:sp>
    </p:spTree>
    <p:extLst>
      <p:ext uri="{BB962C8B-B14F-4D97-AF65-F5344CB8AC3E}">
        <p14:creationId xmlns:p14="http://schemas.microsoft.com/office/powerpoint/2010/main" val="41477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A7EC3D4D-8E5C-D79F-B3E0-3ABDB1459DC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4FDDF4C-53F9-F6E2-1DB2-EC094C8ACDF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A15934D-1C13-557F-BEA2-D51043EF6384}"/>
              </a:ext>
            </a:extLst>
          </p:cNvPr>
          <p:cNvSpPr>
            <a:spLocks noGrp="1" noChangeArrowheads="1"/>
          </p:cNvSpPr>
          <p:nvPr>
            <p:ph type="sldNum" sz="quarter" idx="12"/>
          </p:nvPr>
        </p:nvSpPr>
        <p:spPr>
          <a:ln/>
        </p:spPr>
        <p:txBody>
          <a:bodyPr/>
          <a:lstStyle>
            <a:lvl1pPr>
              <a:defRPr/>
            </a:lvl1pPr>
          </a:lstStyle>
          <a:p>
            <a:fld id="{1CE4DC5C-A433-4369-8A61-B6A2DD76BB29}" type="slidenum">
              <a:rPr lang="en-US" altLang="zh-CN"/>
              <a:pPr/>
              <a:t>‹#›</a:t>
            </a:fld>
            <a:endParaRPr lang="en-US" altLang="zh-CN"/>
          </a:p>
        </p:txBody>
      </p:sp>
    </p:spTree>
    <p:extLst>
      <p:ext uri="{BB962C8B-B14F-4D97-AF65-F5344CB8AC3E}">
        <p14:creationId xmlns:p14="http://schemas.microsoft.com/office/powerpoint/2010/main" val="3207679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DA89552-0B1B-4BD1-BFA9-349C72374D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84A37EE-5CE0-798B-C8F9-E6131FBE019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D345CE97-1883-D499-4E4C-927C5C6D255A}"/>
              </a:ext>
            </a:extLst>
          </p:cNvPr>
          <p:cNvSpPr>
            <a:spLocks noGrp="1" noChangeArrowheads="1"/>
          </p:cNvSpPr>
          <p:nvPr>
            <p:ph type="sldNum" sz="quarter" idx="12"/>
          </p:nvPr>
        </p:nvSpPr>
        <p:spPr>
          <a:ln/>
        </p:spPr>
        <p:txBody>
          <a:bodyPr/>
          <a:lstStyle>
            <a:lvl1pPr>
              <a:defRPr/>
            </a:lvl1pPr>
          </a:lstStyle>
          <a:p>
            <a:fld id="{7991CB2D-C5B4-4D7A-ACDD-2CB479511847}" type="slidenum">
              <a:rPr lang="en-US" altLang="zh-CN"/>
              <a:pPr/>
              <a:t>‹#›</a:t>
            </a:fld>
            <a:endParaRPr lang="en-US" altLang="zh-CN"/>
          </a:p>
        </p:txBody>
      </p:sp>
    </p:spTree>
    <p:extLst>
      <p:ext uri="{BB962C8B-B14F-4D97-AF65-F5344CB8AC3E}">
        <p14:creationId xmlns:p14="http://schemas.microsoft.com/office/powerpoint/2010/main" val="1236925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66">
            <a:extLst>
              <a:ext uri="{FF2B5EF4-FFF2-40B4-BE49-F238E27FC236}">
                <a16:creationId xmlns:a16="http://schemas.microsoft.com/office/drawing/2014/main" id="{00025B58-FF06-81CD-A84B-7B8D3FAF50E6}"/>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0CEDB11D-D71B-FA7A-4513-C0E0B3AB75A7}"/>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FBE1C7F8-C98D-E0CE-34FD-A584299AB9B7}"/>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355E6C69-E06C-A718-EA95-1CA12E489A1A}"/>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F0E05721-D72A-ED07-7940-60B075F48E9A}"/>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DDDF4DDC-284A-3FD3-246F-F2C62C310A42}"/>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B4E91C61-B23D-493E-B66F-86B6F2EEFB4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2FF255F-CA3D-DBD0-D562-A44676CA175F}"/>
              </a:ext>
            </a:extLst>
          </p:cNvPr>
          <p:cNvSpPr>
            <a:spLocks noGrp="1" noChangeArrowheads="1"/>
          </p:cNvSpPr>
          <p:nvPr>
            <p:ph type="ctrTitle"/>
          </p:nvPr>
        </p:nvSpPr>
        <p:spPr>
          <a:xfrm>
            <a:off x="685800" y="2130425"/>
            <a:ext cx="7815263" cy="1470025"/>
          </a:xfrm>
          <a:noFill/>
        </p:spPr>
        <p:txBody>
          <a:bodyPr/>
          <a:lstStyle/>
          <a:p>
            <a:pPr eaLnBrk="1" hangingPunct="1"/>
            <a:r>
              <a:rPr lang="en-US" altLang="zh-CN"/>
              <a:t>Ch.22  Software Testing </a:t>
            </a:r>
            <a:br>
              <a:rPr lang="en-US" altLang="zh-CN"/>
            </a:br>
            <a:r>
              <a:rPr lang="en-US" altLang="zh-CN"/>
              <a:t>Strategies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93A8C3FA-5FBF-859B-25BE-A3FCF422ED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35BFF9A-61B6-4052-AD9C-0C8F71758AD5}" type="slidenum">
              <a:rPr lang="en-US" altLang="zh-CN" sz="1400">
                <a:solidFill>
                  <a:schemeClr val="tx1"/>
                </a:solidFill>
              </a:rPr>
              <a:pPr>
                <a:spcBef>
                  <a:spcPct val="0"/>
                </a:spcBef>
                <a:buFontTx/>
                <a:buNone/>
              </a:pPr>
              <a:t>10</a:t>
            </a:fld>
            <a:endParaRPr lang="en-US" altLang="zh-CN" sz="1400">
              <a:solidFill>
                <a:schemeClr val="tx1"/>
              </a:solidFill>
            </a:endParaRPr>
          </a:p>
        </p:txBody>
      </p:sp>
      <p:sp>
        <p:nvSpPr>
          <p:cNvPr id="7" name="Rectangle 3">
            <a:extLst>
              <a:ext uri="{FF2B5EF4-FFF2-40B4-BE49-F238E27FC236}">
                <a16:creationId xmlns:a16="http://schemas.microsoft.com/office/drawing/2014/main" id="{D8938CB4-BABD-0059-51FF-C3AC7A528BA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Unit Testing</a:t>
            </a:r>
          </a:p>
        </p:txBody>
      </p:sp>
      <p:pic>
        <p:nvPicPr>
          <p:cNvPr id="18" name="Picture 3">
            <a:extLst>
              <a:ext uri="{FF2B5EF4-FFF2-40B4-BE49-F238E27FC236}">
                <a16:creationId xmlns:a16="http://schemas.microsoft.com/office/drawing/2014/main" id="{8BC0A37A-555E-561F-80C5-98848BE123C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700213"/>
            <a:ext cx="2320925"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9" name="Picture 4">
            <a:extLst>
              <a:ext uri="{FF2B5EF4-FFF2-40B4-BE49-F238E27FC236}">
                <a16:creationId xmlns:a16="http://schemas.microsoft.com/office/drawing/2014/main" id="{C37DACB6-EB31-45FD-8AC4-E5A8E08B4CCC}"/>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3250" y="2027238"/>
            <a:ext cx="22987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0" name="Picture 5">
            <a:extLst>
              <a:ext uri="{FF2B5EF4-FFF2-40B4-BE49-F238E27FC236}">
                <a16:creationId xmlns:a16="http://schemas.microsoft.com/office/drawing/2014/main" id="{7A268641-B800-7C05-C2E2-6352EA36F478}"/>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37000" y="4094163"/>
            <a:ext cx="1219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1" name="Rectangle 6">
            <a:extLst>
              <a:ext uri="{FF2B5EF4-FFF2-40B4-BE49-F238E27FC236}">
                <a16:creationId xmlns:a16="http://schemas.microsoft.com/office/drawing/2014/main" id="{62583420-DE33-6AC1-B452-DE292848D49C}"/>
              </a:ext>
            </a:extLst>
          </p:cNvPr>
          <p:cNvSpPr>
            <a:spLocks noChangeArrowheads="1"/>
          </p:cNvSpPr>
          <p:nvPr/>
        </p:nvSpPr>
        <p:spPr bwMode="auto">
          <a:xfrm>
            <a:off x="4037013" y="2346325"/>
            <a:ext cx="1447800" cy="1057275"/>
          </a:xfrm>
          <a:prstGeom prst="rect">
            <a:avLst/>
          </a:prstGeom>
          <a:solidFill>
            <a:srgbClr val="DDDDDD"/>
          </a:solidFill>
          <a:ln w="12700">
            <a:solidFill>
              <a:srgbClr val="000000"/>
            </a:solid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2" name="Rectangle 7">
            <a:extLst>
              <a:ext uri="{FF2B5EF4-FFF2-40B4-BE49-F238E27FC236}">
                <a16:creationId xmlns:a16="http://schemas.microsoft.com/office/drawing/2014/main" id="{5AD1334B-0570-3274-2030-74DF76CA5B42}"/>
              </a:ext>
            </a:extLst>
          </p:cNvPr>
          <p:cNvSpPr>
            <a:spLocks noChangeArrowheads="1"/>
          </p:cNvSpPr>
          <p:nvPr/>
        </p:nvSpPr>
        <p:spPr bwMode="auto">
          <a:xfrm>
            <a:off x="4143375" y="2384425"/>
            <a:ext cx="1265238" cy="912813"/>
          </a:xfrm>
          <a:prstGeom prst="rect">
            <a:avLst/>
          </a:prstGeom>
          <a:noFill/>
          <a:ln>
            <a:noFill/>
          </a:ln>
          <a:effectLst/>
        </p:spPr>
        <p:txBody>
          <a:bodyPr wrap="none" lIns="90487" tIns="44450" rIns="90487" bIns="44450">
            <a:spAutoFit/>
          </a:bodyPr>
          <a:lstStyle/>
          <a:p>
            <a:pPr algn="ctr">
              <a:lnSpc>
                <a:spcPct val="75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module</a:t>
            </a:r>
          </a:p>
          <a:p>
            <a:pPr algn="ctr">
              <a:lnSpc>
                <a:spcPct val="75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to be</a:t>
            </a:r>
          </a:p>
          <a:p>
            <a:pPr algn="ctr">
              <a:lnSpc>
                <a:spcPct val="75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tested</a:t>
            </a:r>
          </a:p>
        </p:txBody>
      </p:sp>
      <p:sp>
        <p:nvSpPr>
          <p:cNvPr id="23" name="Rectangle 8">
            <a:extLst>
              <a:ext uri="{FF2B5EF4-FFF2-40B4-BE49-F238E27FC236}">
                <a16:creationId xmlns:a16="http://schemas.microsoft.com/office/drawing/2014/main" id="{11111A7E-40BC-C3FC-1A1C-B48B6FF90E3A}"/>
              </a:ext>
            </a:extLst>
          </p:cNvPr>
          <p:cNvSpPr>
            <a:spLocks noChangeArrowheads="1"/>
          </p:cNvSpPr>
          <p:nvPr/>
        </p:nvSpPr>
        <p:spPr bwMode="auto">
          <a:xfrm>
            <a:off x="5222875" y="4637088"/>
            <a:ext cx="1409700" cy="393700"/>
          </a:xfrm>
          <a:prstGeom prst="rect">
            <a:avLst/>
          </a:prstGeom>
          <a:noFill/>
          <a:ln>
            <a:noFill/>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test cases</a:t>
            </a:r>
          </a:p>
        </p:txBody>
      </p:sp>
      <p:sp>
        <p:nvSpPr>
          <p:cNvPr id="24" name="AutoShape 9">
            <a:extLst>
              <a:ext uri="{FF2B5EF4-FFF2-40B4-BE49-F238E27FC236}">
                <a16:creationId xmlns:a16="http://schemas.microsoft.com/office/drawing/2014/main" id="{7B128B1C-B3C7-0403-5541-E926A573F8B3}"/>
              </a:ext>
            </a:extLst>
          </p:cNvPr>
          <p:cNvSpPr>
            <a:spLocks noChangeArrowheads="1"/>
          </p:cNvSpPr>
          <p:nvPr/>
        </p:nvSpPr>
        <p:spPr bwMode="auto">
          <a:xfrm>
            <a:off x="3554413" y="2832100"/>
            <a:ext cx="419100" cy="371475"/>
          </a:xfrm>
          <a:prstGeom prst="rightArrow">
            <a:avLst>
              <a:gd name="adj1" fmla="val 50000"/>
              <a:gd name="adj2" fmla="val 56415"/>
            </a:avLst>
          </a:prstGeom>
          <a:solidFill>
            <a:srgbClr val="003366"/>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5" name="AutoShape 10">
            <a:extLst>
              <a:ext uri="{FF2B5EF4-FFF2-40B4-BE49-F238E27FC236}">
                <a16:creationId xmlns:a16="http://schemas.microsoft.com/office/drawing/2014/main" id="{B2C874AD-1206-3E75-B6B7-D12F0A259B40}"/>
              </a:ext>
            </a:extLst>
          </p:cNvPr>
          <p:cNvSpPr>
            <a:spLocks noChangeArrowheads="1"/>
          </p:cNvSpPr>
          <p:nvPr/>
        </p:nvSpPr>
        <p:spPr bwMode="auto">
          <a:xfrm>
            <a:off x="5675313" y="2803525"/>
            <a:ext cx="660400" cy="371475"/>
          </a:xfrm>
          <a:prstGeom prst="rightArrow">
            <a:avLst>
              <a:gd name="adj1" fmla="val 50000"/>
              <a:gd name="adj2" fmla="val 88897"/>
            </a:avLst>
          </a:prstGeom>
          <a:solidFill>
            <a:srgbClr val="003366"/>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6" name="Rectangle 11">
            <a:extLst>
              <a:ext uri="{FF2B5EF4-FFF2-40B4-BE49-F238E27FC236}">
                <a16:creationId xmlns:a16="http://schemas.microsoft.com/office/drawing/2014/main" id="{7DE6289A-0D2F-6E42-013D-CEB6015495A4}"/>
              </a:ext>
            </a:extLst>
          </p:cNvPr>
          <p:cNvSpPr>
            <a:spLocks noChangeArrowheads="1"/>
          </p:cNvSpPr>
          <p:nvPr/>
        </p:nvSpPr>
        <p:spPr bwMode="auto">
          <a:xfrm>
            <a:off x="6873875" y="3651250"/>
            <a:ext cx="1014413" cy="393700"/>
          </a:xfrm>
          <a:prstGeom prst="rect">
            <a:avLst/>
          </a:prstGeom>
          <a:noFill/>
          <a:ln>
            <a:noFill/>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results</a:t>
            </a:r>
          </a:p>
        </p:txBody>
      </p:sp>
      <p:sp>
        <p:nvSpPr>
          <p:cNvPr id="27" name="AutoShape 12">
            <a:extLst>
              <a:ext uri="{FF2B5EF4-FFF2-40B4-BE49-F238E27FC236}">
                <a16:creationId xmlns:a16="http://schemas.microsoft.com/office/drawing/2014/main" id="{0BE41FED-D13E-6C88-D932-E762D2D6F308}"/>
              </a:ext>
            </a:extLst>
          </p:cNvPr>
          <p:cNvSpPr>
            <a:spLocks noChangeArrowheads="1"/>
          </p:cNvSpPr>
          <p:nvPr/>
        </p:nvSpPr>
        <p:spPr bwMode="auto">
          <a:xfrm rot="16200000">
            <a:off x="4385469" y="3583782"/>
            <a:ext cx="357187" cy="368300"/>
          </a:xfrm>
          <a:prstGeom prst="rightArrow">
            <a:avLst>
              <a:gd name="adj1" fmla="val 50000"/>
              <a:gd name="adj2" fmla="val 50005"/>
            </a:avLst>
          </a:prstGeom>
          <a:solidFill>
            <a:srgbClr val="003366"/>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8" name="Rectangle 13">
            <a:extLst>
              <a:ext uri="{FF2B5EF4-FFF2-40B4-BE49-F238E27FC236}">
                <a16:creationId xmlns:a16="http://schemas.microsoft.com/office/drawing/2014/main" id="{89DB38D9-94E2-4467-314F-11CECE4C3403}"/>
              </a:ext>
            </a:extLst>
          </p:cNvPr>
          <p:cNvSpPr>
            <a:spLocks noChangeArrowheads="1"/>
          </p:cNvSpPr>
          <p:nvPr/>
        </p:nvSpPr>
        <p:spPr bwMode="auto">
          <a:xfrm>
            <a:off x="1654175" y="4270375"/>
            <a:ext cx="1239838" cy="577850"/>
          </a:xfrm>
          <a:prstGeom prst="rect">
            <a:avLst/>
          </a:prstGeom>
          <a:noFill/>
          <a:ln>
            <a:noFill/>
          </a:ln>
          <a:effectLst/>
        </p:spPr>
        <p:txBody>
          <a:bodyPr wrap="none" lIns="90487" tIns="44450" rIns="90487" bIns="44450">
            <a:spAutoFit/>
          </a:bodyPr>
          <a:lstStyle/>
          <a:p>
            <a:pPr>
              <a:lnSpc>
                <a:spcPct val="80000"/>
              </a:lnSpc>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software</a:t>
            </a:r>
          </a:p>
          <a:p>
            <a:pPr>
              <a:lnSpc>
                <a:spcPct val="80000"/>
              </a:lnSpc>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engineer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down)">
                                      <p:cBhvr>
                                        <p:cTn id="10" dur="500"/>
                                        <p:tgtEl>
                                          <p:spTgt spid="19"/>
                                        </p:tgtEl>
                                      </p:cBhvr>
                                    </p:animEffect>
                                  </p:childTnLst>
                                </p:cTn>
                              </p:par>
                              <p:par>
                                <p:cTn id="11" presetID="22" presetClass="entr" presetSubtype="4"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500"/>
                                        <p:tgtEl>
                                          <p:spTgt spid="20"/>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down)">
                                      <p:cBhvr>
                                        <p:cTn id="16" dur="500"/>
                                        <p:tgtEl>
                                          <p:spTgt spid="21"/>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down)">
                                      <p:cBhvr>
                                        <p:cTn id="19" dur="500"/>
                                        <p:tgtEl>
                                          <p:spTgt spid="22"/>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down)">
                                      <p:cBhvr>
                                        <p:cTn id="25" dur="500"/>
                                        <p:tgtEl>
                                          <p:spTgt spid="2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animBg="1"/>
      <p:bldP spid="25" grpId="0" animBg="1"/>
      <p:bldP spid="26" grpId="0"/>
      <p:bldP spid="27" grpId="0" animBg="1"/>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1">
            <a:extLst>
              <a:ext uri="{FF2B5EF4-FFF2-40B4-BE49-F238E27FC236}">
                <a16:creationId xmlns:a16="http://schemas.microsoft.com/office/drawing/2014/main" id="{26E8591E-5A20-2DA6-9F6D-A947F1999E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607C6661-2A0F-44D6-80ED-16B96ABA9F05}" type="slidenum">
              <a:rPr lang="en-US" altLang="zh-CN" sz="1400">
                <a:solidFill>
                  <a:schemeClr val="tx1"/>
                </a:solidFill>
              </a:rPr>
              <a:pPr>
                <a:spcBef>
                  <a:spcPct val="0"/>
                </a:spcBef>
                <a:buFontTx/>
                <a:buNone/>
              </a:pPr>
              <a:t>11</a:t>
            </a:fld>
            <a:endParaRPr lang="en-US" altLang="zh-CN" sz="1400">
              <a:solidFill>
                <a:schemeClr val="tx1"/>
              </a:solidFill>
            </a:endParaRPr>
          </a:p>
        </p:txBody>
      </p:sp>
      <p:sp>
        <p:nvSpPr>
          <p:cNvPr id="7" name="Rectangle 3">
            <a:extLst>
              <a:ext uri="{FF2B5EF4-FFF2-40B4-BE49-F238E27FC236}">
                <a16:creationId xmlns:a16="http://schemas.microsoft.com/office/drawing/2014/main" id="{C56977D4-5CEA-5AF8-9E53-CC0F595EB6C9}"/>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Unit Testing</a:t>
            </a:r>
          </a:p>
        </p:txBody>
      </p:sp>
      <p:sp>
        <p:nvSpPr>
          <p:cNvPr id="15" name="Rectangle 2">
            <a:extLst>
              <a:ext uri="{FF2B5EF4-FFF2-40B4-BE49-F238E27FC236}">
                <a16:creationId xmlns:a16="http://schemas.microsoft.com/office/drawing/2014/main" id="{2F731047-EA3B-DAF3-C8A5-E3473DEBF3A9}"/>
              </a:ext>
            </a:extLst>
          </p:cNvPr>
          <p:cNvSpPr>
            <a:spLocks noChangeArrowheads="1"/>
          </p:cNvSpPr>
          <p:nvPr/>
        </p:nvSpPr>
        <p:spPr bwMode="auto">
          <a:xfrm>
            <a:off x="1979613" y="1625600"/>
            <a:ext cx="1498600" cy="1171575"/>
          </a:xfrm>
          <a:prstGeom prst="rect">
            <a:avLst/>
          </a:prstGeom>
          <a:solidFill>
            <a:srgbClr val="DDDDDD"/>
          </a:solidFill>
          <a:ln w="12700">
            <a:solidFill>
              <a:srgbClr val="000000"/>
            </a:solid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6" name="Rectangle 4">
            <a:extLst>
              <a:ext uri="{FF2B5EF4-FFF2-40B4-BE49-F238E27FC236}">
                <a16:creationId xmlns:a16="http://schemas.microsoft.com/office/drawing/2014/main" id="{1505CE65-939E-BAE7-4213-F4F5536130AF}"/>
              </a:ext>
            </a:extLst>
          </p:cNvPr>
          <p:cNvSpPr>
            <a:spLocks noChangeArrowheads="1"/>
          </p:cNvSpPr>
          <p:nvPr/>
        </p:nvSpPr>
        <p:spPr bwMode="auto">
          <a:xfrm>
            <a:off x="3954463" y="1484313"/>
            <a:ext cx="35687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7" name="Rectangle 5">
            <a:extLst>
              <a:ext uri="{FF2B5EF4-FFF2-40B4-BE49-F238E27FC236}">
                <a16:creationId xmlns:a16="http://schemas.microsoft.com/office/drawing/2014/main" id="{CCEA9376-86DD-D1C6-9B07-FCD4B2DF8DD5}"/>
              </a:ext>
            </a:extLst>
          </p:cNvPr>
          <p:cNvSpPr>
            <a:spLocks noChangeArrowheads="1"/>
          </p:cNvSpPr>
          <p:nvPr/>
        </p:nvSpPr>
        <p:spPr bwMode="auto">
          <a:xfrm>
            <a:off x="3876675" y="2511425"/>
            <a:ext cx="1536700"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interface </a:t>
            </a: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29" name="Rectangle 6">
            <a:extLst>
              <a:ext uri="{FF2B5EF4-FFF2-40B4-BE49-F238E27FC236}">
                <a16:creationId xmlns:a16="http://schemas.microsoft.com/office/drawing/2014/main" id="{F88BED01-629A-FBF6-A114-1ED0AB5E6E53}"/>
              </a:ext>
            </a:extLst>
          </p:cNvPr>
          <p:cNvSpPr>
            <a:spLocks noChangeArrowheads="1"/>
          </p:cNvSpPr>
          <p:nvPr/>
        </p:nvSpPr>
        <p:spPr bwMode="auto">
          <a:xfrm>
            <a:off x="3876675" y="1768475"/>
            <a:ext cx="180975"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30" name="Rectangle 7">
            <a:extLst>
              <a:ext uri="{FF2B5EF4-FFF2-40B4-BE49-F238E27FC236}">
                <a16:creationId xmlns:a16="http://schemas.microsoft.com/office/drawing/2014/main" id="{D2330891-E1EF-1673-AFBC-AC4DA140BD3D}"/>
              </a:ext>
            </a:extLst>
          </p:cNvPr>
          <p:cNvSpPr>
            <a:spLocks noChangeArrowheads="1"/>
          </p:cNvSpPr>
          <p:nvPr/>
        </p:nvSpPr>
        <p:spPr bwMode="auto">
          <a:xfrm>
            <a:off x="3876675" y="2954338"/>
            <a:ext cx="3162300"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local data structures</a:t>
            </a: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31" name="Rectangle 8">
            <a:extLst>
              <a:ext uri="{FF2B5EF4-FFF2-40B4-BE49-F238E27FC236}">
                <a16:creationId xmlns:a16="http://schemas.microsoft.com/office/drawing/2014/main" id="{8CC0A82D-7E40-97BC-59AF-CC4076C80766}"/>
              </a:ext>
            </a:extLst>
          </p:cNvPr>
          <p:cNvSpPr>
            <a:spLocks noChangeArrowheads="1"/>
          </p:cNvSpPr>
          <p:nvPr/>
        </p:nvSpPr>
        <p:spPr bwMode="auto">
          <a:xfrm>
            <a:off x="3876675" y="2482850"/>
            <a:ext cx="180975"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32" name="Rectangle 9">
            <a:extLst>
              <a:ext uri="{FF2B5EF4-FFF2-40B4-BE49-F238E27FC236}">
                <a16:creationId xmlns:a16="http://schemas.microsoft.com/office/drawing/2014/main" id="{5048E127-B248-E16A-20DF-4EE670D3DE3E}"/>
              </a:ext>
            </a:extLst>
          </p:cNvPr>
          <p:cNvSpPr>
            <a:spLocks noChangeArrowheads="1"/>
          </p:cNvSpPr>
          <p:nvPr/>
        </p:nvSpPr>
        <p:spPr bwMode="auto">
          <a:xfrm>
            <a:off x="3876675" y="3425825"/>
            <a:ext cx="3195638"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boundary conditions</a:t>
            </a: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33" name="Rectangle 10">
            <a:extLst>
              <a:ext uri="{FF2B5EF4-FFF2-40B4-BE49-F238E27FC236}">
                <a16:creationId xmlns:a16="http://schemas.microsoft.com/office/drawing/2014/main" id="{6F5885F5-C331-C81F-0412-B260777C2F8A}"/>
              </a:ext>
            </a:extLst>
          </p:cNvPr>
          <p:cNvSpPr>
            <a:spLocks noChangeArrowheads="1"/>
          </p:cNvSpPr>
          <p:nvPr/>
        </p:nvSpPr>
        <p:spPr bwMode="auto">
          <a:xfrm>
            <a:off x="3876675" y="3197225"/>
            <a:ext cx="180975"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34" name="Rectangle 11">
            <a:extLst>
              <a:ext uri="{FF2B5EF4-FFF2-40B4-BE49-F238E27FC236}">
                <a16:creationId xmlns:a16="http://schemas.microsoft.com/office/drawing/2014/main" id="{2CE8A664-6EAD-32B6-7DEC-D61AADA29097}"/>
              </a:ext>
            </a:extLst>
          </p:cNvPr>
          <p:cNvSpPr>
            <a:spLocks noChangeArrowheads="1"/>
          </p:cNvSpPr>
          <p:nvPr/>
        </p:nvSpPr>
        <p:spPr bwMode="auto">
          <a:xfrm>
            <a:off x="3876675" y="3854450"/>
            <a:ext cx="2890838"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independent paths</a:t>
            </a: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35" name="Rectangle 12">
            <a:extLst>
              <a:ext uri="{FF2B5EF4-FFF2-40B4-BE49-F238E27FC236}">
                <a16:creationId xmlns:a16="http://schemas.microsoft.com/office/drawing/2014/main" id="{7AD15B62-D395-F49B-ABA2-E66F46059A5B}"/>
              </a:ext>
            </a:extLst>
          </p:cNvPr>
          <p:cNvSpPr>
            <a:spLocks noChangeArrowheads="1"/>
          </p:cNvSpPr>
          <p:nvPr/>
        </p:nvSpPr>
        <p:spPr bwMode="auto">
          <a:xfrm>
            <a:off x="3876675" y="4140200"/>
            <a:ext cx="180975"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36" name="Rectangle 13">
            <a:extLst>
              <a:ext uri="{FF2B5EF4-FFF2-40B4-BE49-F238E27FC236}">
                <a16:creationId xmlns:a16="http://schemas.microsoft.com/office/drawing/2014/main" id="{4F0FD1C1-10E9-0065-BEEB-EDD5A536335B}"/>
              </a:ext>
            </a:extLst>
          </p:cNvPr>
          <p:cNvSpPr>
            <a:spLocks noChangeArrowheads="1"/>
          </p:cNvSpPr>
          <p:nvPr/>
        </p:nvSpPr>
        <p:spPr bwMode="auto">
          <a:xfrm>
            <a:off x="3876675" y="4268788"/>
            <a:ext cx="3144838" cy="454025"/>
          </a:xfrm>
          <a:prstGeom prst="rect">
            <a:avLst/>
          </a:prstGeom>
          <a:noFill/>
          <a:ln>
            <a:noFill/>
          </a:ln>
          <a:effectLst/>
        </p:spPr>
        <p:txBody>
          <a:bodyPr wrap="none" lIns="90487" tIns="44450" rIns="90487" bIns="44450">
            <a:spAutoFit/>
          </a:bodyPr>
          <a:lstStyle/>
          <a:p>
            <a:pPr>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error handling paths</a:t>
            </a:r>
          </a:p>
        </p:txBody>
      </p:sp>
      <p:pic>
        <p:nvPicPr>
          <p:cNvPr id="37" name="Picture 14">
            <a:extLst>
              <a:ext uri="{FF2B5EF4-FFF2-40B4-BE49-F238E27FC236}">
                <a16:creationId xmlns:a16="http://schemas.microsoft.com/office/drawing/2014/main" id="{D875BC24-5D51-0697-7B97-FB16C0AAA8A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0900" y="4279900"/>
            <a:ext cx="1219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8" name="Rectangle 15">
            <a:extLst>
              <a:ext uri="{FF2B5EF4-FFF2-40B4-BE49-F238E27FC236}">
                <a16:creationId xmlns:a16="http://schemas.microsoft.com/office/drawing/2014/main" id="{454D37E1-7604-A611-20B3-F9264DBBBBDE}"/>
              </a:ext>
            </a:extLst>
          </p:cNvPr>
          <p:cNvSpPr>
            <a:spLocks noChangeArrowheads="1"/>
          </p:cNvSpPr>
          <p:nvPr/>
        </p:nvSpPr>
        <p:spPr bwMode="auto">
          <a:xfrm>
            <a:off x="2124075" y="1768475"/>
            <a:ext cx="1265238" cy="912813"/>
          </a:xfrm>
          <a:prstGeom prst="rect">
            <a:avLst/>
          </a:prstGeom>
          <a:noFill/>
          <a:ln>
            <a:noFill/>
          </a:ln>
          <a:effectLst/>
        </p:spPr>
        <p:txBody>
          <a:bodyPr wrap="none" lIns="90487" tIns="44450" rIns="90487" bIns="44450">
            <a:spAutoFit/>
          </a:bodyPr>
          <a:lstStyle/>
          <a:p>
            <a:pPr algn="ctr">
              <a:lnSpc>
                <a:spcPct val="75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module</a:t>
            </a:r>
          </a:p>
          <a:p>
            <a:pPr algn="ctr">
              <a:lnSpc>
                <a:spcPct val="75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to be</a:t>
            </a:r>
          </a:p>
          <a:p>
            <a:pPr algn="ctr">
              <a:lnSpc>
                <a:spcPct val="75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tested</a:t>
            </a:r>
          </a:p>
        </p:txBody>
      </p:sp>
      <p:sp>
        <p:nvSpPr>
          <p:cNvPr id="39" name="Rectangle 16">
            <a:extLst>
              <a:ext uri="{FF2B5EF4-FFF2-40B4-BE49-F238E27FC236}">
                <a16:creationId xmlns:a16="http://schemas.microsoft.com/office/drawing/2014/main" id="{0B5A6865-CD63-77C3-1E1A-D215D0CD582E}"/>
              </a:ext>
            </a:extLst>
          </p:cNvPr>
          <p:cNvSpPr>
            <a:spLocks noChangeArrowheads="1"/>
          </p:cNvSpPr>
          <p:nvPr/>
        </p:nvSpPr>
        <p:spPr bwMode="auto">
          <a:xfrm>
            <a:off x="3355975" y="5580063"/>
            <a:ext cx="1655763" cy="454025"/>
          </a:xfrm>
          <a:prstGeom prst="rect">
            <a:avLst/>
          </a:prstGeom>
          <a:noFill/>
          <a:ln>
            <a:noFill/>
          </a:ln>
          <a:effectLst/>
        </p:spPr>
        <p:txBody>
          <a:bodyPr wrap="none" lIns="90487" tIns="44450" rIns="90487" bIns="44450">
            <a:spAutoFit/>
          </a:bodyPr>
          <a:lstStyle/>
          <a:p>
            <a:pPr>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test cases</a:t>
            </a:r>
          </a:p>
        </p:txBody>
      </p:sp>
      <p:sp>
        <p:nvSpPr>
          <p:cNvPr id="40" name="AutoShape 17">
            <a:extLst>
              <a:ext uri="{FF2B5EF4-FFF2-40B4-BE49-F238E27FC236}">
                <a16:creationId xmlns:a16="http://schemas.microsoft.com/office/drawing/2014/main" id="{D398D065-6956-9FB8-D4E7-E0D6B081B53C}"/>
              </a:ext>
            </a:extLst>
          </p:cNvPr>
          <p:cNvSpPr>
            <a:spLocks noChangeArrowheads="1"/>
          </p:cNvSpPr>
          <p:nvPr/>
        </p:nvSpPr>
        <p:spPr bwMode="auto">
          <a:xfrm rot="16200000">
            <a:off x="2035175" y="3313113"/>
            <a:ext cx="1285875" cy="381000"/>
          </a:xfrm>
          <a:prstGeom prst="rightArrow">
            <a:avLst>
              <a:gd name="adj1" fmla="val 50000"/>
              <a:gd name="adj2" fmla="val 168766"/>
            </a:avLst>
          </a:prstGeom>
          <a:solidFill>
            <a:srgbClr val="003366"/>
          </a:solidFill>
          <a:ln w="12700">
            <a:solidFill>
              <a:srgbClr val="000000"/>
            </a:solid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41" name="Line 18">
            <a:extLst>
              <a:ext uri="{FF2B5EF4-FFF2-40B4-BE49-F238E27FC236}">
                <a16:creationId xmlns:a16="http://schemas.microsoft.com/office/drawing/2014/main" id="{2988C221-CD9E-43AF-5126-EDA4C5CD1635}"/>
              </a:ext>
            </a:extLst>
          </p:cNvPr>
          <p:cNvSpPr>
            <a:spLocks noChangeShapeType="1"/>
          </p:cNvSpPr>
          <p:nvPr/>
        </p:nvSpPr>
        <p:spPr bwMode="auto">
          <a:xfrm flipV="1">
            <a:off x="2735263" y="2781300"/>
            <a:ext cx="1104900" cy="985838"/>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2" name="Line 19">
            <a:extLst>
              <a:ext uri="{FF2B5EF4-FFF2-40B4-BE49-F238E27FC236}">
                <a16:creationId xmlns:a16="http://schemas.microsoft.com/office/drawing/2014/main" id="{1931A58C-2C10-B841-0542-4CD896E761D8}"/>
              </a:ext>
            </a:extLst>
          </p:cNvPr>
          <p:cNvSpPr>
            <a:spLocks noChangeShapeType="1"/>
          </p:cNvSpPr>
          <p:nvPr/>
        </p:nvSpPr>
        <p:spPr bwMode="auto">
          <a:xfrm flipV="1">
            <a:off x="2773363" y="3209925"/>
            <a:ext cx="1054100" cy="557213"/>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3" name="Line 20">
            <a:extLst>
              <a:ext uri="{FF2B5EF4-FFF2-40B4-BE49-F238E27FC236}">
                <a16:creationId xmlns:a16="http://schemas.microsoft.com/office/drawing/2014/main" id="{ECFA9846-B29A-E869-AED6-F785B2ACB86E}"/>
              </a:ext>
            </a:extLst>
          </p:cNvPr>
          <p:cNvSpPr>
            <a:spLocks noChangeShapeType="1"/>
          </p:cNvSpPr>
          <p:nvPr/>
        </p:nvSpPr>
        <p:spPr bwMode="auto">
          <a:xfrm flipV="1">
            <a:off x="2786063" y="3624263"/>
            <a:ext cx="1028700" cy="157162"/>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4" name="Line 21">
            <a:extLst>
              <a:ext uri="{FF2B5EF4-FFF2-40B4-BE49-F238E27FC236}">
                <a16:creationId xmlns:a16="http://schemas.microsoft.com/office/drawing/2014/main" id="{1D200744-D1BB-2576-1F5E-613050663E48}"/>
              </a:ext>
            </a:extLst>
          </p:cNvPr>
          <p:cNvSpPr>
            <a:spLocks noChangeShapeType="1"/>
          </p:cNvSpPr>
          <p:nvPr/>
        </p:nvSpPr>
        <p:spPr bwMode="auto">
          <a:xfrm>
            <a:off x="2798763" y="3824288"/>
            <a:ext cx="1079500" cy="242887"/>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5" name="Line 22">
            <a:extLst>
              <a:ext uri="{FF2B5EF4-FFF2-40B4-BE49-F238E27FC236}">
                <a16:creationId xmlns:a16="http://schemas.microsoft.com/office/drawing/2014/main" id="{21C29666-1068-F2CA-09D3-AA3001D6AE03}"/>
              </a:ext>
            </a:extLst>
          </p:cNvPr>
          <p:cNvSpPr>
            <a:spLocks noChangeShapeType="1"/>
          </p:cNvSpPr>
          <p:nvPr/>
        </p:nvSpPr>
        <p:spPr bwMode="auto">
          <a:xfrm>
            <a:off x="2786063" y="3781425"/>
            <a:ext cx="1092200" cy="700088"/>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nodePh="1">
                                  <p:stCondLst>
                                    <p:cond delay="0"/>
                                  </p:stCondLst>
                                  <p:endCondLst>
                                    <p:cond evt="begin" delay="0">
                                      <p:tn val="8"/>
                                    </p:cond>
                                  </p:end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nodePh="1">
                                  <p:stCondLst>
                                    <p:cond delay="0"/>
                                  </p:stCondLst>
                                  <p:endCondLst>
                                    <p:cond evt="begin" delay="0">
                                      <p:tn val="14"/>
                                    </p:cond>
                                  </p:endCondLst>
                                  <p:childTnLst>
                                    <p:set>
                                      <p:cBhvr>
                                        <p:cTn id="15" dur="1" fill="hold">
                                          <p:stCondLst>
                                            <p:cond delay="0"/>
                                          </p:stCondLst>
                                        </p:cTn>
                                        <p:tgtEl>
                                          <p:spTgt spid="29"/>
                                        </p:tgtEl>
                                        <p:attrNameLst>
                                          <p:attrName>style.visibility</p:attrName>
                                        </p:attrNameLst>
                                      </p:cBhvr>
                                      <p:to>
                                        <p:strVal val="visible"/>
                                      </p:to>
                                    </p:set>
                                    <p:animEffect transition="in" filter="wipe(down)">
                                      <p:cBhvr>
                                        <p:cTn id="16" dur="500"/>
                                        <p:tgtEl>
                                          <p:spTgt spid="2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wipe(down)">
                                      <p:cBhvr>
                                        <p:cTn id="19" dur="500"/>
                                        <p:tgtEl>
                                          <p:spTgt spid="30"/>
                                        </p:tgtEl>
                                      </p:cBhvr>
                                    </p:animEffect>
                                  </p:childTnLst>
                                </p:cTn>
                              </p:par>
                              <p:par>
                                <p:cTn id="20" presetID="22" presetClass="entr" presetSubtype="4" fill="hold" grpId="0" nodeType="withEffect" nodePh="1">
                                  <p:stCondLst>
                                    <p:cond delay="0"/>
                                  </p:stCondLst>
                                  <p:endCondLst>
                                    <p:cond evt="begin" delay="0">
                                      <p:tn val="20"/>
                                    </p:cond>
                                  </p:endCondLst>
                                  <p:childTnLst>
                                    <p:set>
                                      <p:cBhvr>
                                        <p:cTn id="21" dur="1" fill="hold">
                                          <p:stCondLst>
                                            <p:cond delay="0"/>
                                          </p:stCondLst>
                                        </p:cTn>
                                        <p:tgtEl>
                                          <p:spTgt spid="31"/>
                                        </p:tgtEl>
                                        <p:attrNameLst>
                                          <p:attrName>style.visibility</p:attrName>
                                        </p:attrNameLst>
                                      </p:cBhvr>
                                      <p:to>
                                        <p:strVal val="visible"/>
                                      </p:to>
                                    </p:set>
                                    <p:animEffect transition="in" filter="wipe(down)">
                                      <p:cBhvr>
                                        <p:cTn id="22" dur="500"/>
                                        <p:tgtEl>
                                          <p:spTgt spid="3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down)">
                                      <p:cBhvr>
                                        <p:cTn id="25" dur="500"/>
                                        <p:tgtEl>
                                          <p:spTgt spid="32"/>
                                        </p:tgtEl>
                                      </p:cBhvr>
                                    </p:animEffect>
                                  </p:childTnLst>
                                </p:cTn>
                              </p:par>
                              <p:par>
                                <p:cTn id="26" presetID="22" presetClass="entr" presetSubtype="4" fill="hold" grpId="0" nodeType="withEffect" nodePh="1">
                                  <p:stCondLst>
                                    <p:cond delay="0"/>
                                  </p:stCondLst>
                                  <p:endCondLst>
                                    <p:cond evt="begin" delay="0">
                                      <p:tn val="26"/>
                                    </p:cond>
                                  </p:endCondLst>
                                  <p:childTnLst>
                                    <p:set>
                                      <p:cBhvr>
                                        <p:cTn id="27" dur="1" fill="hold">
                                          <p:stCondLst>
                                            <p:cond delay="0"/>
                                          </p:stCondLst>
                                        </p:cTn>
                                        <p:tgtEl>
                                          <p:spTgt spid="33"/>
                                        </p:tgtEl>
                                        <p:attrNameLst>
                                          <p:attrName>style.visibility</p:attrName>
                                        </p:attrNameLst>
                                      </p:cBhvr>
                                      <p:to>
                                        <p:strVal val="visible"/>
                                      </p:to>
                                    </p:set>
                                    <p:animEffect transition="in" filter="wipe(down)">
                                      <p:cBhvr>
                                        <p:cTn id="28" dur="500"/>
                                        <p:tgtEl>
                                          <p:spTgt spid="3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wipe(down)">
                                      <p:cBhvr>
                                        <p:cTn id="31" dur="500"/>
                                        <p:tgtEl>
                                          <p:spTgt spid="34"/>
                                        </p:tgtEl>
                                      </p:cBhvr>
                                    </p:animEffect>
                                  </p:childTnLst>
                                </p:cTn>
                              </p:par>
                              <p:par>
                                <p:cTn id="32" presetID="22" presetClass="entr" presetSubtype="4" fill="hold" grpId="0" nodeType="withEffect" nodePh="1">
                                  <p:stCondLst>
                                    <p:cond delay="0"/>
                                  </p:stCondLst>
                                  <p:endCondLst>
                                    <p:cond evt="begin" delay="0">
                                      <p:tn val="32"/>
                                    </p:cond>
                                  </p:endCondLst>
                                  <p:childTnLst>
                                    <p:set>
                                      <p:cBhvr>
                                        <p:cTn id="33" dur="1" fill="hold">
                                          <p:stCondLst>
                                            <p:cond delay="0"/>
                                          </p:stCondLst>
                                        </p:cTn>
                                        <p:tgtEl>
                                          <p:spTgt spid="35"/>
                                        </p:tgtEl>
                                        <p:attrNameLst>
                                          <p:attrName>style.visibility</p:attrName>
                                        </p:attrNameLst>
                                      </p:cBhvr>
                                      <p:to>
                                        <p:strVal val="visible"/>
                                      </p:to>
                                    </p:set>
                                    <p:animEffect transition="in" filter="wipe(down)">
                                      <p:cBhvr>
                                        <p:cTn id="34" dur="500"/>
                                        <p:tgtEl>
                                          <p:spTgt spid="35"/>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wipe(down)">
                                      <p:cBhvr>
                                        <p:cTn id="37" dur="500"/>
                                        <p:tgtEl>
                                          <p:spTgt spid="36"/>
                                        </p:tgtEl>
                                      </p:cBhvr>
                                    </p:animEffect>
                                  </p:childTnLst>
                                </p:cTn>
                              </p:par>
                              <p:par>
                                <p:cTn id="38" presetID="22" presetClass="entr" presetSubtype="4" fill="hold"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wipe(down)">
                                      <p:cBhvr>
                                        <p:cTn id="40" dur="500"/>
                                        <p:tgtEl>
                                          <p:spTgt spid="37"/>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down)">
                                      <p:cBhvr>
                                        <p:cTn id="43" dur="500"/>
                                        <p:tgtEl>
                                          <p:spTgt spid="38"/>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wipe(down)">
                                      <p:cBhvr>
                                        <p:cTn id="46" dur="500"/>
                                        <p:tgtEl>
                                          <p:spTgt spid="39"/>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down)">
                                      <p:cBhvr>
                                        <p:cTn id="49" dur="500"/>
                                        <p:tgtEl>
                                          <p:spTgt spid="40"/>
                                        </p:tgtEl>
                                      </p:cBhvr>
                                    </p:animEffect>
                                  </p:childTnLst>
                                </p:cTn>
                              </p:par>
                              <p:par>
                                <p:cTn id="50" presetID="22" presetClass="entr" presetSubtype="4" fill="hold" nodeType="with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par>
                                <p:cTn id="53" presetID="22" presetClass="entr" presetSubtype="4" fill="hold"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par>
                                <p:cTn id="56" presetID="22" presetClass="entr" presetSubtype="4" fill="hold" nodeType="withEffect">
                                  <p:stCondLst>
                                    <p:cond delay="0"/>
                                  </p:stCondLst>
                                  <p:childTnLst>
                                    <p:set>
                                      <p:cBhvr>
                                        <p:cTn id="57" dur="1" fill="hold">
                                          <p:stCondLst>
                                            <p:cond delay="0"/>
                                          </p:stCondLst>
                                        </p:cTn>
                                        <p:tgtEl>
                                          <p:spTgt spid="43"/>
                                        </p:tgtEl>
                                        <p:attrNameLst>
                                          <p:attrName>style.visibility</p:attrName>
                                        </p:attrNameLst>
                                      </p:cBhvr>
                                      <p:to>
                                        <p:strVal val="visible"/>
                                      </p:to>
                                    </p:set>
                                    <p:animEffect transition="in" filter="wipe(down)">
                                      <p:cBhvr>
                                        <p:cTn id="58" dur="500"/>
                                        <p:tgtEl>
                                          <p:spTgt spid="43"/>
                                        </p:tgtEl>
                                      </p:cBhvr>
                                    </p:animEffect>
                                  </p:childTnLst>
                                </p:cTn>
                              </p:par>
                              <p:par>
                                <p:cTn id="59" presetID="22" presetClass="entr" presetSubtype="4" fill="hold" nodeType="withEffect">
                                  <p:stCondLst>
                                    <p:cond delay="0"/>
                                  </p:stCondLst>
                                  <p:childTnLst>
                                    <p:set>
                                      <p:cBhvr>
                                        <p:cTn id="60" dur="1" fill="hold">
                                          <p:stCondLst>
                                            <p:cond delay="0"/>
                                          </p:stCondLst>
                                        </p:cTn>
                                        <p:tgtEl>
                                          <p:spTgt spid="44"/>
                                        </p:tgtEl>
                                        <p:attrNameLst>
                                          <p:attrName>style.visibility</p:attrName>
                                        </p:attrNameLst>
                                      </p:cBhvr>
                                      <p:to>
                                        <p:strVal val="visible"/>
                                      </p:to>
                                    </p:set>
                                    <p:animEffect transition="in" filter="wipe(down)">
                                      <p:cBhvr>
                                        <p:cTn id="61" dur="500"/>
                                        <p:tgtEl>
                                          <p:spTgt spid="44"/>
                                        </p:tgtEl>
                                      </p:cBhvr>
                                    </p:animEffect>
                                  </p:childTnLst>
                                </p:cTn>
                              </p:par>
                              <p:par>
                                <p:cTn id="62" presetID="22" presetClass="entr" presetSubtype="4" fill="hold"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wipe(down)">
                                      <p:cBhvr>
                                        <p:cTn id="6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17" grpId="0"/>
      <p:bldP spid="29" grpId="0"/>
      <p:bldP spid="30" grpId="0"/>
      <p:bldP spid="31" grpId="0"/>
      <p:bldP spid="32" grpId="0"/>
      <p:bldP spid="33" grpId="0"/>
      <p:bldP spid="34" grpId="0"/>
      <p:bldP spid="35" grpId="0"/>
      <p:bldP spid="36" grpId="0"/>
      <p:bldP spid="38" grpId="0"/>
      <p:bldP spid="39" grpId="0"/>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1">
            <a:extLst>
              <a:ext uri="{FF2B5EF4-FFF2-40B4-BE49-F238E27FC236}">
                <a16:creationId xmlns:a16="http://schemas.microsoft.com/office/drawing/2014/main" id="{88A686F3-5BFA-77BB-0179-E03C395211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8FED665A-CC83-4A29-A2D8-9AA57D2FEAC3}" type="slidenum">
              <a:rPr lang="en-US" altLang="zh-CN" sz="1400">
                <a:solidFill>
                  <a:schemeClr val="tx1"/>
                </a:solidFill>
              </a:rPr>
              <a:pPr>
                <a:spcBef>
                  <a:spcPct val="0"/>
                </a:spcBef>
                <a:buFontTx/>
                <a:buNone/>
              </a:pPr>
              <a:t>12</a:t>
            </a:fld>
            <a:endParaRPr lang="en-US" altLang="zh-CN" sz="1400">
              <a:solidFill>
                <a:schemeClr val="tx1"/>
              </a:solidFill>
            </a:endParaRPr>
          </a:p>
        </p:txBody>
      </p:sp>
      <p:sp>
        <p:nvSpPr>
          <p:cNvPr id="7" name="Rectangle 3">
            <a:extLst>
              <a:ext uri="{FF2B5EF4-FFF2-40B4-BE49-F238E27FC236}">
                <a16:creationId xmlns:a16="http://schemas.microsoft.com/office/drawing/2014/main" id="{68CDBD37-8D1A-5145-512D-63680660D7C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Unit Test Environment</a:t>
            </a:r>
          </a:p>
        </p:txBody>
      </p:sp>
      <p:sp>
        <p:nvSpPr>
          <p:cNvPr id="24" name="Rectangle 3">
            <a:extLst>
              <a:ext uri="{FF2B5EF4-FFF2-40B4-BE49-F238E27FC236}">
                <a16:creationId xmlns:a16="http://schemas.microsoft.com/office/drawing/2014/main" id="{079B6CE6-175C-112B-5DFF-BF10CEBF9DDF}"/>
              </a:ext>
            </a:extLst>
          </p:cNvPr>
          <p:cNvSpPr>
            <a:spLocks noChangeArrowheads="1"/>
          </p:cNvSpPr>
          <p:nvPr/>
        </p:nvSpPr>
        <p:spPr bwMode="auto">
          <a:xfrm>
            <a:off x="1933575" y="2890838"/>
            <a:ext cx="1143000" cy="942975"/>
          </a:xfrm>
          <a:prstGeom prst="rect">
            <a:avLst/>
          </a:prstGeom>
          <a:solidFill>
            <a:srgbClr val="9A0000"/>
          </a:solidFill>
          <a:ln w="12700">
            <a:solidFill>
              <a:srgbClr val="000000"/>
            </a:solid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5" name="Rectangle 4">
            <a:extLst>
              <a:ext uri="{FF2B5EF4-FFF2-40B4-BE49-F238E27FC236}">
                <a16:creationId xmlns:a16="http://schemas.microsoft.com/office/drawing/2014/main" id="{F55B1B4E-3460-BDFA-F402-84519BEAD5D6}"/>
              </a:ext>
            </a:extLst>
          </p:cNvPr>
          <p:cNvSpPr>
            <a:spLocks noChangeArrowheads="1"/>
          </p:cNvSpPr>
          <p:nvPr/>
        </p:nvSpPr>
        <p:spPr bwMode="auto">
          <a:xfrm>
            <a:off x="1976438" y="3175000"/>
            <a:ext cx="1069975" cy="393700"/>
          </a:xfrm>
          <a:prstGeom prst="rect">
            <a:avLst/>
          </a:prstGeom>
          <a:noFill/>
          <a:ln>
            <a:noFill/>
          </a:ln>
          <a:effectLst/>
        </p:spPr>
        <p:txBody>
          <a:bodyPr wrap="none" lIns="90487" tIns="44450" rIns="90487" bIns="44450">
            <a:spAutoFit/>
          </a:bodyPr>
          <a:lstStyle/>
          <a:p>
            <a:pPr>
              <a:defRPr/>
            </a:pPr>
            <a:r>
              <a:rPr lang="en-US" sz="2000" b="1">
                <a:solidFill>
                  <a:srgbClr val="EAEAEA"/>
                </a:solidFill>
                <a:effectLst>
                  <a:outerShdw blurRad="38100" dist="38100" dir="2700000" algn="tl">
                    <a:srgbClr val="000000"/>
                  </a:outerShdw>
                </a:effectLst>
                <a:latin typeface="Helvetica" pitchFamily="-128" charset="0"/>
                <a:ea typeface="ＭＳ Ｐゴシック" pitchFamily="-128" charset="-128"/>
              </a:rPr>
              <a:t>Module</a:t>
            </a:r>
          </a:p>
        </p:txBody>
      </p:sp>
      <p:sp>
        <p:nvSpPr>
          <p:cNvPr id="26" name="Rectangle 5">
            <a:extLst>
              <a:ext uri="{FF2B5EF4-FFF2-40B4-BE49-F238E27FC236}">
                <a16:creationId xmlns:a16="http://schemas.microsoft.com/office/drawing/2014/main" id="{A5136586-6447-C620-3BAD-BA479E735F1B}"/>
              </a:ext>
            </a:extLst>
          </p:cNvPr>
          <p:cNvSpPr>
            <a:spLocks noChangeArrowheads="1"/>
          </p:cNvSpPr>
          <p:nvPr/>
        </p:nvSpPr>
        <p:spPr bwMode="auto">
          <a:xfrm>
            <a:off x="1476375" y="4305300"/>
            <a:ext cx="863600" cy="771525"/>
          </a:xfrm>
          <a:prstGeom prst="rect">
            <a:avLst/>
          </a:prstGeom>
          <a:solidFill>
            <a:srgbClr val="9A0000"/>
          </a:solidFill>
          <a:ln w="12700">
            <a:solidFill>
              <a:srgbClr val="000000"/>
            </a:solid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7" name="Rectangle 6">
            <a:extLst>
              <a:ext uri="{FF2B5EF4-FFF2-40B4-BE49-F238E27FC236}">
                <a16:creationId xmlns:a16="http://schemas.microsoft.com/office/drawing/2014/main" id="{EB86A3A7-81D1-2177-BCAD-F60CAFB90728}"/>
              </a:ext>
            </a:extLst>
          </p:cNvPr>
          <p:cNvSpPr>
            <a:spLocks noChangeArrowheads="1"/>
          </p:cNvSpPr>
          <p:nvPr/>
        </p:nvSpPr>
        <p:spPr bwMode="auto">
          <a:xfrm>
            <a:off x="2530475" y="4305300"/>
            <a:ext cx="863600" cy="771525"/>
          </a:xfrm>
          <a:prstGeom prst="rect">
            <a:avLst/>
          </a:prstGeom>
          <a:solidFill>
            <a:srgbClr val="9A0000"/>
          </a:solidFill>
          <a:ln w="12700">
            <a:solidFill>
              <a:srgbClr val="000000"/>
            </a:solid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8" name="Rectangle 7">
            <a:extLst>
              <a:ext uri="{FF2B5EF4-FFF2-40B4-BE49-F238E27FC236}">
                <a16:creationId xmlns:a16="http://schemas.microsoft.com/office/drawing/2014/main" id="{54FFFA9D-8E8E-B069-6F04-A2E085102D59}"/>
              </a:ext>
            </a:extLst>
          </p:cNvPr>
          <p:cNvSpPr>
            <a:spLocks noChangeArrowheads="1"/>
          </p:cNvSpPr>
          <p:nvPr/>
        </p:nvSpPr>
        <p:spPr bwMode="auto">
          <a:xfrm>
            <a:off x="2873375" y="1519238"/>
            <a:ext cx="1917700" cy="971550"/>
          </a:xfrm>
          <a:prstGeom prst="rect">
            <a:avLst/>
          </a:prstGeom>
          <a:solidFill>
            <a:srgbClr val="9A0000"/>
          </a:solidFill>
          <a:ln w="12700">
            <a:solidFill>
              <a:srgbClr val="000000"/>
            </a:solid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46" name="Line 8">
            <a:extLst>
              <a:ext uri="{FF2B5EF4-FFF2-40B4-BE49-F238E27FC236}">
                <a16:creationId xmlns:a16="http://schemas.microsoft.com/office/drawing/2014/main" id="{9D27C58A-29F3-8502-64FD-EDABDD2AEAB6}"/>
              </a:ext>
            </a:extLst>
          </p:cNvPr>
          <p:cNvSpPr>
            <a:spLocks noChangeShapeType="1"/>
          </p:cNvSpPr>
          <p:nvPr/>
        </p:nvSpPr>
        <p:spPr bwMode="auto">
          <a:xfrm flipH="1">
            <a:off x="2549525" y="2511425"/>
            <a:ext cx="876300" cy="3571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7" name="Line 9">
            <a:extLst>
              <a:ext uri="{FF2B5EF4-FFF2-40B4-BE49-F238E27FC236}">
                <a16:creationId xmlns:a16="http://schemas.microsoft.com/office/drawing/2014/main" id="{98916A10-2441-1708-4A20-134AB2296510}"/>
              </a:ext>
            </a:extLst>
          </p:cNvPr>
          <p:cNvSpPr>
            <a:spLocks noChangeShapeType="1"/>
          </p:cNvSpPr>
          <p:nvPr/>
        </p:nvSpPr>
        <p:spPr bwMode="auto">
          <a:xfrm flipH="1">
            <a:off x="1889125" y="3854450"/>
            <a:ext cx="571500" cy="4429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8" name="Line 10">
            <a:extLst>
              <a:ext uri="{FF2B5EF4-FFF2-40B4-BE49-F238E27FC236}">
                <a16:creationId xmlns:a16="http://schemas.microsoft.com/office/drawing/2014/main" id="{1F5910DA-FF43-6E59-7BDB-B07FA3FB23ED}"/>
              </a:ext>
            </a:extLst>
          </p:cNvPr>
          <p:cNvSpPr>
            <a:spLocks noChangeShapeType="1"/>
          </p:cNvSpPr>
          <p:nvPr/>
        </p:nvSpPr>
        <p:spPr bwMode="auto">
          <a:xfrm>
            <a:off x="2562225" y="3854450"/>
            <a:ext cx="393700" cy="4429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9" name="Rectangle 11">
            <a:extLst>
              <a:ext uri="{FF2B5EF4-FFF2-40B4-BE49-F238E27FC236}">
                <a16:creationId xmlns:a16="http://schemas.microsoft.com/office/drawing/2014/main" id="{D3482128-DFE3-ABC6-2E66-C46FC7ABC643}"/>
              </a:ext>
            </a:extLst>
          </p:cNvPr>
          <p:cNvSpPr>
            <a:spLocks noChangeArrowheads="1"/>
          </p:cNvSpPr>
          <p:nvPr/>
        </p:nvSpPr>
        <p:spPr bwMode="auto">
          <a:xfrm>
            <a:off x="1531938" y="4481513"/>
            <a:ext cx="717550" cy="393700"/>
          </a:xfrm>
          <a:prstGeom prst="rect">
            <a:avLst/>
          </a:prstGeom>
          <a:noFill/>
          <a:ln>
            <a:noFill/>
          </a:ln>
          <a:effectLst/>
        </p:spPr>
        <p:txBody>
          <a:bodyPr wrap="none" lIns="90487" tIns="44450" rIns="90487" bIns="44450">
            <a:spAutoFit/>
          </a:bodyPr>
          <a:lstStyle/>
          <a:p>
            <a:pPr>
              <a:defRPr/>
            </a:pPr>
            <a:r>
              <a:rPr lang="en-US" sz="2000" b="1">
                <a:solidFill>
                  <a:srgbClr val="EAEAEA"/>
                </a:solidFill>
                <a:effectLst>
                  <a:outerShdw blurRad="38100" dist="38100" dir="2700000" algn="tl">
                    <a:srgbClr val="000000"/>
                  </a:outerShdw>
                </a:effectLst>
                <a:latin typeface="Helvetica" pitchFamily="-128" charset="0"/>
                <a:ea typeface="ＭＳ Ｐゴシック" pitchFamily="-128" charset="-128"/>
              </a:rPr>
              <a:t>stub</a:t>
            </a:r>
          </a:p>
        </p:txBody>
      </p:sp>
      <p:sp>
        <p:nvSpPr>
          <p:cNvPr id="50" name="Rectangle 12">
            <a:extLst>
              <a:ext uri="{FF2B5EF4-FFF2-40B4-BE49-F238E27FC236}">
                <a16:creationId xmlns:a16="http://schemas.microsoft.com/office/drawing/2014/main" id="{56084049-C9C7-FBEA-5860-C63E24830E18}"/>
              </a:ext>
            </a:extLst>
          </p:cNvPr>
          <p:cNvSpPr>
            <a:spLocks noChangeArrowheads="1"/>
          </p:cNvSpPr>
          <p:nvPr/>
        </p:nvSpPr>
        <p:spPr bwMode="auto">
          <a:xfrm>
            <a:off x="2611438" y="4467225"/>
            <a:ext cx="717550" cy="393700"/>
          </a:xfrm>
          <a:prstGeom prst="rect">
            <a:avLst/>
          </a:prstGeom>
          <a:noFill/>
          <a:ln>
            <a:noFill/>
          </a:ln>
          <a:effectLst/>
        </p:spPr>
        <p:txBody>
          <a:bodyPr wrap="none" lIns="90487" tIns="44450" rIns="90487" bIns="44450">
            <a:spAutoFit/>
          </a:bodyPr>
          <a:lstStyle/>
          <a:p>
            <a:pPr>
              <a:defRPr/>
            </a:pPr>
            <a:r>
              <a:rPr lang="en-US" sz="2000" b="1">
                <a:solidFill>
                  <a:srgbClr val="EAEAEA"/>
                </a:solidFill>
                <a:effectLst>
                  <a:outerShdw blurRad="38100" dist="38100" dir="2700000" algn="tl">
                    <a:srgbClr val="000000"/>
                  </a:outerShdw>
                </a:effectLst>
                <a:latin typeface="Helvetica" pitchFamily="-128" charset="0"/>
                <a:ea typeface="ＭＳ Ｐゴシック" pitchFamily="-128" charset="-128"/>
              </a:rPr>
              <a:t>stub</a:t>
            </a:r>
          </a:p>
        </p:txBody>
      </p:sp>
      <p:sp>
        <p:nvSpPr>
          <p:cNvPr id="51" name="Rectangle 13">
            <a:extLst>
              <a:ext uri="{FF2B5EF4-FFF2-40B4-BE49-F238E27FC236}">
                <a16:creationId xmlns:a16="http://schemas.microsoft.com/office/drawing/2014/main" id="{1B179890-130B-337B-D0AC-1C46CD3BE74D}"/>
              </a:ext>
            </a:extLst>
          </p:cNvPr>
          <p:cNvSpPr>
            <a:spLocks noChangeArrowheads="1"/>
          </p:cNvSpPr>
          <p:nvPr/>
        </p:nvSpPr>
        <p:spPr bwMode="auto">
          <a:xfrm>
            <a:off x="3386138" y="1752600"/>
            <a:ext cx="887412" cy="393700"/>
          </a:xfrm>
          <a:prstGeom prst="rect">
            <a:avLst/>
          </a:prstGeom>
          <a:noFill/>
          <a:ln>
            <a:noFill/>
          </a:ln>
          <a:effectLst/>
        </p:spPr>
        <p:txBody>
          <a:bodyPr wrap="none" lIns="90487" tIns="44450" rIns="90487" bIns="44450">
            <a:spAutoFit/>
          </a:bodyPr>
          <a:lstStyle/>
          <a:p>
            <a:pPr>
              <a:defRPr/>
            </a:pPr>
            <a:r>
              <a:rPr lang="en-US" sz="2000" b="1">
                <a:solidFill>
                  <a:srgbClr val="EAEAEA"/>
                </a:solidFill>
                <a:effectLst>
                  <a:outerShdw blurRad="38100" dist="38100" dir="2700000" algn="tl">
                    <a:srgbClr val="000000"/>
                  </a:outerShdw>
                </a:effectLst>
                <a:latin typeface="Helvetica" pitchFamily="-128" charset="0"/>
                <a:ea typeface="ＭＳ Ｐゴシック" pitchFamily="-128" charset="-128"/>
              </a:rPr>
              <a:t>driver</a:t>
            </a:r>
          </a:p>
        </p:txBody>
      </p:sp>
      <p:sp>
        <p:nvSpPr>
          <p:cNvPr id="52" name="Rectangle 14">
            <a:extLst>
              <a:ext uri="{FF2B5EF4-FFF2-40B4-BE49-F238E27FC236}">
                <a16:creationId xmlns:a16="http://schemas.microsoft.com/office/drawing/2014/main" id="{4DD4CBC8-BEEA-3480-8659-27B74A55BCCC}"/>
              </a:ext>
            </a:extLst>
          </p:cNvPr>
          <p:cNvSpPr>
            <a:spLocks noChangeArrowheads="1"/>
          </p:cNvSpPr>
          <p:nvPr/>
        </p:nvSpPr>
        <p:spPr bwMode="auto">
          <a:xfrm>
            <a:off x="2687638" y="5924550"/>
            <a:ext cx="1603375" cy="45402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i="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RESULTS</a:t>
            </a:r>
            <a:endParaRPr lang="en-US" altLang="zh-CN" b="1" i="1">
              <a:solidFill>
                <a:srgbClr val="EAEAEA"/>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53" name="Rectangle 16">
            <a:extLst>
              <a:ext uri="{FF2B5EF4-FFF2-40B4-BE49-F238E27FC236}">
                <a16:creationId xmlns:a16="http://schemas.microsoft.com/office/drawing/2014/main" id="{47B28994-8697-DF73-D965-6B1CFED786CE}"/>
              </a:ext>
            </a:extLst>
          </p:cNvPr>
          <p:cNvSpPr>
            <a:spLocks noChangeArrowheads="1"/>
          </p:cNvSpPr>
          <p:nvPr/>
        </p:nvSpPr>
        <p:spPr bwMode="auto">
          <a:xfrm>
            <a:off x="5761038" y="2257425"/>
            <a:ext cx="11969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interface </a:t>
            </a: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54" name="Rectangle 17">
            <a:extLst>
              <a:ext uri="{FF2B5EF4-FFF2-40B4-BE49-F238E27FC236}">
                <a16:creationId xmlns:a16="http://schemas.microsoft.com/office/drawing/2014/main" id="{E7355A77-741B-532F-2B1B-F63B662DAD7E}"/>
              </a:ext>
            </a:extLst>
          </p:cNvPr>
          <p:cNvSpPr>
            <a:spLocks noChangeArrowheads="1"/>
          </p:cNvSpPr>
          <p:nvPr/>
        </p:nvSpPr>
        <p:spPr bwMode="auto">
          <a:xfrm>
            <a:off x="5761038" y="2700338"/>
            <a:ext cx="2417762"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local data structures</a:t>
            </a: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55" name="Rectangle 18">
            <a:extLst>
              <a:ext uri="{FF2B5EF4-FFF2-40B4-BE49-F238E27FC236}">
                <a16:creationId xmlns:a16="http://schemas.microsoft.com/office/drawing/2014/main" id="{81193E07-2CC1-FD1B-CB47-43C37EE1D692}"/>
              </a:ext>
            </a:extLst>
          </p:cNvPr>
          <p:cNvSpPr>
            <a:spLocks noChangeArrowheads="1"/>
          </p:cNvSpPr>
          <p:nvPr/>
        </p:nvSpPr>
        <p:spPr bwMode="auto">
          <a:xfrm>
            <a:off x="5761038" y="2228850"/>
            <a:ext cx="1809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56" name="Rectangle 19">
            <a:extLst>
              <a:ext uri="{FF2B5EF4-FFF2-40B4-BE49-F238E27FC236}">
                <a16:creationId xmlns:a16="http://schemas.microsoft.com/office/drawing/2014/main" id="{0DA1EE75-D932-F408-6AE4-0D12F5A79E68}"/>
              </a:ext>
            </a:extLst>
          </p:cNvPr>
          <p:cNvSpPr>
            <a:spLocks noChangeArrowheads="1"/>
          </p:cNvSpPr>
          <p:nvPr/>
        </p:nvSpPr>
        <p:spPr bwMode="auto">
          <a:xfrm>
            <a:off x="5761038" y="3171825"/>
            <a:ext cx="24415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boundary conditions</a:t>
            </a: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57" name="Rectangle 20">
            <a:extLst>
              <a:ext uri="{FF2B5EF4-FFF2-40B4-BE49-F238E27FC236}">
                <a16:creationId xmlns:a16="http://schemas.microsoft.com/office/drawing/2014/main" id="{EDE6F3F4-DC03-EC61-4BBC-3DCC94829561}"/>
              </a:ext>
            </a:extLst>
          </p:cNvPr>
          <p:cNvSpPr>
            <a:spLocks noChangeArrowheads="1"/>
          </p:cNvSpPr>
          <p:nvPr/>
        </p:nvSpPr>
        <p:spPr bwMode="auto">
          <a:xfrm>
            <a:off x="5761038" y="2943225"/>
            <a:ext cx="1809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58" name="Rectangle 21">
            <a:extLst>
              <a:ext uri="{FF2B5EF4-FFF2-40B4-BE49-F238E27FC236}">
                <a16:creationId xmlns:a16="http://schemas.microsoft.com/office/drawing/2014/main" id="{606CB629-23BC-6079-058E-4DBEB82BBC42}"/>
              </a:ext>
            </a:extLst>
          </p:cNvPr>
          <p:cNvSpPr>
            <a:spLocks noChangeArrowheads="1"/>
          </p:cNvSpPr>
          <p:nvPr/>
        </p:nvSpPr>
        <p:spPr bwMode="auto">
          <a:xfrm>
            <a:off x="5761038" y="3600450"/>
            <a:ext cx="22129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independent paths</a:t>
            </a: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59" name="Rectangle 22">
            <a:extLst>
              <a:ext uri="{FF2B5EF4-FFF2-40B4-BE49-F238E27FC236}">
                <a16:creationId xmlns:a16="http://schemas.microsoft.com/office/drawing/2014/main" id="{FD309372-BA79-E0A1-040A-58675FD50E38}"/>
              </a:ext>
            </a:extLst>
          </p:cNvPr>
          <p:cNvSpPr>
            <a:spLocks noChangeArrowheads="1"/>
          </p:cNvSpPr>
          <p:nvPr/>
        </p:nvSpPr>
        <p:spPr bwMode="auto">
          <a:xfrm>
            <a:off x="5761038" y="3886200"/>
            <a:ext cx="1809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60" name="Rectangle 23">
            <a:extLst>
              <a:ext uri="{FF2B5EF4-FFF2-40B4-BE49-F238E27FC236}">
                <a16:creationId xmlns:a16="http://schemas.microsoft.com/office/drawing/2014/main" id="{E7BC3080-E0F6-4EEE-E2FC-A99407891E72}"/>
              </a:ext>
            </a:extLst>
          </p:cNvPr>
          <p:cNvSpPr>
            <a:spLocks noChangeArrowheads="1"/>
          </p:cNvSpPr>
          <p:nvPr/>
        </p:nvSpPr>
        <p:spPr bwMode="auto">
          <a:xfrm>
            <a:off x="5761038" y="4014788"/>
            <a:ext cx="2403475"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error handling paths</a:t>
            </a:r>
          </a:p>
        </p:txBody>
      </p:sp>
      <p:pic>
        <p:nvPicPr>
          <p:cNvPr id="61" name="Picture 24">
            <a:extLst>
              <a:ext uri="{FF2B5EF4-FFF2-40B4-BE49-F238E27FC236}">
                <a16:creationId xmlns:a16="http://schemas.microsoft.com/office/drawing/2014/main" id="{E270D7FF-AC30-1303-DCAC-B513885ED61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263" y="3948113"/>
            <a:ext cx="12192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2" name="Rectangle 25">
            <a:extLst>
              <a:ext uri="{FF2B5EF4-FFF2-40B4-BE49-F238E27FC236}">
                <a16:creationId xmlns:a16="http://schemas.microsoft.com/office/drawing/2014/main" id="{80FB78DD-A73E-43BC-1DFF-D8102FC84345}"/>
              </a:ext>
            </a:extLst>
          </p:cNvPr>
          <p:cNvSpPr>
            <a:spLocks noChangeArrowheads="1"/>
          </p:cNvSpPr>
          <p:nvPr/>
        </p:nvSpPr>
        <p:spPr bwMode="auto">
          <a:xfrm>
            <a:off x="5240338" y="5248275"/>
            <a:ext cx="1655762" cy="454025"/>
          </a:xfrm>
          <a:prstGeom prst="rect">
            <a:avLst/>
          </a:prstGeom>
          <a:noFill/>
          <a:ln>
            <a:noFill/>
          </a:ln>
          <a:effectLst/>
        </p:spPr>
        <p:txBody>
          <a:bodyPr wrap="none" lIns="90487" tIns="44450" rIns="90487" bIns="44450">
            <a:spAutoFit/>
          </a:bodyPr>
          <a:lstStyle/>
          <a:p>
            <a:pPr>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test cases</a:t>
            </a:r>
          </a:p>
        </p:txBody>
      </p:sp>
      <p:sp>
        <p:nvSpPr>
          <p:cNvPr id="63" name="AutoShape 26">
            <a:extLst>
              <a:ext uri="{FF2B5EF4-FFF2-40B4-BE49-F238E27FC236}">
                <a16:creationId xmlns:a16="http://schemas.microsoft.com/office/drawing/2014/main" id="{0560EED1-A036-BF9D-C64C-E0B560DA6D91}"/>
              </a:ext>
            </a:extLst>
          </p:cNvPr>
          <p:cNvSpPr>
            <a:spLocks noChangeArrowheads="1"/>
          </p:cNvSpPr>
          <p:nvPr/>
        </p:nvSpPr>
        <p:spPr bwMode="auto">
          <a:xfrm rot="16200000">
            <a:off x="3944937" y="2995613"/>
            <a:ext cx="1285875" cy="381000"/>
          </a:xfrm>
          <a:prstGeom prst="rightArrow">
            <a:avLst>
              <a:gd name="adj1" fmla="val 50000"/>
              <a:gd name="adj2" fmla="val 168766"/>
            </a:avLst>
          </a:prstGeom>
          <a:solidFill>
            <a:srgbClr val="003366"/>
          </a:solidFill>
          <a:ln w="12700">
            <a:solidFill>
              <a:srgbClr val="000000"/>
            </a:solid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64" name="Line 27">
            <a:extLst>
              <a:ext uri="{FF2B5EF4-FFF2-40B4-BE49-F238E27FC236}">
                <a16:creationId xmlns:a16="http://schemas.microsoft.com/office/drawing/2014/main" id="{F6A2BF5A-9EE4-496C-9E10-91DD55EA7F3D}"/>
              </a:ext>
            </a:extLst>
          </p:cNvPr>
          <p:cNvSpPr>
            <a:spLocks noChangeShapeType="1"/>
          </p:cNvSpPr>
          <p:nvPr/>
        </p:nvSpPr>
        <p:spPr bwMode="auto">
          <a:xfrm flipV="1">
            <a:off x="4619625" y="2449513"/>
            <a:ext cx="1104900" cy="985837"/>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5" name="Line 28">
            <a:extLst>
              <a:ext uri="{FF2B5EF4-FFF2-40B4-BE49-F238E27FC236}">
                <a16:creationId xmlns:a16="http://schemas.microsoft.com/office/drawing/2014/main" id="{0641471B-D6D1-6F46-024F-CA34E365386B}"/>
              </a:ext>
            </a:extLst>
          </p:cNvPr>
          <p:cNvSpPr>
            <a:spLocks noChangeShapeType="1"/>
          </p:cNvSpPr>
          <p:nvPr/>
        </p:nvSpPr>
        <p:spPr bwMode="auto">
          <a:xfrm flipV="1">
            <a:off x="4657725" y="2878138"/>
            <a:ext cx="1054100" cy="557212"/>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6" name="Line 29">
            <a:extLst>
              <a:ext uri="{FF2B5EF4-FFF2-40B4-BE49-F238E27FC236}">
                <a16:creationId xmlns:a16="http://schemas.microsoft.com/office/drawing/2014/main" id="{9C73E022-5E77-64C9-A29D-FE6A2EA8C2E6}"/>
              </a:ext>
            </a:extLst>
          </p:cNvPr>
          <p:cNvSpPr>
            <a:spLocks noChangeShapeType="1"/>
          </p:cNvSpPr>
          <p:nvPr/>
        </p:nvSpPr>
        <p:spPr bwMode="auto">
          <a:xfrm flipV="1">
            <a:off x="4670425" y="3292475"/>
            <a:ext cx="1028700" cy="157163"/>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7" name="Line 30">
            <a:extLst>
              <a:ext uri="{FF2B5EF4-FFF2-40B4-BE49-F238E27FC236}">
                <a16:creationId xmlns:a16="http://schemas.microsoft.com/office/drawing/2014/main" id="{EBE7B271-42BB-7DB7-0994-FF939264EE9B}"/>
              </a:ext>
            </a:extLst>
          </p:cNvPr>
          <p:cNvSpPr>
            <a:spLocks noChangeShapeType="1"/>
          </p:cNvSpPr>
          <p:nvPr/>
        </p:nvSpPr>
        <p:spPr bwMode="auto">
          <a:xfrm>
            <a:off x="4683125" y="3492500"/>
            <a:ext cx="1079500" cy="242888"/>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8" name="Line 31">
            <a:extLst>
              <a:ext uri="{FF2B5EF4-FFF2-40B4-BE49-F238E27FC236}">
                <a16:creationId xmlns:a16="http://schemas.microsoft.com/office/drawing/2014/main" id="{59E3435C-91BA-A3CA-DAE9-A60AFBC26B16}"/>
              </a:ext>
            </a:extLst>
          </p:cNvPr>
          <p:cNvSpPr>
            <a:spLocks noChangeShapeType="1"/>
          </p:cNvSpPr>
          <p:nvPr/>
        </p:nvSpPr>
        <p:spPr bwMode="auto">
          <a:xfrm>
            <a:off x="4670425" y="3449638"/>
            <a:ext cx="1092200" cy="700087"/>
          </a:xfrm>
          <a:prstGeom prst="line">
            <a:avLst/>
          </a:prstGeom>
          <a:noFill/>
          <a:ln w="25400">
            <a:solidFill>
              <a:srgbClr val="003366"/>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9" name="Line 32">
            <a:extLst>
              <a:ext uri="{FF2B5EF4-FFF2-40B4-BE49-F238E27FC236}">
                <a16:creationId xmlns:a16="http://schemas.microsoft.com/office/drawing/2014/main" id="{1C76C362-4E7C-B6DE-4173-85F3C911E4D4}"/>
              </a:ext>
            </a:extLst>
          </p:cNvPr>
          <p:cNvSpPr>
            <a:spLocks noChangeShapeType="1"/>
          </p:cNvSpPr>
          <p:nvPr/>
        </p:nvSpPr>
        <p:spPr bwMode="auto">
          <a:xfrm>
            <a:off x="3692525" y="2535238"/>
            <a:ext cx="0" cy="3286125"/>
          </a:xfrm>
          <a:prstGeom prst="line">
            <a:avLst/>
          </a:prstGeom>
          <a:noFill/>
          <a:ln w="76200">
            <a:solidFill>
              <a:srgbClr val="003366"/>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down)">
                                      <p:cBhvr>
                                        <p:cTn id="7" dur="500"/>
                                        <p:tgtEl>
                                          <p:spTgt spid="2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down)">
                                      <p:cBhvr>
                                        <p:cTn id="10" dur="500"/>
                                        <p:tgtEl>
                                          <p:spTgt spid="25"/>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down)">
                                      <p:cBhvr>
                                        <p:cTn id="13" dur="500"/>
                                        <p:tgtEl>
                                          <p:spTgt spid="26"/>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500"/>
                                        <p:tgtEl>
                                          <p:spTgt spid="28"/>
                                        </p:tgtEl>
                                      </p:cBhvr>
                                    </p:animEffect>
                                  </p:childTnLst>
                                </p:cTn>
                              </p:par>
                              <p:par>
                                <p:cTn id="20" presetID="22" presetClass="entr" presetSubtype="4" fill="hold" nodeType="with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wipe(down)">
                                      <p:cBhvr>
                                        <p:cTn id="22" dur="500"/>
                                        <p:tgtEl>
                                          <p:spTgt spid="46"/>
                                        </p:tgtEl>
                                      </p:cBhvr>
                                    </p:animEffect>
                                  </p:childTnLst>
                                </p:cTn>
                              </p:par>
                              <p:par>
                                <p:cTn id="23" presetID="22" presetClass="entr" presetSubtype="4" fill="hold" nodeType="with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down)">
                                      <p:cBhvr>
                                        <p:cTn id="25" dur="500"/>
                                        <p:tgtEl>
                                          <p:spTgt spid="47"/>
                                        </p:tgtEl>
                                      </p:cBhvr>
                                    </p:animEffect>
                                  </p:childTnLst>
                                </p:cTn>
                              </p:par>
                              <p:par>
                                <p:cTn id="26" presetID="22" presetClass="entr" presetSubtype="4"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down)">
                                      <p:cBhvr>
                                        <p:cTn id="28" dur="500"/>
                                        <p:tgtEl>
                                          <p:spTgt spid="48"/>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wipe(down)">
                                      <p:cBhvr>
                                        <p:cTn id="37" dur="500"/>
                                        <p:tgtEl>
                                          <p:spTgt spid="51"/>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down)">
                                      <p:cBhvr>
                                        <p:cTn id="40" dur="500"/>
                                        <p:tgtEl>
                                          <p:spTgt spid="52"/>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down)">
                                      <p:cBhvr>
                                        <p:cTn id="46" dur="500"/>
                                        <p:tgtEl>
                                          <p:spTgt spid="54"/>
                                        </p:tgtEl>
                                      </p:cBhvr>
                                    </p:animEffect>
                                  </p:childTnLst>
                                </p:cTn>
                              </p:par>
                              <p:par>
                                <p:cTn id="47" presetID="22" presetClass="entr" presetSubtype="4" fill="hold" grpId="0" nodeType="withEffect" nodePh="1">
                                  <p:stCondLst>
                                    <p:cond delay="0"/>
                                  </p:stCondLst>
                                  <p:endCondLst>
                                    <p:cond evt="begin" delay="0">
                                      <p:tn val="47"/>
                                    </p:cond>
                                  </p:endCondLst>
                                  <p:childTnLst>
                                    <p:set>
                                      <p:cBhvr>
                                        <p:cTn id="48" dur="1" fill="hold">
                                          <p:stCondLst>
                                            <p:cond delay="0"/>
                                          </p:stCondLst>
                                        </p:cTn>
                                        <p:tgtEl>
                                          <p:spTgt spid="55"/>
                                        </p:tgtEl>
                                        <p:attrNameLst>
                                          <p:attrName>style.visibility</p:attrName>
                                        </p:attrNameLst>
                                      </p:cBhvr>
                                      <p:to>
                                        <p:strVal val="visible"/>
                                      </p:to>
                                    </p:set>
                                    <p:animEffect transition="in" filter="wipe(down)">
                                      <p:cBhvr>
                                        <p:cTn id="49" dur="500"/>
                                        <p:tgtEl>
                                          <p:spTgt spid="55"/>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6"/>
                                        </p:tgtEl>
                                        <p:attrNameLst>
                                          <p:attrName>style.visibility</p:attrName>
                                        </p:attrNameLst>
                                      </p:cBhvr>
                                      <p:to>
                                        <p:strVal val="visible"/>
                                      </p:to>
                                    </p:set>
                                    <p:animEffect transition="in" filter="wipe(down)">
                                      <p:cBhvr>
                                        <p:cTn id="52" dur="500"/>
                                        <p:tgtEl>
                                          <p:spTgt spid="56"/>
                                        </p:tgtEl>
                                      </p:cBhvr>
                                    </p:animEffect>
                                  </p:childTnLst>
                                </p:cTn>
                              </p:par>
                              <p:par>
                                <p:cTn id="53" presetID="22" presetClass="entr" presetSubtype="4" fill="hold" grpId="0" nodeType="withEffect" nodePh="1">
                                  <p:stCondLst>
                                    <p:cond delay="0"/>
                                  </p:stCondLst>
                                  <p:endCondLst>
                                    <p:cond evt="begin" delay="0">
                                      <p:tn val="53"/>
                                    </p:cond>
                                  </p:endCondLst>
                                  <p:childTnLst>
                                    <p:set>
                                      <p:cBhvr>
                                        <p:cTn id="54" dur="1" fill="hold">
                                          <p:stCondLst>
                                            <p:cond delay="0"/>
                                          </p:stCondLst>
                                        </p:cTn>
                                        <p:tgtEl>
                                          <p:spTgt spid="57"/>
                                        </p:tgtEl>
                                        <p:attrNameLst>
                                          <p:attrName>style.visibility</p:attrName>
                                        </p:attrNameLst>
                                      </p:cBhvr>
                                      <p:to>
                                        <p:strVal val="visible"/>
                                      </p:to>
                                    </p:set>
                                    <p:animEffect transition="in" filter="wipe(down)">
                                      <p:cBhvr>
                                        <p:cTn id="55" dur="500"/>
                                        <p:tgtEl>
                                          <p:spTgt spid="57"/>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8"/>
                                        </p:tgtEl>
                                        <p:attrNameLst>
                                          <p:attrName>style.visibility</p:attrName>
                                        </p:attrNameLst>
                                      </p:cBhvr>
                                      <p:to>
                                        <p:strVal val="visible"/>
                                      </p:to>
                                    </p:set>
                                    <p:animEffect transition="in" filter="wipe(down)">
                                      <p:cBhvr>
                                        <p:cTn id="58" dur="500"/>
                                        <p:tgtEl>
                                          <p:spTgt spid="58"/>
                                        </p:tgtEl>
                                      </p:cBhvr>
                                    </p:animEffect>
                                  </p:childTnLst>
                                </p:cTn>
                              </p:par>
                              <p:par>
                                <p:cTn id="59" presetID="22" presetClass="entr" presetSubtype="4" fill="hold" grpId="0" nodeType="withEffect" nodePh="1">
                                  <p:stCondLst>
                                    <p:cond delay="0"/>
                                  </p:stCondLst>
                                  <p:endCondLst>
                                    <p:cond evt="begin" delay="0">
                                      <p:tn val="59"/>
                                    </p:cond>
                                  </p:endCondLst>
                                  <p:childTnLst>
                                    <p:set>
                                      <p:cBhvr>
                                        <p:cTn id="60" dur="1" fill="hold">
                                          <p:stCondLst>
                                            <p:cond delay="0"/>
                                          </p:stCondLst>
                                        </p:cTn>
                                        <p:tgtEl>
                                          <p:spTgt spid="59"/>
                                        </p:tgtEl>
                                        <p:attrNameLst>
                                          <p:attrName>style.visibility</p:attrName>
                                        </p:attrNameLst>
                                      </p:cBhvr>
                                      <p:to>
                                        <p:strVal val="visible"/>
                                      </p:to>
                                    </p:set>
                                    <p:animEffect transition="in" filter="wipe(down)">
                                      <p:cBhvr>
                                        <p:cTn id="61" dur="500"/>
                                        <p:tgtEl>
                                          <p:spTgt spid="59"/>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0"/>
                                        </p:tgtEl>
                                        <p:attrNameLst>
                                          <p:attrName>style.visibility</p:attrName>
                                        </p:attrNameLst>
                                      </p:cBhvr>
                                      <p:to>
                                        <p:strVal val="visible"/>
                                      </p:to>
                                    </p:set>
                                    <p:animEffect transition="in" filter="wipe(down)">
                                      <p:cBhvr>
                                        <p:cTn id="64" dur="500"/>
                                        <p:tgtEl>
                                          <p:spTgt spid="60"/>
                                        </p:tgtEl>
                                      </p:cBhvr>
                                    </p:animEffect>
                                  </p:childTnLst>
                                </p:cTn>
                              </p:par>
                              <p:par>
                                <p:cTn id="65" presetID="22" presetClass="entr" presetSubtype="4" fill="hold" nodeType="withEffect">
                                  <p:stCondLst>
                                    <p:cond delay="0"/>
                                  </p:stCondLst>
                                  <p:childTnLst>
                                    <p:set>
                                      <p:cBhvr>
                                        <p:cTn id="66" dur="1" fill="hold">
                                          <p:stCondLst>
                                            <p:cond delay="0"/>
                                          </p:stCondLst>
                                        </p:cTn>
                                        <p:tgtEl>
                                          <p:spTgt spid="61"/>
                                        </p:tgtEl>
                                        <p:attrNameLst>
                                          <p:attrName>style.visibility</p:attrName>
                                        </p:attrNameLst>
                                      </p:cBhvr>
                                      <p:to>
                                        <p:strVal val="visible"/>
                                      </p:to>
                                    </p:set>
                                    <p:animEffect transition="in" filter="wipe(down)">
                                      <p:cBhvr>
                                        <p:cTn id="67" dur="500"/>
                                        <p:tgtEl>
                                          <p:spTgt spid="61"/>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62"/>
                                        </p:tgtEl>
                                        <p:attrNameLst>
                                          <p:attrName>style.visibility</p:attrName>
                                        </p:attrNameLst>
                                      </p:cBhvr>
                                      <p:to>
                                        <p:strVal val="visible"/>
                                      </p:to>
                                    </p:set>
                                    <p:animEffect transition="in" filter="wipe(down)">
                                      <p:cBhvr>
                                        <p:cTn id="70" dur="500"/>
                                        <p:tgtEl>
                                          <p:spTgt spid="62"/>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63"/>
                                        </p:tgtEl>
                                        <p:attrNameLst>
                                          <p:attrName>style.visibility</p:attrName>
                                        </p:attrNameLst>
                                      </p:cBhvr>
                                      <p:to>
                                        <p:strVal val="visible"/>
                                      </p:to>
                                    </p:set>
                                    <p:animEffect transition="in" filter="wipe(down)">
                                      <p:cBhvr>
                                        <p:cTn id="73" dur="500"/>
                                        <p:tgtEl>
                                          <p:spTgt spid="63"/>
                                        </p:tgtEl>
                                      </p:cBhvr>
                                    </p:animEffect>
                                  </p:childTnLst>
                                </p:cTn>
                              </p:par>
                              <p:par>
                                <p:cTn id="74" presetID="22" presetClass="entr" presetSubtype="4" fill="hold" nodeType="withEffect">
                                  <p:stCondLst>
                                    <p:cond delay="0"/>
                                  </p:stCondLst>
                                  <p:childTnLst>
                                    <p:set>
                                      <p:cBhvr>
                                        <p:cTn id="75" dur="1" fill="hold">
                                          <p:stCondLst>
                                            <p:cond delay="0"/>
                                          </p:stCondLst>
                                        </p:cTn>
                                        <p:tgtEl>
                                          <p:spTgt spid="64"/>
                                        </p:tgtEl>
                                        <p:attrNameLst>
                                          <p:attrName>style.visibility</p:attrName>
                                        </p:attrNameLst>
                                      </p:cBhvr>
                                      <p:to>
                                        <p:strVal val="visible"/>
                                      </p:to>
                                    </p:set>
                                    <p:animEffect transition="in" filter="wipe(down)">
                                      <p:cBhvr>
                                        <p:cTn id="76" dur="500"/>
                                        <p:tgtEl>
                                          <p:spTgt spid="64"/>
                                        </p:tgtEl>
                                      </p:cBhvr>
                                    </p:animEffect>
                                  </p:childTnLst>
                                </p:cTn>
                              </p:par>
                              <p:par>
                                <p:cTn id="77" presetID="22" presetClass="entr" presetSubtype="4" fill="hold" nodeType="withEffect">
                                  <p:stCondLst>
                                    <p:cond delay="0"/>
                                  </p:stCondLst>
                                  <p:childTnLst>
                                    <p:set>
                                      <p:cBhvr>
                                        <p:cTn id="78" dur="1" fill="hold">
                                          <p:stCondLst>
                                            <p:cond delay="0"/>
                                          </p:stCondLst>
                                        </p:cTn>
                                        <p:tgtEl>
                                          <p:spTgt spid="65"/>
                                        </p:tgtEl>
                                        <p:attrNameLst>
                                          <p:attrName>style.visibility</p:attrName>
                                        </p:attrNameLst>
                                      </p:cBhvr>
                                      <p:to>
                                        <p:strVal val="visible"/>
                                      </p:to>
                                    </p:set>
                                    <p:animEffect transition="in" filter="wipe(down)">
                                      <p:cBhvr>
                                        <p:cTn id="79" dur="500"/>
                                        <p:tgtEl>
                                          <p:spTgt spid="65"/>
                                        </p:tgtEl>
                                      </p:cBhvr>
                                    </p:animEffect>
                                  </p:childTnLst>
                                </p:cTn>
                              </p:par>
                              <p:par>
                                <p:cTn id="80" presetID="22" presetClass="entr" presetSubtype="4" fill="hold" nodeType="withEffect">
                                  <p:stCondLst>
                                    <p:cond delay="0"/>
                                  </p:stCondLst>
                                  <p:childTnLst>
                                    <p:set>
                                      <p:cBhvr>
                                        <p:cTn id="81" dur="1" fill="hold">
                                          <p:stCondLst>
                                            <p:cond delay="0"/>
                                          </p:stCondLst>
                                        </p:cTn>
                                        <p:tgtEl>
                                          <p:spTgt spid="66"/>
                                        </p:tgtEl>
                                        <p:attrNameLst>
                                          <p:attrName>style.visibility</p:attrName>
                                        </p:attrNameLst>
                                      </p:cBhvr>
                                      <p:to>
                                        <p:strVal val="visible"/>
                                      </p:to>
                                    </p:set>
                                    <p:animEffect transition="in" filter="wipe(down)">
                                      <p:cBhvr>
                                        <p:cTn id="82" dur="500"/>
                                        <p:tgtEl>
                                          <p:spTgt spid="66"/>
                                        </p:tgtEl>
                                      </p:cBhvr>
                                    </p:animEffect>
                                  </p:childTnLst>
                                </p:cTn>
                              </p:par>
                              <p:par>
                                <p:cTn id="83" presetID="22" presetClass="entr" presetSubtype="4" fill="hold" nodeType="withEffect">
                                  <p:stCondLst>
                                    <p:cond delay="0"/>
                                  </p:stCondLst>
                                  <p:childTnLst>
                                    <p:set>
                                      <p:cBhvr>
                                        <p:cTn id="84" dur="1" fill="hold">
                                          <p:stCondLst>
                                            <p:cond delay="0"/>
                                          </p:stCondLst>
                                        </p:cTn>
                                        <p:tgtEl>
                                          <p:spTgt spid="67"/>
                                        </p:tgtEl>
                                        <p:attrNameLst>
                                          <p:attrName>style.visibility</p:attrName>
                                        </p:attrNameLst>
                                      </p:cBhvr>
                                      <p:to>
                                        <p:strVal val="visible"/>
                                      </p:to>
                                    </p:set>
                                    <p:animEffect transition="in" filter="wipe(down)">
                                      <p:cBhvr>
                                        <p:cTn id="85" dur="500"/>
                                        <p:tgtEl>
                                          <p:spTgt spid="67"/>
                                        </p:tgtEl>
                                      </p:cBhvr>
                                    </p:animEffect>
                                  </p:childTnLst>
                                </p:cTn>
                              </p:par>
                              <p:par>
                                <p:cTn id="86" presetID="22" presetClass="entr" presetSubtype="4" fill="hold" nodeType="with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wipe(down)">
                                      <p:cBhvr>
                                        <p:cTn id="88" dur="500"/>
                                        <p:tgtEl>
                                          <p:spTgt spid="68"/>
                                        </p:tgtEl>
                                      </p:cBhvr>
                                    </p:animEffect>
                                  </p:childTnLst>
                                </p:cTn>
                              </p:par>
                              <p:par>
                                <p:cTn id="89" presetID="22" presetClass="entr" presetSubtype="4" fill="hold"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wipe(down)">
                                      <p:cBhvr>
                                        <p:cTn id="91"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26" grpId="0" animBg="1"/>
      <p:bldP spid="27" grpId="0" animBg="1"/>
      <p:bldP spid="28" grpId="0" animBg="1"/>
      <p:bldP spid="49" grpId="0"/>
      <p:bldP spid="50" grpId="0"/>
      <p:bldP spid="51" grpId="0"/>
      <p:bldP spid="52" grpId="0"/>
      <p:bldP spid="53" grpId="0"/>
      <p:bldP spid="54" grpId="0"/>
      <p:bldP spid="55" grpId="0"/>
      <p:bldP spid="56" grpId="0"/>
      <p:bldP spid="57" grpId="0"/>
      <p:bldP spid="58" grpId="0"/>
      <p:bldP spid="59" grpId="0"/>
      <p:bldP spid="60" grpId="0"/>
      <p:bldP spid="62" grpId="0"/>
      <p:bldP spid="6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1">
            <a:extLst>
              <a:ext uri="{FF2B5EF4-FFF2-40B4-BE49-F238E27FC236}">
                <a16:creationId xmlns:a16="http://schemas.microsoft.com/office/drawing/2014/main" id="{30C7529C-6C4C-40C6-2D98-AA6B075805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7BCEB0D-0730-40B9-AB69-3D05C6B55987}" type="slidenum">
              <a:rPr lang="en-US" altLang="zh-CN" sz="1400">
                <a:solidFill>
                  <a:schemeClr val="tx1"/>
                </a:solidFill>
              </a:rPr>
              <a:pPr>
                <a:spcBef>
                  <a:spcPct val="0"/>
                </a:spcBef>
                <a:buFontTx/>
                <a:buNone/>
              </a:pPr>
              <a:t>13</a:t>
            </a:fld>
            <a:endParaRPr lang="en-US" altLang="zh-CN" sz="1400">
              <a:solidFill>
                <a:schemeClr val="tx1"/>
              </a:solidFill>
            </a:endParaRPr>
          </a:p>
        </p:txBody>
      </p:sp>
      <p:sp>
        <p:nvSpPr>
          <p:cNvPr id="7" name="Rectangle 3">
            <a:extLst>
              <a:ext uri="{FF2B5EF4-FFF2-40B4-BE49-F238E27FC236}">
                <a16:creationId xmlns:a16="http://schemas.microsoft.com/office/drawing/2014/main" id="{B3A784B9-6283-6BF3-F6B0-C5B9DFFA1D7B}"/>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Integration Testing Strategies</a:t>
            </a:r>
          </a:p>
        </p:txBody>
      </p:sp>
      <p:pic>
        <p:nvPicPr>
          <p:cNvPr id="33" name="Picture 3">
            <a:extLst>
              <a:ext uri="{FF2B5EF4-FFF2-40B4-BE49-F238E27FC236}">
                <a16:creationId xmlns:a16="http://schemas.microsoft.com/office/drawing/2014/main" id="{B8BFB97D-70C5-7B72-49A0-0A1B1123157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284538"/>
            <a:ext cx="4594225"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34" name="Rectangle 5">
            <a:extLst>
              <a:ext uri="{FF2B5EF4-FFF2-40B4-BE49-F238E27FC236}">
                <a16:creationId xmlns:a16="http://schemas.microsoft.com/office/drawing/2014/main" id="{83480C73-494D-6B4E-943A-AFF9A9695A4B}"/>
              </a:ext>
            </a:extLst>
          </p:cNvPr>
          <p:cNvSpPr>
            <a:spLocks noChangeArrowheads="1"/>
          </p:cNvSpPr>
          <p:nvPr/>
        </p:nvSpPr>
        <p:spPr bwMode="auto">
          <a:xfrm>
            <a:off x="742950" y="1687513"/>
            <a:ext cx="73580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Options: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the “big bang” approach</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an incremental construction strategy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4">
                                            <p:txEl>
                                              <p:pRg st="1" end="1"/>
                                            </p:txEl>
                                          </p:spTgt>
                                        </p:tgtEl>
                                        <p:attrNameLst>
                                          <p:attrName>style.visibility</p:attrName>
                                        </p:attrNameLst>
                                      </p:cBhvr>
                                      <p:to>
                                        <p:strVal val="visible"/>
                                      </p:to>
                                    </p:set>
                                    <p:animEffect transition="in" filter="wipe(down)">
                                      <p:cBhvr>
                                        <p:cTn id="10" dur="500"/>
                                        <p:tgtEl>
                                          <p:spTgt spid="34">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4">
                                            <p:txEl>
                                              <p:pRg st="2" end="2"/>
                                            </p:txEl>
                                          </p:spTgt>
                                        </p:tgtEl>
                                        <p:attrNameLst>
                                          <p:attrName>style.visibility</p:attrName>
                                        </p:attrNameLst>
                                      </p:cBhvr>
                                      <p:to>
                                        <p:strVal val="visible"/>
                                      </p:to>
                                    </p:set>
                                    <p:animEffect transition="in" filter="wipe(down)">
                                      <p:cBhvr>
                                        <p:cTn id="13" dur="500"/>
                                        <p:tgtEl>
                                          <p:spTgt spid="34">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wipe(down)">
                                      <p:cBhvr>
                                        <p:cTn id="1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1">
            <a:extLst>
              <a:ext uri="{FF2B5EF4-FFF2-40B4-BE49-F238E27FC236}">
                <a16:creationId xmlns:a16="http://schemas.microsoft.com/office/drawing/2014/main" id="{729BC3F6-288C-8862-5209-E744DC397D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8A28690-8348-4DB8-AA9B-772333ED32E1}" type="slidenum">
              <a:rPr lang="en-US" altLang="zh-CN" sz="1400">
                <a:solidFill>
                  <a:schemeClr val="tx1"/>
                </a:solidFill>
              </a:rPr>
              <a:pPr>
                <a:spcBef>
                  <a:spcPct val="0"/>
                </a:spcBef>
                <a:buFontTx/>
                <a:buNone/>
              </a:pPr>
              <a:t>14</a:t>
            </a:fld>
            <a:endParaRPr lang="en-US" altLang="zh-CN" sz="1400">
              <a:solidFill>
                <a:schemeClr val="tx1"/>
              </a:solidFill>
            </a:endParaRPr>
          </a:p>
        </p:txBody>
      </p:sp>
      <p:sp>
        <p:nvSpPr>
          <p:cNvPr id="7" name="Rectangle 3">
            <a:extLst>
              <a:ext uri="{FF2B5EF4-FFF2-40B4-BE49-F238E27FC236}">
                <a16:creationId xmlns:a16="http://schemas.microsoft.com/office/drawing/2014/main" id="{E535AD0B-CBB3-1A1D-DC09-EB3297B6C06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Top Down Integration</a:t>
            </a:r>
          </a:p>
        </p:txBody>
      </p:sp>
      <p:sp>
        <p:nvSpPr>
          <p:cNvPr id="6" name="Rectangle 3">
            <a:extLst>
              <a:ext uri="{FF2B5EF4-FFF2-40B4-BE49-F238E27FC236}">
                <a16:creationId xmlns:a16="http://schemas.microsoft.com/office/drawing/2014/main" id="{F8168C88-A030-65E7-F20E-DB9316709241}"/>
              </a:ext>
            </a:extLst>
          </p:cNvPr>
          <p:cNvSpPr>
            <a:spLocks noChangeArrowheads="1"/>
          </p:cNvSpPr>
          <p:nvPr/>
        </p:nvSpPr>
        <p:spPr bwMode="auto">
          <a:xfrm>
            <a:off x="3541713" y="1844675"/>
            <a:ext cx="685800" cy="542925"/>
          </a:xfrm>
          <a:prstGeom prst="rect">
            <a:avLst/>
          </a:prstGeom>
          <a:solidFill>
            <a:srgbClr val="9A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8" name="Rectangle 4">
            <a:extLst>
              <a:ext uri="{FF2B5EF4-FFF2-40B4-BE49-F238E27FC236}">
                <a16:creationId xmlns:a16="http://schemas.microsoft.com/office/drawing/2014/main" id="{44B8705E-66A5-FD34-6EE0-708E12192C86}"/>
              </a:ext>
            </a:extLst>
          </p:cNvPr>
          <p:cNvSpPr>
            <a:spLocks noChangeArrowheads="1"/>
          </p:cNvSpPr>
          <p:nvPr/>
        </p:nvSpPr>
        <p:spPr bwMode="auto">
          <a:xfrm>
            <a:off x="2792413" y="2930525"/>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9" name="Rectangle 5">
            <a:extLst>
              <a:ext uri="{FF2B5EF4-FFF2-40B4-BE49-F238E27FC236}">
                <a16:creationId xmlns:a16="http://schemas.microsoft.com/office/drawing/2014/main" id="{608EC639-E8D9-648C-28FD-AEABB56D51E0}"/>
              </a:ext>
            </a:extLst>
          </p:cNvPr>
          <p:cNvSpPr>
            <a:spLocks noChangeArrowheads="1"/>
          </p:cNvSpPr>
          <p:nvPr/>
        </p:nvSpPr>
        <p:spPr bwMode="auto">
          <a:xfrm>
            <a:off x="2030413" y="4030663"/>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0" name="Rectangle 6">
            <a:extLst>
              <a:ext uri="{FF2B5EF4-FFF2-40B4-BE49-F238E27FC236}">
                <a16:creationId xmlns:a16="http://schemas.microsoft.com/office/drawing/2014/main" id="{33F8741E-0266-EBAC-6A29-385E4A7D0931}"/>
              </a:ext>
            </a:extLst>
          </p:cNvPr>
          <p:cNvSpPr>
            <a:spLocks noChangeArrowheads="1"/>
          </p:cNvSpPr>
          <p:nvPr/>
        </p:nvSpPr>
        <p:spPr bwMode="auto">
          <a:xfrm>
            <a:off x="1547813" y="5116513"/>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1" name="Rectangle 7">
            <a:extLst>
              <a:ext uri="{FF2B5EF4-FFF2-40B4-BE49-F238E27FC236}">
                <a16:creationId xmlns:a16="http://schemas.microsoft.com/office/drawing/2014/main" id="{7E109B4E-E505-9779-9DCA-486BF9EFEE43}"/>
              </a:ext>
            </a:extLst>
          </p:cNvPr>
          <p:cNvSpPr>
            <a:spLocks noChangeArrowheads="1"/>
          </p:cNvSpPr>
          <p:nvPr/>
        </p:nvSpPr>
        <p:spPr bwMode="auto">
          <a:xfrm>
            <a:off x="2449513" y="5116513"/>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2" name="Rectangle 8">
            <a:extLst>
              <a:ext uri="{FF2B5EF4-FFF2-40B4-BE49-F238E27FC236}">
                <a16:creationId xmlns:a16="http://schemas.microsoft.com/office/drawing/2014/main" id="{2B8F12A5-DF29-476C-DE67-DDA0E70AB43A}"/>
              </a:ext>
            </a:extLst>
          </p:cNvPr>
          <p:cNvSpPr>
            <a:spLocks noChangeArrowheads="1"/>
          </p:cNvSpPr>
          <p:nvPr/>
        </p:nvSpPr>
        <p:spPr bwMode="auto">
          <a:xfrm>
            <a:off x="3656013" y="2930525"/>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3" name="Rectangle 9">
            <a:extLst>
              <a:ext uri="{FF2B5EF4-FFF2-40B4-BE49-F238E27FC236}">
                <a16:creationId xmlns:a16="http://schemas.microsoft.com/office/drawing/2014/main" id="{9EF9626D-C027-474C-C7D3-FB56FFD18F8B}"/>
              </a:ext>
            </a:extLst>
          </p:cNvPr>
          <p:cNvSpPr>
            <a:spLocks noChangeArrowheads="1"/>
          </p:cNvSpPr>
          <p:nvPr/>
        </p:nvSpPr>
        <p:spPr bwMode="auto">
          <a:xfrm>
            <a:off x="4506913" y="2930525"/>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4" name="Line 10">
            <a:extLst>
              <a:ext uri="{FF2B5EF4-FFF2-40B4-BE49-F238E27FC236}">
                <a16:creationId xmlns:a16="http://schemas.microsoft.com/office/drawing/2014/main" id="{294C4933-B0ED-8179-CC7F-FC704F829F7A}"/>
              </a:ext>
            </a:extLst>
          </p:cNvPr>
          <p:cNvSpPr>
            <a:spLocks noChangeShapeType="1"/>
          </p:cNvSpPr>
          <p:nvPr/>
        </p:nvSpPr>
        <p:spPr bwMode="auto">
          <a:xfrm>
            <a:off x="2360613" y="4587875"/>
            <a:ext cx="381000" cy="485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5" name="Line 11">
            <a:extLst>
              <a:ext uri="{FF2B5EF4-FFF2-40B4-BE49-F238E27FC236}">
                <a16:creationId xmlns:a16="http://schemas.microsoft.com/office/drawing/2014/main" id="{D257C777-7220-A1C1-2268-F842A4E213F6}"/>
              </a:ext>
            </a:extLst>
          </p:cNvPr>
          <p:cNvSpPr>
            <a:spLocks noChangeShapeType="1"/>
          </p:cNvSpPr>
          <p:nvPr/>
        </p:nvSpPr>
        <p:spPr bwMode="auto">
          <a:xfrm>
            <a:off x="3910013" y="2401888"/>
            <a:ext cx="38100" cy="5286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6" name="Line 12">
            <a:extLst>
              <a:ext uri="{FF2B5EF4-FFF2-40B4-BE49-F238E27FC236}">
                <a16:creationId xmlns:a16="http://schemas.microsoft.com/office/drawing/2014/main" id="{B387DF20-B76D-AA1B-3C25-AD151D7F3E6F}"/>
              </a:ext>
            </a:extLst>
          </p:cNvPr>
          <p:cNvSpPr>
            <a:spLocks noChangeShapeType="1"/>
          </p:cNvSpPr>
          <p:nvPr/>
        </p:nvSpPr>
        <p:spPr bwMode="auto">
          <a:xfrm>
            <a:off x="3884613" y="2430463"/>
            <a:ext cx="977900" cy="485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7" name="Rectangle 13">
            <a:extLst>
              <a:ext uri="{FF2B5EF4-FFF2-40B4-BE49-F238E27FC236}">
                <a16:creationId xmlns:a16="http://schemas.microsoft.com/office/drawing/2014/main" id="{313B43F7-EFC0-696F-0F08-7097A8554FB3}"/>
              </a:ext>
            </a:extLst>
          </p:cNvPr>
          <p:cNvSpPr>
            <a:spLocks noChangeArrowheads="1"/>
          </p:cNvSpPr>
          <p:nvPr/>
        </p:nvSpPr>
        <p:spPr bwMode="auto">
          <a:xfrm>
            <a:off x="4645025" y="2019300"/>
            <a:ext cx="2987675"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top module is tested with </a:t>
            </a:r>
          </a:p>
        </p:txBody>
      </p:sp>
      <p:sp>
        <p:nvSpPr>
          <p:cNvPr id="18" name="Rectangle 14">
            <a:extLst>
              <a:ext uri="{FF2B5EF4-FFF2-40B4-BE49-F238E27FC236}">
                <a16:creationId xmlns:a16="http://schemas.microsoft.com/office/drawing/2014/main" id="{9CEE5031-F5A9-7421-AB68-A0BD25D3A269}"/>
              </a:ext>
            </a:extLst>
          </p:cNvPr>
          <p:cNvSpPr>
            <a:spLocks noChangeArrowheads="1"/>
          </p:cNvSpPr>
          <p:nvPr/>
        </p:nvSpPr>
        <p:spPr bwMode="auto">
          <a:xfrm>
            <a:off x="4645025" y="2276475"/>
            <a:ext cx="790575"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stubs</a:t>
            </a:r>
          </a:p>
        </p:txBody>
      </p:sp>
      <p:sp>
        <p:nvSpPr>
          <p:cNvPr id="19" name="Rectangle 15">
            <a:extLst>
              <a:ext uri="{FF2B5EF4-FFF2-40B4-BE49-F238E27FC236}">
                <a16:creationId xmlns:a16="http://schemas.microsoft.com/office/drawing/2014/main" id="{E105EA18-F66C-437F-CE39-84F937EE9137}"/>
              </a:ext>
            </a:extLst>
          </p:cNvPr>
          <p:cNvSpPr>
            <a:spLocks noChangeArrowheads="1"/>
          </p:cNvSpPr>
          <p:nvPr/>
        </p:nvSpPr>
        <p:spPr bwMode="auto">
          <a:xfrm>
            <a:off x="3324225" y="3633788"/>
            <a:ext cx="3001963"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stubs are replaced one at </a:t>
            </a:r>
          </a:p>
        </p:txBody>
      </p:sp>
      <p:sp>
        <p:nvSpPr>
          <p:cNvPr id="20" name="Rectangle 16">
            <a:extLst>
              <a:ext uri="{FF2B5EF4-FFF2-40B4-BE49-F238E27FC236}">
                <a16:creationId xmlns:a16="http://schemas.microsoft.com/office/drawing/2014/main" id="{770EA462-551A-62FE-5FF2-CF7A995A79FF}"/>
              </a:ext>
            </a:extLst>
          </p:cNvPr>
          <p:cNvSpPr>
            <a:spLocks noChangeArrowheads="1"/>
          </p:cNvSpPr>
          <p:nvPr/>
        </p:nvSpPr>
        <p:spPr bwMode="auto">
          <a:xfrm>
            <a:off x="3324225" y="3890963"/>
            <a:ext cx="2303463"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a time, "depth first"</a:t>
            </a:r>
          </a:p>
        </p:txBody>
      </p:sp>
      <p:sp>
        <p:nvSpPr>
          <p:cNvPr id="21" name="Rectangle 17">
            <a:extLst>
              <a:ext uri="{FF2B5EF4-FFF2-40B4-BE49-F238E27FC236}">
                <a16:creationId xmlns:a16="http://schemas.microsoft.com/office/drawing/2014/main" id="{654BDD97-E1C9-2D79-84F5-0EB27ADE722C}"/>
              </a:ext>
            </a:extLst>
          </p:cNvPr>
          <p:cNvSpPr>
            <a:spLocks noChangeArrowheads="1"/>
          </p:cNvSpPr>
          <p:nvPr/>
        </p:nvSpPr>
        <p:spPr bwMode="auto">
          <a:xfrm>
            <a:off x="3298825" y="4548188"/>
            <a:ext cx="3649663"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as new modules are integrated, </a:t>
            </a:r>
          </a:p>
        </p:txBody>
      </p:sp>
      <p:sp>
        <p:nvSpPr>
          <p:cNvPr id="22" name="Rectangle 18">
            <a:extLst>
              <a:ext uri="{FF2B5EF4-FFF2-40B4-BE49-F238E27FC236}">
                <a16:creationId xmlns:a16="http://schemas.microsoft.com/office/drawing/2014/main" id="{0D2ACDF5-F9F9-C6B9-7399-E93678C5A56E}"/>
              </a:ext>
            </a:extLst>
          </p:cNvPr>
          <p:cNvSpPr>
            <a:spLocks noChangeArrowheads="1"/>
          </p:cNvSpPr>
          <p:nvPr/>
        </p:nvSpPr>
        <p:spPr bwMode="auto">
          <a:xfrm>
            <a:off x="3298825" y="4805363"/>
            <a:ext cx="3433763"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some subset of tests is re-run</a:t>
            </a:r>
          </a:p>
        </p:txBody>
      </p:sp>
      <p:sp>
        <p:nvSpPr>
          <p:cNvPr id="23" name="Rectangle 19">
            <a:extLst>
              <a:ext uri="{FF2B5EF4-FFF2-40B4-BE49-F238E27FC236}">
                <a16:creationId xmlns:a16="http://schemas.microsoft.com/office/drawing/2014/main" id="{9A38F0B8-7743-D9DE-C88D-0CA9B83CEB20}"/>
              </a:ext>
            </a:extLst>
          </p:cNvPr>
          <p:cNvSpPr>
            <a:spLocks noChangeArrowheads="1"/>
          </p:cNvSpPr>
          <p:nvPr/>
        </p:nvSpPr>
        <p:spPr bwMode="auto">
          <a:xfrm>
            <a:off x="3768725" y="1876425"/>
            <a:ext cx="3460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A</a:t>
            </a:r>
          </a:p>
        </p:txBody>
      </p:sp>
      <p:sp>
        <p:nvSpPr>
          <p:cNvPr id="24" name="Rectangle 20">
            <a:extLst>
              <a:ext uri="{FF2B5EF4-FFF2-40B4-BE49-F238E27FC236}">
                <a16:creationId xmlns:a16="http://schemas.microsoft.com/office/drawing/2014/main" id="{B6A67B4C-538C-7045-2F0D-C115034342DF}"/>
              </a:ext>
            </a:extLst>
          </p:cNvPr>
          <p:cNvSpPr>
            <a:spLocks noChangeArrowheads="1"/>
          </p:cNvSpPr>
          <p:nvPr/>
        </p:nvSpPr>
        <p:spPr bwMode="auto">
          <a:xfrm>
            <a:off x="2981325" y="3019425"/>
            <a:ext cx="3460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B</a:t>
            </a:r>
          </a:p>
        </p:txBody>
      </p:sp>
      <p:sp>
        <p:nvSpPr>
          <p:cNvPr id="25" name="Rectangle 21">
            <a:extLst>
              <a:ext uri="{FF2B5EF4-FFF2-40B4-BE49-F238E27FC236}">
                <a16:creationId xmlns:a16="http://schemas.microsoft.com/office/drawing/2014/main" id="{9B40C39B-6DAB-A4BC-0117-F8C7A0EE419F}"/>
              </a:ext>
            </a:extLst>
          </p:cNvPr>
          <p:cNvSpPr>
            <a:spLocks noChangeArrowheads="1"/>
          </p:cNvSpPr>
          <p:nvPr/>
        </p:nvSpPr>
        <p:spPr bwMode="auto">
          <a:xfrm>
            <a:off x="2257425" y="4119563"/>
            <a:ext cx="3460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C</a:t>
            </a:r>
          </a:p>
        </p:txBody>
      </p:sp>
      <p:sp>
        <p:nvSpPr>
          <p:cNvPr id="26" name="Rectangle 22">
            <a:extLst>
              <a:ext uri="{FF2B5EF4-FFF2-40B4-BE49-F238E27FC236}">
                <a16:creationId xmlns:a16="http://schemas.microsoft.com/office/drawing/2014/main" id="{1A778834-3641-E4C7-52ED-1D383C9FA753}"/>
              </a:ext>
            </a:extLst>
          </p:cNvPr>
          <p:cNvSpPr>
            <a:spLocks noChangeArrowheads="1"/>
          </p:cNvSpPr>
          <p:nvPr/>
        </p:nvSpPr>
        <p:spPr bwMode="auto">
          <a:xfrm>
            <a:off x="1724025" y="5162550"/>
            <a:ext cx="3460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D</a:t>
            </a:r>
          </a:p>
        </p:txBody>
      </p:sp>
      <p:sp>
        <p:nvSpPr>
          <p:cNvPr id="27" name="Rectangle 23">
            <a:extLst>
              <a:ext uri="{FF2B5EF4-FFF2-40B4-BE49-F238E27FC236}">
                <a16:creationId xmlns:a16="http://schemas.microsoft.com/office/drawing/2014/main" id="{300DE8ED-4168-684C-C6C6-256D62045592}"/>
              </a:ext>
            </a:extLst>
          </p:cNvPr>
          <p:cNvSpPr>
            <a:spLocks noChangeArrowheads="1"/>
          </p:cNvSpPr>
          <p:nvPr/>
        </p:nvSpPr>
        <p:spPr bwMode="auto">
          <a:xfrm>
            <a:off x="2651125" y="5162550"/>
            <a:ext cx="3333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E</a:t>
            </a:r>
          </a:p>
        </p:txBody>
      </p:sp>
      <p:sp>
        <p:nvSpPr>
          <p:cNvPr id="28" name="Rectangle 24">
            <a:extLst>
              <a:ext uri="{FF2B5EF4-FFF2-40B4-BE49-F238E27FC236}">
                <a16:creationId xmlns:a16="http://schemas.microsoft.com/office/drawing/2014/main" id="{EBDB0BB5-F1EC-C58B-1CFF-9009DD30E7C4}"/>
              </a:ext>
            </a:extLst>
          </p:cNvPr>
          <p:cNvSpPr>
            <a:spLocks noChangeArrowheads="1"/>
          </p:cNvSpPr>
          <p:nvPr/>
        </p:nvSpPr>
        <p:spPr bwMode="auto">
          <a:xfrm>
            <a:off x="3844925" y="3033713"/>
            <a:ext cx="3206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F</a:t>
            </a:r>
          </a:p>
        </p:txBody>
      </p:sp>
      <p:sp>
        <p:nvSpPr>
          <p:cNvPr id="29" name="Rectangle 25">
            <a:extLst>
              <a:ext uri="{FF2B5EF4-FFF2-40B4-BE49-F238E27FC236}">
                <a16:creationId xmlns:a16="http://schemas.microsoft.com/office/drawing/2014/main" id="{A4BC27D2-B8A7-7080-3F41-45F381E1528A}"/>
              </a:ext>
            </a:extLst>
          </p:cNvPr>
          <p:cNvSpPr>
            <a:spLocks noChangeArrowheads="1"/>
          </p:cNvSpPr>
          <p:nvPr/>
        </p:nvSpPr>
        <p:spPr bwMode="auto">
          <a:xfrm>
            <a:off x="4670425" y="3033713"/>
            <a:ext cx="3587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G</a:t>
            </a:r>
          </a:p>
        </p:txBody>
      </p:sp>
      <p:sp>
        <p:nvSpPr>
          <p:cNvPr id="30" name="Line 26">
            <a:extLst>
              <a:ext uri="{FF2B5EF4-FFF2-40B4-BE49-F238E27FC236}">
                <a16:creationId xmlns:a16="http://schemas.microsoft.com/office/drawing/2014/main" id="{0987C229-B721-5A60-0969-53BD46F5245F}"/>
              </a:ext>
            </a:extLst>
          </p:cNvPr>
          <p:cNvSpPr>
            <a:spLocks noChangeShapeType="1"/>
          </p:cNvSpPr>
          <p:nvPr/>
        </p:nvSpPr>
        <p:spPr bwMode="auto">
          <a:xfrm flipH="1">
            <a:off x="3160713" y="2416175"/>
            <a:ext cx="723900" cy="48577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1" name="Line 27">
            <a:extLst>
              <a:ext uri="{FF2B5EF4-FFF2-40B4-BE49-F238E27FC236}">
                <a16:creationId xmlns:a16="http://schemas.microsoft.com/office/drawing/2014/main" id="{B8EB2D10-984F-5385-7A43-F49DD3D741B3}"/>
              </a:ext>
            </a:extLst>
          </p:cNvPr>
          <p:cNvSpPr>
            <a:spLocks noChangeShapeType="1"/>
          </p:cNvSpPr>
          <p:nvPr/>
        </p:nvSpPr>
        <p:spPr bwMode="auto">
          <a:xfrm flipH="1">
            <a:off x="2386013" y="3502025"/>
            <a:ext cx="723900" cy="48577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2" name="Line 28">
            <a:extLst>
              <a:ext uri="{FF2B5EF4-FFF2-40B4-BE49-F238E27FC236}">
                <a16:creationId xmlns:a16="http://schemas.microsoft.com/office/drawing/2014/main" id="{66FA64F0-E687-A44D-EF20-EB34A4AC628B}"/>
              </a:ext>
            </a:extLst>
          </p:cNvPr>
          <p:cNvSpPr>
            <a:spLocks noChangeShapeType="1"/>
          </p:cNvSpPr>
          <p:nvPr/>
        </p:nvSpPr>
        <p:spPr bwMode="auto">
          <a:xfrm flipH="1">
            <a:off x="1903413" y="4602163"/>
            <a:ext cx="457200" cy="48577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500"/>
                                        <p:tgtEl>
                                          <p:spTgt spid="26"/>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down)">
                                      <p:cBhvr>
                                        <p:cTn id="67" dur="500"/>
                                        <p:tgtEl>
                                          <p:spTgt spid="27"/>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down)">
                                      <p:cBhvr>
                                        <p:cTn id="70" dur="500"/>
                                        <p:tgtEl>
                                          <p:spTgt spid="28"/>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down)">
                                      <p:cBhvr>
                                        <p:cTn id="73" dur="500"/>
                                        <p:tgtEl>
                                          <p:spTgt spid="29"/>
                                        </p:tgtEl>
                                      </p:cBhvr>
                                    </p:animEffect>
                                  </p:childTnLst>
                                </p:cTn>
                              </p:par>
                              <p:par>
                                <p:cTn id="74" presetID="22" presetClass="entr" presetSubtype="4" fill="hold"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down)">
                                      <p:cBhvr>
                                        <p:cTn id="76" dur="500"/>
                                        <p:tgtEl>
                                          <p:spTgt spid="30"/>
                                        </p:tgtEl>
                                      </p:cBhvr>
                                    </p:animEffect>
                                  </p:childTnLst>
                                </p:cTn>
                              </p:par>
                              <p:par>
                                <p:cTn id="77" presetID="22" presetClass="entr" presetSubtype="4"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500"/>
                                        <p:tgtEl>
                                          <p:spTgt spid="31"/>
                                        </p:tgtEl>
                                      </p:cBhvr>
                                    </p:animEffect>
                                  </p:childTnLst>
                                </p:cTn>
                              </p:par>
                              <p:par>
                                <p:cTn id="80" presetID="22" presetClass="entr" presetSubtype="4" fill="hold"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down)">
                                      <p:cBhvr>
                                        <p:cTn id="8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7" grpId="0"/>
      <p:bldP spid="18" grpId="0"/>
      <p:bldP spid="19" grpId="0"/>
      <p:bldP spid="20" grpId="0"/>
      <p:bldP spid="21" grpId="0"/>
      <p:bldP spid="22" grpId="0"/>
      <p:bldP spid="23" grpId="0"/>
      <p:bldP spid="24" grpId="0"/>
      <p:bldP spid="25" grpId="0"/>
      <p:bldP spid="26" grpId="0"/>
      <p:bldP spid="27" grpId="0"/>
      <p:bldP spid="28" grpId="0"/>
      <p:bldP spid="2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1">
            <a:extLst>
              <a:ext uri="{FF2B5EF4-FFF2-40B4-BE49-F238E27FC236}">
                <a16:creationId xmlns:a16="http://schemas.microsoft.com/office/drawing/2014/main" id="{BCD2C63D-05D5-5850-2FC1-FC88D27434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6C3956A-1F8B-4555-8130-572CF539C59B}" type="slidenum">
              <a:rPr lang="en-US" altLang="zh-CN" sz="1400">
                <a:solidFill>
                  <a:schemeClr val="tx1"/>
                </a:solidFill>
              </a:rPr>
              <a:pPr>
                <a:spcBef>
                  <a:spcPct val="0"/>
                </a:spcBef>
                <a:buFontTx/>
                <a:buNone/>
              </a:pPr>
              <a:t>15</a:t>
            </a:fld>
            <a:endParaRPr lang="en-US" altLang="zh-CN" sz="1400">
              <a:solidFill>
                <a:schemeClr val="tx1"/>
              </a:solidFill>
            </a:endParaRPr>
          </a:p>
        </p:txBody>
      </p:sp>
      <p:sp>
        <p:nvSpPr>
          <p:cNvPr id="7" name="Rectangle 3">
            <a:extLst>
              <a:ext uri="{FF2B5EF4-FFF2-40B4-BE49-F238E27FC236}">
                <a16:creationId xmlns:a16="http://schemas.microsoft.com/office/drawing/2014/main" id="{48796C18-B7C2-0174-76D5-CEBA7FCDBFFE}"/>
              </a:ext>
            </a:extLst>
          </p:cNvPr>
          <p:cNvSpPr txBox="1">
            <a:spLocks noChangeArrowheads="1"/>
          </p:cNvSpPr>
          <p:nvPr/>
        </p:nvSpPr>
        <p:spPr bwMode="auto">
          <a:xfrm>
            <a:off x="250825" y="977900"/>
            <a:ext cx="8229600" cy="7223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Bottom-Up Integration</a:t>
            </a:r>
          </a:p>
        </p:txBody>
      </p:sp>
      <p:sp>
        <p:nvSpPr>
          <p:cNvPr id="40" name="Freeform 3">
            <a:extLst>
              <a:ext uri="{FF2B5EF4-FFF2-40B4-BE49-F238E27FC236}">
                <a16:creationId xmlns:a16="http://schemas.microsoft.com/office/drawing/2014/main" id="{4192D482-5654-619A-F6DB-0A0C7EC9A056}"/>
              </a:ext>
            </a:extLst>
          </p:cNvPr>
          <p:cNvSpPr>
            <a:spLocks/>
          </p:cNvSpPr>
          <p:nvPr/>
        </p:nvSpPr>
        <p:spPr bwMode="auto">
          <a:xfrm>
            <a:off x="1835150" y="3529013"/>
            <a:ext cx="2020888" cy="2416175"/>
          </a:xfrm>
          <a:custGeom>
            <a:avLst/>
            <a:gdLst>
              <a:gd name="T0" fmla="*/ 2147483647 w 1273"/>
              <a:gd name="T1" fmla="*/ 353984801 h 1353"/>
              <a:gd name="T2" fmla="*/ 2147483647 w 1273"/>
              <a:gd name="T3" fmla="*/ 255123456 h 1353"/>
              <a:gd name="T4" fmla="*/ 2064006666 w 1273"/>
              <a:gd name="T5" fmla="*/ 178586218 h 1353"/>
              <a:gd name="T6" fmla="*/ 1963200480 w 1273"/>
              <a:gd name="T7" fmla="*/ 127562621 h 1353"/>
              <a:gd name="T8" fmla="*/ 1902716768 w 1273"/>
              <a:gd name="T9" fmla="*/ 76537210 h 1353"/>
              <a:gd name="T10" fmla="*/ 1804431530 w 1273"/>
              <a:gd name="T11" fmla="*/ 25511806 h 1353"/>
              <a:gd name="T12" fmla="*/ 1643141235 w 1273"/>
              <a:gd name="T13" fmla="*/ 0 h 1353"/>
              <a:gd name="T14" fmla="*/ 1562496286 w 1273"/>
              <a:gd name="T15" fmla="*/ 0 h 1353"/>
              <a:gd name="T16" fmla="*/ 1383564511 w 1273"/>
              <a:gd name="T17" fmla="*/ 51025397 h 1353"/>
              <a:gd name="T18" fmla="*/ 1262597088 w 1273"/>
              <a:gd name="T19" fmla="*/ 127562621 h 1353"/>
              <a:gd name="T20" fmla="*/ 1121468427 w 1273"/>
              <a:gd name="T21" fmla="*/ 229611601 h 1353"/>
              <a:gd name="T22" fmla="*/ 882054528 w 1273"/>
              <a:gd name="T23" fmla="*/ 379496599 h 1353"/>
              <a:gd name="T24" fmla="*/ 761086906 w 1273"/>
              <a:gd name="T25" fmla="*/ 430521982 h 1353"/>
              <a:gd name="T26" fmla="*/ 521671419 w 1273"/>
              <a:gd name="T27" fmla="*/ 609108256 h 1353"/>
              <a:gd name="T28" fmla="*/ 400703896 w 1273"/>
              <a:gd name="T29" fmla="*/ 762182620 h 1353"/>
              <a:gd name="T30" fmla="*/ 299897710 w 1273"/>
              <a:gd name="T31" fmla="*/ 912067562 h 1353"/>
              <a:gd name="T32" fmla="*/ 219252761 w 1273"/>
              <a:gd name="T33" fmla="*/ 1141679331 h 1353"/>
              <a:gd name="T34" fmla="*/ 181451185 w 1273"/>
              <a:gd name="T35" fmla="*/ 1243728311 h 1353"/>
              <a:gd name="T36" fmla="*/ 181451185 w 1273"/>
              <a:gd name="T37" fmla="*/ 1495664020 h 1353"/>
              <a:gd name="T38" fmla="*/ 201612422 w 1273"/>
              <a:gd name="T39" fmla="*/ 1776299162 h 1353"/>
              <a:gd name="T40" fmla="*/ 219252761 w 1273"/>
              <a:gd name="T41" fmla="*/ 1926186337 h 1353"/>
              <a:gd name="T42" fmla="*/ 219252761 w 1273"/>
              <a:gd name="T43" fmla="*/ 2104772499 h 1353"/>
              <a:gd name="T44" fmla="*/ 181451185 w 1273"/>
              <a:gd name="T45" fmla="*/ 2147483647 h 1353"/>
              <a:gd name="T46" fmla="*/ 141128711 w 1273"/>
              <a:gd name="T47" fmla="*/ 2147483647 h 1353"/>
              <a:gd name="T48" fmla="*/ 80644974 w 1273"/>
              <a:gd name="T49" fmla="*/ 2147483647 h 1353"/>
              <a:gd name="T50" fmla="*/ 0 w 1273"/>
              <a:gd name="T51" fmla="*/ 2147483647 h 1353"/>
              <a:gd name="T52" fmla="*/ 0 w 1273"/>
              <a:gd name="T53" fmla="*/ 2147483647 h 1353"/>
              <a:gd name="T54" fmla="*/ 20161243 w 1273"/>
              <a:gd name="T55" fmla="*/ 2147483647 h 1353"/>
              <a:gd name="T56" fmla="*/ 80644974 w 1273"/>
              <a:gd name="T57" fmla="*/ 2147483647 h 1353"/>
              <a:gd name="T58" fmla="*/ 120967473 w 1273"/>
              <a:gd name="T59" fmla="*/ 2147483647 h 1353"/>
              <a:gd name="T60" fmla="*/ 219252761 w 1273"/>
              <a:gd name="T61" fmla="*/ 2147483647 h 1353"/>
              <a:gd name="T62" fmla="*/ 320058947 w 1273"/>
              <a:gd name="T63" fmla="*/ 2147483647 h 1353"/>
              <a:gd name="T64" fmla="*/ 461187707 w 1273"/>
              <a:gd name="T65" fmla="*/ 2147483647 h 1353"/>
              <a:gd name="T66" fmla="*/ 640119482 w 1273"/>
              <a:gd name="T67" fmla="*/ 2147483647 h 1353"/>
              <a:gd name="T68" fmla="*/ 902215765 w 1273"/>
              <a:gd name="T69" fmla="*/ 2147483647 h 1353"/>
              <a:gd name="T70" fmla="*/ 1121468427 w 1273"/>
              <a:gd name="T71" fmla="*/ 2147483647 h 1353"/>
              <a:gd name="T72" fmla="*/ 1343242037 w 1273"/>
              <a:gd name="T73" fmla="*/ 2147483647 h 1353"/>
              <a:gd name="T74" fmla="*/ 1602818761 w 1273"/>
              <a:gd name="T75" fmla="*/ 2147483647 h 1353"/>
              <a:gd name="T76" fmla="*/ 1862394294 w 1273"/>
              <a:gd name="T77" fmla="*/ 2147483647 h 1353"/>
              <a:gd name="T78" fmla="*/ 2043845429 w 1273"/>
              <a:gd name="T79" fmla="*/ 2147483647 h 1353"/>
              <a:gd name="T80" fmla="*/ 2144651616 w 1273"/>
              <a:gd name="T81" fmla="*/ 2147483647 h 1353"/>
              <a:gd name="T82" fmla="*/ 2147483647 w 1273"/>
              <a:gd name="T83" fmla="*/ 2147483647 h 1353"/>
              <a:gd name="T84" fmla="*/ 2147483647 w 1273"/>
              <a:gd name="T85" fmla="*/ 2147483647 h 1353"/>
              <a:gd name="T86" fmla="*/ 2147483647 w 1273"/>
              <a:gd name="T87" fmla="*/ 2147483647 h 1353"/>
              <a:gd name="T88" fmla="*/ 2147483647 w 1273"/>
              <a:gd name="T89" fmla="*/ 2147483647 h 1353"/>
              <a:gd name="T90" fmla="*/ 2147483647 w 1273"/>
              <a:gd name="T91" fmla="*/ 2147483647 h 1353"/>
              <a:gd name="T92" fmla="*/ 2147483647 w 1273"/>
              <a:gd name="T93" fmla="*/ 2147483647 h 1353"/>
              <a:gd name="T94" fmla="*/ 2147483647 w 1273"/>
              <a:gd name="T95" fmla="*/ 2147483647 h 1353"/>
              <a:gd name="T96" fmla="*/ 2147483647 w 1273"/>
              <a:gd name="T97" fmla="*/ 2147483647 h 1353"/>
              <a:gd name="T98" fmla="*/ 2147483647 w 1273"/>
              <a:gd name="T99" fmla="*/ 2147483647 h 1353"/>
              <a:gd name="T100" fmla="*/ 2147483647 w 1273"/>
              <a:gd name="T101" fmla="*/ 2147483647 h 1353"/>
              <a:gd name="T102" fmla="*/ 2147483647 w 1273"/>
              <a:gd name="T103" fmla="*/ 2147483647 h 1353"/>
              <a:gd name="T104" fmla="*/ 2147483647 w 1273"/>
              <a:gd name="T105" fmla="*/ 2147483647 h 1353"/>
              <a:gd name="T106" fmla="*/ 2147483647 w 1273"/>
              <a:gd name="T107" fmla="*/ 2147483647 h 1353"/>
              <a:gd name="T108" fmla="*/ 2147483647 w 1273"/>
              <a:gd name="T109" fmla="*/ 2147483647 h 1353"/>
              <a:gd name="T110" fmla="*/ 2147483647 w 1273"/>
              <a:gd name="T111" fmla="*/ 2028235317 h 1353"/>
              <a:gd name="T112" fmla="*/ 2147483647 w 1273"/>
              <a:gd name="T113" fmla="*/ 1521175818 h 1353"/>
              <a:gd name="T114" fmla="*/ 2147483647 w 1273"/>
              <a:gd name="T115" fmla="*/ 1269241896 h 1353"/>
              <a:gd name="T116" fmla="*/ 2147483647 w 1273"/>
              <a:gd name="T117" fmla="*/ 988604967 h 1353"/>
              <a:gd name="T118" fmla="*/ 2147483647 w 1273"/>
              <a:gd name="T119" fmla="*/ 886555763 h 1353"/>
              <a:gd name="T120" fmla="*/ 2147483647 w 1273"/>
              <a:gd name="T121" fmla="*/ 583596458 h 1353"/>
              <a:gd name="T122" fmla="*/ 2147483647 w 1273"/>
              <a:gd name="T123" fmla="*/ 353984801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rgbClr val="003366"/>
          </a:solidFill>
          <a:ln>
            <a:noFill/>
          </a:ln>
          <a:extLst>
            <a:ext uri="{91240B29-F687-4F45-9708-019B960494DF}">
              <a14:hiddenLine xmlns:a14="http://schemas.microsoft.com/office/drawing/2010/main" w="12700" cap="rnd" cmpd="sng">
                <a:solidFill>
                  <a:srgbClr val="000000"/>
                </a:solidFill>
                <a:prstDash val="solid"/>
                <a:round/>
                <a:headEnd type="none" w="med" len="med"/>
                <a:tailEnd type="triangle" w="med" len="med"/>
              </a14:hiddenLine>
            </a:ext>
          </a:extLst>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1" name="Rectangle 4">
            <a:extLst>
              <a:ext uri="{FF2B5EF4-FFF2-40B4-BE49-F238E27FC236}">
                <a16:creationId xmlns:a16="http://schemas.microsoft.com/office/drawing/2014/main" id="{18803A60-2F0F-6AE1-D3DD-2C0665A4814C}"/>
              </a:ext>
            </a:extLst>
          </p:cNvPr>
          <p:cNvSpPr>
            <a:spLocks noChangeArrowheads="1"/>
          </p:cNvSpPr>
          <p:nvPr/>
        </p:nvSpPr>
        <p:spPr bwMode="auto">
          <a:xfrm>
            <a:off x="4006850" y="1700213"/>
            <a:ext cx="685800" cy="542925"/>
          </a:xfrm>
          <a:prstGeom prst="rect">
            <a:avLst/>
          </a:prstGeom>
          <a:solidFill>
            <a:srgbClr val="9A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42" name="Rectangle 5">
            <a:extLst>
              <a:ext uri="{FF2B5EF4-FFF2-40B4-BE49-F238E27FC236}">
                <a16:creationId xmlns:a16="http://schemas.microsoft.com/office/drawing/2014/main" id="{B7AA90BE-D15A-9491-F482-B471D54BE062}"/>
              </a:ext>
            </a:extLst>
          </p:cNvPr>
          <p:cNvSpPr>
            <a:spLocks noChangeArrowheads="1"/>
          </p:cNvSpPr>
          <p:nvPr/>
        </p:nvSpPr>
        <p:spPr bwMode="auto">
          <a:xfrm>
            <a:off x="3244850" y="2786063"/>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79" name="Rectangle 6">
            <a:extLst>
              <a:ext uri="{FF2B5EF4-FFF2-40B4-BE49-F238E27FC236}">
                <a16:creationId xmlns:a16="http://schemas.microsoft.com/office/drawing/2014/main" id="{D425B631-EE00-6E88-6668-780FB45CCD75}"/>
              </a:ext>
            </a:extLst>
          </p:cNvPr>
          <p:cNvSpPr>
            <a:spLocks noChangeArrowheads="1"/>
          </p:cNvSpPr>
          <p:nvPr/>
        </p:nvSpPr>
        <p:spPr bwMode="auto">
          <a:xfrm>
            <a:off x="2495550" y="3886200"/>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80" name="Rectangle 7">
            <a:extLst>
              <a:ext uri="{FF2B5EF4-FFF2-40B4-BE49-F238E27FC236}">
                <a16:creationId xmlns:a16="http://schemas.microsoft.com/office/drawing/2014/main" id="{0656474D-9E94-0E32-4641-F6CA255A4931}"/>
              </a:ext>
            </a:extLst>
          </p:cNvPr>
          <p:cNvSpPr>
            <a:spLocks noChangeArrowheads="1"/>
          </p:cNvSpPr>
          <p:nvPr/>
        </p:nvSpPr>
        <p:spPr bwMode="auto">
          <a:xfrm>
            <a:off x="2012950" y="4972050"/>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81" name="Rectangle 8">
            <a:extLst>
              <a:ext uri="{FF2B5EF4-FFF2-40B4-BE49-F238E27FC236}">
                <a16:creationId xmlns:a16="http://schemas.microsoft.com/office/drawing/2014/main" id="{3D45A5E8-70EA-505B-328D-8985159181A0}"/>
              </a:ext>
            </a:extLst>
          </p:cNvPr>
          <p:cNvSpPr>
            <a:spLocks noChangeArrowheads="1"/>
          </p:cNvSpPr>
          <p:nvPr/>
        </p:nvSpPr>
        <p:spPr bwMode="auto">
          <a:xfrm>
            <a:off x="2914650" y="4972050"/>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82" name="Rectangle 9">
            <a:extLst>
              <a:ext uri="{FF2B5EF4-FFF2-40B4-BE49-F238E27FC236}">
                <a16:creationId xmlns:a16="http://schemas.microsoft.com/office/drawing/2014/main" id="{77A661F3-2367-6E88-9A73-E3A50394E095}"/>
              </a:ext>
            </a:extLst>
          </p:cNvPr>
          <p:cNvSpPr>
            <a:spLocks noChangeArrowheads="1"/>
          </p:cNvSpPr>
          <p:nvPr/>
        </p:nvSpPr>
        <p:spPr bwMode="auto">
          <a:xfrm>
            <a:off x="4108450" y="2786063"/>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83" name="Rectangle 10">
            <a:extLst>
              <a:ext uri="{FF2B5EF4-FFF2-40B4-BE49-F238E27FC236}">
                <a16:creationId xmlns:a16="http://schemas.microsoft.com/office/drawing/2014/main" id="{4F593606-A3E0-D176-D932-50C065A2488E}"/>
              </a:ext>
            </a:extLst>
          </p:cNvPr>
          <p:cNvSpPr>
            <a:spLocks noChangeArrowheads="1"/>
          </p:cNvSpPr>
          <p:nvPr/>
        </p:nvSpPr>
        <p:spPr bwMode="auto">
          <a:xfrm>
            <a:off x="4972050" y="2786063"/>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grpSp>
        <p:nvGrpSpPr>
          <p:cNvPr id="84" name="Group 11">
            <a:extLst>
              <a:ext uri="{FF2B5EF4-FFF2-40B4-BE49-F238E27FC236}">
                <a16:creationId xmlns:a16="http://schemas.microsoft.com/office/drawing/2014/main" id="{4CB5BAFA-21C6-E044-BF1B-A80DB0882D7F}"/>
              </a:ext>
            </a:extLst>
          </p:cNvPr>
          <p:cNvGrpSpPr>
            <a:grpSpLocks/>
          </p:cNvGrpSpPr>
          <p:nvPr/>
        </p:nvGrpSpPr>
        <p:grpSpPr bwMode="auto">
          <a:xfrm>
            <a:off x="3625850" y="2257425"/>
            <a:ext cx="725488" cy="514350"/>
            <a:chOff x="2256" y="1056"/>
            <a:chExt cx="457" cy="288"/>
          </a:xfrm>
        </p:grpSpPr>
        <p:sp>
          <p:nvSpPr>
            <p:cNvPr id="85" name="Freeform 12">
              <a:extLst>
                <a:ext uri="{FF2B5EF4-FFF2-40B4-BE49-F238E27FC236}">
                  <a16:creationId xmlns:a16="http://schemas.microsoft.com/office/drawing/2014/main" id="{2BB572E2-95C3-47DA-0F6B-A80FB7636F85}"/>
                </a:ext>
              </a:extLst>
            </p:cNvPr>
            <p:cNvSpPr>
              <a:spLocks/>
            </p:cNvSpPr>
            <p:nvPr/>
          </p:nvSpPr>
          <p:spPr bwMode="auto">
            <a:xfrm>
              <a:off x="2584" y="1056"/>
              <a:ext cx="129" cy="97"/>
            </a:xfrm>
            <a:custGeom>
              <a:avLst/>
              <a:gdLst>
                <a:gd name="T0" fmla="*/ 128 w 129"/>
                <a:gd name="T1" fmla="*/ 0 h 97"/>
                <a:gd name="T2" fmla="*/ 38 w 129"/>
                <a:gd name="T3" fmla="*/ 96 h 97"/>
                <a:gd name="T4" fmla="*/ 23 w 129"/>
                <a:gd name="T5" fmla="*/ 66 h 97"/>
                <a:gd name="T6" fmla="*/ 0 w 129"/>
                <a:gd name="T7" fmla="*/ 37 h 97"/>
                <a:gd name="T8" fmla="*/ 128 w 129"/>
                <a:gd name="T9" fmla="*/ 0 h 97"/>
                <a:gd name="T10" fmla="*/ 0 60000 65536"/>
                <a:gd name="T11" fmla="*/ 0 60000 65536"/>
                <a:gd name="T12" fmla="*/ 0 60000 65536"/>
                <a:gd name="T13" fmla="*/ 0 60000 65536"/>
                <a:gd name="T14" fmla="*/ 0 60000 65536"/>
                <a:gd name="T15" fmla="*/ 0 w 129"/>
                <a:gd name="T16" fmla="*/ 0 h 97"/>
                <a:gd name="T17" fmla="*/ 129 w 129"/>
                <a:gd name="T18" fmla="*/ 97 h 97"/>
              </a:gdLst>
              <a:ahLst/>
              <a:cxnLst>
                <a:cxn ang="T10">
                  <a:pos x="T0" y="T1"/>
                </a:cxn>
                <a:cxn ang="T11">
                  <a:pos x="T2" y="T3"/>
                </a:cxn>
                <a:cxn ang="T12">
                  <a:pos x="T4" y="T5"/>
                </a:cxn>
                <a:cxn ang="T13">
                  <a:pos x="T6" y="T7"/>
                </a:cxn>
                <a:cxn ang="T14">
                  <a:pos x="T8" y="T9"/>
                </a:cxn>
              </a:cxnLst>
              <a:rect l="T15" t="T16" r="T17" b="T18"/>
              <a:pathLst>
                <a:path w="129" h="97">
                  <a:moveTo>
                    <a:pt x="128" y="0"/>
                  </a:moveTo>
                  <a:lnTo>
                    <a:pt x="38" y="96"/>
                  </a:lnTo>
                  <a:lnTo>
                    <a:pt x="23" y="66"/>
                  </a:lnTo>
                  <a:lnTo>
                    <a:pt x="0" y="37"/>
                  </a:lnTo>
                  <a:lnTo>
                    <a:pt x="128" y="0"/>
                  </a:lnTo>
                </a:path>
              </a:pathLst>
            </a:custGeom>
            <a:solidFill>
              <a:srgbClr val="000000"/>
            </a:solidFill>
            <a:ln w="12700" cap="rnd" cmpd="sng">
              <a:solidFill>
                <a:srgbClr val="000000"/>
              </a:solidFill>
              <a:prstDash val="solid"/>
              <a:round/>
              <a:headEnd type="none" w="med" len="med"/>
              <a:tailEnd type="triangl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86" name="Line 13">
              <a:extLst>
                <a:ext uri="{FF2B5EF4-FFF2-40B4-BE49-F238E27FC236}">
                  <a16:creationId xmlns:a16="http://schemas.microsoft.com/office/drawing/2014/main" id="{B4457EDA-14DC-2232-06AF-8EB44BA721AC}"/>
                </a:ext>
              </a:extLst>
            </p:cNvPr>
            <p:cNvSpPr>
              <a:spLocks noChangeShapeType="1"/>
            </p:cNvSpPr>
            <p:nvPr/>
          </p:nvSpPr>
          <p:spPr bwMode="auto">
            <a:xfrm flipH="1">
              <a:off x="2256" y="1128"/>
              <a:ext cx="360" cy="216"/>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grpSp>
      <p:grpSp>
        <p:nvGrpSpPr>
          <p:cNvPr id="87" name="Group 14">
            <a:extLst>
              <a:ext uri="{FF2B5EF4-FFF2-40B4-BE49-F238E27FC236}">
                <a16:creationId xmlns:a16="http://schemas.microsoft.com/office/drawing/2014/main" id="{3D0BAF16-9C0C-CCD5-0A2F-DAEF8CFCAFC3}"/>
              </a:ext>
            </a:extLst>
          </p:cNvPr>
          <p:cNvGrpSpPr>
            <a:grpSpLocks/>
          </p:cNvGrpSpPr>
          <p:nvPr/>
        </p:nvGrpSpPr>
        <p:grpSpPr bwMode="auto">
          <a:xfrm>
            <a:off x="2851150" y="3343275"/>
            <a:ext cx="712788" cy="528638"/>
            <a:chOff x="1768" y="1664"/>
            <a:chExt cx="449" cy="296"/>
          </a:xfrm>
        </p:grpSpPr>
        <p:sp>
          <p:nvSpPr>
            <p:cNvPr id="88" name="Freeform 15">
              <a:extLst>
                <a:ext uri="{FF2B5EF4-FFF2-40B4-BE49-F238E27FC236}">
                  <a16:creationId xmlns:a16="http://schemas.microsoft.com/office/drawing/2014/main" id="{DD98A96F-5603-6A54-A79C-D1B85204DEC3}"/>
                </a:ext>
              </a:extLst>
            </p:cNvPr>
            <p:cNvSpPr>
              <a:spLocks/>
            </p:cNvSpPr>
            <p:nvPr/>
          </p:nvSpPr>
          <p:spPr bwMode="auto">
            <a:xfrm>
              <a:off x="2096" y="1664"/>
              <a:ext cx="121" cy="97"/>
            </a:xfrm>
            <a:custGeom>
              <a:avLst/>
              <a:gdLst>
                <a:gd name="T0" fmla="*/ 120 w 121"/>
                <a:gd name="T1" fmla="*/ 0 h 97"/>
                <a:gd name="T2" fmla="*/ 30 w 121"/>
                <a:gd name="T3" fmla="*/ 96 h 97"/>
                <a:gd name="T4" fmla="*/ 15 w 121"/>
                <a:gd name="T5" fmla="*/ 66 h 97"/>
                <a:gd name="T6" fmla="*/ 0 w 121"/>
                <a:gd name="T7" fmla="*/ 44 h 97"/>
                <a:gd name="T8" fmla="*/ 120 w 121"/>
                <a:gd name="T9" fmla="*/ 0 h 97"/>
                <a:gd name="T10" fmla="*/ 0 60000 65536"/>
                <a:gd name="T11" fmla="*/ 0 60000 65536"/>
                <a:gd name="T12" fmla="*/ 0 60000 65536"/>
                <a:gd name="T13" fmla="*/ 0 60000 65536"/>
                <a:gd name="T14" fmla="*/ 0 60000 65536"/>
                <a:gd name="T15" fmla="*/ 0 w 121"/>
                <a:gd name="T16" fmla="*/ 0 h 97"/>
                <a:gd name="T17" fmla="*/ 121 w 121"/>
                <a:gd name="T18" fmla="*/ 97 h 97"/>
              </a:gdLst>
              <a:ahLst/>
              <a:cxnLst>
                <a:cxn ang="T10">
                  <a:pos x="T0" y="T1"/>
                </a:cxn>
                <a:cxn ang="T11">
                  <a:pos x="T2" y="T3"/>
                </a:cxn>
                <a:cxn ang="T12">
                  <a:pos x="T4" y="T5"/>
                </a:cxn>
                <a:cxn ang="T13">
                  <a:pos x="T6" y="T7"/>
                </a:cxn>
                <a:cxn ang="T14">
                  <a:pos x="T8" y="T9"/>
                </a:cxn>
              </a:cxnLst>
              <a:rect l="T15" t="T16" r="T17" b="T18"/>
              <a:pathLst>
                <a:path w="121" h="97">
                  <a:moveTo>
                    <a:pt x="120" y="0"/>
                  </a:moveTo>
                  <a:lnTo>
                    <a:pt x="30" y="96"/>
                  </a:lnTo>
                  <a:lnTo>
                    <a:pt x="15" y="66"/>
                  </a:lnTo>
                  <a:lnTo>
                    <a:pt x="0" y="44"/>
                  </a:lnTo>
                  <a:lnTo>
                    <a:pt x="120" y="0"/>
                  </a:lnTo>
                </a:path>
              </a:pathLst>
            </a:custGeom>
            <a:solidFill>
              <a:srgbClr val="000000"/>
            </a:solidFill>
            <a:ln w="12700" cap="rnd" cmpd="sng">
              <a:solidFill>
                <a:srgbClr val="000000"/>
              </a:solidFill>
              <a:prstDash val="solid"/>
              <a:round/>
              <a:headEnd type="none" w="med" len="med"/>
              <a:tailEnd type="triangl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89" name="Line 16">
              <a:extLst>
                <a:ext uri="{FF2B5EF4-FFF2-40B4-BE49-F238E27FC236}">
                  <a16:creationId xmlns:a16="http://schemas.microsoft.com/office/drawing/2014/main" id="{270A0F44-85EF-7175-2970-B7E60F063D07}"/>
                </a:ext>
              </a:extLst>
            </p:cNvPr>
            <p:cNvSpPr>
              <a:spLocks noChangeShapeType="1"/>
            </p:cNvSpPr>
            <p:nvPr/>
          </p:nvSpPr>
          <p:spPr bwMode="auto">
            <a:xfrm flipH="1">
              <a:off x="1768" y="1736"/>
              <a:ext cx="352" cy="224"/>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grpSp>
      <p:sp>
        <p:nvSpPr>
          <p:cNvPr id="90" name="Line 17">
            <a:extLst>
              <a:ext uri="{FF2B5EF4-FFF2-40B4-BE49-F238E27FC236}">
                <a16:creationId xmlns:a16="http://schemas.microsoft.com/office/drawing/2014/main" id="{914A4B6B-624F-82B9-63F1-7AA949BAEE73}"/>
              </a:ext>
            </a:extLst>
          </p:cNvPr>
          <p:cNvSpPr>
            <a:spLocks noChangeShapeType="1"/>
          </p:cNvSpPr>
          <p:nvPr/>
        </p:nvSpPr>
        <p:spPr bwMode="auto">
          <a:xfrm flipH="1">
            <a:off x="2330450" y="4443413"/>
            <a:ext cx="520700" cy="5286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 name="Line 18">
            <a:extLst>
              <a:ext uri="{FF2B5EF4-FFF2-40B4-BE49-F238E27FC236}">
                <a16:creationId xmlns:a16="http://schemas.microsoft.com/office/drawing/2014/main" id="{0B1C4F18-00A9-8DF2-332C-281374D8927D}"/>
              </a:ext>
            </a:extLst>
          </p:cNvPr>
          <p:cNvSpPr>
            <a:spLocks noChangeShapeType="1"/>
          </p:cNvSpPr>
          <p:nvPr/>
        </p:nvSpPr>
        <p:spPr bwMode="auto">
          <a:xfrm>
            <a:off x="2825750" y="4443413"/>
            <a:ext cx="444500" cy="5429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 name="Line 19">
            <a:extLst>
              <a:ext uri="{FF2B5EF4-FFF2-40B4-BE49-F238E27FC236}">
                <a16:creationId xmlns:a16="http://schemas.microsoft.com/office/drawing/2014/main" id="{78D22422-83D7-1357-2858-2A51195B772C}"/>
              </a:ext>
            </a:extLst>
          </p:cNvPr>
          <p:cNvSpPr>
            <a:spLocks noChangeShapeType="1"/>
          </p:cNvSpPr>
          <p:nvPr/>
        </p:nvSpPr>
        <p:spPr bwMode="auto">
          <a:xfrm>
            <a:off x="4375150" y="2257425"/>
            <a:ext cx="38100" cy="5286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93" name="Line 20">
            <a:extLst>
              <a:ext uri="{FF2B5EF4-FFF2-40B4-BE49-F238E27FC236}">
                <a16:creationId xmlns:a16="http://schemas.microsoft.com/office/drawing/2014/main" id="{30D4FEFF-2FE6-53E8-DE20-6DF85A76A817}"/>
              </a:ext>
            </a:extLst>
          </p:cNvPr>
          <p:cNvSpPr>
            <a:spLocks noChangeShapeType="1"/>
          </p:cNvSpPr>
          <p:nvPr/>
        </p:nvSpPr>
        <p:spPr bwMode="auto">
          <a:xfrm>
            <a:off x="4349750" y="2286000"/>
            <a:ext cx="977900" cy="485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94" name="Rectangle 21">
            <a:extLst>
              <a:ext uri="{FF2B5EF4-FFF2-40B4-BE49-F238E27FC236}">
                <a16:creationId xmlns:a16="http://schemas.microsoft.com/office/drawing/2014/main" id="{1D40DC67-0683-F5ED-6790-ACBB42932E2B}"/>
              </a:ext>
            </a:extLst>
          </p:cNvPr>
          <p:cNvSpPr>
            <a:spLocks noChangeArrowheads="1"/>
          </p:cNvSpPr>
          <p:nvPr/>
        </p:nvSpPr>
        <p:spPr bwMode="auto">
          <a:xfrm>
            <a:off x="3929063" y="3546475"/>
            <a:ext cx="3344862"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drivers are replaced one at a </a:t>
            </a:r>
          </a:p>
        </p:txBody>
      </p:sp>
      <p:sp>
        <p:nvSpPr>
          <p:cNvPr id="95" name="Rectangle 22">
            <a:extLst>
              <a:ext uri="{FF2B5EF4-FFF2-40B4-BE49-F238E27FC236}">
                <a16:creationId xmlns:a16="http://schemas.microsoft.com/office/drawing/2014/main" id="{85430740-27E0-07E8-4C8C-0CF5D08E7F47}"/>
              </a:ext>
            </a:extLst>
          </p:cNvPr>
          <p:cNvSpPr>
            <a:spLocks noChangeArrowheads="1"/>
          </p:cNvSpPr>
          <p:nvPr/>
        </p:nvSpPr>
        <p:spPr bwMode="auto">
          <a:xfrm>
            <a:off x="3929063" y="3803650"/>
            <a:ext cx="2112962"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time, "depth first"</a:t>
            </a:r>
          </a:p>
        </p:txBody>
      </p:sp>
      <p:sp>
        <p:nvSpPr>
          <p:cNvPr id="96" name="Rectangle 23">
            <a:extLst>
              <a:ext uri="{FF2B5EF4-FFF2-40B4-BE49-F238E27FC236}">
                <a16:creationId xmlns:a16="http://schemas.microsoft.com/office/drawing/2014/main" id="{A0F958DD-1A2D-3BA4-9D0F-8FDA72B58A0C}"/>
              </a:ext>
            </a:extLst>
          </p:cNvPr>
          <p:cNvSpPr>
            <a:spLocks noChangeArrowheads="1"/>
          </p:cNvSpPr>
          <p:nvPr/>
        </p:nvSpPr>
        <p:spPr bwMode="auto">
          <a:xfrm>
            <a:off x="3827463" y="4532313"/>
            <a:ext cx="3863975"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worker modules are grouped into </a:t>
            </a:r>
          </a:p>
        </p:txBody>
      </p:sp>
      <p:sp>
        <p:nvSpPr>
          <p:cNvPr id="97" name="Rectangle 24">
            <a:extLst>
              <a:ext uri="{FF2B5EF4-FFF2-40B4-BE49-F238E27FC236}">
                <a16:creationId xmlns:a16="http://schemas.microsoft.com/office/drawing/2014/main" id="{9B08E03A-F29B-BAE9-2A78-E7744DCC772F}"/>
              </a:ext>
            </a:extLst>
          </p:cNvPr>
          <p:cNvSpPr>
            <a:spLocks noChangeArrowheads="1"/>
          </p:cNvSpPr>
          <p:nvPr/>
        </p:nvSpPr>
        <p:spPr bwMode="auto">
          <a:xfrm>
            <a:off x="3827463" y="4789488"/>
            <a:ext cx="2492375"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builds and integrated</a:t>
            </a:r>
          </a:p>
        </p:txBody>
      </p:sp>
      <p:sp>
        <p:nvSpPr>
          <p:cNvPr id="98" name="Rectangle 25">
            <a:extLst>
              <a:ext uri="{FF2B5EF4-FFF2-40B4-BE49-F238E27FC236}">
                <a16:creationId xmlns:a16="http://schemas.microsoft.com/office/drawing/2014/main" id="{6DF7BEAD-4C9C-6DCD-8C25-612348AE4FC4}"/>
              </a:ext>
            </a:extLst>
          </p:cNvPr>
          <p:cNvSpPr>
            <a:spLocks noChangeArrowheads="1"/>
          </p:cNvSpPr>
          <p:nvPr/>
        </p:nvSpPr>
        <p:spPr bwMode="auto">
          <a:xfrm>
            <a:off x="4233863" y="1731963"/>
            <a:ext cx="3460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A</a:t>
            </a:r>
          </a:p>
        </p:txBody>
      </p:sp>
      <p:sp>
        <p:nvSpPr>
          <p:cNvPr id="99" name="Rectangle 26">
            <a:extLst>
              <a:ext uri="{FF2B5EF4-FFF2-40B4-BE49-F238E27FC236}">
                <a16:creationId xmlns:a16="http://schemas.microsoft.com/office/drawing/2014/main" id="{4A9B0F8A-CE35-54FC-07B8-57DBDE871AEE}"/>
              </a:ext>
            </a:extLst>
          </p:cNvPr>
          <p:cNvSpPr>
            <a:spLocks noChangeArrowheads="1"/>
          </p:cNvSpPr>
          <p:nvPr/>
        </p:nvSpPr>
        <p:spPr bwMode="auto">
          <a:xfrm>
            <a:off x="3446463" y="2874963"/>
            <a:ext cx="3460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B</a:t>
            </a:r>
          </a:p>
        </p:txBody>
      </p:sp>
      <p:sp>
        <p:nvSpPr>
          <p:cNvPr id="100" name="Rectangle 27">
            <a:extLst>
              <a:ext uri="{FF2B5EF4-FFF2-40B4-BE49-F238E27FC236}">
                <a16:creationId xmlns:a16="http://schemas.microsoft.com/office/drawing/2014/main" id="{0EEFF546-2ACC-EC7A-50AA-F0D948BC4715}"/>
              </a:ext>
            </a:extLst>
          </p:cNvPr>
          <p:cNvSpPr>
            <a:spLocks noChangeArrowheads="1"/>
          </p:cNvSpPr>
          <p:nvPr/>
        </p:nvSpPr>
        <p:spPr bwMode="auto">
          <a:xfrm>
            <a:off x="2722563" y="3975100"/>
            <a:ext cx="3460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C</a:t>
            </a:r>
          </a:p>
        </p:txBody>
      </p:sp>
      <p:sp>
        <p:nvSpPr>
          <p:cNvPr id="101" name="Rectangle 28">
            <a:extLst>
              <a:ext uri="{FF2B5EF4-FFF2-40B4-BE49-F238E27FC236}">
                <a16:creationId xmlns:a16="http://schemas.microsoft.com/office/drawing/2014/main" id="{F09B1BD9-0D27-817C-68E9-435B09B09485}"/>
              </a:ext>
            </a:extLst>
          </p:cNvPr>
          <p:cNvSpPr>
            <a:spLocks noChangeArrowheads="1"/>
          </p:cNvSpPr>
          <p:nvPr/>
        </p:nvSpPr>
        <p:spPr bwMode="auto">
          <a:xfrm>
            <a:off x="2189163" y="5018088"/>
            <a:ext cx="3460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D</a:t>
            </a:r>
          </a:p>
        </p:txBody>
      </p:sp>
      <p:sp>
        <p:nvSpPr>
          <p:cNvPr id="102" name="Rectangle 29">
            <a:extLst>
              <a:ext uri="{FF2B5EF4-FFF2-40B4-BE49-F238E27FC236}">
                <a16:creationId xmlns:a16="http://schemas.microsoft.com/office/drawing/2014/main" id="{DB361A6F-8224-10BE-3A71-D2BEEB54534C}"/>
              </a:ext>
            </a:extLst>
          </p:cNvPr>
          <p:cNvSpPr>
            <a:spLocks noChangeArrowheads="1"/>
          </p:cNvSpPr>
          <p:nvPr/>
        </p:nvSpPr>
        <p:spPr bwMode="auto">
          <a:xfrm>
            <a:off x="3116263" y="5018088"/>
            <a:ext cx="3333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E</a:t>
            </a:r>
          </a:p>
        </p:txBody>
      </p:sp>
      <p:sp>
        <p:nvSpPr>
          <p:cNvPr id="103" name="Rectangle 30">
            <a:extLst>
              <a:ext uri="{FF2B5EF4-FFF2-40B4-BE49-F238E27FC236}">
                <a16:creationId xmlns:a16="http://schemas.microsoft.com/office/drawing/2014/main" id="{AC69E6BB-F4E1-36AE-49E6-3FEC67051D07}"/>
              </a:ext>
            </a:extLst>
          </p:cNvPr>
          <p:cNvSpPr>
            <a:spLocks noChangeArrowheads="1"/>
          </p:cNvSpPr>
          <p:nvPr/>
        </p:nvSpPr>
        <p:spPr bwMode="auto">
          <a:xfrm>
            <a:off x="4310063" y="2889250"/>
            <a:ext cx="3206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F</a:t>
            </a:r>
          </a:p>
        </p:txBody>
      </p:sp>
      <p:sp>
        <p:nvSpPr>
          <p:cNvPr id="104" name="Rectangle 31">
            <a:extLst>
              <a:ext uri="{FF2B5EF4-FFF2-40B4-BE49-F238E27FC236}">
                <a16:creationId xmlns:a16="http://schemas.microsoft.com/office/drawing/2014/main" id="{7D18ADEE-E4EB-5DB2-4D08-219BBD9440A7}"/>
              </a:ext>
            </a:extLst>
          </p:cNvPr>
          <p:cNvSpPr>
            <a:spLocks noChangeArrowheads="1"/>
          </p:cNvSpPr>
          <p:nvPr/>
        </p:nvSpPr>
        <p:spPr bwMode="auto">
          <a:xfrm>
            <a:off x="5135563" y="2889250"/>
            <a:ext cx="3587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G</a:t>
            </a:r>
          </a:p>
        </p:txBody>
      </p:sp>
      <p:sp>
        <p:nvSpPr>
          <p:cNvPr id="105" name="Rectangle 32">
            <a:extLst>
              <a:ext uri="{FF2B5EF4-FFF2-40B4-BE49-F238E27FC236}">
                <a16:creationId xmlns:a16="http://schemas.microsoft.com/office/drawing/2014/main" id="{E9807445-6D6F-7775-EF0B-F6E428640814}"/>
              </a:ext>
            </a:extLst>
          </p:cNvPr>
          <p:cNvSpPr>
            <a:spLocks noChangeArrowheads="1"/>
          </p:cNvSpPr>
          <p:nvPr/>
        </p:nvSpPr>
        <p:spPr bwMode="auto">
          <a:xfrm>
            <a:off x="3852863" y="5465763"/>
            <a:ext cx="1181100" cy="454025"/>
          </a:xfrm>
          <a:prstGeom prst="rect">
            <a:avLst/>
          </a:prstGeom>
          <a:noFill/>
          <a:ln>
            <a:noFill/>
          </a:ln>
          <a:effectLst/>
        </p:spPr>
        <p:txBody>
          <a:bodyPr wrap="none" lIns="90487" tIns="44450" rIns="90487" bIns="44450">
            <a:spAutoFit/>
          </a:bodyPr>
          <a:lstStyle/>
          <a:p>
            <a:pPr>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cluster</a:t>
            </a:r>
          </a:p>
        </p:txBody>
      </p:sp>
      <p:sp>
        <p:nvSpPr>
          <p:cNvPr id="106" name="Line 33">
            <a:extLst>
              <a:ext uri="{FF2B5EF4-FFF2-40B4-BE49-F238E27FC236}">
                <a16:creationId xmlns:a16="http://schemas.microsoft.com/office/drawing/2014/main" id="{7D59DD24-A803-2C2D-DF1C-E2269E53B228}"/>
              </a:ext>
            </a:extLst>
          </p:cNvPr>
          <p:cNvSpPr>
            <a:spLocks noChangeShapeType="1"/>
          </p:cNvSpPr>
          <p:nvPr/>
        </p:nvSpPr>
        <p:spPr bwMode="auto">
          <a:xfrm>
            <a:off x="3695700" y="3422650"/>
            <a:ext cx="279400" cy="25717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down)">
                                      <p:cBhvr>
                                        <p:cTn id="10" dur="500"/>
                                        <p:tgtEl>
                                          <p:spTgt spid="4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wipe(down)">
                                      <p:cBhvr>
                                        <p:cTn id="13" dur="500"/>
                                        <p:tgtEl>
                                          <p:spTgt spid="42"/>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79"/>
                                        </p:tgtEl>
                                        <p:attrNameLst>
                                          <p:attrName>style.visibility</p:attrName>
                                        </p:attrNameLst>
                                      </p:cBhvr>
                                      <p:to>
                                        <p:strVal val="visible"/>
                                      </p:to>
                                    </p:set>
                                    <p:animEffect transition="in" filter="wipe(down)">
                                      <p:cBhvr>
                                        <p:cTn id="16" dur="500"/>
                                        <p:tgtEl>
                                          <p:spTgt spid="7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wipe(down)">
                                      <p:cBhvr>
                                        <p:cTn id="19" dur="500"/>
                                        <p:tgtEl>
                                          <p:spTgt spid="8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81"/>
                                        </p:tgtEl>
                                        <p:attrNameLst>
                                          <p:attrName>style.visibility</p:attrName>
                                        </p:attrNameLst>
                                      </p:cBhvr>
                                      <p:to>
                                        <p:strVal val="visible"/>
                                      </p:to>
                                    </p:set>
                                    <p:animEffect transition="in" filter="wipe(down)">
                                      <p:cBhvr>
                                        <p:cTn id="22" dur="500"/>
                                        <p:tgtEl>
                                          <p:spTgt spid="8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82"/>
                                        </p:tgtEl>
                                        <p:attrNameLst>
                                          <p:attrName>style.visibility</p:attrName>
                                        </p:attrNameLst>
                                      </p:cBhvr>
                                      <p:to>
                                        <p:strVal val="visible"/>
                                      </p:to>
                                    </p:set>
                                    <p:animEffect transition="in" filter="wipe(down)">
                                      <p:cBhvr>
                                        <p:cTn id="25" dur="500"/>
                                        <p:tgtEl>
                                          <p:spTgt spid="8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83"/>
                                        </p:tgtEl>
                                        <p:attrNameLst>
                                          <p:attrName>style.visibility</p:attrName>
                                        </p:attrNameLst>
                                      </p:cBhvr>
                                      <p:to>
                                        <p:strVal val="visible"/>
                                      </p:to>
                                    </p:set>
                                    <p:animEffect transition="in" filter="wipe(down)">
                                      <p:cBhvr>
                                        <p:cTn id="28" dur="500"/>
                                        <p:tgtEl>
                                          <p:spTgt spid="83"/>
                                        </p:tgtEl>
                                      </p:cBhvr>
                                    </p:animEffect>
                                  </p:childTnLst>
                                </p:cTn>
                              </p:par>
                              <p:par>
                                <p:cTn id="29" presetID="22" presetClass="entr" presetSubtype="4" fill="hold" nodeType="withEffect">
                                  <p:stCondLst>
                                    <p:cond delay="0"/>
                                  </p:stCondLst>
                                  <p:childTnLst>
                                    <p:set>
                                      <p:cBhvr>
                                        <p:cTn id="30" dur="1" fill="hold">
                                          <p:stCondLst>
                                            <p:cond delay="0"/>
                                          </p:stCondLst>
                                        </p:cTn>
                                        <p:tgtEl>
                                          <p:spTgt spid="84"/>
                                        </p:tgtEl>
                                        <p:attrNameLst>
                                          <p:attrName>style.visibility</p:attrName>
                                        </p:attrNameLst>
                                      </p:cBhvr>
                                      <p:to>
                                        <p:strVal val="visible"/>
                                      </p:to>
                                    </p:set>
                                    <p:animEffect transition="in" filter="wipe(down)">
                                      <p:cBhvr>
                                        <p:cTn id="31" dur="500"/>
                                        <p:tgtEl>
                                          <p:spTgt spid="84"/>
                                        </p:tgtEl>
                                      </p:cBhvr>
                                    </p:animEffect>
                                  </p:childTnLst>
                                </p:cTn>
                              </p:par>
                              <p:par>
                                <p:cTn id="32" presetID="22" presetClass="entr" presetSubtype="4" fill="hold" nodeType="withEffect">
                                  <p:stCondLst>
                                    <p:cond delay="0"/>
                                  </p:stCondLst>
                                  <p:childTnLst>
                                    <p:set>
                                      <p:cBhvr>
                                        <p:cTn id="33" dur="1" fill="hold">
                                          <p:stCondLst>
                                            <p:cond delay="0"/>
                                          </p:stCondLst>
                                        </p:cTn>
                                        <p:tgtEl>
                                          <p:spTgt spid="87"/>
                                        </p:tgtEl>
                                        <p:attrNameLst>
                                          <p:attrName>style.visibility</p:attrName>
                                        </p:attrNameLst>
                                      </p:cBhvr>
                                      <p:to>
                                        <p:strVal val="visible"/>
                                      </p:to>
                                    </p:set>
                                    <p:animEffect transition="in" filter="wipe(down)">
                                      <p:cBhvr>
                                        <p:cTn id="34" dur="500"/>
                                        <p:tgtEl>
                                          <p:spTgt spid="87"/>
                                        </p:tgtEl>
                                      </p:cBhvr>
                                    </p:animEffect>
                                  </p:childTnLst>
                                </p:cTn>
                              </p:par>
                              <p:par>
                                <p:cTn id="35" presetID="22" presetClass="entr" presetSubtype="4" fill="hold" nodeType="withEffect">
                                  <p:stCondLst>
                                    <p:cond delay="0"/>
                                  </p:stCondLst>
                                  <p:childTnLst>
                                    <p:set>
                                      <p:cBhvr>
                                        <p:cTn id="36" dur="1" fill="hold">
                                          <p:stCondLst>
                                            <p:cond delay="0"/>
                                          </p:stCondLst>
                                        </p:cTn>
                                        <p:tgtEl>
                                          <p:spTgt spid="90"/>
                                        </p:tgtEl>
                                        <p:attrNameLst>
                                          <p:attrName>style.visibility</p:attrName>
                                        </p:attrNameLst>
                                      </p:cBhvr>
                                      <p:to>
                                        <p:strVal val="visible"/>
                                      </p:to>
                                    </p:set>
                                    <p:animEffect transition="in" filter="wipe(down)">
                                      <p:cBhvr>
                                        <p:cTn id="37" dur="500"/>
                                        <p:tgtEl>
                                          <p:spTgt spid="90"/>
                                        </p:tgtEl>
                                      </p:cBhvr>
                                    </p:animEffect>
                                  </p:childTnLst>
                                </p:cTn>
                              </p:par>
                              <p:par>
                                <p:cTn id="38" presetID="22" presetClass="entr" presetSubtype="4" fill="hold" nodeType="withEffect">
                                  <p:stCondLst>
                                    <p:cond delay="0"/>
                                  </p:stCondLst>
                                  <p:childTnLst>
                                    <p:set>
                                      <p:cBhvr>
                                        <p:cTn id="39" dur="1" fill="hold">
                                          <p:stCondLst>
                                            <p:cond delay="0"/>
                                          </p:stCondLst>
                                        </p:cTn>
                                        <p:tgtEl>
                                          <p:spTgt spid="91"/>
                                        </p:tgtEl>
                                        <p:attrNameLst>
                                          <p:attrName>style.visibility</p:attrName>
                                        </p:attrNameLst>
                                      </p:cBhvr>
                                      <p:to>
                                        <p:strVal val="visible"/>
                                      </p:to>
                                    </p:set>
                                    <p:animEffect transition="in" filter="wipe(down)">
                                      <p:cBhvr>
                                        <p:cTn id="40" dur="500"/>
                                        <p:tgtEl>
                                          <p:spTgt spid="91"/>
                                        </p:tgtEl>
                                      </p:cBhvr>
                                    </p:animEffect>
                                  </p:childTnLst>
                                </p:cTn>
                              </p:par>
                              <p:par>
                                <p:cTn id="41" presetID="22" presetClass="entr" presetSubtype="4" fill="hold" nodeType="withEffect">
                                  <p:stCondLst>
                                    <p:cond delay="0"/>
                                  </p:stCondLst>
                                  <p:childTnLst>
                                    <p:set>
                                      <p:cBhvr>
                                        <p:cTn id="42" dur="1" fill="hold">
                                          <p:stCondLst>
                                            <p:cond delay="0"/>
                                          </p:stCondLst>
                                        </p:cTn>
                                        <p:tgtEl>
                                          <p:spTgt spid="92"/>
                                        </p:tgtEl>
                                        <p:attrNameLst>
                                          <p:attrName>style.visibility</p:attrName>
                                        </p:attrNameLst>
                                      </p:cBhvr>
                                      <p:to>
                                        <p:strVal val="visible"/>
                                      </p:to>
                                    </p:set>
                                    <p:animEffect transition="in" filter="wipe(down)">
                                      <p:cBhvr>
                                        <p:cTn id="43" dur="500"/>
                                        <p:tgtEl>
                                          <p:spTgt spid="92"/>
                                        </p:tgtEl>
                                      </p:cBhvr>
                                    </p:animEffect>
                                  </p:childTnLst>
                                </p:cTn>
                              </p:par>
                              <p:par>
                                <p:cTn id="44" presetID="22" presetClass="entr" presetSubtype="4" fill="hold" nodeType="withEffect">
                                  <p:stCondLst>
                                    <p:cond delay="0"/>
                                  </p:stCondLst>
                                  <p:childTnLst>
                                    <p:set>
                                      <p:cBhvr>
                                        <p:cTn id="45" dur="1" fill="hold">
                                          <p:stCondLst>
                                            <p:cond delay="0"/>
                                          </p:stCondLst>
                                        </p:cTn>
                                        <p:tgtEl>
                                          <p:spTgt spid="93"/>
                                        </p:tgtEl>
                                        <p:attrNameLst>
                                          <p:attrName>style.visibility</p:attrName>
                                        </p:attrNameLst>
                                      </p:cBhvr>
                                      <p:to>
                                        <p:strVal val="visible"/>
                                      </p:to>
                                    </p:set>
                                    <p:animEffect transition="in" filter="wipe(down)">
                                      <p:cBhvr>
                                        <p:cTn id="46" dur="500"/>
                                        <p:tgtEl>
                                          <p:spTgt spid="93"/>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wipe(down)">
                                      <p:cBhvr>
                                        <p:cTn id="49" dur="500"/>
                                        <p:tgtEl>
                                          <p:spTgt spid="94"/>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95"/>
                                        </p:tgtEl>
                                        <p:attrNameLst>
                                          <p:attrName>style.visibility</p:attrName>
                                        </p:attrNameLst>
                                      </p:cBhvr>
                                      <p:to>
                                        <p:strVal val="visible"/>
                                      </p:to>
                                    </p:set>
                                    <p:animEffect transition="in" filter="wipe(down)">
                                      <p:cBhvr>
                                        <p:cTn id="52" dur="500"/>
                                        <p:tgtEl>
                                          <p:spTgt spid="95"/>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animEffect transition="in" filter="wipe(down)">
                                      <p:cBhvr>
                                        <p:cTn id="55" dur="500"/>
                                        <p:tgtEl>
                                          <p:spTgt spid="96"/>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97"/>
                                        </p:tgtEl>
                                        <p:attrNameLst>
                                          <p:attrName>style.visibility</p:attrName>
                                        </p:attrNameLst>
                                      </p:cBhvr>
                                      <p:to>
                                        <p:strVal val="visible"/>
                                      </p:to>
                                    </p:set>
                                    <p:animEffect transition="in" filter="wipe(down)">
                                      <p:cBhvr>
                                        <p:cTn id="58" dur="500"/>
                                        <p:tgtEl>
                                          <p:spTgt spid="97"/>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98"/>
                                        </p:tgtEl>
                                        <p:attrNameLst>
                                          <p:attrName>style.visibility</p:attrName>
                                        </p:attrNameLst>
                                      </p:cBhvr>
                                      <p:to>
                                        <p:strVal val="visible"/>
                                      </p:to>
                                    </p:set>
                                    <p:animEffect transition="in" filter="wipe(down)">
                                      <p:cBhvr>
                                        <p:cTn id="61" dur="500"/>
                                        <p:tgtEl>
                                          <p:spTgt spid="98"/>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99"/>
                                        </p:tgtEl>
                                        <p:attrNameLst>
                                          <p:attrName>style.visibility</p:attrName>
                                        </p:attrNameLst>
                                      </p:cBhvr>
                                      <p:to>
                                        <p:strVal val="visible"/>
                                      </p:to>
                                    </p:set>
                                    <p:animEffect transition="in" filter="wipe(down)">
                                      <p:cBhvr>
                                        <p:cTn id="64" dur="500"/>
                                        <p:tgtEl>
                                          <p:spTgt spid="99"/>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100"/>
                                        </p:tgtEl>
                                        <p:attrNameLst>
                                          <p:attrName>style.visibility</p:attrName>
                                        </p:attrNameLst>
                                      </p:cBhvr>
                                      <p:to>
                                        <p:strVal val="visible"/>
                                      </p:to>
                                    </p:set>
                                    <p:animEffect transition="in" filter="wipe(down)">
                                      <p:cBhvr>
                                        <p:cTn id="67" dur="500"/>
                                        <p:tgtEl>
                                          <p:spTgt spid="100"/>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101"/>
                                        </p:tgtEl>
                                        <p:attrNameLst>
                                          <p:attrName>style.visibility</p:attrName>
                                        </p:attrNameLst>
                                      </p:cBhvr>
                                      <p:to>
                                        <p:strVal val="visible"/>
                                      </p:to>
                                    </p:set>
                                    <p:animEffect transition="in" filter="wipe(down)">
                                      <p:cBhvr>
                                        <p:cTn id="70" dur="500"/>
                                        <p:tgtEl>
                                          <p:spTgt spid="101"/>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102"/>
                                        </p:tgtEl>
                                        <p:attrNameLst>
                                          <p:attrName>style.visibility</p:attrName>
                                        </p:attrNameLst>
                                      </p:cBhvr>
                                      <p:to>
                                        <p:strVal val="visible"/>
                                      </p:to>
                                    </p:set>
                                    <p:animEffect transition="in" filter="wipe(down)">
                                      <p:cBhvr>
                                        <p:cTn id="73" dur="500"/>
                                        <p:tgtEl>
                                          <p:spTgt spid="102"/>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103"/>
                                        </p:tgtEl>
                                        <p:attrNameLst>
                                          <p:attrName>style.visibility</p:attrName>
                                        </p:attrNameLst>
                                      </p:cBhvr>
                                      <p:to>
                                        <p:strVal val="visible"/>
                                      </p:to>
                                    </p:set>
                                    <p:animEffect transition="in" filter="wipe(down)">
                                      <p:cBhvr>
                                        <p:cTn id="76" dur="500"/>
                                        <p:tgtEl>
                                          <p:spTgt spid="103"/>
                                        </p:tgtEl>
                                      </p:cBhvr>
                                    </p:animEffect>
                                  </p:childTnLst>
                                </p:cTn>
                              </p:par>
                              <p:par>
                                <p:cTn id="77" presetID="22" presetClass="entr" presetSubtype="4" fill="hold" grpId="0" nodeType="withEffect">
                                  <p:stCondLst>
                                    <p:cond delay="0"/>
                                  </p:stCondLst>
                                  <p:childTnLst>
                                    <p:set>
                                      <p:cBhvr>
                                        <p:cTn id="78" dur="1" fill="hold">
                                          <p:stCondLst>
                                            <p:cond delay="0"/>
                                          </p:stCondLst>
                                        </p:cTn>
                                        <p:tgtEl>
                                          <p:spTgt spid="104"/>
                                        </p:tgtEl>
                                        <p:attrNameLst>
                                          <p:attrName>style.visibility</p:attrName>
                                        </p:attrNameLst>
                                      </p:cBhvr>
                                      <p:to>
                                        <p:strVal val="visible"/>
                                      </p:to>
                                    </p:set>
                                    <p:animEffect transition="in" filter="wipe(down)">
                                      <p:cBhvr>
                                        <p:cTn id="79" dur="500"/>
                                        <p:tgtEl>
                                          <p:spTgt spid="104"/>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105"/>
                                        </p:tgtEl>
                                        <p:attrNameLst>
                                          <p:attrName>style.visibility</p:attrName>
                                        </p:attrNameLst>
                                      </p:cBhvr>
                                      <p:to>
                                        <p:strVal val="visible"/>
                                      </p:to>
                                    </p:set>
                                    <p:animEffect transition="in" filter="wipe(down)">
                                      <p:cBhvr>
                                        <p:cTn id="82" dur="500"/>
                                        <p:tgtEl>
                                          <p:spTgt spid="105"/>
                                        </p:tgtEl>
                                      </p:cBhvr>
                                    </p:animEffect>
                                  </p:childTnLst>
                                </p:cTn>
                              </p:par>
                              <p:par>
                                <p:cTn id="83" presetID="22" presetClass="entr" presetSubtype="4" fill="hold" nodeType="withEffect">
                                  <p:stCondLst>
                                    <p:cond delay="0"/>
                                  </p:stCondLst>
                                  <p:childTnLst>
                                    <p:set>
                                      <p:cBhvr>
                                        <p:cTn id="84" dur="1" fill="hold">
                                          <p:stCondLst>
                                            <p:cond delay="0"/>
                                          </p:stCondLst>
                                        </p:cTn>
                                        <p:tgtEl>
                                          <p:spTgt spid="106"/>
                                        </p:tgtEl>
                                        <p:attrNameLst>
                                          <p:attrName>style.visibility</p:attrName>
                                        </p:attrNameLst>
                                      </p:cBhvr>
                                      <p:to>
                                        <p:strVal val="visible"/>
                                      </p:to>
                                    </p:set>
                                    <p:animEffect transition="in" filter="wipe(down)">
                                      <p:cBhvr>
                                        <p:cTn id="8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79" grpId="0" animBg="1"/>
      <p:bldP spid="80" grpId="0" animBg="1"/>
      <p:bldP spid="81" grpId="0" animBg="1"/>
      <p:bldP spid="82" grpId="0" animBg="1"/>
      <p:bldP spid="83" grpId="0" animBg="1"/>
      <p:bldP spid="94" grpId="0"/>
      <p:bldP spid="95" grpId="0"/>
      <p:bldP spid="96" grpId="0"/>
      <p:bldP spid="97" grpId="0"/>
      <p:bldP spid="98" grpId="0"/>
      <p:bldP spid="99" grpId="0"/>
      <p:bldP spid="100" grpId="0"/>
      <p:bldP spid="101" grpId="0"/>
      <p:bldP spid="102" grpId="0"/>
      <p:bldP spid="103" grpId="0"/>
      <p:bldP spid="104" grpId="0"/>
      <p:bldP spid="10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1">
            <a:extLst>
              <a:ext uri="{FF2B5EF4-FFF2-40B4-BE49-F238E27FC236}">
                <a16:creationId xmlns:a16="http://schemas.microsoft.com/office/drawing/2014/main" id="{FF5D25AC-1BA3-B090-A6F5-274FEEE3E0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563B0BE-CBCB-407C-8351-32E4CE586B4D}" type="slidenum">
              <a:rPr lang="en-US" altLang="zh-CN" sz="1400">
                <a:solidFill>
                  <a:schemeClr val="tx1"/>
                </a:solidFill>
              </a:rPr>
              <a:pPr>
                <a:spcBef>
                  <a:spcPct val="0"/>
                </a:spcBef>
                <a:buFontTx/>
                <a:buNone/>
              </a:pPr>
              <a:t>16</a:t>
            </a:fld>
            <a:endParaRPr lang="en-US" altLang="zh-CN" sz="1400">
              <a:solidFill>
                <a:schemeClr val="tx1"/>
              </a:solidFill>
            </a:endParaRPr>
          </a:p>
        </p:txBody>
      </p:sp>
      <p:sp>
        <p:nvSpPr>
          <p:cNvPr id="7" name="Rectangle 3">
            <a:extLst>
              <a:ext uri="{FF2B5EF4-FFF2-40B4-BE49-F238E27FC236}">
                <a16:creationId xmlns:a16="http://schemas.microsoft.com/office/drawing/2014/main" id="{0833E9EE-45C4-2048-4AED-A818102DE344}"/>
              </a:ext>
            </a:extLst>
          </p:cNvPr>
          <p:cNvSpPr txBox="1">
            <a:spLocks noChangeArrowheads="1"/>
          </p:cNvSpPr>
          <p:nvPr/>
        </p:nvSpPr>
        <p:spPr bwMode="auto">
          <a:xfrm>
            <a:off x="250825" y="977900"/>
            <a:ext cx="8229600" cy="7223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Sandwich Testing</a:t>
            </a:r>
          </a:p>
        </p:txBody>
      </p:sp>
      <p:sp>
        <p:nvSpPr>
          <p:cNvPr id="15" name="Freeform 3">
            <a:extLst>
              <a:ext uri="{FF2B5EF4-FFF2-40B4-BE49-F238E27FC236}">
                <a16:creationId xmlns:a16="http://schemas.microsoft.com/office/drawing/2014/main" id="{B8B03096-025F-022B-8799-59B413AA39FA}"/>
              </a:ext>
            </a:extLst>
          </p:cNvPr>
          <p:cNvSpPr>
            <a:spLocks/>
          </p:cNvSpPr>
          <p:nvPr/>
        </p:nvSpPr>
        <p:spPr bwMode="auto">
          <a:xfrm>
            <a:off x="1619250" y="3529013"/>
            <a:ext cx="2020888" cy="2416175"/>
          </a:xfrm>
          <a:custGeom>
            <a:avLst/>
            <a:gdLst>
              <a:gd name="T0" fmla="*/ 2147483647 w 1273"/>
              <a:gd name="T1" fmla="*/ 353984801 h 1353"/>
              <a:gd name="T2" fmla="*/ 2147483647 w 1273"/>
              <a:gd name="T3" fmla="*/ 255123456 h 1353"/>
              <a:gd name="T4" fmla="*/ 2064006666 w 1273"/>
              <a:gd name="T5" fmla="*/ 178586218 h 1353"/>
              <a:gd name="T6" fmla="*/ 1963200480 w 1273"/>
              <a:gd name="T7" fmla="*/ 127562621 h 1353"/>
              <a:gd name="T8" fmla="*/ 1902716768 w 1273"/>
              <a:gd name="T9" fmla="*/ 76537210 h 1353"/>
              <a:gd name="T10" fmla="*/ 1804431530 w 1273"/>
              <a:gd name="T11" fmla="*/ 25511806 h 1353"/>
              <a:gd name="T12" fmla="*/ 1643141235 w 1273"/>
              <a:gd name="T13" fmla="*/ 0 h 1353"/>
              <a:gd name="T14" fmla="*/ 1562496286 w 1273"/>
              <a:gd name="T15" fmla="*/ 0 h 1353"/>
              <a:gd name="T16" fmla="*/ 1383564511 w 1273"/>
              <a:gd name="T17" fmla="*/ 51025397 h 1353"/>
              <a:gd name="T18" fmla="*/ 1262597088 w 1273"/>
              <a:gd name="T19" fmla="*/ 127562621 h 1353"/>
              <a:gd name="T20" fmla="*/ 1121468427 w 1273"/>
              <a:gd name="T21" fmla="*/ 229611601 h 1353"/>
              <a:gd name="T22" fmla="*/ 882054528 w 1273"/>
              <a:gd name="T23" fmla="*/ 379496599 h 1353"/>
              <a:gd name="T24" fmla="*/ 761086906 w 1273"/>
              <a:gd name="T25" fmla="*/ 430521982 h 1353"/>
              <a:gd name="T26" fmla="*/ 521671419 w 1273"/>
              <a:gd name="T27" fmla="*/ 609108256 h 1353"/>
              <a:gd name="T28" fmla="*/ 400703896 w 1273"/>
              <a:gd name="T29" fmla="*/ 762182620 h 1353"/>
              <a:gd name="T30" fmla="*/ 299897710 w 1273"/>
              <a:gd name="T31" fmla="*/ 912067562 h 1353"/>
              <a:gd name="T32" fmla="*/ 219252761 w 1273"/>
              <a:gd name="T33" fmla="*/ 1141679331 h 1353"/>
              <a:gd name="T34" fmla="*/ 181451185 w 1273"/>
              <a:gd name="T35" fmla="*/ 1243728311 h 1353"/>
              <a:gd name="T36" fmla="*/ 181451185 w 1273"/>
              <a:gd name="T37" fmla="*/ 1495664020 h 1353"/>
              <a:gd name="T38" fmla="*/ 201612422 w 1273"/>
              <a:gd name="T39" fmla="*/ 1776299162 h 1353"/>
              <a:gd name="T40" fmla="*/ 219252761 w 1273"/>
              <a:gd name="T41" fmla="*/ 1926186337 h 1353"/>
              <a:gd name="T42" fmla="*/ 219252761 w 1273"/>
              <a:gd name="T43" fmla="*/ 2104772499 h 1353"/>
              <a:gd name="T44" fmla="*/ 181451185 w 1273"/>
              <a:gd name="T45" fmla="*/ 2147483647 h 1353"/>
              <a:gd name="T46" fmla="*/ 141128711 w 1273"/>
              <a:gd name="T47" fmla="*/ 2147483647 h 1353"/>
              <a:gd name="T48" fmla="*/ 80644974 w 1273"/>
              <a:gd name="T49" fmla="*/ 2147483647 h 1353"/>
              <a:gd name="T50" fmla="*/ 0 w 1273"/>
              <a:gd name="T51" fmla="*/ 2147483647 h 1353"/>
              <a:gd name="T52" fmla="*/ 0 w 1273"/>
              <a:gd name="T53" fmla="*/ 2147483647 h 1353"/>
              <a:gd name="T54" fmla="*/ 20161243 w 1273"/>
              <a:gd name="T55" fmla="*/ 2147483647 h 1353"/>
              <a:gd name="T56" fmla="*/ 80644974 w 1273"/>
              <a:gd name="T57" fmla="*/ 2147483647 h 1353"/>
              <a:gd name="T58" fmla="*/ 120967473 w 1273"/>
              <a:gd name="T59" fmla="*/ 2147483647 h 1353"/>
              <a:gd name="T60" fmla="*/ 219252761 w 1273"/>
              <a:gd name="T61" fmla="*/ 2147483647 h 1353"/>
              <a:gd name="T62" fmla="*/ 320058947 w 1273"/>
              <a:gd name="T63" fmla="*/ 2147483647 h 1353"/>
              <a:gd name="T64" fmla="*/ 461187707 w 1273"/>
              <a:gd name="T65" fmla="*/ 2147483647 h 1353"/>
              <a:gd name="T66" fmla="*/ 640119482 w 1273"/>
              <a:gd name="T67" fmla="*/ 2147483647 h 1353"/>
              <a:gd name="T68" fmla="*/ 902215765 w 1273"/>
              <a:gd name="T69" fmla="*/ 2147483647 h 1353"/>
              <a:gd name="T70" fmla="*/ 1121468427 w 1273"/>
              <a:gd name="T71" fmla="*/ 2147483647 h 1353"/>
              <a:gd name="T72" fmla="*/ 1343242037 w 1273"/>
              <a:gd name="T73" fmla="*/ 2147483647 h 1353"/>
              <a:gd name="T74" fmla="*/ 1602818761 w 1273"/>
              <a:gd name="T75" fmla="*/ 2147483647 h 1353"/>
              <a:gd name="T76" fmla="*/ 1862394294 w 1273"/>
              <a:gd name="T77" fmla="*/ 2147483647 h 1353"/>
              <a:gd name="T78" fmla="*/ 2043845429 w 1273"/>
              <a:gd name="T79" fmla="*/ 2147483647 h 1353"/>
              <a:gd name="T80" fmla="*/ 2144651616 w 1273"/>
              <a:gd name="T81" fmla="*/ 2147483647 h 1353"/>
              <a:gd name="T82" fmla="*/ 2147483647 w 1273"/>
              <a:gd name="T83" fmla="*/ 2147483647 h 1353"/>
              <a:gd name="T84" fmla="*/ 2147483647 w 1273"/>
              <a:gd name="T85" fmla="*/ 2147483647 h 1353"/>
              <a:gd name="T86" fmla="*/ 2147483647 w 1273"/>
              <a:gd name="T87" fmla="*/ 2147483647 h 1353"/>
              <a:gd name="T88" fmla="*/ 2147483647 w 1273"/>
              <a:gd name="T89" fmla="*/ 2147483647 h 1353"/>
              <a:gd name="T90" fmla="*/ 2147483647 w 1273"/>
              <a:gd name="T91" fmla="*/ 2147483647 h 1353"/>
              <a:gd name="T92" fmla="*/ 2147483647 w 1273"/>
              <a:gd name="T93" fmla="*/ 2147483647 h 1353"/>
              <a:gd name="T94" fmla="*/ 2147483647 w 1273"/>
              <a:gd name="T95" fmla="*/ 2147483647 h 1353"/>
              <a:gd name="T96" fmla="*/ 2147483647 w 1273"/>
              <a:gd name="T97" fmla="*/ 2147483647 h 1353"/>
              <a:gd name="T98" fmla="*/ 2147483647 w 1273"/>
              <a:gd name="T99" fmla="*/ 2147483647 h 1353"/>
              <a:gd name="T100" fmla="*/ 2147483647 w 1273"/>
              <a:gd name="T101" fmla="*/ 2147483647 h 1353"/>
              <a:gd name="T102" fmla="*/ 2147483647 w 1273"/>
              <a:gd name="T103" fmla="*/ 2147483647 h 1353"/>
              <a:gd name="T104" fmla="*/ 2147483647 w 1273"/>
              <a:gd name="T105" fmla="*/ 2147483647 h 1353"/>
              <a:gd name="T106" fmla="*/ 2147483647 w 1273"/>
              <a:gd name="T107" fmla="*/ 2147483647 h 1353"/>
              <a:gd name="T108" fmla="*/ 2147483647 w 1273"/>
              <a:gd name="T109" fmla="*/ 2147483647 h 1353"/>
              <a:gd name="T110" fmla="*/ 2147483647 w 1273"/>
              <a:gd name="T111" fmla="*/ 2028235317 h 1353"/>
              <a:gd name="T112" fmla="*/ 2147483647 w 1273"/>
              <a:gd name="T113" fmla="*/ 1521175818 h 1353"/>
              <a:gd name="T114" fmla="*/ 2147483647 w 1273"/>
              <a:gd name="T115" fmla="*/ 1269241896 h 1353"/>
              <a:gd name="T116" fmla="*/ 2147483647 w 1273"/>
              <a:gd name="T117" fmla="*/ 988604967 h 1353"/>
              <a:gd name="T118" fmla="*/ 2147483647 w 1273"/>
              <a:gd name="T119" fmla="*/ 886555763 h 1353"/>
              <a:gd name="T120" fmla="*/ 2147483647 w 1273"/>
              <a:gd name="T121" fmla="*/ 583596458 h 1353"/>
              <a:gd name="T122" fmla="*/ 2147483647 w 1273"/>
              <a:gd name="T123" fmla="*/ 353984801 h 135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273"/>
              <a:gd name="T187" fmla="*/ 0 h 1353"/>
              <a:gd name="T188" fmla="*/ 1273 w 1273"/>
              <a:gd name="T189" fmla="*/ 1353 h 135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273" h="1353">
                <a:moveTo>
                  <a:pt x="962" y="119"/>
                </a:moveTo>
                <a:lnTo>
                  <a:pt x="946" y="111"/>
                </a:lnTo>
                <a:lnTo>
                  <a:pt x="906" y="95"/>
                </a:lnTo>
                <a:lnTo>
                  <a:pt x="875" y="80"/>
                </a:lnTo>
                <a:lnTo>
                  <a:pt x="851" y="72"/>
                </a:lnTo>
                <a:lnTo>
                  <a:pt x="819" y="56"/>
                </a:lnTo>
                <a:lnTo>
                  <a:pt x="803" y="48"/>
                </a:lnTo>
                <a:lnTo>
                  <a:pt x="779" y="40"/>
                </a:lnTo>
                <a:lnTo>
                  <a:pt x="763" y="32"/>
                </a:lnTo>
                <a:lnTo>
                  <a:pt x="755" y="24"/>
                </a:lnTo>
                <a:lnTo>
                  <a:pt x="739" y="16"/>
                </a:lnTo>
                <a:lnTo>
                  <a:pt x="716" y="8"/>
                </a:lnTo>
                <a:lnTo>
                  <a:pt x="684" y="0"/>
                </a:lnTo>
                <a:lnTo>
                  <a:pt x="652" y="0"/>
                </a:lnTo>
                <a:lnTo>
                  <a:pt x="636" y="0"/>
                </a:lnTo>
                <a:lnTo>
                  <a:pt x="620" y="0"/>
                </a:lnTo>
                <a:lnTo>
                  <a:pt x="580" y="8"/>
                </a:lnTo>
                <a:lnTo>
                  <a:pt x="549" y="16"/>
                </a:lnTo>
                <a:lnTo>
                  <a:pt x="517" y="32"/>
                </a:lnTo>
                <a:lnTo>
                  <a:pt x="501" y="40"/>
                </a:lnTo>
                <a:lnTo>
                  <a:pt x="485" y="48"/>
                </a:lnTo>
                <a:lnTo>
                  <a:pt x="445" y="72"/>
                </a:lnTo>
                <a:lnTo>
                  <a:pt x="398" y="95"/>
                </a:lnTo>
                <a:lnTo>
                  <a:pt x="350" y="119"/>
                </a:lnTo>
                <a:lnTo>
                  <a:pt x="326" y="127"/>
                </a:lnTo>
                <a:lnTo>
                  <a:pt x="302" y="135"/>
                </a:lnTo>
                <a:lnTo>
                  <a:pt x="254" y="159"/>
                </a:lnTo>
                <a:lnTo>
                  <a:pt x="207" y="191"/>
                </a:lnTo>
                <a:lnTo>
                  <a:pt x="167" y="223"/>
                </a:lnTo>
                <a:lnTo>
                  <a:pt x="159" y="239"/>
                </a:lnTo>
                <a:lnTo>
                  <a:pt x="143" y="254"/>
                </a:lnTo>
                <a:lnTo>
                  <a:pt x="119" y="286"/>
                </a:lnTo>
                <a:lnTo>
                  <a:pt x="95" y="326"/>
                </a:lnTo>
                <a:lnTo>
                  <a:pt x="87" y="358"/>
                </a:lnTo>
                <a:lnTo>
                  <a:pt x="80" y="374"/>
                </a:lnTo>
                <a:lnTo>
                  <a:pt x="72" y="390"/>
                </a:lnTo>
                <a:lnTo>
                  <a:pt x="72" y="422"/>
                </a:lnTo>
                <a:lnTo>
                  <a:pt x="72" y="469"/>
                </a:lnTo>
                <a:lnTo>
                  <a:pt x="72" y="525"/>
                </a:lnTo>
                <a:lnTo>
                  <a:pt x="80" y="557"/>
                </a:lnTo>
                <a:lnTo>
                  <a:pt x="80" y="565"/>
                </a:lnTo>
                <a:lnTo>
                  <a:pt x="87" y="604"/>
                </a:lnTo>
                <a:lnTo>
                  <a:pt x="87" y="636"/>
                </a:lnTo>
                <a:lnTo>
                  <a:pt x="87" y="660"/>
                </a:lnTo>
                <a:lnTo>
                  <a:pt x="80" y="692"/>
                </a:lnTo>
                <a:lnTo>
                  <a:pt x="72" y="732"/>
                </a:lnTo>
                <a:lnTo>
                  <a:pt x="64" y="763"/>
                </a:lnTo>
                <a:lnTo>
                  <a:pt x="56" y="787"/>
                </a:lnTo>
                <a:lnTo>
                  <a:pt x="48" y="811"/>
                </a:lnTo>
                <a:lnTo>
                  <a:pt x="32" y="851"/>
                </a:lnTo>
                <a:lnTo>
                  <a:pt x="16" y="907"/>
                </a:lnTo>
                <a:lnTo>
                  <a:pt x="0" y="970"/>
                </a:lnTo>
                <a:lnTo>
                  <a:pt x="0" y="1018"/>
                </a:lnTo>
                <a:lnTo>
                  <a:pt x="0" y="1042"/>
                </a:lnTo>
                <a:lnTo>
                  <a:pt x="0" y="1066"/>
                </a:lnTo>
                <a:lnTo>
                  <a:pt x="8" y="1113"/>
                </a:lnTo>
                <a:lnTo>
                  <a:pt x="16" y="1153"/>
                </a:lnTo>
                <a:lnTo>
                  <a:pt x="32" y="1185"/>
                </a:lnTo>
                <a:lnTo>
                  <a:pt x="40" y="1201"/>
                </a:lnTo>
                <a:lnTo>
                  <a:pt x="48" y="1217"/>
                </a:lnTo>
                <a:lnTo>
                  <a:pt x="64" y="1233"/>
                </a:lnTo>
                <a:lnTo>
                  <a:pt x="87" y="1257"/>
                </a:lnTo>
                <a:lnTo>
                  <a:pt x="111" y="1272"/>
                </a:lnTo>
                <a:lnTo>
                  <a:pt x="127" y="1280"/>
                </a:lnTo>
                <a:lnTo>
                  <a:pt x="159" y="1288"/>
                </a:lnTo>
                <a:lnTo>
                  <a:pt x="183" y="1288"/>
                </a:lnTo>
                <a:lnTo>
                  <a:pt x="215" y="1288"/>
                </a:lnTo>
                <a:lnTo>
                  <a:pt x="254" y="1288"/>
                </a:lnTo>
                <a:lnTo>
                  <a:pt x="294" y="1288"/>
                </a:lnTo>
                <a:lnTo>
                  <a:pt x="358" y="1288"/>
                </a:lnTo>
                <a:lnTo>
                  <a:pt x="413" y="1288"/>
                </a:lnTo>
                <a:lnTo>
                  <a:pt x="445" y="1288"/>
                </a:lnTo>
                <a:lnTo>
                  <a:pt x="477" y="1288"/>
                </a:lnTo>
                <a:lnTo>
                  <a:pt x="533" y="1288"/>
                </a:lnTo>
                <a:lnTo>
                  <a:pt x="596" y="1288"/>
                </a:lnTo>
                <a:lnTo>
                  <a:pt x="636" y="1288"/>
                </a:lnTo>
                <a:lnTo>
                  <a:pt x="684" y="1288"/>
                </a:lnTo>
                <a:lnTo>
                  <a:pt x="739" y="1296"/>
                </a:lnTo>
                <a:lnTo>
                  <a:pt x="771" y="1304"/>
                </a:lnTo>
                <a:lnTo>
                  <a:pt x="811" y="1312"/>
                </a:lnTo>
                <a:lnTo>
                  <a:pt x="819" y="1312"/>
                </a:lnTo>
                <a:lnTo>
                  <a:pt x="851" y="1320"/>
                </a:lnTo>
                <a:lnTo>
                  <a:pt x="898" y="1328"/>
                </a:lnTo>
                <a:lnTo>
                  <a:pt x="954" y="1336"/>
                </a:lnTo>
                <a:lnTo>
                  <a:pt x="1010" y="1352"/>
                </a:lnTo>
                <a:lnTo>
                  <a:pt x="1034" y="1352"/>
                </a:lnTo>
                <a:lnTo>
                  <a:pt x="1049" y="1352"/>
                </a:lnTo>
                <a:lnTo>
                  <a:pt x="1097" y="1352"/>
                </a:lnTo>
                <a:lnTo>
                  <a:pt x="1129" y="1352"/>
                </a:lnTo>
                <a:lnTo>
                  <a:pt x="1169" y="1344"/>
                </a:lnTo>
                <a:lnTo>
                  <a:pt x="1185" y="1336"/>
                </a:lnTo>
                <a:lnTo>
                  <a:pt x="1200" y="1328"/>
                </a:lnTo>
                <a:lnTo>
                  <a:pt x="1232" y="1304"/>
                </a:lnTo>
                <a:lnTo>
                  <a:pt x="1248" y="1280"/>
                </a:lnTo>
                <a:lnTo>
                  <a:pt x="1264" y="1249"/>
                </a:lnTo>
                <a:lnTo>
                  <a:pt x="1264" y="1233"/>
                </a:lnTo>
                <a:lnTo>
                  <a:pt x="1272" y="1209"/>
                </a:lnTo>
                <a:lnTo>
                  <a:pt x="1272" y="1169"/>
                </a:lnTo>
                <a:lnTo>
                  <a:pt x="1264" y="1129"/>
                </a:lnTo>
                <a:lnTo>
                  <a:pt x="1256" y="1082"/>
                </a:lnTo>
                <a:lnTo>
                  <a:pt x="1248" y="1058"/>
                </a:lnTo>
                <a:lnTo>
                  <a:pt x="1240" y="1034"/>
                </a:lnTo>
                <a:lnTo>
                  <a:pt x="1224" y="986"/>
                </a:lnTo>
                <a:lnTo>
                  <a:pt x="1208" y="938"/>
                </a:lnTo>
                <a:lnTo>
                  <a:pt x="1193" y="899"/>
                </a:lnTo>
                <a:lnTo>
                  <a:pt x="1185" y="875"/>
                </a:lnTo>
                <a:lnTo>
                  <a:pt x="1177" y="859"/>
                </a:lnTo>
                <a:lnTo>
                  <a:pt x="1161" y="811"/>
                </a:lnTo>
                <a:lnTo>
                  <a:pt x="1153" y="763"/>
                </a:lnTo>
                <a:lnTo>
                  <a:pt x="1145" y="708"/>
                </a:lnTo>
                <a:lnTo>
                  <a:pt x="1145" y="684"/>
                </a:lnTo>
                <a:lnTo>
                  <a:pt x="1145" y="636"/>
                </a:lnTo>
                <a:lnTo>
                  <a:pt x="1137" y="533"/>
                </a:lnTo>
                <a:lnTo>
                  <a:pt x="1137" y="477"/>
                </a:lnTo>
                <a:lnTo>
                  <a:pt x="1137" y="453"/>
                </a:lnTo>
                <a:lnTo>
                  <a:pt x="1129" y="398"/>
                </a:lnTo>
                <a:lnTo>
                  <a:pt x="1121" y="350"/>
                </a:lnTo>
                <a:lnTo>
                  <a:pt x="1105" y="310"/>
                </a:lnTo>
                <a:lnTo>
                  <a:pt x="1097" y="294"/>
                </a:lnTo>
                <a:lnTo>
                  <a:pt x="1089" y="278"/>
                </a:lnTo>
                <a:lnTo>
                  <a:pt x="1057" y="231"/>
                </a:lnTo>
                <a:lnTo>
                  <a:pt x="1018" y="183"/>
                </a:lnTo>
                <a:lnTo>
                  <a:pt x="970" y="135"/>
                </a:lnTo>
                <a:lnTo>
                  <a:pt x="946" y="111"/>
                </a:lnTo>
                <a:lnTo>
                  <a:pt x="962" y="119"/>
                </a:lnTo>
              </a:path>
            </a:pathLst>
          </a:custGeom>
          <a:solidFill>
            <a:srgbClr val="003366"/>
          </a:solidFill>
          <a:ln>
            <a:noFill/>
          </a:ln>
          <a:extLst>
            <a:ext uri="{91240B29-F687-4F45-9708-019B960494DF}">
              <a14:hiddenLine xmlns:a14="http://schemas.microsoft.com/office/drawing/2010/main" w="12700" cap="rnd" cmpd="sng">
                <a:solidFill>
                  <a:srgbClr val="000000"/>
                </a:solidFill>
                <a:prstDash val="solid"/>
                <a:round/>
                <a:headEnd type="none" w="med" len="med"/>
                <a:tailEnd type="triangle" w="med" len="med"/>
              </a14:hiddenLine>
            </a:ext>
          </a:extLst>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6" name="Rectangle 4">
            <a:extLst>
              <a:ext uri="{FF2B5EF4-FFF2-40B4-BE49-F238E27FC236}">
                <a16:creationId xmlns:a16="http://schemas.microsoft.com/office/drawing/2014/main" id="{DE5923C7-9EA4-5E60-18D0-52F459909CBA}"/>
              </a:ext>
            </a:extLst>
          </p:cNvPr>
          <p:cNvSpPr>
            <a:spLocks noChangeArrowheads="1"/>
          </p:cNvSpPr>
          <p:nvPr/>
        </p:nvSpPr>
        <p:spPr bwMode="auto">
          <a:xfrm>
            <a:off x="3790950" y="1700213"/>
            <a:ext cx="685800" cy="542925"/>
          </a:xfrm>
          <a:prstGeom prst="rect">
            <a:avLst/>
          </a:prstGeom>
          <a:solidFill>
            <a:srgbClr val="9A0000"/>
          </a:solidFill>
          <a:ln>
            <a:noFill/>
          </a:ln>
          <a:extLst>
            <a:ext uri="{91240B29-F687-4F45-9708-019B960494DF}">
              <a14:hiddenLine xmlns:a14="http://schemas.microsoft.com/office/drawing/2010/main" w="1270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7" name="Rectangle 5">
            <a:extLst>
              <a:ext uri="{FF2B5EF4-FFF2-40B4-BE49-F238E27FC236}">
                <a16:creationId xmlns:a16="http://schemas.microsoft.com/office/drawing/2014/main" id="{B3C209C8-9329-6FA3-B61A-CFA93DCF4325}"/>
              </a:ext>
            </a:extLst>
          </p:cNvPr>
          <p:cNvSpPr>
            <a:spLocks noChangeArrowheads="1"/>
          </p:cNvSpPr>
          <p:nvPr/>
        </p:nvSpPr>
        <p:spPr bwMode="auto">
          <a:xfrm>
            <a:off x="3028950" y="2786063"/>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8" name="Rectangle 6">
            <a:extLst>
              <a:ext uri="{FF2B5EF4-FFF2-40B4-BE49-F238E27FC236}">
                <a16:creationId xmlns:a16="http://schemas.microsoft.com/office/drawing/2014/main" id="{086DC5A0-CC4C-C9A0-A0DB-34D2AB8009E5}"/>
              </a:ext>
            </a:extLst>
          </p:cNvPr>
          <p:cNvSpPr>
            <a:spLocks noChangeArrowheads="1"/>
          </p:cNvSpPr>
          <p:nvPr/>
        </p:nvSpPr>
        <p:spPr bwMode="auto">
          <a:xfrm>
            <a:off x="2279650" y="3886200"/>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9" name="Rectangle 7">
            <a:extLst>
              <a:ext uri="{FF2B5EF4-FFF2-40B4-BE49-F238E27FC236}">
                <a16:creationId xmlns:a16="http://schemas.microsoft.com/office/drawing/2014/main" id="{F70A1EF0-826C-08D6-52CF-A5BDDAFAFF65}"/>
              </a:ext>
            </a:extLst>
          </p:cNvPr>
          <p:cNvSpPr>
            <a:spLocks noChangeArrowheads="1"/>
          </p:cNvSpPr>
          <p:nvPr/>
        </p:nvSpPr>
        <p:spPr bwMode="auto">
          <a:xfrm>
            <a:off x="1797050" y="4972050"/>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0" name="Rectangle 8">
            <a:extLst>
              <a:ext uri="{FF2B5EF4-FFF2-40B4-BE49-F238E27FC236}">
                <a16:creationId xmlns:a16="http://schemas.microsoft.com/office/drawing/2014/main" id="{43A5F946-C697-4859-8B9A-2B074EA2BBFE}"/>
              </a:ext>
            </a:extLst>
          </p:cNvPr>
          <p:cNvSpPr>
            <a:spLocks noChangeArrowheads="1"/>
          </p:cNvSpPr>
          <p:nvPr/>
        </p:nvSpPr>
        <p:spPr bwMode="auto">
          <a:xfrm>
            <a:off x="2698750" y="4972050"/>
            <a:ext cx="685800" cy="542925"/>
          </a:xfrm>
          <a:prstGeom prst="rect">
            <a:avLst/>
          </a:prstGeom>
          <a:solidFill>
            <a:srgbClr val="9A00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1" name="Rectangle 9">
            <a:extLst>
              <a:ext uri="{FF2B5EF4-FFF2-40B4-BE49-F238E27FC236}">
                <a16:creationId xmlns:a16="http://schemas.microsoft.com/office/drawing/2014/main" id="{AB055671-4329-BE33-ACC5-8BC31837ABB4}"/>
              </a:ext>
            </a:extLst>
          </p:cNvPr>
          <p:cNvSpPr>
            <a:spLocks noChangeArrowheads="1"/>
          </p:cNvSpPr>
          <p:nvPr/>
        </p:nvSpPr>
        <p:spPr bwMode="auto">
          <a:xfrm>
            <a:off x="3892550" y="2786063"/>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2" name="Rectangle 10">
            <a:extLst>
              <a:ext uri="{FF2B5EF4-FFF2-40B4-BE49-F238E27FC236}">
                <a16:creationId xmlns:a16="http://schemas.microsoft.com/office/drawing/2014/main" id="{344FC10B-786C-D450-C8B3-96DDC609310F}"/>
              </a:ext>
            </a:extLst>
          </p:cNvPr>
          <p:cNvSpPr>
            <a:spLocks noChangeArrowheads="1"/>
          </p:cNvSpPr>
          <p:nvPr/>
        </p:nvSpPr>
        <p:spPr bwMode="auto">
          <a:xfrm>
            <a:off x="4756150" y="2786063"/>
            <a:ext cx="685800" cy="542925"/>
          </a:xfrm>
          <a:prstGeom prst="rect">
            <a:avLst/>
          </a:prstGeom>
          <a:solidFill>
            <a:srgbClr val="00AE00"/>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3" name="Line 11">
            <a:extLst>
              <a:ext uri="{FF2B5EF4-FFF2-40B4-BE49-F238E27FC236}">
                <a16:creationId xmlns:a16="http://schemas.microsoft.com/office/drawing/2014/main" id="{A7C1A419-3FE4-DABC-C27E-C6964AF873A3}"/>
              </a:ext>
            </a:extLst>
          </p:cNvPr>
          <p:cNvSpPr>
            <a:spLocks noChangeShapeType="1"/>
          </p:cNvSpPr>
          <p:nvPr/>
        </p:nvSpPr>
        <p:spPr bwMode="auto">
          <a:xfrm flipH="1">
            <a:off x="2114550" y="4443413"/>
            <a:ext cx="520700" cy="5286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2">
            <a:extLst>
              <a:ext uri="{FF2B5EF4-FFF2-40B4-BE49-F238E27FC236}">
                <a16:creationId xmlns:a16="http://schemas.microsoft.com/office/drawing/2014/main" id="{DE8CC4C5-6EBF-954D-6E83-509BCDECE21E}"/>
              </a:ext>
            </a:extLst>
          </p:cNvPr>
          <p:cNvSpPr>
            <a:spLocks noChangeShapeType="1"/>
          </p:cNvSpPr>
          <p:nvPr/>
        </p:nvSpPr>
        <p:spPr bwMode="auto">
          <a:xfrm>
            <a:off x="2609850" y="4443413"/>
            <a:ext cx="444500" cy="54292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3">
            <a:extLst>
              <a:ext uri="{FF2B5EF4-FFF2-40B4-BE49-F238E27FC236}">
                <a16:creationId xmlns:a16="http://schemas.microsoft.com/office/drawing/2014/main" id="{CB2AD0E9-8B2D-9071-2124-E13815C02AC2}"/>
              </a:ext>
            </a:extLst>
          </p:cNvPr>
          <p:cNvSpPr>
            <a:spLocks noChangeShapeType="1"/>
          </p:cNvSpPr>
          <p:nvPr/>
        </p:nvSpPr>
        <p:spPr bwMode="auto">
          <a:xfrm>
            <a:off x="4159250" y="2257425"/>
            <a:ext cx="38100" cy="52863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26" name="Line 14">
            <a:extLst>
              <a:ext uri="{FF2B5EF4-FFF2-40B4-BE49-F238E27FC236}">
                <a16:creationId xmlns:a16="http://schemas.microsoft.com/office/drawing/2014/main" id="{20C59F99-598E-4C4B-674F-D1600FDC6FEA}"/>
              </a:ext>
            </a:extLst>
          </p:cNvPr>
          <p:cNvSpPr>
            <a:spLocks noChangeShapeType="1"/>
          </p:cNvSpPr>
          <p:nvPr/>
        </p:nvSpPr>
        <p:spPr bwMode="auto">
          <a:xfrm>
            <a:off x="4133850" y="2286000"/>
            <a:ext cx="977900" cy="485775"/>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27" name="Rectangle 15">
            <a:extLst>
              <a:ext uri="{FF2B5EF4-FFF2-40B4-BE49-F238E27FC236}">
                <a16:creationId xmlns:a16="http://schemas.microsoft.com/office/drawing/2014/main" id="{B636DA42-22C3-213F-37FF-3616CD25911D}"/>
              </a:ext>
            </a:extLst>
          </p:cNvPr>
          <p:cNvSpPr>
            <a:spLocks noChangeArrowheads="1"/>
          </p:cNvSpPr>
          <p:nvPr/>
        </p:nvSpPr>
        <p:spPr bwMode="auto">
          <a:xfrm>
            <a:off x="4945063" y="1917700"/>
            <a:ext cx="2047875" cy="638175"/>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Top modules are</a:t>
            </a:r>
          </a:p>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tested with stubs</a:t>
            </a:r>
          </a:p>
        </p:txBody>
      </p:sp>
      <p:sp>
        <p:nvSpPr>
          <p:cNvPr id="28" name="Rectangle 16">
            <a:extLst>
              <a:ext uri="{FF2B5EF4-FFF2-40B4-BE49-F238E27FC236}">
                <a16:creationId xmlns:a16="http://schemas.microsoft.com/office/drawing/2014/main" id="{232F6943-CD66-6D06-D6BB-A39C7D0F26AD}"/>
              </a:ext>
            </a:extLst>
          </p:cNvPr>
          <p:cNvSpPr>
            <a:spLocks noChangeArrowheads="1"/>
          </p:cNvSpPr>
          <p:nvPr/>
        </p:nvSpPr>
        <p:spPr bwMode="auto">
          <a:xfrm>
            <a:off x="3611563" y="4532313"/>
            <a:ext cx="3902075"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Worker modules are grouped into </a:t>
            </a:r>
          </a:p>
        </p:txBody>
      </p:sp>
      <p:sp>
        <p:nvSpPr>
          <p:cNvPr id="29" name="Rectangle 17">
            <a:extLst>
              <a:ext uri="{FF2B5EF4-FFF2-40B4-BE49-F238E27FC236}">
                <a16:creationId xmlns:a16="http://schemas.microsoft.com/office/drawing/2014/main" id="{97A58951-F157-EA8E-2DE9-E5AC2E2B8FF8}"/>
              </a:ext>
            </a:extLst>
          </p:cNvPr>
          <p:cNvSpPr>
            <a:spLocks noChangeArrowheads="1"/>
          </p:cNvSpPr>
          <p:nvPr/>
        </p:nvSpPr>
        <p:spPr bwMode="auto">
          <a:xfrm>
            <a:off x="3611563" y="4789488"/>
            <a:ext cx="2492375" cy="363537"/>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itchFamily="-128" charset="0"/>
                <a:ea typeface="ＭＳ Ｐゴシック" pitchFamily="-128" charset="-128"/>
              </a:rPr>
              <a:t>builds and integrated</a:t>
            </a:r>
          </a:p>
        </p:txBody>
      </p:sp>
      <p:sp>
        <p:nvSpPr>
          <p:cNvPr id="30" name="Rectangle 18">
            <a:extLst>
              <a:ext uri="{FF2B5EF4-FFF2-40B4-BE49-F238E27FC236}">
                <a16:creationId xmlns:a16="http://schemas.microsoft.com/office/drawing/2014/main" id="{52FC12A2-4985-4557-B316-407FA048A09C}"/>
              </a:ext>
            </a:extLst>
          </p:cNvPr>
          <p:cNvSpPr>
            <a:spLocks noChangeArrowheads="1"/>
          </p:cNvSpPr>
          <p:nvPr/>
        </p:nvSpPr>
        <p:spPr bwMode="auto">
          <a:xfrm>
            <a:off x="4017963" y="1731963"/>
            <a:ext cx="3460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A</a:t>
            </a:r>
          </a:p>
        </p:txBody>
      </p:sp>
      <p:sp>
        <p:nvSpPr>
          <p:cNvPr id="31" name="Rectangle 19">
            <a:extLst>
              <a:ext uri="{FF2B5EF4-FFF2-40B4-BE49-F238E27FC236}">
                <a16:creationId xmlns:a16="http://schemas.microsoft.com/office/drawing/2014/main" id="{E85D24F4-3680-D556-6EE2-FB6C7D341D93}"/>
              </a:ext>
            </a:extLst>
          </p:cNvPr>
          <p:cNvSpPr>
            <a:spLocks noChangeArrowheads="1"/>
          </p:cNvSpPr>
          <p:nvPr/>
        </p:nvSpPr>
        <p:spPr bwMode="auto">
          <a:xfrm>
            <a:off x="3230563" y="2874963"/>
            <a:ext cx="3460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B</a:t>
            </a:r>
          </a:p>
        </p:txBody>
      </p:sp>
      <p:sp>
        <p:nvSpPr>
          <p:cNvPr id="32" name="Rectangle 20">
            <a:extLst>
              <a:ext uri="{FF2B5EF4-FFF2-40B4-BE49-F238E27FC236}">
                <a16:creationId xmlns:a16="http://schemas.microsoft.com/office/drawing/2014/main" id="{D8356F87-1EC7-4B50-C194-C8381D678E7F}"/>
              </a:ext>
            </a:extLst>
          </p:cNvPr>
          <p:cNvSpPr>
            <a:spLocks noChangeArrowheads="1"/>
          </p:cNvSpPr>
          <p:nvPr/>
        </p:nvSpPr>
        <p:spPr bwMode="auto">
          <a:xfrm>
            <a:off x="2506663" y="3975100"/>
            <a:ext cx="3460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C</a:t>
            </a:r>
          </a:p>
        </p:txBody>
      </p:sp>
      <p:sp>
        <p:nvSpPr>
          <p:cNvPr id="33" name="Rectangle 21">
            <a:extLst>
              <a:ext uri="{FF2B5EF4-FFF2-40B4-BE49-F238E27FC236}">
                <a16:creationId xmlns:a16="http://schemas.microsoft.com/office/drawing/2014/main" id="{2E9C86CD-AE40-1907-6832-F124CBAD5CAA}"/>
              </a:ext>
            </a:extLst>
          </p:cNvPr>
          <p:cNvSpPr>
            <a:spLocks noChangeArrowheads="1"/>
          </p:cNvSpPr>
          <p:nvPr/>
        </p:nvSpPr>
        <p:spPr bwMode="auto">
          <a:xfrm>
            <a:off x="1973263" y="5018088"/>
            <a:ext cx="3460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D</a:t>
            </a:r>
          </a:p>
        </p:txBody>
      </p:sp>
      <p:sp>
        <p:nvSpPr>
          <p:cNvPr id="34" name="Rectangle 22">
            <a:extLst>
              <a:ext uri="{FF2B5EF4-FFF2-40B4-BE49-F238E27FC236}">
                <a16:creationId xmlns:a16="http://schemas.microsoft.com/office/drawing/2014/main" id="{5F363933-09B8-5539-02C3-B40992B9DB74}"/>
              </a:ext>
            </a:extLst>
          </p:cNvPr>
          <p:cNvSpPr>
            <a:spLocks noChangeArrowheads="1"/>
          </p:cNvSpPr>
          <p:nvPr/>
        </p:nvSpPr>
        <p:spPr bwMode="auto">
          <a:xfrm>
            <a:off x="2900363" y="5018088"/>
            <a:ext cx="333375" cy="363537"/>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E</a:t>
            </a:r>
          </a:p>
        </p:txBody>
      </p:sp>
      <p:sp>
        <p:nvSpPr>
          <p:cNvPr id="35" name="Rectangle 23">
            <a:extLst>
              <a:ext uri="{FF2B5EF4-FFF2-40B4-BE49-F238E27FC236}">
                <a16:creationId xmlns:a16="http://schemas.microsoft.com/office/drawing/2014/main" id="{033B5F98-4292-919A-1537-D430572A30B4}"/>
              </a:ext>
            </a:extLst>
          </p:cNvPr>
          <p:cNvSpPr>
            <a:spLocks noChangeArrowheads="1"/>
          </p:cNvSpPr>
          <p:nvPr/>
        </p:nvSpPr>
        <p:spPr bwMode="auto">
          <a:xfrm>
            <a:off x="4094163" y="2889250"/>
            <a:ext cx="3206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F</a:t>
            </a:r>
          </a:p>
        </p:txBody>
      </p:sp>
      <p:sp>
        <p:nvSpPr>
          <p:cNvPr id="36" name="Rectangle 24">
            <a:extLst>
              <a:ext uri="{FF2B5EF4-FFF2-40B4-BE49-F238E27FC236}">
                <a16:creationId xmlns:a16="http://schemas.microsoft.com/office/drawing/2014/main" id="{E7B26C58-29E7-9198-30D9-B19CC2194FDE}"/>
              </a:ext>
            </a:extLst>
          </p:cNvPr>
          <p:cNvSpPr>
            <a:spLocks noChangeArrowheads="1"/>
          </p:cNvSpPr>
          <p:nvPr/>
        </p:nvSpPr>
        <p:spPr bwMode="auto">
          <a:xfrm>
            <a:off x="4919663" y="2889250"/>
            <a:ext cx="358775" cy="363538"/>
          </a:xfrm>
          <a:prstGeom prst="rect">
            <a:avLst/>
          </a:prstGeom>
          <a:noFill/>
          <a:ln>
            <a:noFill/>
          </a:ln>
          <a:effectLst/>
        </p:spPr>
        <p:txBody>
          <a:bodyPr wrap="none" lIns="90487" tIns="44450" rIns="90487" bIns="44450">
            <a:spAutoFit/>
          </a:bodyPr>
          <a:lstStyle/>
          <a:p>
            <a:pPr>
              <a:defRPr/>
            </a:pPr>
            <a:r>
              <a:rPr lang="en-US" b="1">
                <a:solidFill>
                  <a:srgbClr val="EAEAEA"/>
                </a:solidFill>
                <a:effectLst>
                  <a:outerShdw blurRad="38100" dist="38100" dir="2700000" algn="tl">
                    <a:srgbClr val="000000"/>
                  </a:outerShdw>
                </a:effectLst>
                <a:latin typeface="Helvetica" pitchFamily="-128" charset="0"/>
                <a:ea typeface="ＭＳ Ｐゴシック" pitchFamily="-128" charset="-128"/>
              </a:rPr>
              <a:t>G</a:t>
            </a:r>
          </a:p>
        </p:txBody>
      </p:sp>
      <p:sp>
        <p:nvSpPr>
          <p:cNvPr id="37" name="Rectangle 25">
            <a:extLst>
              <a:ext uri="{FF2B5EF4-FFF2-40B4-BE49-F238E27FC236}">
                <a16:creationId xmlns:a16="http://schemas.microsoft.com/office/drawing/2014/main" id="{8C1918BF-A8F1-5F5E-0C1C-455796F5989A}"/>
              </a:ext>
            </a:extLst>
          </p:cNvPr>
          <p:cNvSpPr>
            <a:spLocks noChangeArrowheads="1"/>
          </p:cNvSpPr>
          <p:nvPr/>
        </p:nvSpPr>
        <p:spPr bwMode="auto">
          <a:xfrm>
            <a:off x="3560763" y="5618163"/>
            <a:ext cx="1181100" cy="45402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rPr>
              <a:t>cluster</a:t>
            </a:r>
            <a:endParaRPr lang="en-US" altLang="zh-CN" b="1">
              <a:solidFill>
                <a:srgbClr val="EAEAEA"/>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38" name="Line 26">
            <a:extLst>
              <a:ext uri="{FF2B5EF4-FFF2-40B4-BE49-F238E27FC236}">
                <a16:creationId xmlns:a16="http://schemas.microsoft.com/office/drawing/2014/main" id="{17F49C6D-B876-E439-C6F6-56C446E11F9C}"/>
              </a:ext>
            </a:extLst>
          </p:cNvPr>
          <p:cNvSpPr>
            <a:spLocks noChangeShapeType="1"/>
          </p:cNvSpPr>
          <p:nvPr/>
        </p:nvSpPr>
        <p:spPr bwMode="auto">
          <a:xfrm flipH="1">
            <a:off x="3511550" y="2286000"/>
            <a:ext cx="609600" cy="471488"/>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9" name="Line 27">
            <a:extLst>
              <a:ext uri="{FF2B5EF4-FFF2-40B4-BE49-F238E27FC236}">
                <a16:creationId xmlns:a16="http://schemas.microsoft.com/office/drawing/2014/main" id="{DBFC044D-F93C-69C7-537D-CBA44F5F305F}"/>
              </a:ext>
            </a:extLst>
          </p:cNvPr>
          <p:cNvSpPr>
            <a:spLocks noChangeShapeType="1"/>
          </p:cNvSpPr>
          <p:nvPr/>
        </p:nvSpPr>
        <p:spPr bwMode="auto">
          <a:xfrm flipV="1">
            <a:off x="2711450" y="3343275"/>
            <a:ext cx="546100" cy="542925"/>
          </a:xfrm>
          <a:prstGeom prst="line">
            <a:avLst/>
          </a:prstGeom>
          <a:noFill/>
          <a:ln w="254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down)">
                                      <p:cBhvr>
                                        <p:cTn id="10" dur="500"/>
                                        <p:tgtEl>
                                          <p:spTgt spid="1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ipe(down)">
                                      <p:cBhvr>
                                        <p:cTn id="13" dur="500"/>
                                        <p:tgtEl>
                                          <p:spTgt spid="1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down)">
                                      <p:cBhvr>
                                        <p:cTn id="16" dur="500"/>
                                        <p:tgtEl>
                                          <p:spTgt spid="18"/>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down)">
                                      <p:cBhvr>
                                        <p:cTn id="25" dur="500"/>
                                        <p:tgtEl>
                                          <p:spTgt spid="21"/>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down)">
                                      <p:cBhvr>
                                        <p:cTn id="28" dur="500"/>
                                        <p:tgtEl>
                                          <p:spTgt spid="22"/>
                                        </p:tgtEl>
                                      </p:cBhvr>
                                    </p:animEffect>
                                  </p:childTnLst>
                                </p:cTn>
                              </p:par>
                              <p:par>
                                <p:cTn id="29" presetID="22" presetClass="entr" presetSubtype="4"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wipe(down)">
                                      <p:cBhvr>
                                        <p:cTn id="31" dur="500"/>
                                        <p:tgtEl>
                                          <p:spTgt spid="23"/>
                                        </p:tgtEl>
                                      </p:cBhvr>
                                    </p:animEffect>
                                  </p:childTnLst>
                                </p:cTn>
                              </p:par>
                              <p:par>
                                <p:cTn id="32" presetID="22" presetClass="entr" presetSubtype="4" fill="hold"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down)">
                                      <p:cBhvr>
                                        <p:cTn id="34" dur="500"/>
                                        <p:tgtEl>
                                          <p:spTgt spid="24"/>
                                        </p:tgtEl>
                                      </p:cBhvr>
                                    </p:animEffect>
                                  </p:childTnLst>
                                </p:cTn>
                              </p:par>
                              <p:par>
                                <p:cTn id="35" presetID="22" presetClass="entr" presetSubtype="4"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down)">
                                      <p:cBhvr>
                                        <p:cTn id="37" dur="500"/>
                                        <p:tgtEl>
                                          <p:spTgt spid="25"/>
                                        </p:tgtEl>
                                      </p:cBhvr>
                                    </p:animEffect>
                                  </p:childTnLst>
                                </p:cTn>
                              </p:par>
                              <p:par>
                                <p:cTn id="38" presetID="22" presetClass="entr" presetSubtype="4" fill="hold" nodeType="with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wipe(down)">
                                      <p:cBhvr>
                                        <p:cTn id="40" dur="500"/>
                                        <p:tgtEl>
                                          <p:spTgt spid="26"/>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500"/>
                                        <p:tgtEl>
                                          <p:spTgt spid="28"/>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wipe(down)">
                                      <p:cBhvr>
                                        <p:cTn id="49" dur="500"/>
                                        <p:tgtEl>
                                          <p:spTgt spid="29"/>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wipe(down)">
                                      <p:cBhvr>
                                        <p:cTn id="52" dur="500"/>
                                        <p:tgtEl>
                                          <p:spTgt spid="30"/>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down)">
                                      <p:cBhvr>
                                        <p:cTn id="55" dur="500"/>
                                        <p:tgtEl>
                                          <p:spTgt spid="31"/>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2"/>
                                        </p:tgtEl>
                                        <p:attrNameLst>
                                          <p:attrName>style.visibility</p:attrName>
                                        </p:attrNameLst>
                                      </p:cBhvr>
                                      <p:to>
                                        <p:strVal val="visible"/>
                                      </p:to>
                                    </p:set>
                                    <p:animEffect transition="in" filter="wipe(down)">
                                      <p:cBhvr>
                                        <p:cTn id="58" dur="500"/>
                                        <p:tgtEl>
                                          <p:spTgt spid="32"/>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wipe(down)">
                                      <p:cBhvr>
                                        <p:cTn id="61" dur="500"/>
                                        <p:tgtEl>
                                          <p:spTgt spid="33"/>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4"/>
                                        </p:tgtEl>
                                        <p:attrNameLst>
                                          <p:attrName>style.visibility</p:attrName>
                                        </p:attrNameLst>
                                      </p:cBhvr>
                                      <p:to>
                                        <p:strVal val="visible"/>
                                      </p:to>
                                    </p:set>
                                    <p:animEffect transition="in" filter="wipe(down)">
                                      <p:cBhvr>
                                        <p:cTn id="64" dur="500"/>
                                        <p:tgtEl>
                                          <p:spTgt spid="3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down)">
                                      <p:cBhvr>
                                        <p:cTn id="70" dur="500"/>
                                        <p:tgtEl>
                                          <p:spTgt spid="36"/>
                                        </p:tgtEl>
                                      </p:cBhvr>
                                    </p:animEffect>
                                  </p:childTnLst>
                                </p:cTn>
                              </p:par>
                              <p:par>
                                <p:cTn id="71" presetID="22" presetClass="entr" presetSubtype="4" fill="hold" grpId="0" nodeType="withEffect">
                                  <p:stCondLst>
                                    <p:cond delay="0"/>
                                  </p:stCondLst>
                                  <p:childTnLst>
                                    <p:set>
                                      <p:cBhvr>
                                        <p:cTn id="72" dur="1" fill="hold">
                                          <p:stCondLst>
                                            <p:cond delay="0"/>
                                          </p:stCondLst>
                                        </p:cTn>
                                        <p:tgtEl>
                                          <p:spTgt spid="37"/>
                                        </p:tgtEl>
                                        <p:attrNameLst>
                                          <p:attrName>style.visibility</p:attrName>
                                        </p:attrNameLst>
                                      </p:cBhvr>
                                      <p:to>
                                        <p:strVal val="visible"/>
                                      </p:to>
                                    </p:set>
                                    <p:animEffect transition="in" filter="wipe(down)">
                                      <p:cBhvr>
                                        <p:cTn id="73" dur="500"/>
                                        <p:tgtEl>
                                          <p:spTgt spid="37"/>
                                        </p:tgtEl>
                                      </p:cBhvr>
                                    </p:animEffect>
                                  </p:childTnLst>
                                </p:cTn>
                              </p:par>
                              <p:par>
                                <p:cTn id="74" presetID="22" presetClass="entr" presetSubtype="4" fill="hold" nodeType="withEffect">
                                  <p:stCondLst>
                                    <p:cond delay="0"/>
                                  </p:stCondLst>
                                  <p:childTnLst>
                                    <p:set>
                                      <p:cBhvr>
                                        <p:cTn id="75" dur="1" fill="hold">
                                          <p:stCondLst>
                                            <p:cond delay="0"/>
                                          </p:stCondLst>
                                        </p:cTn>
                                        <p:tgtEl>
                                          <p:spTgt spid="38"/>
                                        </p:tgtEl>
                                        <p:attrNameLst>
                                          <p:attrName>style.visibility</p:attrName>
                                        </p:attrNameLst>
                                      </p:cBhvr>
                                      <p:to>
                                        <p:strVal val="visible"/>
                                      </p:to>
                                    </p:set>
                                    <p:animEffect transition="in" filter="wipe(down)">
                                      <p:cBhvr>
                                        <p:cTn id="76" dur="500"/>
                                        <p:tgtEl>
                                          <p:spTgt spid="38"/>
                                        </p:tgtEl>
                                      </p:cBhvr>
                                    </p:animEffect>
                                  </p:childTnLst>
                                </p:cTn>
                              </p:par>
                              <p:par>
                                <p:cTn id="77" presetID="2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P spid="21" grpId="0" animBg="1"/>
      <p:bldP spid="22" grpId="0" animBg="1"/>
      <p:bldP spid="27" grpId="0"/>
      <p:bldP spid="28" grpId="0"/>
      <p:bldP spid="29" grpId="0"/>
      <p:bldP spid="30" grpId="0"/>
      <p:bldP spid="31" grpId="0"/>
      <p:bldP spid="32" grpId="0"/>
      <p:bldP spid="33" grpId="0"/>
      <p:bldP spid="34" grpId="0"/>
      <p:bldP spid="35" grpId="0"/>
      <p:bldP spid="36" grpId="0"/>
      <p:bldP spid="3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091CBD7-2731-C4BC-4983-757766704E01}"/>
              </a:ext>
            </a:extLst>
          </p:cNvPr>
          <p:cNvSpPr>
            <a:spLocks noChangeArrowheads="1"/>
          </p:cNvSpPr>
          <p:nvPr/>
        </p:nvSpPr>
        <p:spPr bwMode="auto">
          <a:xfrm>
            <a:off x="742950" y="1687513"/>
            <a:ext cx="7500938" cy="3970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Regression testing </a:t>
            </a:r>
            <a:r>
              <a:rPr kumimoji="1" lang="en-US" altLang="zh-CN" sz="2000" dirty="0">
                <a:solidFill>
                  <a:srgbClr val="000066"/>
                </a:solidFill>
                <a:latin typeface="Helvetica" panose="020B0604020202020204" pitchFamily="34" charset="0"/>
              </a:rPr>
              <a:t>is the re-execution of some subset of tests that have already been conducted to ensure that changes have not propagated unintended side effects</a:t>
            </a:r>
          </a:p>
          <a:p>
            <a:pPr>
              <a:spcBef>
                <a:spcPct val="20000"/>
              </a:spcBef>
              <a:buFontTx/>
              <a:buChar char="•"/>
              <a:defRPr/>
            </a:pPr>
            <a:r>
              <a:rPr kumimoji="1" lang="en-US" altLang="zh-CN" sz="2000" dirty="0">
                <a:solidFill>
                  <a:srgbClr val="000066"/>
                </a:solidFill>
                <a:latin typeface="Helvetica" panose="020B0604020202020204" pitchFamily="34" charset="0"/>
              </a:rPr>
              <a:t>Whenever software is corrected, some aspect of the software configuration (the program, its documentation, or the data that support it) is changed. </a:t>
            </a:r>
          </a:p>
          <a:p>
            <a:pPr>
              <a:spcBef>
                <a:spcPct val="20000"/>
              </a:spcBef>
              <a:buFontTx/>
              <a:buChar char="•"/>
              <a:defRPr/>
            </a:pPr>
            <a:r>
              <a:rPr kumimoji="1" lang="en-US" altLang="zh-CN" sz="2000" dirty="0">
                <a:solidFill>
                  <a:srgbClr val="000066"/>
                </a:solidFill>
                <a:latin typeface="Helvetica" panose="020B0604020202020204" pitchFamily="34" charset="0"/>
              </a:rPr>
              <a:t>Regression testing helps to ensure that changes (due to testing or for other reasons) do not introduce unintended behavior or additional errors.</a:t>
            </a:r>
          </a:p>
          <a:p>
            <a:pPr>
              <a:spcBef>
                <a:spcPct val="20000"/>
              </a:spcBef>
              <a:buFontTx/>
              <a:buChar char="•"/>
              <a:defRPr/>
            </a:pPr>
            <a:r>
              <a:rPr kumimoji="1" lang="en-US" altLang="zh-CN" sz="2000" dirty="0">
                <a:solidFill>
                  <a:srgbClr val="000066"/>
                </a:solidFill>
                <a:latin typeface="Helvetica" panose="020B0604020202020204" pitchFamily="34" charset="0"/>
              </a:rPr>
              <a:t>Regression testing may be conducted manually, by re-executing a subset of all test cases or using automated capture/playback tools.</a:t>
            </a:r>
          </a:p>
        </p:txBody>
      </p:sp>
      <p:sp>
        <p:nvSpPr>
          <p:cNvPr id="34819" name="灯片编号占位符 1">
            <a:extLst>
              <a:ext uri="{FF2B5EF4-FFF2-40B4-BE49-F238E27FC236}">
                <a16:creationId xmlns:a16="http://schemas.microsoft.com/office/drawing/2014/main" id="{BADB05F5-70A1-5D0E-224A-B52E961137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B8940B8-1AF0-46E1-9790-E0EFFB3D7F4E}" type="slidenum">
              <a:rPr lang="en-US" altLang="zh-CN" sz="1400">
                <a:solidFill>
                  <a:schemeClr val="tx1"/>
                </a:solidFill>
              </a:rPr>
              <a:pPr>
                <a:spcBef>
                  <a:spcPct val="0"/>
                </a:spcBef>
                <a:buFontTx/>
                <a:buNone/>
              </a:pPr>
              <a:t>17</a:t>
            </a:fld>
            <a:endParaRPr lang="en-US" altLang="zh-CN" sz="1400">
              <a:solidFill>
                <a:schemeClr val="tx1"/>
              </a:solidFill>
            </a:endParaRPr>
          </a:p>
        </p:txBody>
      </p:sp>
      <p:sp>
        <p:nvSpPr>
          <p:cNvPr id="7" name="Rectangle 3">
            <a:extLst>
              <a:ext uri="{FF2B5EF4-FFF2-40B4-BE49-F238E27FC236}">
                <a16:creationId xmlns:a16="http://schemas.microsoft.com/office/drawing/2014/main" id="{D6A30447-BBB3-C74D-C884-B1F97134BB6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Regression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939B03D5-A2BA-6024-D678-63145AB489FA}"/>
              </a:ext>
            </a:extLst>
          </p:cNvPr>
          <p:cNvSpPr>
            <a:spLocks noChangeArrowheads="1"/>
          </p:cNvSpPr>
          <p:nvPr/>
        </p:nvSpPr>
        <p:spPr bwMode="auto">
          <a:xfrm>
            <a:off x="742950" y="1624013"/>
            <a:ext cx="80772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1257300" indent="-342900">
              <a:spcBef>
                <a:spcPct val="20000"/>
              </a:spcBef>
              <a:buChar char="»"/>
              <a:defRPr sz="2000">
                <a:solidFill>
                  <a:srgbClr val="000066"/>
                </a:solidFill>
                <a:latin typeface="Arial" panose="020B0604020202020204" pitchFamily="34" charset="0"/>
                <a:ea typeface="宋体" panose="02010600030101010101" pitchFamily="2" charset="-122"/>
              </a:defRPr>
            </a:lvl5pPr>
            <a:lvl6pPr marL="17145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1717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26289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0861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A common approach for creating “daily builds” for product software</a:t>
            </a:r>
          </a:p>
          <a:p>
            <a:r>
              <a:rPr kumimoji="1" lang="en-US" altLang="zh-CN" sz="2000">
                <a:latin typeface="Helvetica" panose="020B0604020202020204" pitchFamily="34" charset="0"/>
              </a:rPr>
              <a:t>Smoke testing steps:</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Software components that have been translated into code are integrated into a “build.” </a:t>
            </a:r>
          </a:p>
          <a:p>
            <a:pPr lvl="4">
              <a:lnSpc>
                <a:spcPct val="90000"/>
              </a:lnSpc>
              <a:buFontTx/>
              <a:buChar char="•"/>
            </a:pPr>
            <a:r>
              <a:rPr kumimoji="1" lang="en-US" altLang="zh-CN" sz="1600">
                <a:latin typeface="Helvetica" panose="020B0604020202020204" pitchFamily="34" charset="0"/>
              </a:rPr>
              <a:t>A build includes all data files, libraries, reusable modules, and engineered components that are required to implement one or more product functions.</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A series of tests is designed to expose errors that will keep the build from properly performing its function. </a:t>
            </a:r>
          </a:p>
          <a:p>
            <a:pPr lvl="4">
              <a:lnSpc>
                <a:spcPct val="90000"/>
              </a:lnSpc>
              <a:buFontTx/>
              <a:buChar char="•"/>
            </a:pPr>
            <a:r>
              <a:rPr kumimoji="1" lang="en-US" altLang="zh-CN" sz="1600">
                <a:latin typeface="Helvetica" panose="020B0604020202020204" pitchFamily="34" charset="0"/>
              </a:rPr>
              <a:t>The intent should be to uncover “show stopper” errors that have the highest likelihood of throwing the software project behind schedule.</a:t>
            </a:r>
          </a:p>
          <a:p>
            <a:pPr lvl="1">
              <a:lnSpc>
                <a:spcPct val="90000"/>
              </a:lnSpc>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The build is integrated with other builds and the entire product (in its current form) is smoke tested daily. </a:t>
            </a:r>
          </a:p>
          <a:p>
            <a:pPr lvl="4">
              <a:lnSpc>
                <a:spcPct val="90000"/>
              </a:lnSpc>
              <a:buFontTx/>
              <a:buChar char="•"/>
            </a:pPr>
            <a:r>
              <a:rPr kumimoji="1" lang="en-US" altLang="zh-CN" sz="1600">
                <a:latin typeface="Helvetica" panose="020B0604020202020204" pitchFamily="34" charset="0"/>
              </a:rPr>
              <a:t>The integration approach may be top down or bottom up.</a:t>
            </a:r>
          </a:p>
        </p:txBody>
      </p:sp>
      <p:sp>
        <p:nvSpPr>
          <p:cNvPr id="36867" name="灯片编号占位符 1">
            <a:extLst>
              <a:ext uri="{FF2B5EF4-FFF2-40B4-BE49-F238E27FC236}">
                <a16:creationId xmlns:a16="http://schemas.microsoft.com/office/drawing/2014/main" id="{B9939407-2A83-5975-FDF0-9D08532403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FB8AE10-5102-4D10-95AA-351A24FD9C3D}" type="slidenum">
              <a:rPr lang="en-US" altLang="zh-CN" sz="1400">
                <a:solidFill>
                  <a:schemeClr val="tx1"/>
                </a:solidFill>
              </a:rPr>
              <a:pPr>
                <a:spcBef>
                  <a:spcPct val="0"/>
                </a:spcBef>
                <a:buFontTx/>
                <a:buNone/>
              </a:pPr>
              <a:t>18</a:t>
            </a:fld>
            <a:endParaRPr lang="en-US" altLang="zh-CN" sz="1400">
              <a:solidFill>
                <a:schemeClr val="tx1"/>
              </a:solidFill>
            </a:endParaRPr>
          </a:p>
        </p:txBody>
      </p:sp>
      <p:sp>
        <p:nvSpPr>
          <p:cNvPr id="7" name="Rectangle 3">
            <a:extLst>
              <a:ext uri="{FF2B5EF4-FFF2-40B4-BE49-F238E27FC236}">
                <a16:creationId xmlns:a16="http://schemas.microsoft.com/office/drawing/2014/main" id="{0C19068C-E2D8-EDF0-FB56-8829490FB42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Smoke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down)">
                                      <p:cBhvr>
                                        <p:cTn id="20" dur="500"/>
                                        <p:tgtEl>
                                          <p:spTgt spid="8">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4" fill="hold" nodeType="click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down)">
                                      <p:cBhvr>
                                        <p:cTn id="25" dur="500"/>
                                        <p:tgtEl>
                                          <p:spTgt spid="8">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down)">
                                      <p:cBhvr>
                                        <p:cTn id="28" dur="500"/>
                                        <p:tgtEl>
                                          <p:spTgt spid="8">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8">
                                            <p:txEl>
                                              <p:pRg st="6" end="6"/>
                                            </p:txEl>
                                          </p:spTgt>
                                        </p:tgtEl>
                                        <p:attrNameLst>
                                          <p:attrName>style.visibility</p:attrName>
                                        </p:attrNameLst>
                                      </p:cBhvr>
                                      <p:to>
                                        <p:strVal val="visible"/>
                                      </p:to>
                                    </p:set>
                                    <p:animEffect transition="in" filter="wipe(down)">
                                      <p:cBhvr>
                                        <p:cTn id="33" dur="500"/>
                                        <p:tgtEl>
                                          <p:spTgt spid="8">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wipe(down)">
                                      <p:cBhvr>
                                        <p:cTn id="3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5746206-A98E-6597-43ED-E6E270D00933}"/>
              </a:ext>
            </a:extLst>
          </p:cNvPr>
          <p:cNvSpPr>
            <a:spLocks noChangeArrowheads="1"/>
          </p:cNvSpPr>
          <p:nvPr/>
        </p:nvSpPr>
        <p:spPr bwMode="auto">
          <a:xfrm>
            <a:off x="742950" y="1735138"/>
            <a:ext cx="7500938" cy="363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Interface integrity</a:t>
            </a:r>
            <a:r>
              <a:rPr kumimoji="1" lang="en-US" altLang="zh-CN" sz="2400" dirty="0">
                <a:solidFill>
                  <a:srgbClr val="000066"/>
                </a:solidFill>
                <a:latin typeface="Helvetica" panose="020B0604020202020204" pitchFamily="34" charset="0"/>
              </a:rPr>
              <a:t> – internal and external module interfaces are tested as each module or cluster is added to the software</a:t>
            </a:r>
          </a:p>
          <a:p>
            <a:pPr>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Functional validity </a:t>
            </a:r>
            <a:r>
              <a:rPr kumimoji="1" lang="en-US" altLang="zh-CN" sz="2400" dirty="0">
                <a:solidFill>
                  <a:srgbClr val="000066"/>
                </a:solidFill>
                <a:latin typeface="Helvetica" panose="020B0604020202020204" pitchFamily="34" charset="0"/>
              </a:rPr>
              <a:t>– test to uncover functional defects in the software</a:t>
            </a:r>
          </a:p>
          <a:p>
            <a:pPr>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Information content </a:t>
            </a:r>
            <a:r>
              <a:rPr kumimoji="1" lang="en-US" altLang="zh-CN" sz="2400" dirty="0">
                <a:solidFill>
                  <a:srgbClr val="000066"/>
                </a:solidFill>
                <a:latin typeface="Helvetica" panose="020B0604020202020204" pitchFamily="34" charset="0"/>
              </a:rPr>
              <a:t>– test for errors in local or global data structures</a:t>
            </a:r>
          </a:p>
          <a:p>
            <a:pPr>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Performance</a:t>
            </a:r>
            <a:r>
              <a:rPr kumimoji="1" lang="en-US" altLang="zh-CN" sz="2400" dirty="0">
                <a:solidFill>
                  <a:srgbClr val="000066"/>
                </a:solidFill>
                <a:latin typeface="Helvetica" panose="020B0604020202020204" pitchFamily="34" charset="0"/>
              </a:rPr>
              <a:t> – verify specified performance bounds are tested</a:t>
            </a:r>
          </a:p>
        </p:txBody>
      </p:sp>
      <p:sp>
        <p:nvSpPr>
          <p:cNvPr id="38915" name="灯片编号占位符 1">
            <a:extLst>
              <a:ext uri="{FF2B5EF4-FFF2-40B4-BE49-F238E27FC236}">
                <a16:creationId xmlns:a16="http://schemas.microsoft.com/office/drawing/2014/main" id="{D10950E2-2F57-6A69-26CE-90636339F9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2D7AB93-0F4A-4FC0-8FD8-38BF9BDF9D68}" type="slidenum">
              <a:rPr lang="en-US" altLang="zh-CN" sz="1400">
                <a:solidFill>
                  <a:schemeClr val="tx1"/>
                </a:solidFill>
              </a:rPr>
              <a:pPr>
                <a:spcBef>
                  <a:spcPct val="0"/>
                </a:spcBef>
                <a:buFontTx/>
                <a:buNone/>
              </a:pPr>
              <a:t>19</a:t>
            </a:fld>
            <a:endParaRPr lang="en-US" altLang="zh-CN" sz="1400">
              <a:solidFill>
                <a:schemeClr val="tx1"/>
              </a:solidFill>
            </a:endParaRPr>
          </a:p>
        </p:txBody>
      </p:sp>
      <p:sp>
        <p:nvSpPr>
          <p:cNvPr id="7" name="Rectangle 3">
            <a:extLst>
              <a:ext uri="{FF2B5EF4-FFF2-40B4-BE49-F238E27FC236}">
                <a16:creationId xmlns:a16="http://schemas.microsoft.com/office/drawing/2014/main" id="{5541559C-2F0C-CAF6-9655-A6C5750EE17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General Testing Criteria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7B6819C-FCF1-E8C0-E459-BADE4F69564E}"/>
              </a:ext>
            </a:extLst>
          </p:cNvPr>
          <p:cNvSpPr>
            <a:spLocks noChangeArrowheads="1"/>
          </p:cNvSpPr>
          <p:nvPr/>
        </p:nvSpPr>
        <p:spPr bwMode="auto">
          <a:xfrm>
            <a:off x="742950" y="2247900"/>
            <a:ext cx="8077200"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342900" indent="-3429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2">
              <a:lnSpc>
                <a:spcPct val="150000"/>
              </a:lnSpc>
              <a:spcBef>
                <a:spcPct val="20000"/>
              </a:spcBef>
              <a:spcAft>
                <a:spcPct val="20000"/>
              </a:spcAft>
              <a:buFont typeface="Helvetica" panose="020B0604020202020204" pitchFamily="34" charset="0"/>
              <a:buChar char="•"/>
            </a:pPr>
            <a:r>
              <a:rPr kumimoji="1" lang="en-US" altLang="zh-CN" sz="2400">
                <a:solidFill>
                  <a:srgbClr val="000066"/>
                </a:solidFill>
                <a:latin typeface="Helvetica" panose="020B0604020202020204" pitchFamily="34" charset="0"/>
              </a:rPr>
              <a:t>Testing is the process of exercising a program with the specific intent of finding errors prior to delivery to the end user.</a:t>
            </a:r>
          </a:p>
        </p:txBody>
      </p:sp>
      <p:sp>
        <p:nvSpPr>
          <p:cNvPr id="4099" name="灯片编号占位符 1">
            <a:extLst>
              <a:ext uri="{FF2B5EF4-FFF2-40B4-BE49-F238E27FC236}">
                <a16:creationId xmlns:a16="http://schemas.microsoft.com/office/drawing/2014/main" id="{436B4A74-44A3-D8C1-7FBA-D0834FDE10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B65615B-7E0B-48F4-95BC-186358F278EB}" type="slidenum">
              <a:rPr lang="en-US" altLang="zh-CN" sz="1400">
                <a:solidFill>
                  <a:schemeClr val="tx1"/>
                </a:solidFill>
              </a:rPr>
              <a:pPr>
                <a:spcBef>
                  <a:spcPct val="0"/>
                </a:spcBef>
                <a:buFontTx/>
                <a:buNone/>
              </a:pPr>
              <a:t>2</a:t>
            </a:fld>
            <a:endParaRPr lang="en-US" altLang="zh-CN" sz="1400">
              <a:solidFill>
                <a:schemeClr val="tx1"/>
              </a:solidFill>
            </a:endParaRPr>
          </a:p>
        </p:txBody>
      </p:sp>
      <p:sp>
        <p:nvSpPr>
          <p:cNvPr id="7" name="Rectangle 3">
            <a:extLst>
              <a:ext uri="{FF2B5EF4-FFF2-40B4-BE49-F238E27FC236}">
                <a16:creationId xmlns:a16="http://schemas.microsoft.com/office/drawing/2014/main" id="{2B1F5CC3-CCCE-9117-F912-EAD304597C2E}"/>
              </a:ext>
            </a:extLst>
          </p:cNvPr>
          <p:cNvSpPr txBox="1">
            <a:spLocks noChangeArrowheads="1"/>
          </p:cNvSpPr>
          <p:nvPr/>
        </p:nvSpPr>
        <p:spPr bwMode="auto">
          <a:xfrm>
            <a:off x="250825" y="977900"/>
            <a:ext cx="8229600" cy="7223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Software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1BBF487-C049-7F1E-DF98-49C53B76A43E}"/>
              </a:ext>
            </a:extLst>
          </p:cNvPr>
          <p:cNvSpPr>
            <a:spLocks noChangeArrowheads="1"/>
          </p:cNvSpPr>
          <p:nvPr/>
        </p:nvSpPr>
        <p:spPr bwMode="auto">
          <a:xfrm>
            <a:off x="742950" y="1624013"/>
            <a:ext cx="8077200"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begins by evaluating the correctness and consistency of the analysis and design models</a:t>
            </a:r>
          </a:p>
          <a:p>
            <a:r>
              <a:rPr kumimoji="1" lang="en-US" altLang="zh-CN">
                <a:latin typeface="Helvetica" panose="020B0604020202020204" pitchFamily="34" charset="0"/>
              </a:rPr>
              <a:t>testing strategy changes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the concept of the ‘unit’ broadens due to encapsulation</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integration focuses on classes and their execution across a ‘thread’ or in the context of a usage scenario</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validation uses conventional black box methods</a:t>
            </a:r>
          </a:p>
          <a:p>
            <a:r>
              <a:rPr kumimoji="1" lang="en-US" altLang="zh-CN">
                <a:latin typeface="Helvetica" panose="020B0604020202020204" pitchFamily="34" charset="0"/>
              </a:rPr>
              <a:t>test case design draws on conventional methods, but also encompasses special features</a:t>
            </a:r>
          </a:p>
        </p:txBody>
      </p:sp>
      <p:sp>
        <p:nvSpPr>
          <p:cNvPr id="40963" name="灯片编号占位符 1">
            <a:extLst>
              <a:ext uri="{FF2B5EF4-FFF2-40B4-BE49-F238E27FC236}">
                <a16:creationId xmlns:a16="http://schemas.microsoft.com/office/drawing/2014/main" id="{E0021A54-BC32-10FB-F1A9-56F40EAC23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11AFA5A-B187-4555-8CB3-77355696459E}" type="slidenum">
              <a:rPr lang="en-US" altLang="zh-CN" sz="1400">
                <a:solidFill>
                  <a:schemeClr val="tx1"/>
                </a:solidFill>
              </a:rPr>
              <a:pPr>
                <a:spcBef>
                  <a:spcPct val="0"/>
                </a:spcBef>
                <a:buFontTx/>
                <a:buNone/>
              </a:pPr>
              <a:t>20</a:t>
            </a:fld>
            <a:endParaRPr lang="en-US" altLang="zh-CN" sz="1400">
              <a:solidFill>
                <a:schemeClr val="tx1"/>
              </a:solidFill>
            </a:endParaRPr>
          </a:p>
        </p:txBody>
      </p:sp>
      <p:sp>
        <p:nvSpPr>
          <p:cNvPr id="7" name="Rectangle 3">
            <a:extLst>
              <a:ext uri="{FF2B5EF4-FFF2-40B4-BE49-F238E27FC236}">
                <a16:creationId xmlns:a16="http://schemas.microsoft.com/office/drawing/2014/main" id="{CFF82956-9150-D497-CD0A-502761A9BA8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Object-Oriented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4BEF233-CC0D-299F-49B6-0163F036FCBE}"/>
              </a:ext>
            </a:extLst>
          </p:cNvPr>
          <p:cNvSpPr>
            <a:spLocks noChangeArrowheads="1"/>
          </p:cNvSpPr>
          <p:nvPr/>
        </p:nvSpPr>
        <p:spPr bwMode="auto">
          <a:xfrm>
            <a:off x="742950" y="1741488"/>
            <a:ext cx="7645400"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It can be argued that the review of OO analysis and design models is especially useful because the same semantic constructs (e.g., classes, attributes, operations, messages) appear at the analysis, design, and code level. Therefore, a problem in the definition of class attributes that is uncovered during analysis will circumvent side effects that might occur if the problem were not discovered until design or code (or even the next iteration of analysis). </a:t>
            </a:r>
          </a:p>
        </p:txBody>
      </p:sp>
      <p:sp>
        <p:nvSpPr>
          <p:cNvPr id="43011" name="灯片编号占位符 1">
            <a:extLst>
              <a:ext uri="{FF2B5EF4-FFF2-40B4-BE49-F238E27FC236}">
                <a16:creationId xmlns:a16="http://schemas.microsoft.com/office/drawing/2014/main" id="{53B0603E-FF28-5244-54F8-AB94CDA156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9338D97-A3C3-4CD3-BAC9-34AF43003D3C}" type="slidenum">
              <a:rPr lang="en-US" altLang="zh-CN" sz="1400">
                <a:solidFill>
                  <a:schemeClr val="tx1"/>
                </a:solidFill>
              </a:rPr>
              <a:pPr>
                <a:spcBef>
                  <a:spcPct val="0"/>
                </a:spcBef>
                <a:buFontTx/>
                <a:buNone/>
              </a:pPr>
              <a:t>21</a:t>
            </a:fld>
            <a:endParaRPr lang="en-US" altLang="zh-CN" sz="1400">
              <a:solidFill>
                <a:schemeClr val="tx1"/>
              </a:solidFill>
            </a:endParaRPr>
          </a:p>
        </p:txBody>
      </p:sp>
      <p:sp>
        <p:nvSpPr>
          <p:cNvPr id="7" name="Rectangle 3">
            <a:extLst>
              <a:ext uri="{FF2B5EF4-FFF2-40B4-BE49-F238E27FC236}">
                <a16:creationId xmlns:a16="http://schemas.microsoft.com/office/drawing/2014/main" id="{5A2DA140-578A-4FF9-C3E1-32EE337901A2}"/>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Broadening the View of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0A2444C-7763-0516-F93A-DFB80A16567B}"/>
              </a:ext>
            </a:extLst>
          </p:cNvPr>
          <p:cNvSpPr>
            <a:spLocks noChangeArrowheads="1"/>
          </p:cNvSpPr>
          <p:nvPr/>
        </p:nvSpPr>
        <p:spPr bwMode="auto">
          <a:xfrm>
            <a:off x="742950" y="1700213"/>
            <a:ext cx="7645400" cy="369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1800">
                <a:latin typeface="Helvetica" panose="020B0604020202020204" pitchFamily="34" charset="0"/>
              </a:rPr>
              <a:t>1.  Revisit the CRC model and the object-relationship model.</a:t>
            </a:r>
          </a:p>
          <a:p>
            <a:r>
              <a:rPr kumimoji="1" lang="en-US" altLang="zh-CN" sz="1800">
                <a:latin typeface="Helvetica" panose="020B0604020202020204" pitchFamily="34" charset="0"/>
              </a:rPr>
              <a:t>2.  Inspect the description of each CRC index card to determine if a delegated responsibility is part of the collaborator’s definition.</a:t>
            </a:r>
          </a:p>
          <a:p>
            <a:r>
              <a:rPr kumimoji="1" lang="en-US" altLang="zh-CN" sz="1800">
                <a:latin typeface="Helvetica" panose="020B0604020202020204" pitchFamily="34" charset="0"/>
              </a:rPr>
              <a:t>3.  Invert the connection to ensure that each collaborator that is asked for service is receiving requests from a reasonable source.</a:t>
            </a:r>
          </a:p>
          <a:p>
            <a:r>
              <a:rPr kumimoji="1" lang="en-US" altLang="zh-CN" sz="1800">
                <a:latin typeface="Helvetica" panose="020B0604020202020204" pitchFamily="34" charset="0"/>
              </a:rPr>
              <a:t>4.  Using the inverted connections examined in step 3, determine whether other classes might be required or whether responsibilities are properly grouped among the classes.</a:t>
            </a:r>
          </a:p>
          <a:p>
            <a:r>
              <a:rPr kumimoji="1" lang="en-US" altLang="zh-CN" sz="1800">
                <a:latin typeface="Helvetica" panose="020B0604020202020204" pitchFamily="34" charset="0"/>
              </a:rPr>
              <a:t>5.  Determine whether widely requested responsibilities might be combined into a single responsibility.</a:t>
            </a:r>
          </a:p>
          <a:p>
            <a:r>
              <a:rPr kumimoji="1" lang="en-US" altLang="zh-CN" sz="1800">
                <a:latin typeface="Helvetica" panose="020B0604020202020204" pitchFamily="34" charset="0"/>
              </a:rPr>
              <a:t>6.  Steps 1 to 5 are applied iteratively to each class and through each evolution of the analysis model.</a:t>
            </a:r>
          </a:p>
        </p:txBody>
      </p:sp>
      <p:sp>
        <p:nvSpPr>
          <p:cNvPr id="45059" name="灯片编号占位符 1">
            <a:extLst>
              <a:ext uri="{FF2B5EF4-FFF2-40B4-BE49-F238E27FC236}">
                <a16:creationId xmlns:a16="http://schemas.microsoft.com/office/drawing/2014/main" id="{67CE44C5-19B4-DE5A-1E82-7561126B43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66A3FA6-2AEE-48EF-9CC5-CC474E0DC8A2}" type="slidenum">
              <a:rPr lang="en-US" altLang="zh-CN" sz="1400">
                <a:solidFill>
                  <a:schemeClr val="tx1"/>
                </a:solidFill>
              </a:rPr>
              <a:pPr>
                <a:spcBef>
                  <a:spcPct val="0"/>
                </a:spcBef>
                <a:buFontTx/>
                <a:buNone/>
              </a:pPr>
              <a:t>22</a:t>
            </a:fld>
            <a:endParaRPr lang="en-US" altLang="zh-CN" sz="1400">
              <a:solidFill>
                <a:schemeClr val="tx1"/>
              </a:solidFill>
            </a:endParaRPr>
          </a:p>
        </p:txBody>
      </p:sp>
      <p:sp>
        <p:nvSpPr>
          <p:cNvPr id="7" name="Rectangle 3">
            <a:extLst>
              <a:ext uri="{FF2B5EF4-FFF2-40B4-BE49-F238E27FC236}">
                <a16:creationId xmlns:a16="http://schemas.microsoft.com/office/drawing/2014/main" id="{42EEA3A4-1063-26A2-B09B-D677D1B2E1C1}"/>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Testing the CRC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5772DF2-3439-B3BD-321D-FD4377DBFBA5}"/>
              </a:ext>
            </a:extLst>
          </p:cNvPr>
          <p:cNvSpPr>
            <a:spLocks noChangeArrowheads="1"/>
          </p:cNvSpPr>
          <p:nvPr/>
        </p:nvSpPr>
        <p:spPr bwMode="auto">
          <a:xfrm>
            <a:off x="742950" y="1624013"/>
            <a:ext cx="8077200" cy="3675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class testing is the equivalent of unit testing</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operations within the class are tested</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the state behavior of the class is examined</a:t>
            </a:r>
          </a:p>
          <a:p>
            <a:r>
              <a:rPr kumimoji="1" lang="en-US" altLang="zh-CN">
                <a:latin typeface="Helvetica" panose="020B0604020202020204" pitchFamily="34" charset="0"/>
              </a:rPr>
              <a:t>integration applied three different strategies</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thread-based testing—integrates the set of classes required to respond to one input or event</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use-based testing—integrates the set of classes required to respond to one use case</a:t>
            </a:r>
          </a:p>
          <a:p>
            <a:pPr lvl="1">
              <a:lnSpc>
                <a:spcPct val="90000"/>
              </a:lnSpc>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cluster testing—integrates the set of classes required to demonstrate one collaboration</a:t>
            </a:r>
          </a:p>
        </p:txBody>
      </p:sp>
      <p:sp>
        <p:nvSpPr>
          <p:cNvPr id="47107" name="灯片编号占位符 1">
            <a:extLst>
              <a:ext uri="{FF2B5EF4-FFF2-40B4-BE49-F238E27FC236}">
                <a16:creationId xmlns:a16="http://schemas.microsoft.com/office/drawing/2014/main" id="{4458E46B-44F8-3A87-24C8-A4D2C801BD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FD75CDE-9A46-45C3-BBA5-E0C27E146140}" type="slidenum">
              <a:rPr lang="en-US" altLang="zh-CN" sz="1400">
                <a:solidFill>
                  <a:schemeClr val="tx1"/>
                </a:solidFill>
              </a:rPr>
              <a:pPr>
                <a:spcBef>
                  <a:spcPct val="0"/>
                </a:spcBef>
                <a:buFontTx/>
                <a:buNone/>
              </a:pPr>
              <a:t>23</a:t>
            </a:fld>
            <a:endParaRPr lang="en-US" altLang="zh-CN" sz="1400">
              <a:solidFill>
                <a:schemeClr val="tx1"/>
              </a:solidFill>
            </a:endParaRPr>
          </a:p>
        </p:txBody>
      </p:sp>
      <p:sp>
        <p:nvSpPr>
          <p:cNvPr id="7" name="Rectangle 3">
            <a:extLst>
              <a:ext uri="{FF2B5EF4-FFF2-40B4-BE49-F238E27FC236}">
                <a16:creationId xmlns:a16="http://schemas.microsoft.com/office/drawing/2014/main" id="{B1D3B5C0-F4CE-CFA0-E964-C44447B0B023}"/>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OO Testing Strategy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wipe(down)">
                                      <p:cBhvr>
                                        <p:cTn id="24" dur="500"/>
                                        <p:tgtEl>
                                          <p:spTgt spid="8">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down)">
                                      <p:cBhvr>
                                        <p:cTn id="2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21D919EF-1511-4C84-D7A3-2F4722A3BE7A}"/>
              </a:ext>
            </a:extLst>
          </p:cNvPr>
          <p:cNvSpPr>
            <a:spLocks noChangeArrowheads="1"/>
          </p:cNvSpPr>
          <p:nvPr/>
        </p:nvSpPr>
        <p:spPr bwMode="auto">
          <a:xfrm>
            <a:off x="742950" y="1624013"/>
            <a:ext cx="8077200" cy="371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The content model for the WebApp is reviewed to uncover errors. </a:t>
            </a:r>
          </a:p>
          <a:p>
            <a:r>
              <a:rPr kumimoji="1" lang="en-US" altLang="zh-CN">
                <a:latin typeface="Helvetica" panose="020B0604020202020204" pitchFamily="34" charset="0"/>
              </a:rPr>
              <a:t>The interface model is reviewed to ensure that all use cases can be accommodated. </a:t>
            </a:r>
          </a:p>
          <a:p>
            <a:r>
              <a:rPr kumimoji="1" lang="en-US" altLang="zh-CN">
                <a:latin typeface="Helvetica" panose="020B0604020202020204" pitchFamily="34" charset="0"/>
              </a:rPr>
              <a:t>The design model for the WebApp is reviewed to uncover navigation errors. </a:t>
            </a:r>
          </a:p>
          <a:p>
            <a:r>
              <a:rPr kumimoji="1" lang="en-US" altLang="zh-CN">
                <a:latin typeface="Helvetica" panose="020B0604020202020204" pitchFamily="34" charset="0"/>
              </a:rPr>
              <a:t>The user interface is tested to uncover errors in presentation and/or navigation mechanics.</a:t>
            </a:r>
          </a:p>
          <a:p>
            <a:r>
              <a:rPr kumimoji="1" lang="en-US" altLang="zh-CN">
                <a:latin typeface="Helvetica" panose="020B0604020202020204" pitchFamily="34" charset="0"/>
              </a:rPr>
              <a:t>Each functional component is unit tested. </a:t>
            </a:r>
          </a:p>
        </p:txBody>
      </p:sp>
      <p:sp>
        <p:nvSpPr>
          <p:cNvPr id="49155" name="灯片编号占位符 1">
            <a:extLst>
              <a:ext uri="{FF2B5EF4-FFF2-40B4-BE49-F238E27FC236}">
                <a16:creationId xmlns:a16="http://schemas.microsoft.com/office/drawing/2014/main" id="{3CBEDE3B-F64D-A4FE-C42A-65FE2D89DA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E0F4025-B7BE-42FA-8D07-2190C59B71AE}" type="slidenum">
              <a:rPr lang="en-US" altLang="zh-CN" sz="1400">
                <a:solidFill>
                  <a:schemeClr val="tx1"/>
                </a:solidFill>
              </a:rPr>
              <a:pPr>
                <a:spcBef>
                  <a:spcPct val="0"/>
                </a:spcBef>
                <a:buFontTx/>
                <a:buNone/>
              </a:pPr>
              <a:t>24</a:t>
            </a:fld>
            <a:endParaRPr lang="en-US" altLang="zh-CN" sz="1400">
              <a:solidFill>
                <a:schemeClr val="tx1"/>
              </a:solidFill>
            </a:endParaRPr>
          </a:p>
        </p:txBody>
      </p:sp>
      <p:sp>
        <p:nvSpPr>
          <p:cNvPr id="7" name="Rectangle 3">
            <a:extLst>
              <a:ext uri="{FF2B5EF4-FFF2-40B4-BE49-F238E27FC236}">
                <a16:creationId xmlns:a16="http://schemas.microsoft.com/office/drawing/2014/main" id="{7AA40472-B9EB-6BF6-F649-3C2F9FA88793}"/>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WebApp Testing - 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A882C93-F85D-4707-20EB-3C6764550CB8}"/>
              </a:ext>
            </a:extLst>
          </p:cNvPr>
          <p:cNvSpPr>
            <a:spLocks noChangeArrowheads="1"/>
          </p:cNvSpPr>
          <p:nvPr/>
        </p:nvSpPr>
        <p:spPr bwMode="auto">
          <a:xfrm>
            <a:off x="742950" y="1624013"/>
            <a:ext cx="7645400" cy="403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Navigation throughout the architecture is tested. </a:t>
            </a:r>
          </a:p>
          <a:p>
            <a:r>
              <a:rPr kumimoji="1" lang="en-US" altLang="zh-CN" sz="2000">
                <a:latin typeface="Helvetica" panose="020B0604020202020204" pitchFamily="34" charset="0"/>
              </a:rPr>
              <a:t>The WebApp is implemented in a variety of different environmental configurations and is tested for compatibility with each configuration. </a:t>
            </a:r>
          </a:p>
          <a:p>
            <a:r>
              <a:rPr kumimoji="1" lang="en-US" altLang="zh-CN" sz="2000">
                <a:latin typeface="Helvetica" panose="020B0604020202020204" pitchFamily="34" charset="0"/>
              </a:rPr>
              <a:t>Security tests are conducted in an attempt to exploit vulnerabilities in the WebApp or within its environment.</a:t>
            </a:r>
          </a:p>
          <a:p>
            <a:r>
              <a:rPr kumimoji="1" lang="en-US" altLang="zh-CN" sz="2000">
                <a:latin typeface="Helvetica" panose="020B0604020202020204" pitchFamily="34" charset="0"/>
              </a:rPr>
              <a:t>Performance tests are conducted.</a:t>
            </a:r>
          </a:p>
          <a:p>
            <a:r>
              <a:rPr kumimoji="1" lang="en-US" altLang="zh-CN" sz="2000">
                <a:latin typeface="Helvetica" panose="020B0604020202020204" pitchFamily="34" charset="0"/>
              </a:rPr>
              <a:t>The WebApp is tested by a controlled and monitored population of end-users. The results of their interaction with the system are evaluated for content and navigation errors, usability concerns, compatibility concerns, and WebApp reliability and performance.</a:t>
            </a:r>
          </a:p>
        </p:txBody>
      </p:sp>
      <p:sp>
        <p:nvSpPr>
          <p:cNvPr id="51203" name="灯片编号占位符 1">
            <a:extLst>
              <a:ext uri="{FF2B5EF4-FFF2-40B4-BE49-F238E27FC236}">
                <a16:creationId xmlns:a16="http://schemas.microsoft.com/office/drawing/2014/main" id="{2A28FB16-5333-5345-E421-F89BF6EE2A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F4FBD3F-7C6E-479D-88F1-F9FD0B1B94F8}" type="slidenum">
              <a:rPr lang="en-US" altLang="zh-CN" sz="1400">
                <a:solidFill>
                  <a:schemeClr val="tx1"/>
                </a:solidFill>
              </a:rPr>
              <a:pPr>
                <a:spcBef>
                  <a:spcPct val="0"/>
                </a:spcBef>
                <a:buFontTx/>
                <a:buNone/>
              </a:pPr>
              <a:t>25</a:t>
            </a:fld>
            <a:endParaRPr lang="en-US" altLang="zh-CN" sz="1400">
              <a:solidFill>
                <a:schemeClr val="tx1"/>
              </a:solidFill>
            </a:endParaRPr>
          </a:p>
        </p:txBody>
      </p:sp>
      <p:sp>
        <p:nvSpPr>
          <p:cNvPr id="7" name="Rectangle 3">
            <a:extLst>
              <a:ext uri="{FF2B5EF4-FFF2-40B4-BE49-F238E27FC236}">
                <a16:creationId xmlns:a16="http://schemas.microsoft.com/office/drawing/2014/main" id="{FEE05816-2F4F-9B1D-3ACB-22324522FBFB}"/>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WebApp Testing - </a:t>
            </a:r>
            <a:r>
              <a:rPr lang="en-US" altLang="zh-CN" sz="2400" b="1" kern="0" dirty="0">
                <a:solidFill>
                  <a:srgbClr val="000066"/>
                </a:solidFill>
              </a:rPr>
              <a:t>II</a:t>
            </a:r>
            <a:endParaRPr lang="en-US" altLang="zh-CN" sz="2400" b="1" kern="0" dirty="0">
              <a:solidFill>
                <a:srgbClr val="000066"/>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2FF1B808-286A-8C7D-E0F9-5DDD2F13DEA4}"/>
              </a:ext>
            </a:extLst>
          </p:cNvPr>
          <p:cNvSpPr>
            <a:spLocks noChangeArrowheads="1"/>
          </p:cNvSpPr>
          <p:nvPr/>
        </p:nvSpPr>
        <p:spPr bwMode="auto">
          <a:xfrm>
            <a:off x="742950" y="1833563"/>
            <a:ext cx="7645400" cy="354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User experience testing </a:t>
            </a:r>
            <a:r>
              <a:rPr kumimoji="1" lang="en-US" altLang="zh-CN" sz="2000" dirty="0">
                <a:solidFill>
                  <a:srgbClr val="000066"/>
                </a:solidFill>
                <a:latin typeface="Helvetica" panose="020B0604020202020204" pitchFamily="34" charset="0"/>
              </a:rPr>
              <a:t>– ensuring app meets stakeholder usability and accessibility expectations</a:t>
            </a:r>
          </a:p>
          <a:p>
            <a:pPr>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Device compatibility testing </a:t>
            </a:r>
            <a:r>
              <a:rPr kumimoji="1" lang="en-US" altLang="zh-CN" sz="2000" dirty="0">
                <a:solidFill>
                  <a:srgbClr val="000066"/>
                </a:solidFill>
                <a:latin typeface="Helvetica" panose="020B0604020202020204" pitchFamily="34" charset="0"/>
              </a:rPr>
              <a:t>– testing on multiple devices</a:t>
            </a:r>
          </a:p>
          <a:p>
            <a:pPr>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Performance testing </a:t>
            </a:r>
            <a:r>
              <a:rPr kumimoji="1" lang="en-US" altLang="zh-CN" sz="2000" dirty="0">
                <a:solidFill>
                  <a:srgbClr val="000066"/>
                </a:solidFill>
                <a:latin typeface="Helvetica" panose="020B0604020202020204" pitchFamily="34" charset="0"/>
              </a:rPr>
              <a:t>– testing non-functional requirements </a:t>
            </a:r>
          </a:p>
          <a:p>
            <a:pPr>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Connectivity testing </a:t>
            </a:r>
            <a:r>
              <a:rPr kumimoji="1" lang="en-US" altLang="zh-CN" sz="2000" dirty="0">
                <a:solidFill>
                  <a:srgbClr val="000066"/>
                </a:solidFill>
                <a:latin typeface="Helvetica" panose="020B0604020202020204" pitchFamily="34" charset="0"/>
              </a:rPr>
              <a:t>– testing ability of app to connect reliably</a:t>
            </a:r>
          </a:p>
          <a:p>
            <a:pPr>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Security testing </a:t>
            </a:r>
            <a:r>
              <a:rPr kumimoji="1" lang="en-US" altLang="zh-CN" sz="2000" dirty="0">
                <a:solidFill>
                  <a:srgbClr val="000066"/>
                </a:solidFill>
                <a:latin typeface="Helvetica" panose="020B0604020202020204" pitchFamily="34" charset="0"/>
              </a:rPr>
              <a:t>– ensuring app meets stakeholder security expectations</a:t>
            </a:r>
          </a:p>
          <a:p>
            <a:pPr>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Testing-in-the-wild </a:t>
            </a:r>
            <a:r>
              <a:rPr kumimoji="1" lang="en-US" altLang="zh-CN" sz="2000" dirty="0">
                <a:solidFill>
                  <a:srgbClr val="000066"/>
                </a:solidFill>
                <a:latin typeface="Helvetica" panose="020B0604020202020204" pitchFamily="34" charset="0"/>
              </a:rPr>
              <a:t>– testing app on user devices in actual user environments</a:t>
            </a:r>
          </a:p>
          <a:p>
            <a:pPr>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Certification testing </a:t>
            </a:r>
            <a:r>
              <a:rPr kumimoji="1" lang="en-US" altLang="zh-CN" sz="2000" dirty="0">
                <a:solidFill>
                  <a:srgbClr val="000066"/>
                </a:solidFill>
                <a:latin typeface="Helvetica" panose="020B0604020202020204" pitchFamily="34" charset="0"/>
              </a:rPr>
              <a:t>– app meets the distribution standards</a:t>
            </a:r>
          </a:p>
        </p:txBody>
      </p:sp>
      <p:sp>
        <p:nvSpPr>
          <p:cNvPr id="53251" name="灯片编号占位符 1">
            <a:extLst>
              <a:ext uri="{FF2B5EF4-FFF2-40B4-BE49-F238E27FC236}">
                <a16:creationId xmlns:a16="http://schemas.microsoft.com/office/drawing/2014/main" id="{AF26C054-B152-2164-8AFF-8801D94DDD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2CD8ABA-4B6B-4DB6-A4BF-E8B05DD0F19A}" type="slidenum">
              <a:rPr lang="en-US" altLang="zh-CN" sz="1400">
                <a:solidFill>
                  <a:schemeClr val="tx1"/>
                </a:solidFill>
              </a:rPr>
              <a:pPr>
                <a:spcBef>
                  <a:spcPct val="0"/>
                </a:spcBef>
                <a:buFontTx/>
                <a:buNone/>
              </a:pPr>
              <a:t>26</a:t>
            </a:fld>
            <a:endParaRPr lang="en-US" altLang="zh-CN" sz="1400">
              <a:solidFill>
                <a:schemeClr val="tx1"/>
              </a:solidFill>
            </a:endParaRPr>
          </a:p>
        </p:txBody>
      </p:sp>
      <p:sp>
        <p:nvSpPr>
          <p:cNvPr id="7" name="Rectangle 3">
            <a:extLst>
              <a:ext uri="{FF2B5EF4-FFF2-40B4-BE49-F238E27FC236}">
                <a16:creationId xmlns:a16="http://schemas.microsoft.com/office/drawing/2014/main" id="{74D00727-926F-320F-1C01-E58336F0B9AE}"/>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err="1">
                <a:solidFill>
                  <a:srgbClr val="000066"/>
                </a:solidFill>
                <a:latin typeface="+mn-lt"/>
                <a:ea typeface="+mn-ea"/>
              </a:rPr>
              <a:t>MobileApp</a:t>
            </a:r>
            <a:r>
              <a:rPr lang="en-US" altLang="zh-CN" sz="2400" b="1" kern="0" dirty="0">
                <a:solidFill>
                  <a:srgbClr val="000066"/>
                </a:solidFill>
                <a:latin typeface="+mn-lt"/>
                <a:ea typeface="+mn-ea"/>
              </a:rPr>
              <a:t>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196643D-0AA9-5B02-A9AA-8055F5A67D07}"/>
              </a:ext>
            </a:extLst>
          </p:cNvPr>
          <p:cNvSpPr>
            <a:spLocks noChangeArrowheads="1"/>
          </p:cNvSpPr>
          <p:nvPr/>
        </p:nvSpPr>
        <p:spPr bwMode="auto">
          <a:xfrm>
            <a:off x="742950" y="1412875"/>
            <a:ext cx="7737475" cy="4567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defRPr/>
            </a:pPr>
            <a:r>
              <a:rPr kumimoji="1" lang="en-US" altLang="zh-CN" sz="1600" i="1" dirty="0">
                <a:solidFill>
                  <a:srgbClr val="3366FF"/>
                </a:solidFill>
                <a:latin typeface="Helvetica" panose="020B0604020202020204" pitchFamily="34" charset="0"/>
                <a:ea typeface="+mn-ea"/>
                <a:cs typeface="宋体" charset="0"/>
              </a:rPr>
              <a:t>Validation testing</a:t>
            </a:r>
          </a:p>
          <a:p>
            <a:pPr lvl="1">
              <a:spcBef>
                <a:spcPct val="20000"/>
              </a:spcBef>
              <a:buFont typeface="Helvetica" panose="020B0604020202020204" pitchFamily="34" charset="0"/>
              <a:buChar char="–"/>
              <a:defRPr/>
            </a:pPr>
            <a:r>
              <a:rPr kumimoji="1" lang="en-US" altLang="zh-CN" sz="1400" dirty="0">
                <a:solidFill>
                  <a:srgbClr val="000066"/>
                </a:solidFill>
                <a:latin typeface="Helvetica" panose="020B0604020202020204" pitchFamily="34" charset="0"/>
              </a:rPr>
              <a:t>Focus is on software requirements</a:t>
            </a:r>
          </a:p>
          <a:p>
            <a:pPr>
              <a:spcBef>
                <a:spcPct val="20000"/>
              </a:spcBef>
              <a:buFontTx/>
              <a:buChar char="•"/>
              <a:defRPr/>
            </a:pPr>
            <a:r>
              <a:rPr kumimoji="1" lang="en-US" altLang="zh-CN" sz="1600" i="1" dirty="0">
                <a:solidFill>
                  <a:srgbClr val="3366FF"/>
                </a:solidFill>
                <a:latin typeface="Helvetica" panose="020B0604020202020204" pitchFamily="34" charset="0"/>
                <a:ea typeface="+mn-ea"/>
                <a:cs typeface="宋体" charset="0"/>
              </a:rPr>
              <a:t>System testing</a:t>
            </a:r>
          </a:p>
          <a:p>
            <a:pPr lvl="1">
              <a:spcBef>
                <a:spcPct val="20000"/>
              </a:spcBef>
              <a:buFont typeface="Helvetica" panose="020B0604020202020204" pitchFamily="34" charset="0"/>
              <a:buChar char="–"/>
              <a:defRPr/>
            </a:pPr>
            <a:r>
              <a:rPr kumimoji="1" lang="en-US" altLang="zh-CN" sz="1400" dirty="0">
                <a:solidFill>
                  <a:srgbClr val="000066"/>
                </a:solidFill>
                <a:latin typeface="Helvetica" panose="020B0604020202020204" pitchFamily="34" charset="0"/>
              </a:rPr>
              <a:t>Focus is on system integration</a:t>
            </a:r>
          </a:p>
          <a:p>
            <a:pPr>
              <a:spcBef>
                <a:spcPct val="20000"/>
              </a:spcBef>
              <a:buFontTx/>
              <a:buChar char="•"/>
              <a:defRPr/>
            </a:pPr>
            <a:r>
              <a:rPr kumimoji="1" lang="en-US" altLang="zh-CN" sz="1600" i="1" dirty="0">
                <a:solidFill>
                  <a:srgbClr val="3366FF"/>
                </a:solidFill>
                <a:latin typeface="Helvetica" panose="020B0604020202020204" pitchFamily="34" charset="0"/>
                <a:ea typeface="+mn-ea"/>
                <a:cs typeface="宋体" charset="0"/>
              </a:rPr>
              <a:t>Alpha/Beta testing</a:t>
            </a:r>
          </a:p>
          <a:p>
            <a:pPr lvl="1">
              <a:spcBef>
                <a:spcPct val="20000"/>
              </a:spcBef>
              <a:buFont typeface="Helvetica" panose="020B0604020202020204" pitchFamily="34" charset="0"/>
              <a:buChar char="–"/>
              <a:defRPr/>
            </a:pPr>
            <a:r>
              <a:rPr kumimoji="1" lang="en-US" altLang="zh-CN" sz="1400" dirty="0">
                <a:solidFill>
                  <a:srgbClr val="000066"/>
                </a:solidFill>
                <a:latin typeface="Helvetica" panose="020B0604020202020204" pitchFamily="34" charset="0"/>
              </a:rPr>
              <a:t>Focus is on customer usage</a:t>
            </a:r>
          </a:p>
          <a:p>
            <a:pPr>
              <a:spcBef>
                <a:spcPct val="20000"/>
              </a:spcBef>
              <a:buFontTx/>
              <a:buChar char="•"/>
              <a:defRPr/>
            </a:pPr>
            <a:r>
              <a:rPr kumimoji="1" lang="en-US" altLang="zh-CN" sz="1600" i="1" dirty="0">
                <a:solidFill>
                  <a:srgbClr val="3366FF"/>
                </a:solidFill>
                <a:latin typeface="Helvetica" panose="020B0604020202020204" pitchFamily="34" charset="0"/>
                <a:ea typeface="+mn-ea"/>
                <a:cs typeface="宋体" charset="0"/>
              </a:rPr>
              <a:t>Recovery testing</a:t>
            </a:r>
          </a:p>
          <a:p>
            <a:pPr lvl="1">
              <a:spcBef>
                <a:spcPct val="20000"/>
              </a:spcBef>
              <a:buFont typeface="Helvetica" panose="020B0604020202020204" pitchFamily="34" charset="0"/>
              <a:buChar char="–"/>
              <a:defRPr/>
            </a:pPr>
            <a:r>
              <a:rPr kumimoji="1" lang="en-US" altLang="zh-CN" sz="1400" dirty="0">
                <a:solidFill>
                  <a:srgbClr val="000066"/>
                </a:solidFill>
                <a:latin typeface="Helvetica" panose="020B0604020202020204" pitchFamily="34" charset="0"/>
              </a:rPr>
              <a:t>forces the software to fail in a variety of ways and verifies that recovery is properly performed</a:t>
            </a:r>
          </a:p>
          <a:p>
            <a:pPr>
              <a:spcBef>
                <a:spcPct val="20000"/>
              </a:spcBef>
              <a:buFontTx/>
              <a:buChar char="•"/>
              <a:defRPr/>
            </a:pPr>
            <a:r>
              <a:rPr kumimoji="1" lang="en-US" altLang="zh-CN" sz="1600" i="1" dirty="0">
                <a:solidFill>
                  <a:srgbClr val="3366FF"/>
                </a:solidFill>
                <a:latin typeface="Helvetica" panose="020B0604020202020204" pitchFamily="34" charset="0"/>
                <a:ea typeface="+mn-ea"/>
                <a:cs typeface="宋体" charset="0"/>
              </a:rPr>
              <a:t>Security testing</a:t>
            </a:r>
          </a:p>
          <a:p>
            <a:pPr lvl="1">
              <a:spcBef>
                <a:spcPct val="20000"/>
              </a:spcBef>
              <a:buFont typeface="Helvetica" panose="020B0604020202020204" pitchFamily="34" charset="0"/>
              <a:buChar char="–"/>
              <a:defRPr/>
            </a:pPr>
            <a:r>
              <a:rPr kumimoji="1" lang="en-US" altLang="zh-CN" sz="1400" dirty="0">
                <a:solidFill>
                  <a:srgbClr val="000066"/>
                </a:solidFill>
                <a:latin typeface="Helvetica" panose="020B0604020202020204" pitchFamily="34" charset="0"/>
              </a:rPr>
              <a:t>verifies that protection mechanisms built into a system will, in fact, protect it from improper penetration</a:t>
            </a:r>
          </a:p>
          <a:p>
            <a:pPr>
              <a:spcBef>
                <a:spcPct val="20000"/>
              </a:spcBef>
              <a:buFontTx/>
              <a:buChar char="•"/>
              <a:defRPr/>
            </a:pPr>
            <a:r>
              <a:rPr kumimoji="1" lang="en-US" altLang="zh-CN" sz="1600" i="1" dirty="0">
                <a:solidFill>
                  <a:srgbClr val="3366FF"/>
                </a:solidFill>
                <a:latin typeface="Helvetica" panose="020B0604020202020204" pitchFamily="34" charset="0"/>
                <a:ea typeface="+mn-ea"/>
                <a:cs typeface="宋体" charset="0"/>
              </a:rPr>
              <a:t>Stress testing</a:t>
            </a:r>
          </a:p>
          <a:p>
            <a:pPr lvl="1">
              <a:spcBef>
                <a:spcPct val="20000"/>
              </a:spcBef>
              <a:buFont typeface="Helvetica" panose="020B0604020202020204" pitchFamily="34" charset="0"/>
              <a:buChar char="–"/>
              <a:defRPr/>
            </a:pPr>
            <a:r>
              <a:rPr kumimoji="1" lang="en-US" altLang="zh-CN" sz="1400" dirty="0">
                <a:solidFill>
                  <a:srgbClr val="000066"/>
                </a:solidFill>
                <a:latin typeface="Helvetica" panose="020B0604020202020204" pitchFamily="34" charset="0"/>
              </a:rPr>
              <a:t> executes a system in a manner that demands resources in abnormal quantity, frequency, or volume</a:t>
            </a:r>
          </a:p>
          <a:p>
            <a:pPr>
              <a:spcBef>
                <a:spcPct val="20000"/>
              </a:spcBef>
              <a:buFontTx/>
              <a:buChar char="•"/>
              <a:defRPr/>
            </a:pPr>
            <a:r>
              <a:rPr kumimoji="1" lang="en-US" altLang="zh-CN" sz="1600" i="1" dirty="0">
                <a:solidFill>
                  <a:srgbClr val="3366FF"/>
                </a:solidFill>
                <a:latin typeface="Helvetica" panose="020B0604020202020204" pitchFamily="34" charset="0"/>
                <a:ea typeface="+mn-ea"/>
                <a:cs typeface="宋体" charset="0"/>
              </a:rPr>
              <a:t>Performance Testing</a:t>
            </a:r>
          </a:p>
          <a:p>
            <a:pPr lvl="1">
              <a:spcBef>
                <a:spcPct val="20000"/>
              </a:spcBef>
              <a:buFont typeface="Helvetica" panose="020B0604020202020204" pitchFamily="34" charset="0"/>
              <a:buChar char="–"/>
              <a:defRPr/>
            </a:pPr>
            <a:r>
              <a:rPr kumimoji="1" lang="en-US" altLang="zh-CN" sz="1400" dirty="0">
                <a:solidFill>
                  <a:srgbClr val="000066"/>
                </a:solidFill>
                <a:latin typeface="Helvetica" panose="020B0604020202020204" pitchFamily="34" charset="0"/>
              </a:rPr>
              <a:t>test the run-time performance of software within the context of an integrated system</a:t>
            </a:r>
            <a:endParaRPr lang="en-US" altLang="zh-CN" sz="1200" dirty="0">
              <a:solidFill>
                <a:srgbClr val="0033CC"/>
              </a:solidFill>
              <a:latin typeface="Helvetica" panose="020B0604020202020204" pitchFamily="34" charset="0"/>
            </a:endParaRPr>
          </a:p>
        </p:txBody>
      </p:sp>
      <p:sp>
        <p:nvSpPr>
          <p:cNvPr id="55299" name="灯片编号占位符 1">
            <a:extLst>
              <a:ext uri="{FF2B5EF4-FFF2-40B4-BE49-F238E27FC236}">
                <a16:creationId xmlns:a16="http://schemas.microsoft.com/office/drawing/2014/main" id="{7E556778-E5B3-E2C7-F311-97F7CF2D30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06D9E9D-7E64-4A6C-ABE0-9F11DCFB9DE3}" type="slidenum">
              <a:rPr lang="en-US" altLang="zh-CN" sz="1400">
                <a:solidFill>
                  <a:schemeClr val="tx1"/>
                </a:solidFill>
              </a:rPr>
              <a:pPr>
                <a:spcBef>
                  <a:spcPct val="0"/>
                </a:spcBef>
                <a:buFontTx/>
                <a:buNone/>
              </a:pPr>
              <a:t>27</a:t>
            </a:fld>
            <a:endParaRPr lang="en-US" altLang="zh-CN" sz="1400">
              <a:solidFill>
                <a:schemeClr val="tx1"/>
              </a:solidFill>
            </a:endParaRPr>
          </a:p>
        </p:txBody>
      </p:sp>
      <p:sp>
        <p:nvSpPr>
          <p:cNvPr id="7" name="Rectangle 3">
            <a:extLst>
              <a:ext uri="{FF2B5EF4-FFF2-40B4-BE49-F238E27FC236}">
                <a16:creationId xmlns:a16="http://schemas.microsoft.com/office/drawing/2014/main" id="{F32F9932-3389-8D53-F95F-8E4A3066849D}"/>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High Order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wipe(down)">
                                      <p:cBhvr>
                                        <p:cTn id="31" dur="500"/>
                                        <p:tgtEl>
                                          <p:spTgt spid="8">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wipe(down)">
                                      <p:cBhvr>
                                        <p:cTn id="34" dur="500"/>
                                        <p:tgtEl>
                                          <p:spTgt spid="8">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4" fill="hold"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wipe(down)">
                                      <p:cBhvr>
                                        <p:cTn id="39" dur="500"/>
                                        <p:tgtEl>
                                          <p:spTgt spid="8">
                                            <p:txEl>
                                              <p:pRg st="8" end="8"/>
                                            </p:txEl>
                                          </p:spTgt>
                                        </p:tgtEl>
                                      </p:cBhvr>
                                    </p:animEffect>
                                  </p:childTnLst>
                                </p:cTn>
                              </p:par>
                              <p:par>
                                <p:cTn id="40" presetID="22" presetClass="entr" presetSubtype="4" fill="hold" nodeType="with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wipe(down)">
                                      <p:cBhvr>
                                        <p:cTn id="42" dur="500"/>
                                        <p:tgtEl>
                                          <p:spTgt spid="8">
                                            <p:txEl>
                                              <p:pRg st="9" end="9"/>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animEffect transition="in" filter="wipe(down)">
                                      <p:cBhvr>
                                        <p:cTn id="47" dur="500"/>
                                        <p:tgtEl>
                                          <p:spTgt spid="8">
                                            <p:txEl>
                                              <p:pRg st="10" end="10"/>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8">
                                            <p:txEl>
                                              <p:pRg st="11" end="11"/>
                                            </p:txEl>
                                          </p:spTgt>
                                        </p:tgtEl>
                                        <p:attrNameLst>
                                          <p:attrName>style.visibility</p:attrName>
                                        </p:attrNameLst>
                                      </p:cBhvr>
                                      <p:to>
                                        <p:strVal val="visible"/>
                                      </p:to>
                                    </p:set>
                                    <p:animEffect transition="in" filter="wipe(down)">
                                      <p:cBhvr>
                                        <p:cTn id="50" dur="500"/>
                                        <p:tgtEl>
                                          <p:spTgt spid="8">
                                            <p:txEl>
                                              <p:pRg st="11" end="11"/>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4" fill="hold" nodeType="click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animEffect transition="in" filter="wipe(down)">
                                      <p:cBhvr>
                                        <p:cTn id="55" dur="500"/>
                                        <p:tgtEl>
                                          <p:spTgt spid="8">
                                            <p:txEl>
                                              <p:pRg st="12" end="12"/>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8">
                                            <p:txEl>
                                              <p:pRg st="13" end="13"/>
                                            </p:txEl>
                                          </p:spTgt>
                                        </p:tgtEl>
                                        <p:attrNameLst>
                                          <p:attrName>style.visibility</p:attrName>
                                        </p:attrNameLst>
                                      </p:cBhvr>
                                      <p:to>
                                        <p:strVal val="visible"/>
                                      </p:to>
                                    </p:set>
                                    <p:animEffect transition="in" filter="wipe(down)">
                                      <p:cBhvr>
                                        <p:cTn id="58"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a:extLst>
              <a:ext uri="{FF2B5EF4-FFF2-40B4-BE49-F238E27FC236}">
                <a16:creationId xmlns:a16="http://schemas.microsoft.com/office/drawing/2014/main" id="{6A46D1F4-B685-893A-36FA-CD515C2665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80E313A7-F96B-4B88-9346-25EF62715C69}" type="slidenum">
              <a:rPr lang="en-US" altLang="zh-CN" sz="1400">
                <a:solidFill>
                  <a:schemeClr val="tx1"/>
                </a:solidFill>
              </a:rPr>
              <a:pPr>
                <a:spcBef>
                  <a:spcPct val="0"/>
                </a:spcBef>
                <a:buFontTx/>
                <a:buNone/>
              </a:pPr>
              <a:t>28</a:t>
            </a:fld>
            <a:endParaRPr lang="en-US" altLang="zh-CN" sz="1400">
              <a:solidFill>
                <a:schemeClr val="tx1"/>
              </a:solidFill>
            </a:endParaRPr>
          </a:p>
        </p:txBody>
      </p:sp>
      <p:sp>
        <p:nvSpPr>
          <p:cNvPr id="7" name="Rectangle 3">
            <a:extLst>
              <a:ext uri="{FF2B5EF4-FFF2-40B4-BE49-F238E27FC236}">
                <a16:creationId xmlns:a16="http://schemas.microsoft.com/office/drawing/2014/main" id="{530C71DC-A466-CD1B-E4A8-941530785D2D}"/>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Debugging: A Diagnostic Process</a:t>
            </a:r>
          </a:p>
        </p:txBody>
      </p:sp>
      <p:pic>
        <p:nvPicPr>
          <p:cNvPr id="6" name="Picture 3">
            <a:extLst>
              <a:ext uri="{FF2B5EF4-FFF2-40B4-BE49-F238E27FC236}">
                <a16:creationId xmlns:a16="http://schemas.microsoft.com/office/drawing/2014/main" id="{9A2DA744-E447-6F28-10EE-79598B341AE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0425" y="1700213"/>
            <a:ext cx="4706938" cy="396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a:extLst>
              <a:ext uri="{FF2B5EF4-FFF2-40B4-BE49-F238E27FC236}">
                <a16:creationId xmlns:a16="http://schemas.microsoft.com/office/drawing/2014/main" id="{78CBF0CE-58DB-FD91-2C81-15F8F57692C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D49D162-3FFB-4C4E-83A9-5382D9DB44C6}" type="slidenum">
              <a:rPr lang="en-US" altLang="zh-CN" sz="1400">
                <a:solidFill>
                  <a:schemeClr val="tx1"/>
                </a:solidFill>
              </a:rPr>
              <a:pPr>
                <a:spcBef>
                  <a:spcPct val="0"/>
                </a:spcBef>
                <a:buFontTx/>
                <a:buNone/>
              </a:pPr>
              <a:t>29</a:t>
            </a:fld>
            <a:endParaRPr lang="en-US" altLang="zh-CN" sz="1400">
              <a:solidFill>
                <a:schemeClr val="tx1"/>
              </a:solidFill>
            </a:endParaRPr>
          </a:p>
        </p:txBody>
      </p:sp>
      <p:sp>
        <p:nvSpPr>
          <p:cNvPr id="7" name="Rectangle 3">
            <a:extLst>
              <a:ext uri="{FF2B5EF4-FFF2-40B4-BE49-F238E27FC236}">
                <a16:creationId xmlns:a16="http://schemas.microsoft.com/office/drawing/2014/main" id="{923D00D9-94E0-1FD3-4BDB-8B33E515E68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Debugging Process</a:t>
            </a:r>
          </a:p>
        </p:txBody>
      </p:sp>
      <p:pic>
        <p:nvPicPr>
          <p:cNvPr id="59396" name="Picture 24" descr="Figure 17">
            <a:extLst>
              <a:ext uri="{FF2B5EF4-FFF2-40B4-BE49-F238E27FC236}">
                <a16:creationId xmlns:a16="http://schemas.microsoft.com/office/drawing/2014/main" id="{34C57943-7FC9-F36A-C0DA-69A5D883DC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2438" y="1557338"/>
            <a:ext cx="5286375"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a:extLst>
              <a:ext uri="{FF2B5EF4-FFF2-40B4-BE49-F238E27FC236}">
                <a16:creationId xmlns:a16="http://schemas.microsoft.com/office/drawing/2014/main" id="{7E7022F9-FB4B-2774-D04D-4138157245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EE30847-383C-440E-9315-A5F6D99FD420}" type="slidenum">
              <a:rPr lang="en-US" altLang="zh-CN" sz="1400">
                <a:solidFill>
                  <a:schemeClr val="tx1"/>
                </a:solidFill>
              </a:rPr>
              <a:pPr>
                <a:spcBef>
                  <a:spcPct val="0"/>
                </a:spcBef>
                <a:buFontTx/>
                <a:buNone/>
              </a:pPr>
              <a:t>3</a:t>
            </a:fld>
            <a:endParaRPr lang="en-US" altLang="zh-CN" sz="1400">
              <a:solidFill>
                <a:schemeClr val="tx1"/>
              </a:solidFill>
            </a:endParaRPr>
          </a:p>
        </p:txBody>
      </p:sp>
      <p:sp>
        <p:nvSpPr>
          <p:cNvPr id="7" name="Rectangle 3">
            <a:extLst>
              <a:ext uri="{FF2B5EF4-FFF2-40B4-BE49-F238E27FC236}">
                <a16:creationId xmlns:a16="http://schemas.microsoft.com/office/drawing/2014/main" id="{53C5FD1B-6A7A-1631-0A6E-FCB7A151F0C4}"/>
              </a:ext>
            </a:extLst>
          </p:cNvPr>
          <p:cNvSpPr txBox="1">
            <a:spLocks noChangeArrowheads="1"/>
          </p:cNvSpPr>
          <p:nvPr/>
        </p:nvSpPr>
        <p:spPr bwMode="auto">
          <a:xfrm>
            <a:off x="250825" y="977900"/>
            <a:ext cx="8229600" cy="722313"/>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What Testing Shows</a:t>
            </a:r>
          </a:p>
        </p:txBody>
      </p:sp>
      <p:pic>
        <p:nvPicPr>
          <p:cNvPr id="5" name="Picture 3">
            <a:extLst>
              <a:ext uri="{FF2B5EF4-FFF2-40B4-BE49-F238E27FC236}">
                <a16:creationId xmlns:a16="http://schemas.microsoft.com/office/drawing/2014/main" id="{49F41B33-DC84-D044-B2A4-907AC12F232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700213"/>
            <a:ext cx="5600700" cy="429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6" name="Rectangle 4">
            <a:extLst>
              <a:ext uri="{FF2B5EF4-FFF2-40B4-BE49-F238E27FC236}">
                <a16:creationId xmlns:a16="http://schemas.microsoft.com/office/drawing/2014/main" id="{41D49928-EF77-6AF4-A64D-68B6004E5E38}"/>
              </a:ext>
            </a:extLst>
          </p:cNvPr>
          <p:cNvSpPr>
            <a:spLocks noChangeArrowheads="1"/>
          </p:cNvSpPr>
          <p:nvPr/>
        </p:nvSpPr>
        <p:spPr bwMode="auto">
          <a:xfrm>
            <a:off x="2466975" y="1700213"/>
            <a:ext cx="1062038" cy="454025"/>
          </a:xfrm>
          <a:prstGeom prst="rect">
            <a:avLst/>
          </a:prstGeom>
          <a:noFill/>
          <a:ln>
            <a:noFill/>
          </a:ln>
          <a:effectLst/>
        </p:spPr>
        <p:txBody>
          <a:bodyPr wrap="none" lIns="90487" tIns="44450" rIns="90487" bIns="44450">
            <a:spAutoFit/>
          </a:bodyPr>
          <a:lstStyle/>
          <a:p>
            <a:pPr>
              <a:defRPr/>
            </a:pPr>
            <a:r>
              <a:rPr lang="en-US" b="1" dirty="0">
                <a:effectLst>
                  <a:outerShdw blurRad="38100" dist="38100" dir="2700000" algn="tl">
                    <a:srgbClr val="FFFFFF"/>
                  </a:outerShdw>
                </a:effectLst>
                <a:latin typeface="Helvetica" pitchFamily="-128" charset="0"/>
                <a:ea typeface="ＭＳ Ｐゴシック" pitchFamily="-128" charset="-128"/>
              </a:rPr>
              <a:t>errors</a:t>
            </a:r>
          </a:p>
        </p:txBody>
      </p:sp>
      <p:sp>
        <p:nvSpPr>
          <p:cNvPr id="9" name="Rectangle 5">
            <a:extLst>
              <a:ext uri="{FF2B5EF4-FFF2-40B4-BE49-F238E27FC236}">
                <a16:creationId xmlns:a16="http://schemas.microsoft.com/office/drawing/2014/main" id="{195D0671-E966-4E31-80ED-5EED16870B98}"/>
              </a:ext>
            </a:extLst>
          </p:cNvPr>
          <p:cNvSpPr>
            <a:spLocks noChangeArrowheads="1"/>
          </p:cNvSpPr>
          <p:nvPr/>
        </p:nvSpPr>
        <p:spPr bwMode="auto">
          <a:xfrm>
            <a:off x="3533775" y="2309813"/>
            <a:ext cx="4110038" cy="454025"/>
          </a:xfrm>
          <a:prstGeom prst="rect">
            <a:avLst/>
          </a:prstGeom>
          <a:noFill/>
          <a:ln>
            <a:noFill/>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requirements conformance</a:t>
            </a:r>
          </a:p>
        </p:txBody>
      </p:sp>
      <p:sp>
        <p:nvSpPr>
          <p:cNvPr id="10" name="Rectangle 6">
            <a:extLst>
              <a:ext uri="{FF2B5EF4-FFF2-40B4-BE49-F238E27FC236}">
                <a16:creationId xmlns:a16="http://schemas.microsoft.com/office/drawing/2014/main" id="{CB0E59CF-F588-B00B-70F2-21CD53F55527}"/>
              </a:ext>
            </a:extLst>
          </p:cNvPr>
          <p:cNvSpPr>
            <a:spLocks noChangeArrowheads="1"/>
          </p:cNvSpPr>
          <p:nvPr/>
        </p:nvSpPr>
        <p:spPr bwMode="auto">
          <a:xfrm>
            <a:off x="5133975" y="3071813"/>
            <a:ext cx="2027238" cy="454025"/>
          </a:xfrm>
          <a:prstGeom prst="rect">
            <a:avLst/>
          </a:prstGeom>
          <a:noFill/>
          <a:ln>
            <a:noFill/>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performance</a:t>
            </a:r>
          </a:p>
        </p:txBody>
      </p:sp>
      <p:sp>
        <p:nvSpPr>
          <p:cNvPr id="11" name="Rectangle 7">
            <a:extLst>
              <a:ext uri="{FF2B5EF4-FFF2-40B4-BE49-F238E27FC236}">
                <a16:creationId xmlns:a16="http://schemas.microsoft.com/office/drawing/2014/main" id="{C9E39256-95D6-1A16-7F72-0C89DB471934}"/>
              </a:ext>
            </a:extLst>
          </p:cNvPr>
          <p:cNvSpPr>
            <a:spLocks noChangeArrowheads="1"/>
          </p:cNvSpPr>
          <p:nvPr/>
        </p:nvSpPr>
        <p:spPr bwMode="auto">
          <a:xfrm>
            <a:off x="6276975" y="4748213"/>
            <a:ext cx="2060575" cy="638175"/>
          </a:xfrm>
          <a:prstGeom prst="rect">
            <a:avLst/>
          </a:prstGeom>
          <a:noFill/>
          <a:ln>
            <a:noFill/>
          </a:ln>
          <a:effectLst/>
        </p:spPr>
        <p:txBody>
          <a:bodyPr wrap="none" lIns="90487" tIns="44450" rIns="90487" bIns="44450">
            <a:spAutoFit/>
          </a:bodyPr>
          <a:lstStyle/>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an indication</a:t>
            </a:r>
          </a:p>
          <a:p>
            <a:pPr algn="ctr">
              <a:lnSpc>
                <a:spcPct val="75000"/>
              </a:lnSpc>
              <a:defRPr/>
            </a:pPr>
            <a:r>
              <a:rPr lang="en-US" b="1">
                <a:effectLst>
                  <a:outerShdw blurRad="38100" dist="38100" dir="2700000" algn="tl">
                    <a:srgbClr val="FFFFFF"/>
                  </a:outerShdw>
                </a:effectLst>
                <a:latin typeface="Helvetica" pitchFamily="-128" charset="0"/>
                <a:ea typeface="ＭＳ Ｐゴシック" pitchFamily="-128" charset="-128"/>
              </a:rPr>
              <a:t>of quality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a:extLst>
              <a:ext uri="{FF2B5EF4-FFF2-40B4-BE49-F238E27FC236}">
                <a16:creationId xmlns:a16="http://schemas.microsoft.com/office/drawing/2014/main" id="{68AB48BE-959B-9DD8-4838-8655A3F3C1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FB0D693-248C-45C4-BED7-D0D7E29CE909}" type="slidenum">
              <a:rPr lang="en-US" altLang="zh-CN" sz="1400">
                <a:solidFill>
                  <a:schemeClr val="tx1"/>
                </a:solidFill>
              </a:rPr>
              <a:pPr>
                <a:spcBef>
                  <a:spcPct val="0"/>
                </a:spcBef>
                <a:buFontTx/>
                <a:buNone/>
              </a:pPr>
              <a:t>30</a:t>
            </a:fld>
            <a:endParaRPr lang="en-US" altLang="zh-CN" sz="1400">
              <a:solidFill>
                <a:schemeClr val="tx1"/>
              </a:solidFill>
            </a:endParaRPr>
          </a:p>
        </p:txBody>
      </p:sp>
      <p:sp>
        <p:nvSpPr>
          <p:cNvPr id="7" name="Rectangle 3">
            <a:extLst>
              <a:ext uri="{FF2B5EF4-FFF2-40B4-BE49-F238E27FC236}">
                <a16:creationId xmlns:a16="http://schemas.microsoft.com/office/drawing/2014/main" id="{8242C133-D7A5-E4DE-3BDD-F955EA9310A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Debugging Effort</a:t>
            </a:r>
          </a:p>
        </p:txBody>
      </p:sp>
      <p:sp>
        <p:nvSpPr>
          <p:cNvPr id="12" name="Freeform 4">
            <a:extLst>
              <a:ext uri="{FF2B5EF4-FFF2-40B4-BE49-F238E27FC236}">
                <a16:creationId xmlns:a16="http://schemas.microsoft.com/office/drawing/2014/main" id="{79920861-F0F5-7619-3D15-96298E269188}"/>
              </a:ext>
            </a:extLst>
          </p:cNvPr>
          <p:cNvSpPr>
            <a:spLocks/>
          </p:cNvSpPr>
          <p:nvPr/>
        </p:nvSpPr>
        <p:spPr bwMode="auto">
          <a:xfrm>
            <a:off x="2513013" y="4033838"/>
            <a:ext cx="3684587" cy="1754187"/>
          </a:xfrm>
          <a:custGeom>
            <a:avLst/>
            <a:gdLst>
              <a:gd name="T0" fmla="*/ 2147483647 w 2321"/>
              <a:gd name="T1" fmla="*/ 2147483647 h 982"/>
              <a:gd name="T2" fmla="*/ 2147483647 w 2321"/>
              <a:gd name="T3" fmla="*/ 2147483647 h 982"/>
              <a:gd name="T4" fmla="*/ 2147483647 w 2321"/>
              <a:gd name="T5" fmla="*/ 2147483647 h 982"/>
              <a:gd name="T6" fmla="*/ 2147483647 w 2321"/>
              <a:gd name="T7" fmla="*/ 2147483647 h 982"/>
              <a:gd name="T8" fmla="*/ 2147483647 w 2321"/>
              <a:gd name="T9" fmla="*/ 2147483647 h 982"/>
              <a:gd name="T10" fmla="*/ 2147483647 w 2321"/>
              <a:gd name="T11" fmla="*/ 2147483647 h 982"/>
              <a:gd name="T12" fmla="*/ 2147483647 w 2321"/>
              <a:gd name="T13" fmla="*/ 2147483647 h 982"/>
              <a:gd name="T14" fmla="*/ 2147483647 w 2321"/>
              <a:gd name="T15" fmla="*/ 2147483647 h 982"/>
              <a:gd name="T16" fmla="*/ 2147483647 w 2321"/>
              <a:gd name="T17" fmla="*/ 2147483647 h 982"/>
              <a:gd name="T18" fmla="*/ 2147483647 w 2321"/>
              <a:gd name="T19" fmla="*/ 2147483647 h 982"/>
              <a:gd name="T20" fmla="*/ 2147483647 w 2321"/>
              <a:gd name="T21" fmla="*/ 2147483647 h 982"/>
              <a:gd name="T22" fmla="*/ 2147483647 w 2321"/>
              <a:gd name="T23" fmla="*/ 2147483647 h 982"/>
              <a:gd name="T24" fmla="*/ 2147483647 w 2321"/>
              <a:gd name="T25" fmla="*/ 2147483647 h 982"/>
              <a:gd name="T26" fmla="*/ 2147483647 w 2321"/>
              <a:gd name="T27" fmla="*/ 2067780745 h 982"/>
              <a:gd name="T28" fmla="*/ 2147483647 w 2321"/>
              <a:gd name="T29" fmla="*/ 1911420468 h 982"/>
              <a:gd name="T30" fmla="*/ 2147483647 w 2321"/>
              <a:gd name="T31" fmla="*/ 1739104141 h 982"/>
              <a:gd name="T32" fmla="*/ 2147483647 w 2321"/>
              <a:gd name="T33" fmla="*/ 1531688432 h 982"/>
              <a:gd name="T34" fmla="*/ 2147483647 w 2321"/>
              <a:gd name="T35" fmla="*/ 0 h 982"/>
              <a:gd name="T36" fmla="*/ 2147483647 w 2321"/>
              <a:gd name="T37" fmla="*/ 749888612 h 982"/>
              <a:gd name="T38" fmla="*/ 2147483647 w 2321"/>
              <a:gd name="T39" fmla="*/ 906248888 h 982"/>
              <a:gd name="T40" fmla="*/ 2147483647 w 2321"/>
              <a:gd name="T41" fmla="*/ 1043463378 h 982"/>
              <a:gd name="T42" fmla="*/ 2147483647 w 2321"/>
              <a:gd name="T43" fmla="*/ 1151958628 h 982"/>
              <a:gd name="T44" fmla="*/ 2147483647 w 2321"/>
              <a:gd name="T45" fmla="*/ 1250879087 h 982"/>
              <a:gd name="T46" fmla="*/ 2147483647 w 2321"/>
              <a:gd name="T47" fmla="*/ 1356182145 h 982"/>
              <a:gd name="T48" fmla="*/ 2147483647 w 2321"/>
              <a:gd name="T49" fmla="*/ 1432767973 h 982"/>
              <a:gd name="T50" fmla="*/ 2147483647 w 2321"/>
              <a:gd name="T51" fmla="*/ 1483823406 h 982"/>
              <a:gd name="T52" fmla="*/ 2147483647 w 2321"/>
              <a:gd name="T53" fmla="*/ 1534880624 h 982"/>
              <a:gd name="T54" fmla="*/ 2147483647 w 2321"/>
              <a:gd name="T55" fmla="*/ 1560407448 h 982"/>
              <a:gd name="T56" fmla="*/ 2147483647 w 2321"/>
              <a:gd name="T57" fmla="*/ 1569980453 h 982"/>
              <a:gd name="T58" fmla="*/ 2046366530 w 2321"/>
              <a:gd name="T59" fmla="*/ 1518925020 h 982"/>
              <a:gd name="T60" fmla="*/ 1759068877 w 2321"/>
              <a:gd name="T61" fmla="*/ 1416812369 h 982"/>
              <a:gd name="T62" fmla="*/ 1504532047 w 2321"/>
              <a:gd name="T63" fmla="*/ 1270025097 h 982"/>
              <a:gd name="T64" fmla="*/ 0 w 2321"/>
              <a:gd name="T65" fmla="*/ 1978431505 h 982"/>
              <a:gd name="T66" fmla="*/ 138607772 w 2321"/>
              <a:gd name="T67" fmla="*/ 2125218777 h 982"/>
              <a:gd name="T68" fmla="*/ 272176823 w 2321"/>
              <a:gd name="T69" fmla="*/ 2147483647 h 982"/>
              <a:gd name="T70" fmla="*/ 415824855 w 2321"/>
              <a:gd name="T71" fmla="*/ 2147483647 h 982"/>
              <a:gd name="T72" fmla="*/ 564514884 w 2321"/>
              <a:gd name="T73" fmla="*/ 2147483647 h 982"/>
              <a:gd name="T74" fmla="*/ 730845104 w 2321"/>
              <a:gd name="T75" fmla="*/ 2147483647 h 982"/>
              <a:gd name="T76" fmla="*/ 892135213 w 2321"/>
              <a:gd name="T77" fmla="*/ 2147483647 h 982"/>
              <a:gd name="T78" fmla="*/ 1043344504 w 2321"/>
              <a:gd name="T79" fmla="*/ 2147483647 h 982"/>
              <a:gd name="T80" fmla="*/ 1234876272 w 2321"/>
              <a:gd name="T81" fmla="*/ 2147483647 h 982"/>
              <a:gd name="T82" fmla="*/ 1421367731 w 2321"/>
              <a:gd name="T83" fmla="*/ 2147483647 h 982"/>
              <a:gd name="T84" fmla="*/ 1592738261 w 2321"/>
              <a:gd name="T85" fmla="*/ 2147483647 h 982"/>
              <a:gd name="T86" fmla="*/ 1766628548 w 2321"/>
              <a:gd name="T87" fmla="*/ 2147483647 h 982"/>
              <a:gd name="T88" fmla="*/ 1968240936 w 2321"/>
              <a:gd name="T89" fmla="*/ 2147483647 h 982"/>
              <a:gd name="T90" fmla="*/ 2147483647 w 2321"/>
              <a:gd name="T91" fmla="*/ 2147483647 h 982"/>
              <a:gd name="T92" fmla="*/ 2147483647 w 2321"/>
              <a:gd name="T93" fmla="*/ 2147483647 h 982"/>
              <a:gd name="T94" fmla="*/ 2147483647 w 2321"/>
              <a:gd name="T95" fmla="*/ 2147483647 h 982"/>
              <a:gd name="T96" fmla="*/ 2147483647 w 2321"/>
              <a:gd name="T97" fmla="*/ 2147483647 h 982"/>
              <a:gd name="T98" fmla="*/ 2147483647 w 2321"/>
              <a:gd name="T99" fmla="*/ 2147483647 h 982"/>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321"/>
              <a:gd name="T151" fmla="*/ 0 h 982"/>
              <a:gd name="T152" fmla="*/ 2321 w 2321"/>
              <a:gd name="T153" fmla="*/ 982 h 982"/>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321" h="982">
                <a:moveTo>
                  <a:pt x="1165" y="969"/>
                </a:moveTo>
                <a:lnTo>
                  <a:pt x="1190" y="966"/>
                </a:lnTo>
                <a:lnTo>
                  <a:pt x="1222" y="962"/>
                </a:lnTo>
                <a:lnTo>
                  <a:pt x="1254" y="957"/>
                </a:lnTo>
                <a:lnTo>
                  <a:pt x="1277" y="952"/>
                </a:lnTo>
                <a:lnTo>
                  <a:pt x="1303" y="947"/>
                </a:lnTo>
                <a:lnTo>
                  <a:pt x="1329" y="941"/>
                </a:lnTo>
                <a:lnTo>
                  <a:pt x="1356" y="935"/>
                </a:lnTo>
                <a:lnTo>
                  <a:pt x="1379" y="929"/>
                </a:lnTo>
                <a:lnTo>
                  <a:pt x="1406" y="920"/>
                </a:lnTo>
                <a:lnTo>
                  <a:pt x="1439" y="912"/>
                </a:lnTo>
                <a:lnTo>
                  <a:pt x="1467" y="902"/>
                </a:lnTo>
                <a:lnTo>
                  <a:pt x="1494" y="892"/>
                </a:lnTo>
                <a:lnTo>
                  <a:pt x="1524" y="882"/>
                </a:lnTo>
                <a:lnTo>
                  <a:pt x="1553" y="870"/>
                </a:lnTo>
                <a:lnTo>
                  <a:pt x="1580" y="859"/>
                </a:lnTo>
                <a:lnTo>
                  <a:pt x="1603" y="846"/>
                </a:lnTo>
                <a:lnTo>
                  <a:pt x="1626" y="835"/>
                </a:lnTo>
                <a:lnTo>
                  <a:pt x="1649" y="823"/>
                </a:lnTo>
                <a:lnTo>
                  <a:pt x="1675" y="811"/>
                </a:lnTo>
                <a:lnTo>
                  <a:pt x="1703" y="797"/>
                </a:lnTo>
                <a:lnTo>
                  <a:pt x="1728" y="781"/>
                </a:lnTo>
                <a:lnTo>
                  <a:pt x="1753" y="766"/>
                </a:lnTo>
                <a:lnTo>
                  <a:pt x="1774" y="753"/>
                </a:lnTo>
                <a:lnTo>
                  <a:pt x="1812" y="728"/>
                </a:lnTo>
                <a:lnTo>
                  <a:pt x="1845" y="705"/>
                </a:lnTo>
                <a:lnTo>
                  <a:pt x="1878" y="678"/>
                </a:lnTo>
                <a:lnTo>
                  <a:pt x="1911" y="648"/>
                </a:lnTo>
                <a:lnTo>
                  <a:pt x="1935" y="625"/>
                </a:lnTo>
                <a:lnTo>
                  <a:pt x="1962" y="599"/>
                </a:lnTo>
                <a:lnTo>
                  <a:pt x="1991" y="572"/>
                </a:lnTo>
                <a:lnTo>
                  <a:pt x="2016" y="545"/>
                </a:lnTo>
                <a:lnTo>
                  <a:pt x="2040" y="515"/>
                </a:lnTo>
                <a:lnTo>
                  <a:pt x="2070" y="480"/>
                </a:lnTo>
                <a:lnTo>
                  <a:pt x="2320" y="597"/>
                </a:lnTo>
                <a:lnTo>
                  <a:pt x="2075" y="0"/>
                </a:lnTo>
                <a:lnTo>
                  <a:pt x="1282" y="113"/>
                </a:lnTo>
                <a:lnTo>
                  <a:pt x="1548" y="235"/>
                </a:lnTo>
                <a:lnTo>
                  <a:pt x="1526" y="261"/>
                </a:lnTo>
                <a:lnTo>
                  <a:pt x="1502" y="284"/>
                </a:lnTo>
                <a:lnTo>
                  <a:pt x="1478" y="307"/>
                </a:lnTo>
                <a:lnTo>
                  <a:pt x="1454" y="327"/>
                </a:lnTo>
                <a:lnTo>
                  <a:pt x="1434" y="343"/>
                </a:lnTo>
                <a:lnTo>
                  <a:pt x="1413" y="361"/>
                </a:lnTo>
                <a:lnTo>
                  <a:pt x="1389" y="376"/>
                </a:lnTo>
                <a:lnTo>
                  <a:pt x="1362" y="392"/>
                </a:lnTo>
                <a:lnTo>
                  <a:pt x="1330" y="410"/>
                </a:lnTo>
                <a:lnTo>
                  <a:pt x="1305" y="425"/>
                </a:lnTo>
                <a:lnTo>
                  <a:pt x="1282" y="434"/>
                </a:lnTo>
                <a:lnTo>
                  <a:pt x="1249" y="449"/>
                </a:lnTo>
                <a:lnTo>
                  <a:pt x="1220" y="459"/>
                </a:lnTo>
                <a:lnTo>
                  <a:pt x="1194" y="465"/>
                </a:lnTo>
                <a:lnTo>
                  <a:pt x="1167" y="473"/>
                </a:lnTo>
                <a:lnTo>
                  <a:pt x="1128" y="481"/>
                </a:lnTo>
                <a:lnTo>
                  <a:pt x="1090" y="486"/>
                </a:lnTo>
                <a:lnTo>
                  <a:pt x="1051" y="489"/>
                </a:lnTo>
                <a:lnTo>
                  <a:pt x="995" y="491"/>
                </a:lnTo>
                <a:lnTo>
                  <a:pt x="920" y="492"/>
                </a:lnTo>
                <a:lnTo>
                  <a:pt x="863" y="486"/>
                </a:lnTo>
                <a:lnTo>
                  <a:pt x="812" y="476"/>
                </a:lnTo>
                <a:lnTo>
                  <a:pt x="752" y="462"/>
                </a:lnTo>
                <a:lnTo>
                  <a:pt x="698" y="444"/>
                </a:lnTo>
                <a:lnTo>
                  <a:pt x="645" y="423"/>
                </a:lnTo>
                <a:lnTo>
                  <a:pt x="597" y="398"/>
                </a:lnTo>
                <a:lnTo>
                  <a:pt x="550" y="364"/>
                </a:lnTo>
                <a:lnTo>
                  <a:pt x="0" y="620"/>
                </a:lnTo>
                <a:lnTo>
                  <a:pt x="23" y="641"/>
                </a:lnTo>
                <a:lnTo>
                  <a:pt x="55" y="666"/>
                </a:lnTo>
                <a:lnTo>
                  <a:pt x="81" y="686"/>
                </a:lnTo>
                <a:lnTo>
                  <a:pt x="108" y="707"/>
                </a:lnTo>
                <a:lnTo>
                  <a:pt x="134" y="727"/>
                </a:lnTo>
                <a:lnTo>
                  <a:pt x="165" y="750"/>
                </a:lnTo>
                <a:lnTo>
                  <a:pt x="194" y="768"/>
                </a:lnTo>
                <a:lnTo>
                  <a:pt x="224" y="785"/>
                </a:lnTo>
                <a:lnTo>
                  <a:pt x="257" y="802"/>
                </a:lnTo>
                <a:lnTo>
                  <a:pt x="290" y="820"/>
                </a:lnTo>
                <a:lnTo>
                  <a:pt x="323" y="838"/>
                </a:lnTo>
                <a:lnTo>
                  <a:pt x="354" y="851"/>
                </a:lnTo>
                <a:lnTo>
                  <a:pt x="384" y="865"/>
                </a:lnTo>
                <a:lnTo>
                  <a:pt x="414" y="877"/>
                </a:lnTo>
                <a:lnTo>
                  <a:pt x="453" y="892"/>
                </a:lnTo>
                <a:lnTo>
                  <a:pt x="490" y="905"/>
                </a:lnTo>
                <a:lnTo>
                  <a:pt x="532" y="918"/>
                </a:lnTo>
                <a:lnTo>
                  <a:pt x="564" y="927"/>
                </a:lnTo>
                <a:lnTo>
                  <a:pt x="596" y="936"/>
                </a:lnTo>
                <a:lnTo>
                  <a:pt x="632" y="945"/>
                </a:lnTo>
                <a:lnTo>
                  <a:pt x="666" y="952"/>
                </a:lnTo>
                <a:lnTo>
                  <a:pt x="701" y="959"/>
                </a:lnTo>
                <a:lnTo>
                  <a:pt x="741" y="965"/>
                </a:lnTo>
                <a:lnTo>
                  <a:pt x="781" y="971"/>
                </a:lnTo>
                <a:lnTo>
                  <a:pt x="822" y="975"/>
                </a:lnTo>
                <a:lnTo>
                  <a:pt x="865" y="978"/>
                </a:lnTo>
                <a:lnTo>
                  <a:pt x="897" y="979"/>
                </a:lnTo>
                <a:lnTo>
                  <a:pt x="940" y="981"/>
                </a:lnTo>
                <a:lnTo>
                  <a:pt x="984" y="981"/>
                </a:lnTo>
                <a:lnTo>
                  <a:pt x="1018" y="980"/>
                </a:lnTo>
                <a:lnTo>
                  <a:pt x="1055" y="979"/>
                </a:lnTo>
                <a:lnTo>
                  <a:pt x="1096" y="977"/>
                </a:lnTo>
                <a:lnTo>
                  <a:pt x="1133" y="973"/>
                </a:lnTo>
                <a:lnTo>
                  <a:pt x="1165" y="969"/>
                </a:lnTo>
              </a:path>
            </a:pathLst>
          </a:custGeom>
          <a:solidFill>
            <a:srgbClr val="9A0000"/>
          </a:solidFill>
          <a:ln>
            <a:noFill/>
          </a:ln>
          <a:extLst>
            <a:ext uri="{91240B29-F687-4F45-9708-019B960494DF}">
              <a14:hiddenLine xmlns:a14="http://schemas.microsoft.com/office/drawing/2010/main" w="12700" cap="rnd" cmpd="sng">
                <a:solidFill>
                  <a:srgbClr val="000000"/>
                </a:solidFill>
                <a:prstDash val="solid"/>
                <a:round/>
                <a:headEnd type="none" w="med" len="med"/>
                <a:tailEnd type="triangle" w="med" len="med"/>
              </a14:hiddenLine>
            </a:ext>
          </a:extLst>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3" name="Freeform 5">
            <a:extLst>
              <a:ext uri="{FF2B5EF4-FFF2-40B4-BE49-F238E27FC236}">
                <a16:creationId xmlns:a16="http://schemas.microsoft.com/office/drawing/2014/main" id="{D6F9AF55-30C6-5402-B476-31FE9E35FAEB}"/>
              </a:ext>
            </a:extLst>
          </p:cNvPr>
          <p:cNvSpPr>
            <a:spLocks/>
          </p:cNvSpPr>
          <p:nvPr/>
        </p:nvSpPr>
        <p:spPr bwMode="auto">
          <a:xfrm>
            <a:off x="1876425" y="2127250"/>
            <a:ext cx="1865313" cy="3132138"/>
          </a:xfrm>
          <a:custGeom>
            <a:avLst/>
            <a:gdLst>
              <a:gd name="T0" fmla="*/ 2147483646 w 1175"/>
              <a:gd name="T1" fmla="*/ 2147483646 h 1754"/>
              <a:gd name="T2" fmla="*/ 2147483646 w 1175"/>
              <a:gd name="T3" fmla="*/ 2147483646 h 1754"/>
              <a:gd name="T4" fmla="*/ 2147483646 w 1175"/>
              <a:gd name="T5" fmla="*/ 2147483646 h 1754"/>
              <a:gd name="T6" fmla="*/ 2147483646 w 1175"/>
              <a:gd name="T7" fmla="*/ 2147483646 h 1754"/>
              <a:gd name="T8" fmla="*/ 2147483646 w 1175"/>
              <a:gd name="T9" fmla="*/ 2147483646 h 1754"/>
              <a:gd name="T10" fmla="*/ 2147483646 w 1175"/>
              <a:gd name="T11" fmla="*/ 2147483646 h 1754"/>
              <a:gd name="T12" fmla="*/ 2147483646 w 1175"/>
              <a:gd name="T13" fmla="*/ 2147483646 h 1754"/>
              <a:gd name="T14" fmla="*/ 2147483646 w 1175"/>
              <a:gd name="T15" fmla="*/ 2147483646 h 1754"/>
              <a:gd name="T16" fmla="*/ 2147483646 w 1175"/>
              <a:gd name="T17" fmla="*/ 2147483646 h 1754"/>
              <a:gd name="T18" fmla="*/ 2147483646 w 1175"/>
              <a:gd name="T19" fmla="*/ 2147483646 h 1754"/>
              <a:gd name="T20" fmla="*/ 2147483646 w 1175"/>
              <a:gd name="T21" fmla="*/ 2147483646 h 1754"/>
              <a:gd name="T22" fmla="*/ 2147483646 w 1175"/>
              <a:gd name="T23" fmla="*/ 2147483646 h 1754"/>
              <a:gd name="T24" fmla="*/ 2147483646 w 1175"/>
              <a:gd name="T25" fmla="*/ 2147483646 h 1754"/>
              <a:gd name="T26" fmla="*/ 2147483646 w 1175"/>
              <a:gd name="T27" fmla="*/ 2147483646 h 1754"/>
              <a:gd name="T28" fmla="*/ 2147483646 w 1175"/>
              <a:gd name="T29" fmla="*/ 2147483646 h 1754"/>
              <a:gd name="T30" fmla="*/ 2147483646 w 1175"/>
              <a:gd name="T31" fmla="*/ 2147483646 h 1754"/>
              <a:gd name="T32" fmla="*/ 2147483646 w 1175"/>
              <a:gd name="T33" fmla="*/ 2147483646 h 1754"/>
              <a:gd name="T34" fmla="*/ 2147483646 w 1175"/>
              <a:gd name="T35" fmla="*/ 2147483646 h 1754"/>
              <a:gd name="T36" fmla="*/ 2147483646 w 1175"/>
              <a:gd name="T37" fmla="*/ 2147483646 h 1754"/>
              <a:gd name="T38" fmla="*/ 2147483646 w 1175"/>
              <a:gd name="T39" fmla="*/ 2147483646 h 1754"/>
              <a:gd name="T40" fmla="*/ 2147483646 w 1175"/>
              <a:gd name="T41" fmla="*/ 2147483646 h 1754"/>
              <a:gd name="T42" fmla="*/ 2147483646 w 1175"/>
              <a:gd name="T43" fmla="*/ 2147483646 h 1754"/>
              <a:gd name="T44" fmla="*/ 2147483646 w 1175"/>
              <a:gd name="T45" fmla="*/ 2147483646 h 1754"/>
              <a:gd name="T46" fmla="*/ 2147483646 w 1175"/>
              <a:gd name="T47" fmla="*/ 2147483646 h 1754"/>
              <a:gd name="T48" fmla="*/ 2147483646 w 1175"/>
              <a:gd name="T49" fmla="*/ 2147483646 h 1754"/>
              <a:gd name="T50" fmla="*/ 2147483646 w 1175"/>
              <a:gd name="T51" fmla="*/ 2147483646 h 1754"/>
              <a:gd name="T52" fmla="*/ 2147483646 w 1175"/>
              <a:gd name="T53" fmla="*/ 2147483646 h 1754"/>
              <a:gd name="T54" fmla="*/ 2147483646 w 1175"/>
              <a:gd name="T55" fmla="*/ 2147483646 h 1754"/>
              <a:gd name="T56" fmla="*/ 2147483646 w 1175"/>
              <a:gd name="T57" fmla="*/ 2147483646 h 1754"/>
              <a:gd name="T58" fmla="*/ 2147483646 w 1175"/>
              <a:gd name="T59" fmla="*/ 2147483646 h 1754"/>
              <a:gd name="T60" fmla="*/ 2147483646 w 1175"/>
              <a:gd name="T61" fmla="*/ 2147483646 h 1754"/>
              <a:gd name="T62" fmla="*/ 2147483646 w 1175"/>
              <a:gd name="T63" fmla="*/ 2147483646 h 1754"/>
              <a:gd name="T64" fmla="*/ 2147483646 w 1175"/>
              <a:gd name="T65" fmla="*/ 2147483646 h 1754"/>
              <a:gd name="T66" fmla="*/ 2147483646 w 1175"/>
              <a:gd name="T67" fmla="*/ 2147483646 h 1754"/>
              <a:gd name="T68" fmla="*/ 2147483646 w 1175"/>
              <a:gd name="T69" fmla="*/ 2147483646 h 1754"/>
              <a:gd name="T70" fmla="*/ 2147483646 w 1175"/>
              <a:gd name="T71" fmla="*/ 2147483646 h 1754"/>
              <a:gd name="T72" fmla="*/ 2147483646 w 1175"/>
              <a:gd name="T73" fmla="*/ 2147483646 h 1754"/>
              <a:gd name="T74" fmla="*/ 2147483646 w 1175"/>
              <a:gd name="T75" fmla="*/ 2147483646 h 1754"/>
              <a:gd name="T76" fmla="*/ 2147483646 w 1175"/>
              <a:gd name="T77" fmla="*/ 2147483646 h 1754"/>
              <a:gd name="T78" fmla="*/ 2147483646 w 1175"/>
              <a:gd name="T79" fmla="*/ 2147483646 h 1754"/>
              <a:gd name="T80" fmla="*/ 2147483646 w 1175"/>
              <a:gd name="T81" fmla="*/ 2147483646 h 1754"/>
              <a:gd name="T82" fmla="*/ 2147483646 w 1175"/>
              <a:gd name="T83" fmla="*/ 2147483646 h 1754"/>
              <a:gd name="T84" fmla="*/ 2147483646 w 1175"/>
              <a:gd name="T85" fmla="*/ 2147483646 h 1754"/>
              <a:gd name="T86" fmla="*/ 2147483646 w 1175"/>
              <a:gd name="T87" fmla="*/ 2147483646 h 1754"/>
              <a:gd name="T88" fmla="*/ 2147483646 w 1175"/>
              <a:gd name="T89" fmla="*/ 2147483646 h 1754"/>
              <a:gd name="T90" fmla="*/ 2147483646 w 1175"/>
              <a:gd name="T91" fmla="*/ 2147483646 h 175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175"/>
              <a:gd name="T139" fmla="*/ 0 h 1754"/>
              <a:gd name="T140" fmla="*/ 1175 w 1175"/>
              <a:gd name="T141" fmla="*/ 1754 h 1754"/>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175" h="1754">
                <a:moveTo>
                  <a:pt x="1174" y="0"/>
                </a:moveTo>
                <a:lnTo>
                  <a:pt x="1149" y="3"/>
                </a:lnTo>
                <a:lnTo>
                  <a:pt x="1123" y="6"/>
                </a:lnTo>
                <a:lnTo>
                  <a:pt x="1089" y="13"/>
                </a:lnTo>
                <a:lnTo>
                  <a:pt x="1064" y="17"/>
                </a:lnTo>
                <a:lnTo>
                  <a:pt x="1037" y="24"/>
                </a:lnTo>
                <a:lnTo>
                  <a:pt x="1012" y="30"/>
                </a:lnTo>
                <a:lnTo>
                  <a:pt x="985" y="35"/>
                </a:lnTo>
                <a:lnTo>
                  <a:pt x="960" y="42"/>
                </a:lnTo>
                <a:lnTo>
                  <a:pt x="935" y="50"/>
                </a:lnTo>
                <a:lnTo>
                  <a:pt x="903" y="60"/>
                </a:lnTo>
                <a:lnTo>
                  <a:pt x="875" y="70"/>
                </a:lnTo>
                <a:lnTo>
                  <a:pt x="847" y="79"/>
                </a:lnTo>
                <a:lnTo>
                  <a:pt x="818" y="90"/>
                </a:lnTo>
                <a:lnTo>
                  <a:pt x="789" y="102"/>
                </a:lnTo>
                <a:lnTo>
                  <a:pt x="763" y="112"/>
                </a:lnTo>
                <a:lnTo>
                  <a:pt x="738" y="124"/>
                </a:lnTo>
                <a:lnTo>
                  <a:pt x="715" y="135"/>
                </a:lnTo>
                <a:lnTo>
                  <a:pt x="692" y="148"/>
                </a:lnTo>
                <a:lnTo>
                  <a:pt x="666" y="160"/>
                </a:lnTo>
                <a:lnTo>
                  <a:pt x="639" y="175"/>
                </a:lnTo>
                <a:lnTo>
                  <a:pt x="614" y="191"/>
                </a:lnTo>
                <a:lnTo>
                  <a:pt x="590" y="206"/>
                </a:lnTo>
                <a:lnTo>
                  <a:pt x="567" y="219"/>
                </a:lnTo>
                <a:lnTo>
                  <a:pt x="530" y="243"/>
                </a:lnTo>
                <a:lnTo>
                  <a:pt x="494" y="272"/>
                </a:lnTo>
                <a:lnTo>
                  <a:pt x="465" y="294"/>
                </a:lnTo>
                <a:lnTo>
                  <a:pt x="430" y="325"/>
                </a:lnTo>
                <a:lnTo>
                  <a:pt x="406" y="347"/>
                </a:lnTo>
                <a:lnTo>
                  <a:pt x="380" y="373"/>
                </a:lnTo>
                <a:lnTo>
                  <a:pt x="351" y="402"/>
                </a:lnTo>
                <a:lnTo>
                  <a:pt x="327" y="429"/>
                </a:lnTo>
                <a:lnTo>
                  <a:pt x="304" y="461"/>
                </a:lnTo>
                <a:lnTo>
                  <a:pt x="278" y="491"/>
                </a:lnTo>
                <a:lnTo>
                  <a:pt x="254" y="523"/>
                </a:lnTo>
                <a:lnTo>
                  <a:pt x="234" y="550"/>
                </a:lnTo>
                <a:lnTo>
                  <a:pt x="216" y="584"/>
                </a:lnTo>
                <a:lnTo>
                  <a:pt x="197" y="618"/>
                </a:lnTo>
                <a:lnTo>
                  <a:pt x="181" y="652"/>
                </a:lnTo>
                <a:lnTo>
                  <a:pt x="165" y="690"/>
                </a:lnTo>
                <a:lnTo>
                  <a:pt x="145" y="737"/>
                </a:lnTo>
                <a:lnTo>
                  <a:pt x="132" y="779"/>
                </a:lnTo>
                <a:lnTo>
                  <a:pt x="119" y="823"/>
                </a:lnTo>
                <a:lnTo>
                  <a:pt x="112" y="865"/>
                </a:lnTo>
                <a:lnTo>
                  <a:pt x="103" y="916"/>
                </a:lnTo>
                <a:lnTo>
                  <a:pt x="96" y="978"/>
                </a:lnTo>
                <a:lnTo>
                  <a:pt x="95" y="1026"/>
                </a:lnTo>
                <a:lnTo>
                  <a:pt x="96" y="1075"/>
                </a:lnTo>
                <a:lnTo>
                  <a:pt x="101" y="1122"/>
                </a:lnTo>
                <a:lnTo>
                  <a:pt x="108" y="1165"/>
                </a:lnTo>
                <a:lnTo>
                  <a:pt x="115" y="1209"/>
                </a:lnTo>
                <a:lnTo>
                  <a:pt x="127" y="1255"/>
                </a:lnTo>
                <a:lnTo>
                  <a:pt x="142" y="1304"/>
                </a:lnTo>
                <a:lnTo>
                  <a:pt x="162" y="1355"/>
                </a:lnTo>
                <a:lnTo>
                  <a:pt x="182" y="1403"/>
                </a:lnTo>
                <a:lnTo>
                  <a:pt x="205" y="1448"/>
                </a:lnTo>
                <a:lnTo>
                  <a:pt x="232" y="1494"/>
                </a:lnTo>
                <a:lnTo>
                  <a:pt x="264" y="1537"/>
                </a:lnTo>
                <a:lnTo>
                  <a:pt x="0" y="1657"/>
                </a:lnTo>
                <a:lnTo>
                  <a:pt x="805" y="1753"/>
                </a:lnTo>
                <a:lnTo>
                  <a:pt x="1101" y="1156"/>
                </a:lnTo>
                <a:lnTo>
                  <a:pt x="792" y="1289"/>
                </a:lnTo>
                <a:lnTo>
                  <a:pt x="762" y="1250"/>
                </a:lnTo>
                <a:lnTo>
                  <a:pt x="743" y="1216"/>
                </a:lnTo>
                <a:lnTo>
                  <a:pt x="726" y="1182"/>
                </a:lnTo>
                <a:lnTo>
                  <a:pt x="714" y="1146"/>
                </a:lnTo>
                <a:lnTo>
                  <a:pt x="706" y="1112"/>
                </a:lnTo>
                <a:lnTo>
                  <a:pt x="703" y="1078"/>
                </a:lnTo>
                <a:lnTo>
                  <a:pt x="699" y="1045"/>
                </a:lnTo>
                <a:lnTo>
                  <a:pt x="699" y="1011"/>
                </a:lnTo>
                <a:lnTo>
                  <a:pt x="702" y="973"/>
                </a:lnTo>
                <a:lnTo>
                  <a:pt x="707" y="934"/>
                </a:lnTo>
                <a:lnTo>
                  <a:pt x="718" y="891"/>
                </a:lnTo>
                <a:lnTo>
                  <a:pt x="730" y="857"/>
                </a:lnTo>
                <a:lnTo>
                  <a:pt x="748" y="818"/>
                </a:lnTo>
                <a:lnTo>
                  <a:pt x="764" y="785"/>
                </a:lnTo>
                <a:lnTo>
                  <a:pt x="787" y="754"/>
                </a:lnTo>
                <a:lnTo>
                  <a:pt x="805" y="729"/>
                </a:lnTo>
                <a:lnTo>
                  <a:pt x="823" y="708"/>
                </a:lnTo>
                <a:lnTo>
                  <a:pt x="842" y="687"/>
                </a:lnTo>
                <a:lnTo>
                  <a:pt x="863" y="667"/>
                </a:lnTo>
                <a:lnTo>
                  <a:pt x="887" y="646"/>
                </a:lnTo>
                <a:lnTo>
                  <a:pt x="907" y="631"/>
                </a:lnTo>
                <a:lnTo>
                  <a:pt x="929" y="611"/>
                </a:lnTo>
                <a:lnTo>
                  <a:pt x="952" y="596"/>
                </a:lnTo>
                <a:lnTo>
                  <a:pt x="977" y="580"/>
                </a:lnTo>
                <a:lnTo>
                  <a:pt x="1009" y="563"/>
                </a:lnTo>
                <a:lnTo>
                  <a:pt x="1036" y="549"/>
                </a:lnTo>
                <a:lnTo>
                  <a:pt x="1058" y="539"/>
                </a:lnTo>
                <a:lnTo>
                  <a:pt x="1092" y="524"/>
                </a:lnTo>
                <a:lnTo>
                  <a:pt x="1123" y="514"/>
                </a:lnTo>
                <a:lnTo>
                  <a:pt x="1174" y="502"/>
                </a:lnTo>
                <a:lnTo>
                  <a:pt x="1174" y="0"/>
                </a:lnTo>
              </a:path>
            </a:pathLst>
          </a:custGeom>
          <a:solidFill>
            <a:srgbClr val="008000"/>
          </a:solidFill>
          <a:ln>
            <a:noFill/>
          </a:ln>
          <a:extLst>
            <a:ext uri="{91240B29-F687-4F45-9708-019B960494DF}">
              <a14:hiddenLine xmlns:a14="http://schemas.microsoft.com/office/drawing/2010/main" w="12700" cap="rnd" cmpd="sng">
                <a:solidFill>
                  <a:srgbClr val="000000"/>
                </a:solidFill>
                <a:prstDash val="solid"/>
                <a:round/>
                <a:headEnd type="none" w="med" len="med"/>
                <a:tailEnd type="triangle" w="med" len="med"/>
              </a14:hiddenLine>
            </a:ext>
          </a:extLst>
        </p:spPr>
        <p:txBody>
          <a:bodyPr/>
          <a:lstStyle/>
          <a:p>
            <a:endParaRPr lang="zh-CN" altLang="en-US"/>
          </a:p>
        </p:txBody>
      </p:sp>
      <p:sp>
        <p:nvSpPr>
          <p:cNvPr id="14" name="Freeform 6">
            <a:extLst>
              <a:ext uri="{FF2B5EF4-FFF2-40B4-BE49-F238E27FC236}">
                <a16:creationId xmlns:a16="http://schemas.microsoft.com/office/drawing/2014/main" id="{CBCD2D92-7C7C-B707-3700-55A48179F530}"/>
              </a:ext>
            </a:extLst>
          </p:cNvPr>
          <p:cNvSpPr>
            <a:spLocks/>
          </p:cNvSpPr>
          <p:nvPr/>
        </p:nvSpPr>
        <p:spPr bwMode="auto">
          <a:xfrm>
            <a:off x="3321050" y="1700213"/>
            <a:ext cx="2774950" cy="2835275"/>
          </a:xfrm>
          <a:custGeom>
            <a:avLst/>
            <a:gdLst>
              <a:gd name="T0" fmla="*/ 1738908121 w 1748"/>
              <a:gd name="T1" fmla="*/ 752317360 h 1588"/>
              <a:gd name="T2" fmla="*/ 1900198075 w 1748"/>
              <a:gd name="T3" fmla="*/ 787383344 h 1588"/>
              <a:gd name="T4" fmla="*/ 2021165542 w 1748"/>
              <a:gd name="T5" fmla="*/ 816073533 h 1588"/>
              <a:gd name="T6" fmla="*/ 2147483647 w 1748"/>
              <a:gd name="T7" fmla="*/ 857515314 h 1588"/>
              <a:gd name="T8" fmla="*/ 2147483647 w 1748"/>
              <a:gd name="T9" fmla="*/ 902144100 h 1588"/>
              <a:gd name="T10" fmla="*/ 2147483647 w 1748"/>
              <a:gd name="T11" fmla="*/ 959524701 h 1588"/>
              <a:gd name="T12" fmla="*/ 2147483647 w 1748"/>
              <a:gd name="T13" fmla="*/ 1026467880 h 1588"/>
              <a:gd name="T14" fmla="*/ 2147483647 w 1748"/>
              <a:gd name="T15" fmla="*/ 1096599849 h 1588"/>
              <a:gd name="T16" fmla="*/ 2147483647 w 1748"/>
              <a:gd name="T17" fmla="*/ 1173105830 h 1588"/>
              <a:gd name="T18" fmla="*/ 2147483647 w 1748"/>
              <a:gd name="T19" fmla="*/ 1249613595 h 1588"/>
              <a:gd name="T20" fmla="*/ 2147483647 w 1748"/>
              <a:gd name="T21" fmla="*/ 1348433968 h 1588"/>
              <a:gd name="T22" fmla="*/ 2147483647 w 1748"/>
              <a:gd name="T23" fmla="*/ 1440880331 h 1588"/>
              <a:gd name="T24" fmla="*/ 2147483647 w 1748"/>
              <a:gd name="T25" fmla="*/ 1606645668 h 1588"/>
              <a:gd name="T26" fmla="*/ 2147483647 w 1748"/>
              <a:gd name="T27" fmla="*/ 1772409220 h 1588"/>
              <a:gd name="T28" fmla="*/ 2147483647 w 1748"/>
              <a:gd name="T29" fmla="*/ 1931799208 h 1588"/>
              <a:gd name="T30" fmla="*/ 2147483647 w 1748"/>
              <a:gd name="T31" fmla="*/ 2113503143 h 1588"/>
              <a:gd name="T32" fmla="*/ 2147483647 w 1748"/>
              <a:gd name="T33" fmla="*/ 2147483647 h 1588"/>
              <a:gd name="T34" fmla="*/ 2147483647 w 1748"/>
              <a:gd name="T35" fmla="*/ 2147483647 h 1588"/>
              <a:gd name="T36" fmla="*/ 2147483647 w 1748"/>
              <a:gd name="T37" fmla="*/ 2147483647 h 1588"/>
              <a:gd name="T38" fmla="*/ 2147483647 w 1748"/>
              <a:gd name="T39" fmla="*/ 2147483647 h 1588"/>
              <a:gd name="T40" fmla="*/ 2147483647 w 1748"/>
              <a:gd name="T41" fmla="*/ 2147483647 h 1588"/>
              <a:gd name="T42" fmla="*/ 2147483647 w 1748"/>
              <a:gd name="T43" fmla="*/ 2147483647 h 1588"/>
              <a:gd name="T44" fmla="*/ 2147483647 w 1748"/>
              <a:gd name="T45" fmla="*/ 2147483647 h 1588"/>
              <a:gd name="T46" fmla="*/ 2147483647 w 1748"/>
              <a:gd name="T47" fmla="*/ 2147483647 h 1588"/>
              <a:gd name="T48" fmla="*/ 2147483647 w 1748"/>
              <a:gd name="T49" fmla="*/ 2147483647 h 1588"/>
              <a:gd name="T50" fmla="*/ 2147483647 w 1748"/>
              <a:gd name="T51" fmla="*/ 2147483647 h 1588"/>
              <a:gd name="T52" fmla="*/ 2147483647 w 1748"/>
              <a:gd name="T53" fmla="*/ 2147483647 h 1588"/>
              <a:gd name="T54" fmla="*/ 2147483647 w 1748"/>
              <a:gd name="T55" fmla="*/ 2147483647 h 1588"/>
              <a:gd name="T56" fmla="*/ 2147483647 w 1748"/>
              <a:gd name="T57" fmla="*/ 2147483647 h 1588"/>
              <a:gd name="T58" fmla="*/ 2147483647 w 1748"/>
              <a:gd name="T59" fmla="*/ 2147483647 h 1588"/>
              <a:gd name="T60" fmla="*/ 2147483647 w 1748"/>
              <a:gd name="T61" fmla="*/ 2147483647 h 1588"/>
              <a:gd name="T62" fmla="*/ 2147483647 w 1748"/>
              <a:gd name="T63" fmla="*/ 2147483647 h 1588"/>
              <a:gd name="T64" fmla="*/ 2147483647 w 1748"/>
              <a:gd name="T65" fmla="*/ 2147483647 h 1588"/>
              <a:gd name="T66" fmla="*/ 2147483647 w 1748"/>
              <a:gd name="T67" fmla="*/ 2147483647 h 1588"/>
              <a:gd name="T68" fmla="*/ 2147483647 w 1748"/>
              <a:gd name="T69" fmla="*/ 2147483647 h 1588"/>
              <a:gd name="T70" fmla="*/ 2147483647 w 1748"/>
              <a:gd name="T71" fmla="*/ 2147483647 h 1588"/>
              <a:gd name="T72" fmla="*/ 2147483647 w 1748"/>
              <a:gd name="T73" fmla="*/ 2147483647 h 1588"/>
              <a:gd name="T74" fmla="*/ 2091729897 w 1748"/>
              <a:gd name="T75" fmla="*/ 2147483647 h 1588"/>
              <a:gd name="T76" fmla="*/ 1968243069 w 1748"/>
              <a:gd name="T77" fmla="*/ 2147483647 h 1588"/>
              <a:gd name="T78" fmla="*/ 1814512787 w 1748"/>
              <a:gd name="T79" fmla="*/ 2147483647 h 1588"/>
              <a:gd name="T80" fmla="*/ 1680945337 w 1748"/>
              <a:gd name="T81" fmla="*/ 2147483647 h 1588"/>
              <a:gd name="T82" fmla="*/ 1484372807 w 1748"/>
              <a:gd name="T83" fmla="*/ 2147483647 h 1588"/>
              <a:gd name="T84" fmla="*/ 1292840986 w 1748"/>
              <a:gd name="T85" fmla="*/ 2147483647 h 1588"/>
              <a:gd name="T86" fmla="*/ 1239916926 w 1748"/>
              <a:gd name="T87" fmla="*/ 2147483647 h 1588"/>
              <a:gd name="T88" fmla="*/ 1237397564 w 1748"/>
              <a:gd name="T89" fmla="*/ 0 h 1588"/>
              <a:gd name="T90" fmla="*/ 1302921608 w 1748"/>
              <a:gd name="T91" fmla="*/ 710877364 h 1588"/>
              <a:gd name="T92" fmla="*/ 1499493741 w 1748"/>
              <a:gd name="T93" fmla="*/ 720440165 h 1588"/>
              <a:gd name="T94" fmla="*/ 1675905026 w 1748"/>
              <a:gd name="T95" fmla="*/ 742754558 h 158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748"/>
              <a:gd name="T145" fmla="*/ 0 h 1588"/>
              <a:gd name="T146" fmla="*/ 1748 w 1748"/>
              <a:gd name="T147" fmla="*/ 1588 h 158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748" h="1588">
                <a:moveTo>
                  <a:pt x="665" y="233"/>
                </a:moveTo>
                <a:lnTo>
                  <a:pt x="690" y="236"/>
                </a:lnTo>
                <a:lnTo>
                  <a:pt x="722" y="240"/>
                </a:lnTo>
                <a:lnTo>
                  <a:pt x="754" y="247"/>
                </a:lnTo>
                <a:lnTo>
                  <a:pt x="776" y="251"/>
                </a:lnTo>
                <a:lnTo>
                  <a:pt x="802" y="256"/>
                </a:lnTo>
                <a:lnTo>
                  <a:pt x="828" y="263"/>
                </a:lnTo>
                <a:lnTo>
                  <a:pt x="854" y="269"/>
                </a:lnTo>
                <a:lnTo>
                  <a:pt x="878" y="274"/>
                </a:lnTo>
                <a:lnTo>
                  <a:pt x="906" y="283"/>
                </a:lnTo>
                <a:lnTo>
                  <a:pt x="938" y="294"/>
                </a:lnTo>
                <a:lnTo>
                  <a:pt x="966" y="301"/>
                </a:lnTo>
                <a:lnTo>
                  <a:pt x="991" y="311"/>
                </a:lnTo>
                <a:lnTo>
                  <a:pt x="1022" y="322"/>
                </a:lnTo>
                <a:lnTo>
                  <a:pt x="1051" y="333"/>
                </a:lnTo>
                <a:lnTo>
                  <a:pt x="1078" y="344"/>
                </a:lnTo>
                <a:lnTo>
                  <a:pt x="1103" y="357"/>
                </a:lnTo>
                <a:lnTo>
                  <a:pt x="1126" y="368"/>
                </a:lnTo>
                <a:lnTo>
                  <a:pt x="1149" y="381"/>
                </a:lnTo>
                <a:lnTo>
                  <a:pt x="1175" y="392"/>
                </a:lnTo>
                <a:lnTo>
                  <a:pt x="1202" y="408"/>
                </a:lnTo>
                <a:lnTo>
                  <a:pt x="1227" y="423"/>
                </a:lnTo>
                <a:lnTo>
                  <a:pt x="1251" y="438"/>
                </a:lnTo>
                <a:lnTo>
                  <a:pt x="1273" y="452"/>
                </a:lnTo>
                <a:lnTo>
                  <a:pt x="1310" y="477"/>
                </a:lnTo>
                <a:lnTo>
                  <a:pt x="1348" y="504"/>
                </a:lnTo>
                <a:lnTo>
                  <a:pt x="1377" y="525"/>
                </a:lnTo>
                <a:lnTo>
                  <a:pt x="1411" y="556"/>
                </a:lnTo>
                <a:lnTo>
                  <a:pt x="1434" y="580"/>
                </a:lnTo>
                <a:lnTo>
                  <a:pt x="1461" y="606"/>
                </a:lnTo>
                <a:lnTo>
                  <a:pt x="1490" y="635"/>
                </a:lnTo>
                <a:lnTo>
                  <a:pt x="1514" y="663"/>
                </a:lnTo>
                <a:lnTo>
                  <a:pt x="1538" y="694"/>
                </a:lnTo>
                <a:lnTo>
                  <a:pt x="1563" y="723"/>
                </a:lnTo>
                <a:lnTo>
                  <a:pt x="1586" y="755"/>
                </a:lnTo>
                <a:lnTo>
                  <a:pt x="1607" y="783"/>
                </a:lnTo>
                <a:lnTo>
                  <a:pt x="1627" y="817"/>
                </a:lnTo>
                <a:lnTo>
                  <a:pt x="1645" y="850"/>
                </a:lnTo>
                <a:lnTo>
                  <a:pt x="1661" y="885"/>
                </a:lnTo>
                <a:lnTo>
                  <a:pt x="1676" y="921"/>
                </a:lnTo>
                <a:lnTo>
                  <a:pt x="1696" y="968"/>
                </a:lnTo>
                <a:lnTo>
                  <a:pt x="1710" y="1011"/>
                </a:lnTo>
                <a:lnTo>
                  <a:pt x="1723" y="1055"/>
                </a:lnTo>
                <a:lnTo>
                  <a:pt x="1730" y="1097"/>
                </a:lnTo>
                <a:lnTo>
                  <a:pt x="1739" y="1147"/>
                </a:lnTo>
                <a:lnTo>
                  <a:pt x="1746" y="1211"/>
                </a:lnTo>
                <a:lnTo>
                  <a:pt x="1747" y="1259"/>
                </a:lnTo>
                <a:lnTo>
                  <a:pt x="1746" y="1306"/>
                </a:lnTo>
                <a:lnTo>
                  <a:pt x="1740" y="1353"/>
                </a:lnTo>
                <a:lnTo>
                  <a:pt x="1734" y="1396"/>
                </a:lnTo>
                <a:lnTo>
                  <a:pt x="1727" y="1441"/>
                </a:lnTo>
                <a:lnTo>
                  <a:pt x="1715" y="1487"/>
                </a:lnTo>
                <a:lnTo>
                  <a:pt x="1699" y="1536"/>
                </a:lnTo>
                <a:lnTo>
                  <a:pt x="1679" y="1587"/>
                </a:lnTo>
                <a:lnTo>
                  <a:pt x="1565" y="1300"/>
                </a:lnTo>
                <a:lnTo>
                  <a:pt x="1128" y="1361"/>
                </a:lnTo>
                <a:lnTo>
                  <a:pt x="1139" y="1309"/>
                </a:lnTo>
                <a:lnTo>
                  <a:pt x="1143" y="1278"/>
                </a:lnTo>
                <a:lnTo>
                  <a:pt x="1143" y="1244"/>
                </a:lnTo>
                <a:lnTo>
                  <a:pt x="1140" y="1204"/>
                </a:lnTo>
                <a:lnTo>
                  <a:pt x="1133" y="1166"/>
                </a:lnTo>
                <a:lnTo>
                  <a:pt x="1123" y="1123"/>
                </a:lnTo>
                <a:lnTo>
                  <a:pt x="1111" y="1089"/>
                </a:lnTo>
                <a:lnTo>
                  <a:pt x="1092" y="1051"/>
                </a:lnTo>
                <a:lnTo>
                  <a:pt x="1075" y="1018"/>
                </a:lnTo>
                <a:lnTo>
                  <a:pt x="1054" y="985"/>
                </a:lnTo>
                <a:lnTo>
                  <a:pt x="1035" y="961"/>
                </a:lnTo>
                <a:lnTo>
                  <a:pt x="1017" y="939"/>
                </a:lnTo>
                <a:lnTo>
                  <a:pt x="998" y="919"/>
                </a:lnTo>
                <a:lnTo>
                  <a:pt x="978" y="899"/>
                </a:lnTo>
                <a:lnTo>
                  <a:pt x="954" y="878"/>
                </a:lnTo>
                <a:lnTo>
                  <a:pt x="934" y="863"/>
                </a:lnTo>
                <a:lnTo>
                  <a:pt x="911" y="845"/>
                </a:lnTo>
                <a:lnTo>
                  <a:pt x="889" y="829"/>
                </a:lnTo>
                <a:lnTo>
                  <a:pt x="862" y="813"/>
                </a:lnTo>
                <a:lnTo>
                  <a:pt x="830" y="797"/>
                </a:lnTo>
                <a:lnTo>
                  <a:pt x="804" y="782"/>
                </a:lnTo>
                <a:lnTo>
                  <a:pt x="781" y="772"/>
                </a:lnTo>
                <a:lnTo>
                  <a:pt x="749" y="756"/>
                </a:lnTo>
                <a:lnTo>
                  <a:pt x="720" y="747"/>
                </a:lnTo>
                <a:lnTo>
                  <a:pt x="694" y="740"/>
                </a:lnTo>
                <a:lnTo>
                  <a:pt x="667" y="732"/>
                </a:lnTo>
                <a:lnTo>
                  <a:pt x="627" y="725"/>
                </a:lnTo>
                <a:lnTo>
                  <a:pt x="589" y="720"/>
                </a:lnTo>
                <a:lnTo>
                  <a:pt x="551" y="716"/>
                </a:lnTo>
                <a:lnTo>
                  <a:pt x="513" y="714"/>
                </a:lnTo>
                <a:lnTo>
                  <a:pt x="492" y="713"/>
                </a:lnTo>
                <a:lnTo>
                  <a:pt x="492" y="972"/>
                </a:lnTo>
                <a:lnTo>
                  <a:pt x="0" y="493"/>
                </a:lnTo>
                <a:lnTo>
                  <a:pt x="491" y="0"/>
                </a:lnTo>
                <a:lnTo>
                  <a:pt x="491" y="222"/>
                </a:lnTo>
                <a:lnTo>
                  <a:pt x="517" y="223"/>
                </a:lnTo>
                <a:lnTo>
                  <a:pt x="555" y="224"/>
                </a:lnTo>
                <a:lnTo>
                  <a:pt x="595" y="226"/>
                </a:lnTo>
                <a:lnTo>
                  <a:pt x="633" y="229"/>
                </a:lnTo>
                <a:lnTo>
                  <a:pt x="665" y="233"/>
                </a:lnTo>
              </a:path>
            </a:pathLst>
          </a:custGeom>
          <a:solidFill>
            <a:srgbClr val="336699"/>
          </a:solidFill>
          <a:ln>
            <a:noFill/>
          </a:ln>
          <a:extLst>
            <a:ext uri="{91240B29-F687-4F45-9708-019B960494DF}">
              <a14:hiddenLine xmlns:a14="http://schemas.microsoft.com/office/drawing/2010/main" w="12700" cap="rnd" cmpd="sng">
                <a:solidFill>
                  <a:srgbClr val="000000"/>
                </a:solidFill>
                <a:prstDash val="solid"/>
                <a:round/>
                <a:headEnd type="none" w="med" len="med"/>
                <a:tailEnd type="triangle" w="med" len="med"/>
              </a14:hiddenLine>
            </a:ext>
          </a:extLst>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5" name="Rectangle 7">
            <a:extLst>
              <a:ext uri="{FF2B5EF4-FFF2-40B4-BE49-F238E27FC236}">
                <a16:creationId xmlns:a16="http://schemas.microsoft.com/office/drawing/2014/main" id="{4C7535B9-1AD2-7E4C-E543-438E93521793}"/>
              </a:ext>
            </a:extLst>
          </p:cNvPr>
          <p:cNvSpPr>
            <a:spLocks noChangeArrowheads="1"/>
          </p:cNvSpPr>
          <p:nvPr/>
        </p:nvSpPr>
        <p:spPr bwMode="auto">
          <a:xfrm>
            <a:off x="5238750" y="2120900"/>
            <a:ext cx="2433638" cy="1549400"/>
          </a:xfrm>
          <a:prstGeom prst="rect">
            <a:avLst/>
          </a:prstGeom>
          <a:noFill/>
          <a:ln>
            <a:noFill/>
          </a:ln>
          <a:effectLst/>
        </p:spPr>
        <p:txBody>
          <a:bodyPr wrap="none" lIns="90487" tIns="44450" rIns="90487" bIns="44450">
            <a:spAutoFit/>
          </a:bodyPr>
          <a:lstStyle/>
          <a:p>
            <a:pPr>
              <a:lnSpc>
                <a:spcPct val="80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time required</a:t>
            </a:r>
          </a:p>
          <a:p>
            <a:pPr>
              <a:lnSpc>
                <a:spcPct val="80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to diagnose the</a:t>
            </a:r>
          </a:p>
          <a:p>
            <a:pPr>
              <a:lnSpc>
                <a:spcPct val="80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symptom and</a:t>
            </a:r>
          </a:p>
          <a:p>
            <a:pPr>
              <a:lnSpc>
                <a:spcPct val="80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determine the</a:t>
            </a:r>
          </a:p>
          <a:p>
            <a:pPr>
              <a:lnSpc>
                <a:spcPct val="80000"/>
              </a:lnSpc>
              <a:defRPr/>
            </a:pPr>
            <a:r>
              <a:rPr lang="en-US" sz="2400" b="1">
                <a:solidFill>
                  <a:srgbClr val="000000"/>
                </a:solidFill>
                <a:effectLst>
                  <a:outerShdw blurRad="38100" dist="38100" dir="2700000" algn="tl">
                    <a:srgbClr val="FFFFFF"/>
                  </a:outerShdw>
                </a:effectLst>
                <a:latin typeface="Helvetica" pitchFamily="-128" charset="0"/>
                <a:ea typeface="ＭＳ Ｐゴシック" pitchFamily="-128" charset="-128"/>
              </a:rPr>
              <a:t>cause</a:t>
            </a:r>
          </a:p>
        </p:txBody>
      </p:sp>
      <p:sp>
        <p:nvSpPr>
          <p:cNvPr id="16" name="Rectangle 8">
            <a:extLst>
              <a:ext uri="{FF2B5EF4-FFF2-40B4-BE49-F238E27FC236}">
                <a16:creationId xmlns:a16="http://schemas.microsoft.com/office/drawing/2014/main" id="{6635950A-AB08-DC2E-13A5-A53EDD30677F}"/>
              </a:ext>
            </a:extLst>
          </p:cNvPr>
          <p:cNvSpPr>
            <a:spLocks noChangeArrowheads="1"/>
          </p:cNvSpPr>
          <p:nvPr/>
        </p:nvSpPr>
        <p:spPr bwMode="auto">
          <a:xfrm>
            <a:off x="755650" y="2863850"/>
            <a:ext cx="2924175" cy="1257300"/>
          </a:xfrm>
          <a:prstGeom prst="rect">
            <a:avLst/>
          </a:prstGeom>
          <a:noFill/>
          <a:ln>
            <a:noFill/>
          </a:ln>
          <a:effectLst/>
        </p:spPr>
        <p:txBody>
          <a:bodyPr wrap="none" lIns="90487" tIns="44450" rIns="90487" bIns="44450">
            <a:spAutoFit/>
          </a:bodyPr>
          <a:lstStyle/>
          <a:p>
            <a:pPr>
              <a:lnSpc>
                <a:spcPct val="80000"/>
              </a:lnSpc>
              <a:defRPr/>
            </a:pPr>
            <a:r>
              <a:rPr lang="en-US" sz="2400" b="1" dirty="0">
                <a:solidFill>
                  <a:srgbClr val="000000"/>
                </a:solidFill>
                <a:effectLst>
                  <a:outerShdw blurRad="38100" dist="38100" dir="2700000" algn="tl">
                    <a:srgbClr val="FFFFFF"/>
                  </a:outerShdw>
                </a:effectLst>
                <a:latin typeface="Helvetica" pitchFamily="-128" charset="0"/>
                <a:ea typeface="ＭＳ Ｐゴシック" pitchFamily="-128" charset="-128"/>
              </a:rPr>
              <a:t>time required</a:t>
            </a:r>
          </a:p>
          <a:p>
            <a:pPr>
              <a:lnSpc>
                <a:spcPct val="80000"/>
              </a:lnSpc>
              <a:defRPr/>
            </a:pPr>
            <a:r>
              <a:rPr lang="en-US" sz="2400" b="1" dirty="0">
                <a:solidFill>
                  <a:srgbClr val="000000"/>
                </a:solidFill>
                <a:effectLst>
                  <a:outerShdw blurRad="38100" dist="38100" dir="2700000" algn="tl">
                    <a:srgbClr val="FFFFFF"/>
                  </a:outerShdw>
                </a:effectLst>
                <a:latin typeface="Helvetica" pitchFamily="-128" charset="0"/>
                <a:ea typeface="ＭＳ Ｐゴシック" pitchFamily="-128" charset="-128"/>
              </a:rPr>
              <a:t>to correct the error</a:t>
            </a:r>
          </a:p>
          <a:p>
            <a:pPr>
              <a:lnSpc>
                <a:spcPct val="80000"/>
              </a:lnSpc>
              <a:defRPr/>
            </a:pPr>
            <a:r>
              <a:rPr lang="en-US" sz="2400" b="1" dirty="0">
                <a:solidFill>
                  <a:srgbClr val="000000"/>
                </a:solidFill>
                <a:effectLst>
                  <a:outerShdw blurRad="38100" dist="38100" dir="2700000" algn="tl">
                    <a:srgbClr val="FFFFFF"/>
                  </a:outerShdw>
                </a:effectLst>
                <a:latin typeface="Helvetica" pitchFamily="-128" charset="0"/>
                <a:ea typeface="ＭＳ Ｐゴシック" pitchFamily="-128" charset="-128"/>
              </a:rPr>
              <a:t>and conduct</a:t>
            </a:r>
          </a:p>
          <a:p>
            <a:pPr>
              <a:lnSpc>
                <a:spcPct val="80000"/>
              </a:lnSpc>
              <a:defRPr/>
            </a:pPr>
            <a:r>
              <a:rPr lang="en-US" sz="2400" b="1" dirty="0">
                <a:solidFill>
                  <a:srgbClr val="000000"/>
                </a:solidFill>
                <a:effectLst>
                  <a:outerShdw blurRad="38100" dist="38100" dir="2700000" algn="tl">
                    <a:srgbClr val="FFFFFF"/>
                  </a:outerShdw>
                </a:effectLst>
                <a:latin typeface="Helvetica" pitchFamily="-128" charset="0"/>
                <a:ea typeface="ＭＳ Ｐゴシック" pitchFamily="-128" charset="-128"/>
              </a:rPr>
              <a:t>regression tests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down)">
                                      <p:cBhvr>
                                        <p:cTn id="10" dur="500"/>
                                        <p:tgtEl>
                                          <p:spTgt spid="13"/>
                                        </p:tgtEl>
                                      </p:cBhvr>
                                    </p:animEffect>
                                  </p:childTnLst>
                                </p:cTn>
                              </p:par>
                              <p:par>
                                <p:cTn id="11" presetID="22" presetClass="entr" presetSubtype="4"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down)">
                                      <p:cBhvr>
                                        <p:cTn id="13" dur="500"/>
                                        <p:tgtEl>
                                          <p:spTgt spid="14"/>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ipe(down)">
                                      <p:cBhvr>
                                        <p:cTn id="16" dur="500"/>
                                        <p:tgtEl>
                                          <p:spTgt spid="1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a:extLst>
              <a:ext uri="{FF2B5EF4-FFF2-40B4-BE49-F238E27FC236}">
                <a16:creationId xmlns:a16="http://schemas.microsoft.com/office/drawing/2014/main" id="{0DBAA32C-91E3-EF47-A9D2-6EA621C431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CD3B46C-8A60-4091-8599-4BA196551D32}" type="slidenum">
              <a:rPr lang="en-US" altLang="zh-CN" sz="1400">
                <a:solidFill>
                  <a:schemeClr val="tx1"/>
                </a:solidFill>
              </a:rPr>
              <a:pPr>
                <a:spcBef>
                  <a:spcPct val="0"/>
                </a:spcBef>
                <a:buFontTx/>
                <a:buNone/>
              </a:pPr>
              <a:t>31</a:t>
            </a:fld>
            <a:endParaRPr lang="en-US" altLang="zh-CN" sz="1400">
              <a:solidFill>
                <a:schemeClr val="tx1"/>
              </a:solidFill>
            </a:endParaRPr>
          </a:p>
        </p:txBody>
      </p:sp>
      <p:sp>
        <p:nvSpPr>
          <p:cNvPr id="7" name="Rectangle 3">
            <a:extLst>
              <a:ext uri="{FF2B5EF4-FFF2-40B4-BE49-F238E27FC236}">
                <a16:creationId xmlns:a16="http://schemas.microsoft.com/office/drawing/2014/main" id="{F45CB829-1E13-9C6E-CC6D-A1A65DDCD393}"/>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Symptoms &amp; Causes</a:t>
            </a:r>
          </a:p>
        </p:txBody>
      </p:sp>
      <p:sp>
        <p:nvSpPr>
          <p:cNvPr id="6" name="Rectangle 3">
            <a:extLst>
              <a:ext uri="{FF2B5EF4-FFF2-40B4-BE49-F238E27FC236}">
                <a16:creationId xmlns:a16="http://schemas.microsoft.com/office/drawing/2014/main" id="{468FE273-2F4E-4150-3F57-F578C3119FB8}"/>
              </a:ext>
            </a:extLst>
          </p:cNvPr>
          <p:cNvSpPr>
            <a:spLocks noChangeArrowheads="1"/>
          </p:cNvSpPr>
          <p:nvPr/>
        </p:nvSpPr>
        <p:spPr bwMode="auto">
          <a:xfrm>
            <a:off x="2420938" y="1751013"/>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8" name="Rectangle 4">
            <a:extLst>
              <a:ext uri="{FF2B5EF4-FFF2-40B4-BE49-F238E27FC236}">
                <a16:creationId xmlns:a16="http://schemas.microsoft.com/office/drawing/2014/main" id="{1D1BA078-75E3-F44E-4758-D7439B9393A8}"/>
              </a:ext>
            </a:extLst>
          </p:cNvPr>
          <p:cNvSpPr>
            <a:spLocks noChangeArrowheads="1"/>
          </p:cNvSpPr>
          <p:nvPr/>
        </p:nvSpPr>
        <p:spPr bwMode="auto">
          <a:xfrm>
            <a:off x="1900238" y="2479675"/>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9" name="Rectangle 5">
            <a:extLst>
              <a:ext uri="{FF2B5EF4-FFF2-40B4-BE49-F238E27FC236}">
                <a16:creationId xmlns:a16="http://schemas.microsoft.com/office/drawing/2014/main" id="{0375EA4A-38B5-59CE-14FB-ED862D0E5547}"/>
              </a:ext>
            </a:extLst>
          </p:cNvPr>
          <p:cNvSpPr>
            <a:spLocks noChangeArrowheads="1"/>
          </p:cNvSpPr>
          <p:nvPr/>
        </p:nvSpPr>
        <p:spPr bwMode="auto">
          <a:xfrm>
            <a:off x="2408238" y="2479675"/>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0" name="Rectangle 6">
            <a:extLst>
              <a:ext uri="{FF2B5EF4-FFF2-40B4-BE49-F238E27FC236}">
                <a16:creationId xmlns:a16="http://schemas.microsoft.com/office/drawing/2014/main" id="{94FC0533-CA5E-FCE1-C635-21EC3605324E}"/>
              </a:ext>
            </a:extLst>
          </p:cNvPr>
          <p:cNvSpPr>
            <a:spLocks noChangeArrowheads="1"/>
          </p:cNvSpPr>
          <p:nvPr/>
        </p:nvSpPr>
        <p:spPr bwMode="auto">
          <a:xfrm>
            <a:off x="2903538" y="2479675"/>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1" name="Rectangle 7">
            <a:extLst>
              <a:ext uri="{FF2B5EF4-FFF2-40B4-BE49-F238E27FC236}">
                <a16:creationId xmlns:a16="http://schemas.microsoft.com/office/drawing/2014/main" id="{CCB79E04-27C6-154C-8F26-611FAAAAC6C6}"/>
              </a:ext>
            </a:extLst>
          </p:cNvPr>
          <p:cNvSpPr>
            <a:spLocks noChangeArrowheads="1"/>
          </p:cNvSpPr>
          <p:nvPr/>
        </p:nvSpPr>
        <p:spPr bwMode="auto">
          <a:xfrm>
            <a:off x="1417638" y="3336925"/>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2" name="Rectangle 8">
            <a:extLst>
              <a:ext uri="{FF2B5EF4-FFF2-40B4-BE49-F238E27FC236}">
                <a16:creationId xmlns:a16="http://schemas.microsoft.com/office/drawing/2014/main" id="{03B9807E-93DA-3719-039F-DF623AA047E5}"/>
              </a:ext>
            </a:extLst>
          </p:cNvPr>
          <p:cNvSpPr>
            <a:spLocks noChangeArrowheads="1"/>
          </p:cNvSpPr>
          <p:nvPr/>
        </p:nvSpPr>
        <p:spPr bwMode="auto">
          <a:xfrm>
            <a:off x="1925638" y="3336925"/>
            <a:ext cx="355600" cy="342900"/>
          </a:xfrm>
          <a:prstGeom prst="rect">
            <a:avLst/>
          </a:prstGeom>
          <a:solidFill>
            <a:srgbClr val="336699"/>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3" name="Rectangle 9">
            <a:extLst>
              <a:ext uri="{FF2B5EF4-FFF2-40B4-BE49-F238E27FC236}">
                <a16:creationId xmlns:a16="http://schemas.microsoft.com/office/drawing/2014/main" id="{538302AA-DEBF-35CF-C3E8-910D9CDA2E5B}"/>
              </a:ext>
            </a:extLst>
          </p:cNvPr>
          <p:cNvSpPr>
            <a:spLocks noChangeArrowheads="1"/>
          </p:cNvSpPr>
          <p:nvPr/>
        </p:nvSpPr>
        <p:spPr bwMode="auto">
          <a:xfrm>
            <a:off x="2408238" y="3322638"/>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4" name="Rectangle 10">
            <a:extLst>
              <a:ext uri="{FF2B5EF4-FFF2-40B4-BE49-F238E27FC236}">
                <a16:creationId xmlns:a16="http://schemas.microsoft.com/office/drawing/2014/main" id="{30BD44F8-7E86-84AB-6315-BB22805CB553}"/>
              </a:ext>
            </a:extLst>
          </p:cNvPr>
          <p:cNvSpPr>
            <a:spLocks noChangeArrowheads="1"/>
          </p:cNvSpPr>
          <p:nvPr/>
        </p:nvSpPr>
        <p:spPr bwMode="auto">
          <a:xfrm>
            <a:off x="1900238" y="4179888"/>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5" name="Rectangle 11">
            <a:extLst>
              <a:ext uri="{FF2B5EF4-FFF2-40B4-BE49-F238E27FC236}">
                <a16:creationId xmlns:a16="http://schemas.microsoft.com/office/drawing/2014/main" id="{A313BBAA-63DF-5F91-A142-378BCE857203}"/>
              </a:ext>
            </a:extLst>
          </p:cNvPr>
          <p:cNvSpPr>
            <a:spLocks noChangeArrowheads="1"/>
          </p:cNvSpPr>
          <p:nvPr/>
        </p:nvSpPr>
        <p:spPr bwMode="auto">
          <a:xfrm>
            <a:off x="2408238" y="4179888"/>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6" name="Rectangle 12">
            <a:extLst>
              <a:ext uri="{FF2B5EF4-FFF2-40B4-BE49-F238E27FC236}">
                <a16:creationId xmlns:a16="http://schemas.microsoft.com/office/drawing/2014/main" id="{42C8897D-5B37-7039-A547-260138EF905A}"/>
              </a:ext>
            </a:extLst>
          </p:cNvPr>
          <p:cNvSpPr>
            <a:spLocks noChangeArrowheads="1"/>
          </p:cNvSpPr>
          <p:nvPr/>
        </p:nvSpPr>
        <p:spPr bwMode="auto">
          <a:xfrm>
            <a:off x="2903538" y="4179888"/>
            <a:ext cx="355600" cy="342900"/>
          </a:xfrm>
          <a:prstGeom prst="rect">
            <a:avLst/>
          </a:prstGeom>
          <a:solidFill>
            <a:srgbClr val="336699"/>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7" name="Rectangle 13">
            <a:extLst>
              <a:ext uri="{FF2B5EF4-FFF2-40B4-BE49-F238E27FC236}">
                <a16:creationId xmlns:a16="http://schemas.microsoft.com/office/drawing/2014/main" id="{4EDC0618-9F57-5E7C-9774-B56B72BB2452}"/>
              </a:ext>
            </a:extLst>
          </p:cNvPr>
          <p:cNvSpPr>
            <a:spLocks noChangeArrowheads="1"/>
          </p:cNvSpPr>
          <p:nvPr/>
        </p:nvSpPr>
        <p:spPr bwMode="auto">
          <a:xfrm>
            <a:off x="2928938" y="3322638"/>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8" name="Rectangle 14">
            <a:extLst>
              <a:ext uri="{FF2B5EF4-FFF2-40B4-BE49-F238E27FC236}">
                <a16:creationId xmlns:a16="http://schemas.microsoft.com/office/drawing/2014/main" id="{6720980C-AEDB-51EF-EE41-CAD0652529AF}"/>
              </a:ext>
            </a:extLst>
          </p:cNvPr>
          <p:cNvSpPr>
            <a:spLocks noChangeArrowheads="1"/>
          </p:cNvSpPr>
          <p:nvPr/>
        </p:nvSpPr>
        <p:spPr bwMode="auto">
          <a:xfrm>
            <a:off x="3424238" y="3308350"/>
            <a:ext cx="355600" cy="342900"/>
          </a:xfrm>
          <a:prstGeom prst="rect">
            <a:avLst/>
          </a:prstGeom>
          <a:solidFill>
            <a:srgbClr val="9A0000"/>
          </a:solidFill>
          <a:ln w="127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9" name="Line 15">
            <a:extLst>
              <a:ext uri="{FF2B5EF4-FFF2-40B4-BE49-F238E27FC236}">
                <a16:creationId xmlns:a16="http://schemas.microsoft.com/office/drawing/2014/main" id="{888FE9FD-1AAF-2200-236C-7D296C66C717}"/>
              </a:ext>
            </a:extLst>
          </p:cNvPr>
          <p:cNvSpPr>
            <a:spLocks noChangeShapeType="1"/>
          </p:cNvSpPr>
          <p:nvPr/>
        </p:nvSpPr>
        <p:spPr bwMode="auto">
          <a:xfrm flipH="1">
            <a:off x="2078038" y="2093913"/>
            <a:ext cx="520700" cy="40005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0" name="Line 16">
            <a:extLst>
              <a:ext uri="{FF2B5EF4-FFF2-40B4-BE49-F238E27FC236}">
                <a16:creationId xmlns:a16="http://schemas.microsoft.com/office/drawing/2014/main" id="{160E0E71-C43D-54A1-80E5-ECCFA3BD5917}"/>
              </a:ext>
            </a:extLst>
          </p:cNvPr>
          <p:cNvSpPr>
            <a:spLocks noChangeShapeType="1"/>
          </p:cNvSpPr>
          <p:nvPr/>
        </p:nvSpPr>
        <p:spPr bwMode="auto">
          <a:xfrm>
            <a:off x="2579688" y="2108200"/>
            <a:ext cx="12700" cy="357188"/>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1" name="Line 17">
            <a:extLst>
              <a:ext uri="{FF2B5EF4-FFF2-40B4-BE49-F238E27FC236}">
                <a16:creationId xmlns:a16="http://schemas.microsoft.com/office/drawing/2014/main" id="{A9535418-277C-659E-75B3-E28525271DAD}"/>
              </a:ext>
            </a:extLst>
          </p:cNvPr>
          <p:cNvSpPr>
            <a:spLocks noChangeShapeType="1"/>
          </p:cNvSpPr>
          <p:nvPr/>
        </p:nvSpPr>
        <p:spPr bwMode="auto">
          <a:xfrm>
            <a:off x="2573338" y="2093913"/>
            <a:ext cx="508000" cy="3857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2" name="Line 18">
            <a:extLst>
              <a:ext uri="{FF2B5EF4-FFF2-40B4-BE49-F238E27FC236}">
                <a16:creationId xmlns:a16="http://schemas.microsoft.com/office/drawing/2014/main" id="{C8ED47B4-BCCA-B2E8-193C-543F14FAA332}"/>
              </a:ext>
            </a:extLst>
          </p:cNvPr>
          <p:cNvSpPr>
            <a:spLocks noChangeShapeType="1"/>
          </p:cNvSpPr>
          <p:nvPr/>
        </p:nvSpPr>
        <p:spPr bwMode="auto">
          <a:xfrm flipH="1">
            <a:off x="1608138" y="2836863"/>
            <a:ext cx="482600" cy="5000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3" name="Line 19">
            <a:extLst>
              <a:ext uri="{FF2B5EF4-FFF2-40B4-BE49-F238E27FC236}">
                <a16:creationId xmlns:a16="http://schemas.microsoft.com/office/drawing/2014/main" id="{CF5EC540-A013-72AA-22F8-CBD8A1A6E456}"/>
              </a:ext>
            </a:extLst>
          </p:cNvPr>
          <p:cNvSpPr>
            <a:spLocks noChangeShapeType="1"/>
          </p:cNvSpPr>
          <p:nvPr/>
        </p:nvSpPr>
        <p:spPr bwMode="auto">
          <a:xfrm>
            <a:off x="2084388" y="2836863"/>
            <a:ext cx="12700" cy="5000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4" name="Line 20">
            <a:extLst>
              <a:ext uri="{FF2B5EF4-FFF2-40B4-BE49-F238E27FC236}">
                <a16:creationId xmlns:a16="http://schemas.microsoft.com/office/drawing/2014/main" id="{CA1A8418-C4FC-9554-FC9F-2AEFBAC8799C}"/>
              </a:ext>
            </a:extLst>
          </p:cNvPr>
          <p:cNvSpPr>
            <a:spLocks noChangeShapeType="1"/>
          </p:cNvSpPr>
          <p:nvPr/>
        </p:nvSpPr>
        <p:spPr bwMode="auto">
          <a:xfrm flipH="1">
            <a:off x="2566988" y="2836863"/>
            <a:ext cx="25400" cy="4714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5" name="Line 21">
            <a:extLst>
              <a:ext uri="{FF2B5EF4-FFF2-40B4-BE49-F238E27FC236}">
                <a16:creationId xmlns:a16="http://schemas.microsoft.com/office/drawing/2014/main" id="{B1E3000D-2374-6CBC-313B-DC81EC6EB776}"/>
              </a:ext>
            </a:extLst>
          </p:cNvPr>
          <p:cNvSpPr>
            <a:spLocks noChangeShapeType="1"/>
          </p:cNvSpPr>
          <p:nvPr/>
        </p:nvSpPr>
        <p:spPr bwMode="auto">
          <a:xfrm>
            <a:off x="2586038" y="2836863"/>
            <a:ext cx="546100" cy="50006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6" name="Line 22">
            <a:extLst>
              <a:ext uri="{FF2B5EF4-FFF2-40B4-BE49-F238E27FC236}">
                <a16:creationId xmlns:a16="http://schemas.microsoft.com/office/drawing/2014/main" id="{858DAD64-72DB-9EF5-5787-D2079998FE7E}"/>
              </a:ext>
            </a:extLst>
          </p:cNvPr>
          <p:cNvSpPr>
            <a:spLocks noChangeShapeType="1"/>
          </p:cNvSpPr>
          <p:nvPr/>
        </p:nvSpPr>
        <p:spPr bwMode="auto">
          <a:xfrm>
            <a:off x="2566988" y="3651250"/>
            <a:ext cx="12700" cy="500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7" name="Line 23">
            <a:extLst>
              <a:ext uri="{FF2B5EF4-FFF2-40B4-BE49-F238E27FC236}">
                <a16:creationId xmlns:a16="http://schemas.microsoft.com/office/drawing/2014/main" id="{4147086E-B2AC-7352-C7CD-61F57BAB2612}"/>
              </a:ext>
            </a:extLst>
          </p:cNvPr>
          <p:cNvSpPr>
            <a:spLocks noChangeShapeType="1"/>
          </p:cNvSpPr>
          <p:nvPr/>
        </p:nvSpPr>
        <p:spPr bwMode="auto">
          <a:xfrm flipH="1">
            <a:off x="2624138" y="3679825"/>
            <a:ext cx="495300" cy="500063"/>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8" name="Line 24">
            <a:extLst>
              <a:ext uri="{FF2B5EF4-FFF2-40B4-BE49-F238E27FC236}">
                <a16:creationId xmlns:a16="http://schemas.microsoft.com/office/drawing/2014/main" id="{BBFAA9DC-79E5-1EAB-7C9D-D7F4702D517B}"/>
              </a:ext>
            </a:extLst>
          </p:cNvPr>
          <p:cNvSpPr>
            <a:spLocks noChangeShapeType="1"/>
          </p:cNvSpPr>
          <p:nvPr/>
        </p:nvSpPr>
        <p:spPr bwMode="auto">
          <a:xfrm>
            <a:off x="3132138" y="2836863"/>
            <a:ext cx="431800" cy="4857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29" name="Line 25">
            <a:extLst>
              <a:ext uri="{FF2B5EF4-FFF2-40B4-BE49-F238E27FC236}">
                <a16:creationId xmlns:a16="http://schemas.microsoft.com/office/drawing/2014/main" id="{45D7AEDC-CF98-8CA6-1EA3-1DD795854319}"/>
              </a:ext>
            </a:extLst>
          </p:cNvPr>
          <p:cNvSpPr>
            <a:spLocks noChangeShapeType="1"/>
          </p:cNvSpPr>
          <p:nvPr/>
        </p:nvSpPr>
        <p:spPr bwMode="auto">
          <a:xfrm flipH="1">
            <a:off x="3125788" y="3665538"/>
            <a:ext cx="25400" cy="4857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30" name="Rectangle 26">
            <a:extLst>
              <a:ext uri="{FF2B5EF4-FFF2-40B4-BE49-F238E27FC236}">
                <a16:creationId xmlns:a16="http://schemas.microsoft.com/office/drawing/2014/main" id="{E7DBD54D-B2F5-F95A-529B-B15AEA6EFC46}"/>
              </a:ext>
            </a:extLst>
          </p:cNvPr>
          <p:cNvSpPr>
            <a:spLocks noChangeArrowheads="1"/>
          </p:cNvSpPr>
          <p:nvPr/>
        </p:nvSpPr>
        <p:spPr bwMode="auto">
          <a:xfrm>
            <a:off x="971550" y="4606925"/>
            <a:ext cx="1309688" cy="393700"/>
          </a:xfrm>
          <a:prstGeom prst="rect">
            <a:avLst/>
          </a:prstGeom>
          <a:noFill/>
          <a:ln>
            <a:noFill/>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symptom</a:t>
            </a:r>
          </a:p>
        </p:txBody>
      </p:sp>
      <p:sp>
        <p:nvSpPr>
          <p:cNvPr id="31" name="Line 27">
            <a:extLst>
              <a:ext uri="{FF2B5EF4-FFF2-40B4-BE49-F238E27FC236}">
                <a16:creationId xmlns:a16="http://schemas.microsoft.com/office/drawing/2014/main" id="{41FBE463-52DD-67F4-198E-0F159D338525}"/>
              </a:ext>
            </a:extLst>
          </p:cNvPr>
          <p:cNvSpPr>
            <a:spLocks noChangeShapeType="1"/>
          </p:cNvSpPr>
          <p:nvPr/>
        </p:nvSpPr>
        <p:spPr bwMode="auto">
          <a:xfrm flipH="1">
            <a:off x="2947988" y="4408488"/>
            <a:ext cx="139700" cy="70008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type="triangle" w="med" len="med"/>
              </a14:hiddenLine>
            </a:ext>
          </a:extLst>
        </p:spPr>
        <p:txBody>
          <a:bodyPr wrap="none" anchor="ctr"/>
          <a:lstStyle/>
          <a:p>
            <a:endParaRPr lang="zh-CN" altLang="en-US"/>
          </a:p>
        </p:txBody>
      </p:sp>
      <p:sp>
        <p:nvSpPr>
          <p:cNvPr id="32" name="Rectangle 28">
            <a:extLst>
              <a:ext uri="{FF2B5EF4-FFF2-40B4-BE49-F238E27FC236}">
                <a16:creationId xmlns:a16="http://schemas.microsoft.com/office/drawing/2014/main" id="{9EFD6B93-9FE0-FA53-5BF4-C039ABAA88F0}"/>
              </a:ext>
            </a:extLst>
          </p:cNvPr>
          <p:cNvSpPr>
            <a:spLocks noChangeArrowheads="1"/>
          </p:cNvSpPr>
          <p:nvPr/>
        </p:nvSpPr>
        <p:spPr bwMode="auto">
          <a:xfrm>
            <a:off x="3003550" y="4949825"/>
            <a:ext cx="901700" cy="393700"/>
          </a:xfrm>
          <a:prstGeom prst="rect">
            <a:avLst/>
          </a:prstGeom>
          <a:noFill/>
          <a:ln>
            <a:noFill/>
          </a:ln>
          <a:effectLst/>
        </p:spPr>
        <p:txBody>
          <a:bodyPr wrap="none" lIns="90487" tIns="44450" rIns="90487" bIns="44450">
            <a:spAutoFit/>
          </a:bodyPr>
          <a:lstStyle/>
          <a:p>
            <a:pPr>
              <a:defRPr/>
            </a:pPr>
            <a:r>
              <a:rPr lang="en-US" sz="2000" b="1">
                <a:solidFill>
                  <a:srgbClr val="000000"/>
                </a:solidFill>
                <a:effectLst>
                  <a:outerShdw blurRad="38100" dist="38100" dir="2700000" algn="tl">
                    <a:srgbClr val="FFFFFF"/>
                  </a:outerShdw>
                </a:effectLst>
                <a:latin typeface="Helvetica" pitchFamily="-128" charset="0"/>
                <a:ea typeface="ＭＳ Ｐゴシック" pitchFamily="-128" charset="-128"/>
              </a:rPr>
              <a:t>cause</a:t>
            </a:r>
          </a:p>
        </p:txBody>
      </p:sp>
      <p:sp>
        <p:nvSpPr>
          <p:cNvPr id="33" name="Rectangle 29">
            <a:extLst>
              <a:ext uri="{FF2B5EF4-FFF2-40B4-BE49-F238E27FC236}">
                <a16:creationId xmlns:a16="http://schemas.microsoft.com/office/drawing/2014/main" id="{6FE413B8-566E-2BC0-1958-6CFDECC391F8}"/>
              </a:ext>
            </a:extLst>
          </p:cNvPr>
          <p:cNvSpPr>
            <a:spLocks noChangeArrowheads="1"/>
          </p:cNvSpPr>
          <p:nvPr/>
        </p:nvSpPr>
        <p:spPr bwMode="auto">
          <a:xfrm>
            <a:off x="4464050" y="1454150"/>
            <a:ext cx="3294063"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anose="020B0604020202020204" pitchFamily="34" charset="0"/>
                <a:ea typeface="ＭＳ Ｐゴシック" pitchFamily="-128" charset="-128"/>
                <a:cs typeface="Helvetica" panose="020B0604020202020204" pitchFamily="34" charset="0"/>
              </a:rPr>
              <a:t>symptom and cause may be </a:t>
            </a:r>
          </a:p>
        </p:txBody>
      </p:sp>
      <p:sp>
        <p:nvSpPr>
          <p:cNvPr id="34" name="Rectangle 30">
            <a:extLst>
              <a:ext uri="{FF2B5EF4-FFF2-40B4-BE49-F238E27FC236}">
                <a16:creationId xmlns:a16="http://schemas.microsoft.com/office/drawing/2014/main" id="{A138C993-D0AA-A583-BA13-FD5AD240C1B8}"/>
              </a:ext>
            </a:extLst>
          </p:cNvPr>
          <p:cNvSpPr>
            <a:spLocks noChangeArrowheads="1"/>
          </p:cNvSpPr>
          <p:nvPr/>
        </p:nvSpPr>
        <p:spPr bwMode="auto">
          <a:xfrm>
            <a:off x="4464050" y="1711325"/>
            <a:ext cx="3001963"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rPr>
              <a:t>geographically separated </a:t>
            </a: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35" name="Rectangle 31">
            <a:extLst>
              <a:ext uri="{FF2B5EF4-FFF2-40B4-BE49-F238E27FC236}">
                <a16:creationId xmlns:a16="http://schemas.microsoft.com/office/drawing/2014/main" id="{F8ADA469-33F0-91DE-25D1-58DB7387DD70}"/>
              </a:ext>
            </a:extLst>
          </p:cNvPr>
          <p:cNvSpPr>
            <a:spLocks noChangeArrowheads="1"/>
          </p:cNvSpPr>
          <p:nvPr/>
        </p:nvSpPr>
        <p:spPr bwMode="auto">
          <a:xfrm>
            <a:off x="4464050" y="1968500"/>
            <a:ext cx="182563" cy="642938"/>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36" name="Rectangle 32">
            <a:extLst>
              <a:ext uri="{FF2B5EF4-FFF2-40B4-BE49-F238E27FC236}">
                <a16:creationId xmlns:a16="http://schemas.microsoft.com/office/drawing/2014/main" id="{B7B12CB4-899D-73F9-1B52-7799D1D1D62F}"/>
              </a:ext>
            </a:extLst>
          </p:cNvPr>
          <p:cNvSpPr>
            <a:spLocks noChangeArrowheads="1"/>
          </p:cNvSpPr>
          <p:nvPr/>
        </p:nvSpPr>
        <p:spPr bwMode="auto">
          <a:xfrm>
            <a:off x="4464050" y="2225675"/>
            <a:ext cx="3573463" cy="363538"/>
          </a:xfrm>
          <a:prstGeom prst="rect">
            <a:avLst/>
          </a:prstGeom>
          <a:noFill/>
          <a:ln>
            <a:noFill/>
          </a:ln>
          <a:effectLst/>
        </p:spPr>
        <p:txBody>
          <a:bodyPr wrap="none" lIns="90487" tIns="44450" rIns="90487" bIns="44450">
            <a:spAutoFit/>
          </a:bodyPr>
          <a:lstStyle/>
          <a:p>
            <a:pPr>
              <a:defRPr/>
            </a:pPr>
            <a:r>
              <a:rPr lang="en-US" b="1" dirty="0">
                <a:solidFill>
                  <a:srgbClr val="000000"/>
                </a:solidFill>
                <a:effectLst>
                  <a:outerShdw blurRad="38100" dist="38100" dir="2700000" algn="tl">
                    <a:srgbClr val="FFFFFF"/>
                  </a:outerShdw>
                </a:effectLst>
                <a:latin typeface="Helvetica" panose="020B0604020202020204" pitchFamily="34" charset="0"/>
                <a:ea typeface="ＭＳ Ｐゴシック" pitchFamily="-128" charset="-128"/>
                <a:cs typeface="Helvetica" panose="020B0604020202020204" pitchFamily="34" charset="0"/>
              </a:rPr>
              <a:t>symptom may disappear when </a:t>
            </a:r>
          </a:p>
        </p:txBody>
      </p:sp>
      <p:sp>
        <p:nvSpPr>
          <p:cNvPr id="37" name="Rectangle 33">
            <a:extLst>
              <a:ext uri="{FF2B5EF4-FFF2-40B4-BE49-F238E27FC236}">
                <a16:creationId xmlns:a16="http://schemas.microsoft.com/office/drawing/2014/main" id="{3847718C-0F74-013C-6D74-7B9E7B989878}"/>
              </a:ext>
            </a:extLst>
          </p:cNvPr>
          <p:cNvSpPr>
            <a:spLocks noChangeArrowheads="1"/>
          </p:cNvSpPr>
          <p:nvPr/>
        </p:nvSpPr>
        <p:spPr bwMode="auto">
          <a:xfrm>
            <a:off x="4464050" y="2482850"/>
            <a:ext cx="28352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rPr>
              <a:t>another problem is fixed</a:t>
            </a: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38" name="Rectangle 34">
            <a:extLst>
              <a:ext uri="{FF2B5EF4-FFF2-40B4-BE49-F238E27FC236}">
                <a16:creationId xmlns:a16="http://schemas.microsoft.com/office/drawing/2014/main" id="{FEC7A07C-EC35-B8D8-31A4-4E4E69B4A407}"/>
              </a:ext>
            </a:extLst>
          </p:cNvPr>
          <p:cNvSpPr>
            <a:spLocks noChangeArrowheads="1"/>
          </p:cNvSpPr>
          <p:nvPr/>
        </p:nvSpPr>
        <p:spPr bwMode="auto">
          <a:xfrm>
            <a:off x="4464050" y="2740025"/>
            <a:ext cx="182563" cy="642938"/>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39" name="Rectangle 35">
            <a:extLst>
              <a:ext uri="{FF2B5EF4-FFF2-40B4-BE49-F238E27FC236}">
                <a16:creationId xmlns:a16="http://schemas.microsoft.com/office/drawing/2014/main" id="{E1907B62-EECF-351C-6679-B149604B6DE8}"/>
              </a:ext>
            </a:extLst>
          </p:cNvPr>
          <p:cNvSpPr>
            <a:spLocks noChangeArrowheads="1"/>
          </p:cNvSpPr>
          <p:nvPr/>
        </p:nvSpPr>
        <p:spPr bwMode="auto">
          <a:xfrm>
            <a:off x="4464050" y="2997200"/>
            <a:ext cx="2684463"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anose="020B0604020202020204" pitchFamily="34" charset="0"/>
                <a:ea typeface="ＭＳ Ｐゴシック" pitchFamily="-128" charset="-128"/>
                <a:cs typeface="Helvetica" panose="020B0604020202020204" pitchFamily="34" charset="0"/>
              </a:rPr>
              <a:t>cause may be due to a </a:t>
            </a:r>
          </a:p>
        </p:txBody>
      </p:sp>
      <p:sp>
        <p:nvSpPr>
          <p:cNvPr id="40" name="Rectangle 36">
            <a:extLst>
              <a:ext uri="{FF2B5EF4-FFF2-40B4-BE49-F238E27FC236}">
                <a16:creationId xmlns:a16="http://schemas.microsoft.com/office/drawing/2014/main" id="{AC6D5FDD-872F-3076-11D9-7BC822D1D150}"/>
              </a:ext>
            </a:extLst>
          </p:cNvPr>
          <p:cNvSpPr>
            <a:spLocks noChangeArrowheads="1"/>
          </p:cNvSpPr>
          <p:nvPr/>
        </p:nvSpPr>
        <p:spPr bwMode="auto">
          <a:xfrm>
            <a:off x="4464050" y="3254375"/>
            <a:ext cx="31019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rPr>
              <a:t>combination of non-errors </a:t>
            </a: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41" name="Rectangle 37">
            <a:extLst>
              <a:ext uri="{FF2B5EF4-FFF2-40B4-BE49-F238E27FC236}">
                <a16:creationId xmlns:a16="http://schemas.microsoft.com/office/drawing/2014/main" id="{6E383600-516C-59D2-33E4-9CC2168E1E2C}"/>
              </a:ext>
            </a:extLst>
          </p:cNvPr>
          <p:cNvSpPr>
            <a:spLocks noChangeArrowheads="1"/>
          </p:cNvSpPr>
          <p:nvPr/>
        </p:nvSpPr>
        <p:spPr bwMode="auto">
          <a:xfrm>
            <a:off x="4464050" y="3511550"/>
            <a:ext cx="182563" cy="642938"/>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42" name="Rectangle 38">
            <a:extLst>
              <a:ext uri="{FF2B5EF4-FFF2-40B4-BE49-F238E27FC236}">
                <a16:creationId xmlns:a16="http://schemas.microsoft.com/office/drawing/2014/main" id="{270ED634-7210-16C6-26EE-372A6E2BD78A}"/>
              </a:ext>
            </a:extLst>
          </p:cNvPr>
          <p:cNvSpPr>
            <a:spLocks noChangeArrowheads="1"/>
          </p:cNvSpPr>
          <p:nvPr/>
        </p:nvSpPr>
        <p:spPr bwMode="auto">
          <a:xfrm>
            <a:off x="4464050" y="3768725"/>
            <a:ext cx="3535363"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anose="020B0604020202020204" pitchFamily="34" charset="0"/>
                <a:ea typeface="ＭＳ Ｐゴシック" pitchFamily="-128" charset="-128"/>
                <a:cs typeface="Helvetica" panose="020B0604020202020204" pitchFamily="34" charset="0"/>
              </a:rPr>
              <a:t>cause may be due to a system </a:t>
            </a:r>
          </a:p>
        </p:txBody>
      </p:sp>
      <p:sp>
        <p:nvSpPr>
          <p:cNvPr id="43" name="Rectangle 39">
            <a:extLst>
              <a:ext uri="{FF2B5EF4-FFF2-40B4-BE49-F238E27FC236}">
                <a16:creationId xmlns:a16="http://schemas.microsoft.com/office/drawing/2014/main" id="{5DEDD3BA-45C3-FCBB-999F-AE88019F9BC5}"/>
              </a:ext>
            </a:extLst>
          </p:cNvPr>
          <p:cNvSpPr>
            <a:spLocks noChangeArrowheads="1"/>
          </p:cNvSpPr>
          <p:nvPr/>
        </p:nvSpPr>
        <p:spPr bwMode="auto">
          <a:xfrm>
            <a:off x="4464050" y="4025900"/>
            <a:ext cx="20224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rPr>
              <a:t>or compiler error</a:t>
            </a: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44" name="Rectangle 40">
            <a:extLst>
              <a:ext uri="{FF2B5EF4-FFF2-40B4-BE49-F238E27FC236}">
                <a16:creationId xmlns:a16="http://schemas.microsoft.com/office/drawing/2014/main" id="{031C4649-5E1C-1982-64DC-8C895C924120}"/>
              </a:ext>
            </a:extLst>
          </p:cNvPr>
          <p:cNvSpPr>
            <a:spLocks noChangeArrowheads="1"/>
          </p:cNvSpPr>
          <p:nvPr/>
        </p:nvSpPr>
        <p:spPr bwMode="auto">
          <a:xfrm>
            <a:off x="4464050" y="4283075"/>
            <a:ext cx="182563" cy="642938"/>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45" name="Rectangle 41">
            <a:extLst>
              <a:ext uri="{FF2B5EF4-FFF2-40B4-BE49-F238E27FC236}">
                <a16:creationId xmlns:a16="http://schemas.microsoft.com/office/drawing/2014/main" id="{FC1D4841-A0D7-874E-1A0B-B73B9E481ABC}"/>
              </a:ext>
            </a:extLst>
          </p:cNvPr>
          <p:cNvSpPr>
            <a:spLocks noChangeArrowheads="1"/>
          </p:cNvSpPr>
          <p:nvPr/>
        </p:nvSpPr>
        <p:spPr bwMode="auto">
          <a:xfrm>
            <a:off x="4464050" y="4540250"/>
            <a:ext cx="2493963"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anose="020B0604020202020204" pitchFamily="34" charset="0"/>
                <a:ea typeface="ＭＳ Ｐゴシック" pitchFamily="-128" charset="-128"/>
                <a:cs typeface="Helvetica" panose="020B0604020202020204" pitchFamily="34" charset="0"/>
              </a:rPr>
              <a:t>cause may be due to </a:t>
            </a:r>
          </a:p>
        </p:txBody>
      </p:sp>
      <p:sp>
        <p:nvSpPr>
          <p:cNvPr id="46" name="Rectangle 42">
            <a:extLst>
              <a:ext uri="{FF2B5EF4-FFF2-40B4-BE49-F238E27FC236}">
                <a16:creationId xmlns:a16="http://schemas.microsoft.com/office/drawing/2014/main" id="{AEC1B498-6AEB-00DD-EE8E-979F852A7DFA}"/>
              </a:ext>
            </a:extLst>
          </p:cNvPr>
          <p:cNvSpPr>
            <a:spLocks noChangeArrowheads="1"/>
          </p:cNvSpPr>
          <p:nvPr/>
        </p:nvSpPr>
        <p:spPr bwMode="auto">
          <a:xfrm>
            <a:off x="4464050" y="4797425"/>
            <a:ext cx="3205163"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anose="020B0604020202020204" pitchFamily="34" charset="0"/>
                <a:ea typeface="ＭＳ Ｐゴシック" pitchFamily="-128" charset="-128"/>
                <a:cs typeface="Helvetica" panose="020B0604020202020204" pitchFamily="34" charset="0"/>
              </a:rPr>
              <a:t>assumptions that everyone </a:t>
            </a:r>
          </a:p>
        </p:txBody>
      </p:sp>
      <p:sp>
        <p:nvSpPr>
          <p:cNvPr id="47" name="Rectangle 43">
            <a:extLst>
              <a:ext uri="{FF2B5EF4-FFF2-40B4-BE49-F238E27FC236}">
                <a16:creationId xmlns:a16="http://schemas.microsoft.com/office/drawing/2014/main" id="{CB8AC704-DB12-F042-FE0A-F3EF6D64169B}"/>
              </a:ext>
            </a:extLst>
          </p:cNvPr>
          <p:cNvSpPr>
            <a:spLocks noChangeArrowheads="1"/>
          </p:cNvSpPr>
          <p:nvPr/>
        </p:nvSpPr>
        <p:spPr bwMode="auto">
          <a:xfrm>
            <a:off x="4464050" y="5054600"/>
            <a:ext cx="10826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rPr>
              <a:t>believes</a:t>
            </a: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48" name="Rectangle 44">
            <a:extLst>
              <a:ext uri="{FF2B5EF4-FFF2-40B4-BE49-F238E27FC236}">
                <a16:creationId xmlns:a16="http://schemas.microsoft.com/office/drawing/2014/main" id="{B6966699-B290-A43D-5CC8-DFDD8CDD144E}"/>
              </a:ext>
            </a:extLst>
          </p:cNvPr>
          <p:cNvSpPr>
            <a:spLocks noChangeArrowheads="1"/>
          </p:cNvSpPr>
          <p:nvPr/>
        </p:nvSpPr>
        <p:spPr bwMode="auto">
          <a:xfrm>
            <a:off x="4464050" y="5311775"/>
            <a:ext cx="182563" cy="642938"/>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a:p>
            <a:pPr>
              <a:spcBef>
                <a:spcPct val="0"/>
              </a:spcBef>
              <a:buFontTx/>
              <a:buNone/>
            </a:pPr>
            <a:endParaRPr lang="en-US" altLang="zh-CN" sz="1800"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cs typeface="Helvetica" panose="020B0604020202020204" pitchFamily="34" charset="0"/>
            </a:endParaRPr>
          </a:p>
        </p:txBody>
      </p:sp>
      <p:sp>
        <p:nvSpPr>
          <p:cNvPr id="49" name="Rectangle 45">
            <a:extLst>
              <a:ext uri="{FF2B5EF4-FFF2-40B4-BE49-F238E27FC236}">
                <a16:creationId xmlns:a16="http://schemas.microsoft.com/office/drawing/2014/main" id="{C32BA2BF-3FD5-7B5A-9001-BA1E6F29118F}"/>
              </a:ext>
            </a:extLst>
          </p:cNvPr>
          <p:cNvSpPr>
            <a:spLocks noChangeArrowheads="1"/>
          </p:cNvSpPr>
          <p:nvPr/>
        </p:nvSpPr>
        <p:spPr bwMode="auto">
          <a:xfrm>
            <a:off x="4464050" y="5568950"/>
            <a:ext cx="3368675" cy="363538"/>
          </a:xfrm>
          <a:prstGeom prst="rect">
            <a:avLst/>
          </a:prstGeom>
          <a:noFill/>
          <a:ln>
            <a:noFill/>
          </a:ln>
          <a:effectLst/>
        </p:spPr>
        <p:txBody>
          <a:bodyPr wrap="none" lIns="90487" tIns="44450" rIns="90487" bIns="44450">
            <a:spAutoFit/>
          </a:bodyPr>
          <a:lstStyle/>
          <a:p>
            <a:pPr>
              <a:defRPr/>
            </a:pPr>
            <a:r>
              <a:rPr lang="en-US" b="1">
                <a:solidFill>
                  <a:srgbClr val="000000"/>
                </a:solidFill>
                <a:effectLst>
                  <a:outerShdw blurRad="38100" dist="38100" dir="2700000" algn="tl">
                    <a:srgbClr val="FFFFFF"/>
                  </a:outerShdw>
                </a:effectLst>
                <a:latin typeface="Helvetica" panose="020B0604020202020204" pitchFamily="34" charset="0"/>
                <a:ea typeface="ＭＳ Ｐゴシック" pitchFamily="-128" charset="-128"/>
                <a:cs typeface="Helvetica" panose="020B0604020202020204" pitchFamily="34" charset="0"/>
              </a:rPr>
              <a:t>symptom may be intermittent</a:t>
            </a:r>
          </a:p>
        </p:txBody>
      </p:sp>
      <p:grpSp>
        <p:nvGrpSpPr>
          <p:cNvPr id="50" name="Group 46">
            <a:extLst>
              <a:ext uri="{FF2B5EF4-FFF2-40B4-BE49-F238E27FC236}">
                <a16:creationId xmlns:a16="http://schemas.microsoft.com/office/drawing/2014/main" id="{81BD1879-5B45-F24E-9D26-B1AA89E096E1}"/>
              </a:ext>
            </a:extLst>
          </p:cNvPr>
          <p:cNvGrpSpPr>
            <a:grpSpLocks/>
          </p:cNvGrpSpPr>
          <p:nvPr/>
        </p:nvGrpSpPr>
        <p:grpSpPr bwMode="auto">
          <a:xfrm>
            <a:off x="4217988" y="1573213"/>
            <a:ext cx="152400" cy="185737"/>
            <a:chOff x="2700" y="724"/>
            <a:chExt cx="96" cy="104"/>
          </a:xfrm>
        </p:grpSpPr>
        <p:sp>
          <p:nvSpPr>
            <p:cNvPr id="51" name="Rectangle 47">
              <a:extLst>
                <a:ext uri="{FF2B5EF4-FFF2-40B4-BE49-F238E27FC236}">
                  <a16:creationId xmlns:a16="http://schemas.microsoft.com/office/drawing/2014/main" id="{9982E6F8-2F32-B6FE-39DF-6210619FC212}"/>
                </a:ext>
              </a:extLst>
            </p:cNvPr>
            <p:cNvSpPr>
              <a:spLocks noChangeArrowheads="1"/>
            </p:cNvSpPr>
            <p:nvPr/>
          </p:nvSpPr>
          <p:spPr bwMode="auto">
            <a:xfrm>
              <a:off x="2716" y="740"/>
              <a:ext cx="80" cy="88"/>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sp>
          <p:nvSpPr>
            <p:cNvPr id="52" name="Rectangle 48">
              <a:extLst>
                <a:ext uri="{FF2B5EF4-FFF2-40B4-BE49-F238E27FC236}">
                  <a16:creationId xmlns:a16="http://schemas.microsoft.com/office/drawing/2014/main" id="{DDC23116-537F-3CF8-21AE-9688C61ACD2F}"/>
                </a:ext>
              </a:extLst>
            </p:cNvPr>
            <p:cNvSpPr>
              <a:spLocks noChangeArrowheads="1"/>
            </p:cNvSpPr>
            <p:nvPr/>
          </p:nvSpPr>
          <p:spPr bwMode="auto">
            <a:xfrm>
              <a:off x="2700" y="724"/>
              <a:ext cx="80" cy="88"/>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grpSp>
      <p:grpSp>
        <p:nvGrpSpPr>
          <p:cNvPr id="53" name="Group 49">
            <a:extLst>
              <a:ext uri="{FF2B5EF4-FFF2-40B4-BE49-F238E27FC236}">
                <a16:creationId xmlns:a16="http://schemas.microsoft.com/office/drawing/2014/main" id="{CAC1EDF4-0013-A38F-1F3C-A6EC35BB2D18}"/>
              </a:ext>
            </a:extLst>
          </p:cNvPr>
          <p:cNvGrpSpPr>
            <a:grpSpLocks/>
          </p:cNvGrpSpPr>
          <p:nvPr/>
        </p:nvGrpSpPr>
        <p:grpSpPr bwMode="auto">
          <a:xfrm>
            <a:off x="4217988" y="2330450"/>
            <a:ext cx="152400" cy="200025"/>
            <a:chOff x="2700" y="1148"/>
            <a:chExt cx="96" cy="112"/>
          </a:xfrm>
        </p:grpSpPr>
        <p:sp>
          <p:nvSpPr>
            <p:cNvPr id="54" name="Rectangle 50">
              <a:extLst>
                <a:ext uri="{FF2B5EF4-FFF2-40B4-BE49-F238E27FC236}">
                  <a16:creationId xmlns:a16="http://schemas.microsoft.com/office/drawing/2014/main" id="{106D4F1A-E879-58C6-05D4-9426CABA9EF8}"/>
                </a:ext>
              </a:extLst>
            </p:cNvPr>
            <p:cNvSpPr>
              <a:spLocks noChangeArrowheads="1"/>
            </p:cNvSpPr>
            <p:nvPr/>
          </p:nvSpPr>
          <p:spPr bwMode="auto">
            <a:xfrm>
              <a:off x="2716" y="1172"/>
              <a:ext cx="80" cy="88"/>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sp>
          <p:nvSpPr>
            <p:cNvPr id="55" name="Rectangle 51">
              <a:extLst>
                <a:ext uri="{FF2B5EF4-FFF2-40B4-BE49-F238E27FC236}">
                  <a16:creationId xmlns:a16="http://schemas.microsoft.com/office/drawing/2014/main" id="{C864D4A3-A63B-FCFB-E464-B99A7405F243}"/>
                </a:ext>
              </a:extLst>
            </p:cNvPr>
            <p:cNvSpPr>
              <a:spLocks noChangeArrowheads="1"/>
            </p:cNvSpPr>
            <p:nvPr/>
          </p:nvSpPr>
          <p:spPr bwMode="auto">
            <a:xfrm>
              <a:off x="2700" y="1148"/>
              <a:ext cx="80" cy="88"/>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grpSp>
      <p:grpSp>
        <p:nvGrpSpPr>
          <p:cNvPr id="56" name="Group 52">
            <a:extLst>
              <a:ext uri="{FF2B5EF4-FFF2-40B4-BE49-F238E27FC236}">
                <a16:creationId xmlns:a16="http://schemas.microsoft.com/office/drawing/2014/main" id="{73066F83-7DC8-39E3-A4B1-BADA552B1340}"/>
              </a:ext>
            </a:extLst>
          </p:cNvPr>
          <p:cNvGrpSpPr>
            <a:grpSpLocks/>
          </p:cNvGrpSpPr>
          <p:nvPr/>
        </p:nvGrpSpPr>
        <p:grpSpPr bwMode="auto">
          <a:xfrm>
            <a:off x="4217988" y="3101975"/>
            <a:ext cx="152400" cy="185738"/>
            <a:chOff x="2700" y="1580"/>
            <a:chExt cx="96" cy="104"/>
          </a:xfrm>
        </p:grpSpPr>
        <p:sp>
          <p:nvSpPr>
            <p:cNvPr id="57" name="Rectangle 53">
              <a:extLst>
                <a:ext uri="{FF2B5EF4-FFF2-40B4-BE49-F238E27FC236}">
                  <a16:creationId xmlns:a16="http://schemas.microsoft.com/office/drawing/2014/main" id="{AC11DE33-062B-3B72-27F6-DC4DCE3DDEDB}"/>
                </a:ext>
              </a:extLst>
            </p:cNvPr>
            <p:cNvSpPr>
              <a:spLocks noChangeArrowheads="1"/>
            </p:cNvSpPr>
            <p:nvPr/>
          </p:nvSpPr>
          <p:spPr bwMode="auto">
            <a:xfrm>
              <a:off x="2716" y="1596"/>
              <a:ext cx="80" cy="88"/>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sp>
          <p:nvSpPr>
            <p:cNvPr id="58" name="Rectangle 54">
              <a:extLst>
                <a:ext uri="{FF2B5EF4-FFF2-40B4-BE49-F238E27FC236}">
                  <a16:creationId xmlns:a16="http://schemas.microsoft.com/office/drawing/2014/main" id="{A75D4E84-C0AC-2A77-E1F6-189A8DBDF4CF}"/>
                </a:ext>
              </a:extLst>
            </p:cNvPr>
            <p:cNvSpPr>
              <a:spLocks noChangeArrowheads="1"/>
            </p:cNvSpPr>
            <p:nvPr/>
          </p:nvSpPr>
          <p:spPr bwMode="auto">
            <a:xfrm>
              <a:off x="2700" y="1580"/>
              <a:ext cx="80" cy="88"/>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grpSp>
      <p:grpSp>
        <p:nvGrpSpPr>
          <p:cNvPr id="59" name="Group 55">
            <a:extLst>
              <a:ext uri="{FF2B5EF4-FFF2-40B4-BE49-F238E27FC236}">
                <a16:creationId xmlns:a16="http://schemas.microsoft.com/office/drawing/2014/main" id="{2C1C5265-4254-0A85-44DF-A2F72998399B}"/>
              </a:ext>
            </a:extLst>
          </p:cNvPr>
          <p:cNvGrpSpPr>
            <a:grpSpLocks/>
          </p:cNvGrpSpPr>
          <p:nvPr/>
        </p:nvGrpSpPr>
        <p:grpSpPr bwMode="auto">
          <a:xfrm>
            <a:off x="4217988" y="3887788"/>
            <a:ext cx="152400" cy="185737"/>
            <a:chOff x="2700" y="2020"/>
            <a:chExt cx="96" cy="104"/>
          </a:xfrm>
        </p:grpSpPr>
        <p:sp>
          <p:nvSpPr>
            <p:cNvPr id="60" name="Rectangle 56">
              <a:extLst>
                <a:ext uri="{FF2B5EF4-FFF2-40B4-BE49-F238E27FC236}">
                  <a16:creationId xmlns:a16="http://schemas.microsoft.com/office/drawing/2014/main" id="{E3CAC0FE-158E-E12B-7EC0-092D5D3DBA66}"/>
                </a:ext>
              </a:extLst>
            </p:cNvPr>
            <p:cNvSpPr>
              <a:spLocks noChangeArrowheads="1"/>
            </p:cNvSpPr>
            <p:nvPr/>
          </p:nvSpPr>
          <p:spPr bwMode="auto">
            <a:xfrm>
              <a:off x="2716" y="2036"/>
              <a:ext cx="80" cy="88"/>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sp>
          <p:nvSpPr>
            <p:cNvPr id="61" name="Rectangle 57">
              <a:extLst>
                <a:ext uri="{FF2B5EF4-FFF2-40B4-BE49-F238E27FC236}">
                  <a16:creationId xmlns:a16="http://schemas.microsoft.com/office/drawing/2014/main" id="{E899C736-0950-B268-2FC3-02D87C944B87}"/>
                </a:ext>
              </a:extLst>
            </p:cNvPr>
            <p:cNvSpPr>
              <a:spLocks noChangeArrowheads="1"/>
            </p:cNvSpPr>
            <p:nvPr/>
          </p:nvSpPr>
          <p:spPr bwMode="auto">
            <a:xfrm>
              <a:off x="2700" y="2020"/>
              <a:ext cx="80" cy="88"/>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grpSp>
      <p:grpSp>
        <p:nvGrpSpPr>
          <p:cNvPr id="62" name="Group 58">
            <a:extLst>
              <a:ext uri="{FF2B5EF4-FFF2-40B4-BE49-F238E27FC236}">
                <a16:creationId xmlns:a16="http://schemas.microsoft.com/office/drawing/2014/main" id="{D1970E44-AA05-BD87-C80B-EE163C72DE8F}"/>
              </a:ext>
            </a:extLst>
          </p:cNvPr>
          <p:cNvGrpSpPr>
            <a:grpSpLocks/>
          </p:cNvGrpSpPr>
          <p:nvPr/>
        </p:nvGrpSpPr>
        <p:grpSpPr bwMode="auto">
          <a:xfrm>
            <a:off x="4217988" y="4645025"/>
            <a:ext cx="152400" cy="185738"/>
            <a:chOff x="2700" y="2444"/>
            <a:chExt cx="96" cy="104"/>
          </a:xfrm>
        </p:grpSpPr>
        <p:sp>
          <p:nvSpPr>
            <p:cNvPr id="63" name="Rectangle 59">
              <a:extLst>
                <a:ext uri="{FF2B5EF4-FFF2-40B4-BE49-F238E27FC236}">
                  <a16:creationId xmlns:a16="http://schemas.microsoft.com/office/drawing/2014/main" id="{CC7FEB9E-946A-F124-8E43-BFAC0A3FF54E}"/>
                </a:ext>
              </a:extLst>
            </p:cNvPr>
            <p:cNvSpPr>
              <a:spLocks noChangeArrowheads="1"/>
            </p:cNvSpPr>
            <p:nvPr/>
          </p:nvSpPr>
          <p:spPr bwMode="auto">
            <a:xfrm>
              <a:off x="2716" y="2460"/>
              <a:ext cx="80" cy="88"/>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sp>
          <p:nvSpPr>
            <p:cNvPr id="64" name="Rectangle 60">
              <a:extLst>
                <a:ext uri="{FF2B5EF4-FFF2-40B4-BE49-F238E27FC236}">
                  <a16:creationId xmlns:a16="http://schemas.microsoft.com/office/drawing/2014/main" id="{D79BAA7C-FACE-BB3F-E107-49E42DF86EC3}"/>
                </a:ext>
              </a:extLst>
            </p:cNvPr>
            <p:cNvSpPr>
              <a:spLocks noChangeArrowheads="1"/>
            </p:cNvSpPr>
            <p:nvPr/>
          </p:nvSpPr>
          <p:spPr bwMode="auto">
            <a:xfrm>
              <a:off x="2700" y="2444"/>
              <a:ext cx="80" cy="88"/>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grpSp>
      <p:grpSp>
        <p:nvGrpSpPr>
          <p:cNvPr id="65" name="Group 61">
            <a:extLst>
              <a:ext uri="{FF2B5EF4-FFF2-40B4-BE49-F238E27FC236}">
                <a16:creationId xmlns:a16="http://schemas.microsoft.com/office/drawing/2014/main" id="{A5447440-9B04-3A86-078A-B485B2BD3823}"/>
              </a:ext>
            </a:extLst>
          </p:cNvPr>
          <p:cNvGrpSpPr>
            <a:grpSpLocks/>
          </p:cNvGrpSpPr>
          <p:nvPr/>
        </p:nvGrpSpPr>
        <p:grpSpPr bwMode="auto">
          <a:xfrm>
            <a:off x="4217988" y="5659438"/>
            <a:ext cx="152400" cy="200025"/>
            <a:chOff x="2700" y="3012"/>
            <a:chExt cx="96" cy="112"/>
          </a:xfrm>
        </p:grpSpPr>
        <p:sp>
          <p:nvSpPr>
            <p:cNvPr id="66" name="Rectangle 62">
              <a:extLst>
                <a:ext uri="{FF2B5EF4-FFF2-40B4-BE49-F238E27FC236}">
                  <a16:creationId xmlns:a16="http://schemas.microsoft.com/office/drawing/2014/main" id="{C5D99BD4-A58B-DE2D-247C-78421A55586F}"/>
                </a:ext>
              </a:extLst>
            </p:cNvPr>
            <p:cNvSpPr>
              <a:spLocks noChangeArrowheads="1"/>
            </p:cNvSpPr>
            <p:nvPr/>
          </p:nvSpPr>
          <p:spPr bwMode="auto">
            <a:xfrm>
              <a:off x="2716" y="3036"/>
              <a:ext cx="80" cy="88"/>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sp>
          <p:nvSpPr>
            <p:cNvPr id="67" name="Rectangle 63">
              <a:extLst>
                <a:ext uri="{FF2B5EF4-FFF2-40B4-BE49-F238E27FC236}">
                  <a16:creationId xmlns:a16="http://schemas.microsoft.com/office/drawing/2014/main" id="{0428498F-C40D-277A-92AF-303D63D07238}"/>
                </a:ext>
              </a:extLst>
            </p:cNvPr>
            <p:cNvSpPr>
              <a:spLocks noChangeArrowheads="1"/>
            </p:cNvSpPr>
            <p:nvPr/>
          </p:nvSpPr>
          <p:spPr bwMode="auto">
            <a:xfrm>
              <a:off x="2700" y="3012"/>
              <a:ext cx="80" cy="88"/>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latin typeface="Helvetica" panose="020B0604020202020204" pitchFamily="34" charset="0"/>
                <a:ea typeface="MS PGothic" panose="020B0600070205080204" pitchFamily="34" charset="-128"/>
                <a:cs typeface="Helvetica" panose="020B0604020202020204" pitchFamily="34" charset="0"/>
              </a:endParaRPr>
            </a:p>
          </p:txBody>
        </p:sp>
      </p:grpSp>
      <p:sp>
        <p:nvSpPr>
          <p:cNvPr id="68" name="Line 64">
            <a:extLst>
              <a:ext uri="{FF2B5EF4-FFF2-40B4-BE49-F238E27FC236}">
                <a16:creationId xmlns:a16="http://schemas.microsoft.com/office/drawing/2014/main" id="{0AAB6253-3632-6671-884A-F246451701ED}"/>
              </a:ext>
            </a:extLst>
          </p:cNvPr>
          <p:cNvSpPr>
            <a:spLocks noChangeShapeType="1"/>
          </p:cNvSpPr>
          <p:nvPr/>
        </p:nvSpPr>
        <p:spPr bwMode="auto">
          <a:xfrm flipH="1">
            <a:off x="2116138" y="2122488"/>
            <a:ext cx="508000" cy="3286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69" name="Line 65">
            <a:extLst>
              <a:ext uri="{FF2B5EF4-FFF2-40B4-BE49-F238E27FC236}">
                <a16:creationId xmlns:a16="http://schemas.microsoft.com/office/drawing/2014/main" id="{EEBA0C9F-183C-D9C5-9B93-66DA158E2037}"/>
              </a:ext>
            </a:extLst>
          </p:cNvPr>
          <p:cNvSpPr>
            <a:spLocks noChangeShapeType="1"/>
          </p:cNvSpPr>
          <p:nvPr/>
        </p:nvSpPr>
        <p:spPr bwMode="auto">
          <a:xfrm>
            <a:off x="2624138" y="2108200"/>
            <a:ext cx="0" cy="3429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0" name="Line 66">
            <a:extLst>
              <a:ext uri="{FF2B5EF4-FFF2-40B4-BE49-F238E27FC236}">
                <a16:creationId xmlns:a16="http://schemas.microsoft.com/office/drawing/2014/main" id="{50A85A9F-B1D8-700B-6015-DBFE71D48EE8}"/>
              </a:ext>
            </a:extLst>
          </p:cNvPr>
          <p:cNvSpPr>
            <a:spLocks noChangeShapeType="1"/>
          </p:cNvSpPr>
          <p:nvPr/>
        </p:nvSpPr>
        <p:spPr bwMode="auto">
          <a:xfrm>
            <a:off x="2624138" y="2136775"/>
            <a:ext cx="482600" cy="3286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1" name="Line 67">
            <a:extLst>
              <a:ext uri="{FF2B5EF4-FFF2-40B4-BE49-F238E27FC236}">
                <a16:creationId xmlns:a16="http://schemas.microsoft.com/office/drawing/2014/main" id="{8D1A2588-047D-6CAC-CFC2-EE5B5648FAA9}"/>
              </a:ext>
            </a:extLst>
          </p:cNvPr>
          <p:cNvSpPr>
            <a:spLocks noChangeShapeType="1"/>
          </p:cNvSpPr>
          <p:nvPr/>
        </p:nvSpPr>
        <p:spPr bwMode="auto">
          <a:xfrm flipH="1">
            <a:off x="1620838" y="2851150"/>
            <a:ext cx="457200" cy="471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2" name="Line 68">
            <a:extLst>
              <a:ext uri="{FF2B5EF4-FFF2-40B4-BE49-F238E27FC236}">
                <a16:creationId xmlns:a16="http://schemas.microsoft.com/office/drawing/2014/main" id="{C9B3D6AE-EAED-A8BF-D6B7-A04B5A21BA4E}"/>
              </a:ext>
            </a:extLst>
          </p:cNvPr>
          <p:cNvSpPr>
            <a:spLocks noChangeShapeType="1"/>
          </p:cNvSpPr>
          <p:nvPr/>
        </p:nvSpPr>
        <p:spPr bwMode="auto">
          <a:xfrm>
            <a:off x="2103438" y="2851150"/>
            <a:ext cx="25400" cy="47148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3" name="Line 69">
            <a:extLst>
              <a:ext uri="{FF2B5EF4-FFF2-40B4-BE49-F238E27FC236}">
                <a16:creationId xmlns:a16="http://schemas.microsoft.com/office/drawing/2014/main" id="{92AB3064-86C5-DF19-3389-AABEBF49350E}"/>
              </a:ext>
            </a:extLst>
          </p:cNvPr>
          <p:cNvSpPr>
            <a:spLocks noChangeShapeType="1"/>
          </p:cNvSpPr>
          <p:nvPr/>
        </p:nvSpPr>
        <p:spPr bwMode="auto">
          <a:xfrm flipH="1">
            <a:off x="2586038" y="2851150"/>
            <a:ext cx="25400" cy="4429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4" name="Line 70">
            <a:extLst>
              <a:ext uri="{FF2B5EF4-FFF2-40B4-BE49-F238E27FC236}">
                <a16:creationId xmlns:a16="http://schemas.microsoft.com/office/drawing/2014/main" id="{510E0A22-E247-A900-977A-DE3E42219124}"/>
              </a:ext>
            </a:extLst>
          </p:cNvPr>
          <p:cNvSpPr>
            <a:spLocks noChangeShapeType="1"/>
          </p:cNvSpPr>
          <p:nvPr/>
        </p:nvSpPr>
        <p:spPr bwMode="auto">
          <a:xfrm>
            <a:off x="2611438" y="2851150"/>
            <a:ext cx="508000" cy="457200"/>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5" name="Line 71">
            <a:extLst>
              <a:ext uri="{FF2B5EF4-FFF2-40B4-BE49-F238E27FC236}">
                <a16:creationId xmlns:a16="http://schemas.microsoft.com/office/drawing/2014/main" id="{CFAB3B12-4803-10C3-0729-CB8964AB88B2}"/>
              </a:ext>
            </a:extLst>
          </p:cNvPr>
          <p:cNvSpPr>
            <a:spLocks noChangeShapeType="1"/>
          </p:cNvSpPr>
          <p:nvPr/>
        </p:nvSpPr>
        <p:spPr bwMode="auto">
          <a:xfrm>
            <a:off x="3157538" y="2865438"/>
            <a:ext cx="406400" cy="41433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6" name="Line 72">
            <a:extLst>
              <a:ext uri="{FF2B5EF4-FFF2-40B4-BE49-F238E27FC236}">
                <a16:creationId xmlns:a16="http://schemas.microsoft.com/office/drawing/2014/main" id="{380C4FB2-3C82-2FBC-FC7D-824E87E637C5}"/>
              </a:ext>
            </a:extLst>
          </p:cNvPr>
          <p:cNvSpPr>
            <a:spLocks noChangeShapeType="1"/>
          </p:cNvSpPr>
          <p:nvPr/>
        </p:nvSpPr>
        <p:spPr bwMode="auto">
          <a:xfrm flipH="1">
            <a:off x="2090738" y="3708400"/>
            <a:ext cx="25400" cy="442913"/>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7" name="Line 73">
            <a:extLst>
              <a:ext uri="{FF2B5EF4-FFF2-40B4-BE49-F238E27FC236}">
                <a16:creationId xmlns:a16="http://schemas.microsoft.com/office/drawing/2014/main" id="{27DCFFCA-CD6F-8346-2577-819FBF77B6A0}"/>
              </a:ext>
            </a:extLst>
          </p:cNvPr>
          <p:cNvSpPr>
            <a:spLocks noChangeShapeType="1"/>
          </p:cNvSpPr>
          <p:nvPr/>
        </p:nvSpPr>
        <p:spPr bwMode="auto">
          <a:xfrm>
            <a:off x="2573338" y="3694113"/>
            <a:ext cx="0" cy="442912"/>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8" name="Line 74">
            <a:extLst>
              <a:ext uri="{FF2B5EF4-FFF2-40B4-BE49-F238E27FC236}">
                <a16:creationId xmlns:a16="http://schemas.microsoft.com/office/drawing/2014/main" id="{B7280CE3-CF5C-EE6D-BF79-FC79BFACE746}"/>
              </a:ext>
            </a:extLst>
          </p:cNvPr>
          <p:cNvSpPr>
            <a:spLocks noChangeShapeType="1"/>
          </p:cNvSpPr>
          <p:nvPr/>
        </p:nvSpPr>
        <p:spPr bwMode="auto">
          <a:xfrm>
            <a:off x="2586038" y="3694113"/>
            <a:ext cx="520700" cy="471487"/>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79" name="Arc 75">
            <a:extLst>
              <a:ext uri="{FF2B5EF4-FFF2-40B4-BE49-F238E27FC236}">
                <a16:creationId xmlns:a16="http://schemas.microsoft.com/office/drawing/2014/main" id="{2A127FF6-112C-950B-3BFC-985AC8A7BA89}"/>
              </a:ext>
            </a:extLst>
          </p:cNvPr>
          <p:cNvSpPr>
            <a:spLocks/>
          </p:cNvSpPr>
          <p:nvPr/>
        </p:nvSpPr>
        <p:spPr bwMode="auto">
          <a:xfrm>
            <a:off x="1609725" y="3581400"/>
            <a:ext cx="444500" cy="1071563"/>
          </a:xfrm>
          <a:custGeom>
            <a:avLst/>
            <a:gdLst>
              <a:gd name="T0" fmla="*/ 0 w 21600"/>
              <a:gd name="T1" fmla="*/ 53162062 h 21599"/>
              <a:gd name="T2" fmla="*/ 9114616 w 21600"/>
              <a:gd name="T3" fmla="*/ 0 h 21599"/>
              <a:gd name="T4" fmla="*/ 9147233 w 21600"/>
              <a:gd name="T5" fmla="*/ 53162062 h 21599"/>
              <a:gd name="T6" fmla="*/ 0 60000 65536"/>
              <a:gd name="T7" fmla="*/ 0 60000 65536"/>
              <a:gd name="T8" fmla="*/ 0 60000 65536"/>
              <a:gd name="T9" fmla="*/ 0 w 21600"/>
              <a:gd name="T10" fmla="*/ 0 h 21599"/>
              <a:gd name="T11" fmla="*/ 21600 w 21600"/>
              <a:gd name="T12" fmla="*/ 21599 h 21599"/>
            </a:gdLst>
            <a:ahLst/>
            <a:cxnLst>
              <a:cxn ang="T6">
                <a:pos x="T0" y="T1"/>
              </a:cxn>
              <a:cxn ang="T7">
                <a:pos x="T2" y="T3"/>
              </a:cxn>
              <a:cxn ang="T8">
                <a:pos x="T4" y="T5"/>
              </a:cxn>
            </a:cxnLst>
            <a:rect l="T9" t="T10" r="T11" b="T12"/>
            <a:pathLst>
              <a:path w="21600" h="21599" fill="none" extrusionOk="0">
                <a:moveTo>
                  <a:pt x="0" y="21599"/>
                </a:moveTo>
                <a:cubicBezTo>
                  <a:pt x="0" y="9699"/>
                  <a:pt x="9623" y="41"/>
                  <a:pt x="21522" y="-1"/>
                </a:cubicBezTo>
              </a:path>
              <a:path w="21600" h="21599" stroke="0" extrusionOk="0">
                <a:moveTo>
                  <a:pt x="0" y="21599"/>
                </a:moveTo>
                <a:cubicBezTo>
                  <a:pt x="0" y="9699"/>
                  <a:pt x="9623" y="41"/>
                  <a:pt x="21522" y="-1"/>
                </a:cubicBezTo>
                <a:lnTo>
                  <a:pt x="21600" y="21599"/>
                </a:lnTo>
                <a:lnTo>
                  <a:pt x="0" y="21599"/>
                </a:lnTo>
                <a:close/>
              </a:path>
            </a:pathLst>
          </a:custGeom>
          <a:noFill/>
          <a:ln w="25400" cap="rnd">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80" name="Arc 76">
            <a:extLst>
              <a:ext uri="{FF2B5EF4-FFF2-40B4-BE49-F238E27FC236}">
                <a16:creationId xmlns:a16="http://schemas.microsoft.com/office/drawing/2014/main" id="{37DC6F93-54F8-7EDA-A0EE-977F16A21768}"/>
              </a:ext>
            </a:extLst>
          </p:cNvPr>
          <p:cNvSpPr>
            <a:spLocks/>
          </p:cNvSpPr>
          <p:nvPr/>
        </p:nvSpPr>
        <p:spPr bwMode="auto">
          <a:xfrm>
            <a:off x="3157538" y="4410075"/>
            <a:ext cx="381000" cy="614363"/>
          </a:xfrm>
          <a:custGeom>
            <a:avLst/>
            <a:gdLst>
              <a:gd name="T0" fmla="*/ 0 w 21600"/>
              <a:gd name="T1" fmla="*/ 0 h 21600"/>
              <a:gd name="T2" fmla="*/ 6720416 w 21600"/>
              <a:gd name="T3" fmla="*/ 17474163 h 21600"/>
              <a:gd name="T4" fmla="*/ 0 w 21600"/>
              <a:gd name="T5" fmla="*/ 17474163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5400" cap="rnd">
            <a:solidFill>
              <a:srgbClr val="0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00"/>
                                        <p:tgtEl>
                                          <p:spTgt spid="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down)">
                                      <p:cBhvr>
                                        <p:cTn id="13" dur="500"/>
                                        <p:tgtEl>
                                          <p:spTgt spid="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wipe(down)">
                                      <p:cBhvr>
                                        <p:cTn id="19" dur="500"/>
                                        <p:tgtEl>
                                          <p:spTgt spid="11"/>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down)">
                                      <p:cBhvr>
                                        <p:cTn id="22" dur="500"/>
                                        <p:tgtEl>
                                          <p:spTgt spid="12"/>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ipe(down)">
                                      <p:cBhvr>
                                        <p:cTn id="40" dur="500"/>
                                        <p:tgtEl>
                                          <p:spTgt spid="18"/>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wipe(down)">
                                      <p:cBhvr>
                                        <p:cTn id="46" dur="500"/>
                                        <p:tgtEl>
                                          <p:spTgt spid="20"/>
                                        </p:tgtEl>
                                      </p:cBhvr>
                                    </p:animEffect>
                                  </p:childTnLst>
                                </p:cTn>
                              </p:par>
                              <p:par>
                                <p:cTn id="47" presetID="22" presetClass="entr" presetSubtype="4" fill="hold"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wipe(down)">
                                      <p:cBhvr>
                                        <p:cTn id="49" dur="500"/>
                                        <p:tgtEl>
                                          <p:spTgt spid="21"/>
                                        </p:tgtEl>
                                      </p:cBhvr>
                                    </p:animEffect>
                                  </p:childTnLst>
                                </p:cTn>
                              </p:par>
                              <p:par>
                                <p:cTn id="50" presetID="22" presetClass="entr" presetSubtype="4"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down)">
                                      <p:cBhvr>
                                        <p:cTn id="52" dur="500"/>
                                        <p:tgtEl>
                                          <p:spTgt spid="22"/>
                                        </p:tgtEl>
                                      </p:cBhvr>
                                    </p:animEffect>
                                  </p:childTnLst>
                                </p:cTn>
                              </p:par>
                              <p:par>
                                <p:cTn id="53" presetID="22" presetClass="entr" presetSubtype="4" fill="hold"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wipe(down)">
                                      <p:cBhvr>
                                        <p:cTn id="55" dur="500"/>
                                        <p:tgtEl>
                                          <p:spTgt spid="23"/>
                                        </p:tgtEl>
                                      </p:cBhvr>
                                    </p:animEffect>
                                  </p:childTnLst>
                                </p:cTn>
                              </p:par>
                              <p:par>
                                <p:cTn id="56" presetID="22" presetClass="entr" presetSubtype="4" fill="hold"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wipe(down)">
                                      <p:cBhvr>
                                        <p:cTn id="58" dur="500"/>
                                        <p:tgtEl>
                                          <p:spTgt spid="24"/>
                                        </p:tgtEl>
                                      </p:cBhvr>
                                    </p:animEffect>
                                  </p:childTnLst>
                                </p:cTn>
                              </p:par>
                              <p:par>
                                <p:cTn id="59" presetID="2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wipe(down)">
                                      <p:cBhvr>
                                        <p:cTn id="61" dur="500"/>
                                        <p:tgtEl>
                                          <p:spTgt spid="25"/>
                                        </p:tgtEl>
                                      </p:cBhvr>
                                    </p:animEffect>
                                  </p:childTnLst>
                                </p:cTn>
                              </p:par>
                              <p:par>
                                <p:cTn id="62" presetID="22" presetClass="entr" presetSubtype="4"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down)">
                                      <p:cBhvr>
                                        <p:cTn id="64" dur="500"/>
                                        <p:tgtEl>
                                          <p:spTgt spid="26"/>
                                        </p:tgtEl>
                                      </p:cBhvr>
                                    </p:animEffect>
                                  </p:childTnLst>
                                </p:cTn>
                              </p:par>
                              <p:par>
                                <p:cTn id="65" presetID="22" presetClass="entr" presetSubtype="4"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down)">
                                      <p:cBhvr>
                                        <p:cTn id="67" dur="500"/>
                                        <p:tgtEl>
                                          <p:spTgt spid="27"/>
                                        </p:tgtEl>
                                      </p:cBhvr>
                                    </p:animEffect>
                                  </p:childTnLst>
                                </p:cTn>
                              </p:par>
                              <p:par>
                                <p:cTn id="68" presetID="22" presetClass="entr" presetSubtype="4"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wipe(down)">
                                      <p:cBhvr>
                                        <p:cTn id="70" dur="500"/>
                                        <p:tgtEl>
                                          <p:spTgt spid="28"/>
                                        </p:tgtEl>
                                      </p:cBhvr>
                                    </p:animEffect>
                                  </p:childTnLst>
                                </p:cTn>
                              </p:par>
                              <p:par>
                                <p:cTn id="71" presetID="22" presetClass="entr" presetSubtype="4" fill="hold"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down)">
                                      <p:cBhvr>
                                        <p:cTn id="73" dur="500"/>
                                        <p:tgtEl>
                                          <p:spTgt spid="29"/>
                                        </p:tgtEl>
                                      </p:cBhvr>
                                    </p:animEffect>
                                  </p:childTnLst>
                                </p:cTn>
                              </p:par>
                              <p:par>
                                <p:cTn id="74" presetID="22" presetClass="entr" presetSubtype="4"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wipe(down)">
                                      <p:cBhvr>
                                        <p:cTn id="76" dur="500"/>
                                        <p:tgtEl>
                                          <p:spTgt spid="30"/>
                                        </p:tgtEl>
                                      </p:cBhvr>
                                    </p:animEffect>
                                  </p:childTnLst>
                                </p:cTn>
                              </p:par>
                              <p:par>
                                <p:cTn id="77" presetID="22" presetClass="entr" presetSubtype="4" fill="hold"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wipe(down)">
                                      <p:cBhvr>
                                        <p:cTn id="79" dur="500"/>
                                        <p:tgtEl>
                                          <p:spTgt spid="31"/>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down)">
                                      <p:cBhvr>
                                        <p:cTn id="82" dur="500"/>
                                        <p:tgtEl>
                                          <p:spTgt spid="32"/>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wipe(down)">
                                      <p:cBhvr>
                                        <p:cTn id="85" dur="500"/>
                                        <p:tgtEl>
                                          <p:spTgt spid="33"/>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wipe(down)">
                                      <p:cBhvr>
                                        <p:cTn id="88" dur="500"/>
                                        <p:tgtEl>
                                          <p:spTgt spid="34"/>
                                        </p:tgtEl>
                                      </p:cBhvr>
                                    </p:animEffect>
                                  </p:childTnLst>
                                </p:cTn>
                              </p:par>
                              <p:par>
                                <p:cTn id="89" presetID="22" presetClass="entr" presetSubtype="4" fill="hold" grpId="0" nodeType="withEffect" nodePh="1">
                                  <p:stCondLst>
                                    <p:cond delay="0"/>
                                  </p:stCondLst>
                                  <p:endCondLst>
                                    <p:cond evt="begin" delay="0">
                                      <p:tn val="89"/>
                                    </p:cond>
                                  </p:endCondLst>
                                  <p:childTnLst>
                                    <p:set>
                                      <p:cBhvr>
                                        <p:cTn id="90" dur="1" fill="hold">
                                          <p:stCondLst>
                                            <p:cond delay="0"/>
                                          </p:stCondLst>
                                        </p:cTn>
                                        <p:tgtEl>
                                          <p:spTgt spid="35"/>
                                        </p:tgtEl>
                                        <p:attrNameLst>
                                          <p:attrName>style.visibility</p:attrName>
                                        </p:attrNameLst>
                                      </p:cBhvr>
                                      <p:to>
                                        <p:strVal val="visible"/>
                                      </p:to>
                                    </p:set>
                                    <p:animEffect transition="in" filter="wipe(down)">
                                      <p:cBhvr>
                                        <p:cTn id="91" dur="500"/>
                                        <p:tgtEl>
                                          <p:spTgt spid="35"/>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wipe(down)">
                                      <p:cBhvr>
                                        <p:cTn id="94" dur="500"/>
                                        <p:tgtEl>
                                          <p:spTgt spid="36"/>
                                        </p:tgtEl>
                                      </p:cBhvr>
                                    </p:animEffect>
                                  </p:childTnLst>
                                </p:cTn>
                              </p:par>
                              <p:par>
                                <p:cTn id="95" presetID="22" presetClass="entr" presetSubtype="4"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wipe(down)">
                                      <p:cBhvr>
                                        <p:cTn id="97" dur="500"/>
                                        <p:tgtEl>
                                          <p:spTgt spid="37"/>
                                        </p:tgtEl>
                                      </p:cBhvr>
                                    </p:animEffect>
                                  </p:childTnLst>
                                </p:cTn>
                              </p:par>
                              <p:par>
                                <p:cTn id="98" presetID="22" presetClass="entr" presetSubtype="4" fill="hold" grpId="0" nodeType="withEffect" nodePh="1">
                                  <p:stCondLst>
                                    <p:cond delay="0"/>
                                  </p:stCondLst>
                                  <p:endCondLst>
                                    <p:cond evt="begin" delay="0">
                                      <p:tn val="98"/>
                                    </p:cond>
                                  </p:endCondLst>
                                  <p:childTnLst>
                                    <p:set>
                                      <p:cBhvr>
                                        <p:cTn id="99" dur="1" fill="hold">
                                          <p:stCondLst>
                                            <p:cond delay="0"/>
                                          </p:stCondLst>
                                        </p:cTn>
                                        <p:tgtEl>
                                          <p:spTgt spid="38"/>
                                        </p:tgtEl>
                                        <p:attrNameLst>
                                          <p:attrName>style.visibility</p:attrName>
                                        </p:attrNameLst>
                                      </p:cBhvr>
                                      <p:to>
                                        <p:strVal val="visible"/>
                                      </p:to>
                                    </p:set>
                                    <p:animEffect transition="in" filter="wipe(down)">
                                      <p:cBhvr>
                                        <p:cTn id="100" dur="500"/>
                                        <p:tgtEl>
                                          <p:spTgt spid="38"/>
                                        </p:tgtEl>
                                      </p:cBhvr>
                                    </p:animEffect>
                                  </p:childTnLst>
                                </p:cTn>
                              </p:par>
                              <p:par>
                                <p:cTn id="101" presetID="22" presetClass="entr" presetSubtype="4"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wipe(down)">
                                      <p:cBhvr>
                                        <p:cTn id="103" dur="500"/>
                                        <p:tgtEl>
                                          <p:spTgt spid="39"/>
                                        </p:tgtEl>
                                      </p:cBhvr>
                                    </p:animEffect>
                                  </p:childTnLst>
                                </p:cTn>
                              </p:par>
                              <p:par>
                                <p:cTn id="104" presetID="22" presetClass="entr" presetSubtype="4"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wipe(down)">
                                      <p:cBhvr>
                                        <p:cTn id="106" dur="500"/>
                                        <p:tgtEl>
                                          <p:spTgt spid="40"/>
                                        </p:tgtEl>
                                      </p:cBhvr>
                                    </p:animEffect>
                                  </p:childTnLst>
                                </p:cTn>
                              </p:par>
                              <p:par>
                                <p:cTn id="107" presetID="22" presetClass="entr" presetSubtype="4" fill="hold" grpId="0" nodeType="withEffect" nodePh="1">
                                  <p:stCondLst>
                                    <p:cond delay="0"/>
                                  </p:stCondLst>
                                  <p:endCondLst>
                                    <p:cond evt="begin" delay="0">
                                      <p:tn val="107"/>
                                    </p:cond>
                                  </p:endCondLst>
                                  <p:childTnLst>
                                    <p:set>
                                      <p:cBhvr>
                                        <p:cTn id="108" dur="1" fill="hold">
                                          <p:stCondLst>
                                            <p:cond delay="0"/>
                                          </p:stCondLst>
                                        </p:cTn>
                                        <p:tgtEl>
                                          <p:spTgt spid="41"/>
                                        </p:tgtEl>
                                        <p:attrNameLst>
                                          <p:attrName>style.visibility</p:attrName>
                                        </p:attrNameLst>
                                      </p:cBhvr>
                                      <p:to>
                                        <p:strVal val="visible"/>
                                      </p:to>
                                    </p:set>
                                    <p:animEffect transition="in" filter="wipe(down)">
                                      <p:cBhvr>
                                        <p:cTn id="109" dur="500"/>
                                        <p:tgtEl>
                                          <p:spTgt spid="41"/>
                                        </p:tgtEl>
                                      </p:cBhvr>
                                    </p:animEffect>
                                  </p:childTnLst>
                                </p:cTn>
                              </p:par>
                              <p:par>
                                <p:cTn id="110" presetID="22" presetClass="entr" presetSubtype="4" fill="hold" grpId="0" nodeType="withEffect">
                                  <p:stCondLst>
                                    <p:cond delay="0"/>
                                  </p:stCondLst>
                                  <p:childTnLst>
                                    <p:set>
                                      <p:cBhvr>
                                        <p:cTn id="111" dur="1" fill="hold">
                                          <p:stCondLst>
                                            <p:cond delay="0"/>
                                          </p:stCondLst>
                                        </p:cTn>
                                        <p:tgtEl>
                                          <p:spTgt spid="42"/>
                                        </p:tgtEl>
                                        <p:attrNameLst>
                                          <p:attrName>style.visibility</p:attrName>
                                        </p:attrNameLst>
                                      </p:cBhvr>
                                      <p:to>
                                        <p:strVal val="visible"/>
                                      </p:to>
                                    </p:set>
                                    <p:animEffect transition="in" filter="wipe(down)">
                                      <p:cBhvr>
                                        <p:cTn id="112" dur="500"/>
                                        <p:tgtEl>
                                          <p:spTgt spid="42"/>
                                        </p:tgtEl>
                                      </p:cBhvr>
                                    </p:animEffect>
                                  </p:childTnLst>
                                </p:cTn>
                              </p:par>
                              <p:par>
                                <p:cTn id="113" presetID="22" presetClass="entr" presetSubtype="4" fill="hold" grpId="0" nodeType="withEffect">
                                  <p:stCondLst>
                                    <p:cond delay="0"/>
                                  </p:stCondLst>
                                  <p:childTnLst>
                                    <p:set>
                                      <p:cBhvr>
                                        <p:cTn id="114" dur="1" fill="hold">
                                          <p:stCondLst>
                                            <p:cond delay="0"/>
                                          </p:stCondLst>
                                        </p:cTn>
                                        <p:tgtEl>
                                          <p:spTgt spid="43"/>
                                        </p:tgtEl>
                                        <p:attrNameLst>
                                          <p:attrName>style.visibility</p:attrName>
                                        </p:attrNameLst>
                                      </p:cBhvr>
                                      <p:to>
                                        <p:strVal val="visible"/>
                                      </p:to>
                                    </p:set>
                                    <p:animEffect transition="in" filter="wipe(down)">
                                      <p:cBhvr>
                                        <p:cTn id="115" dur="500"/>
                                        <p:tgtEl>
                                          <p:spTgt spid="43"/>
                                        </p:tgtEl>
                                      </p:cBhvr>
                                    </p:animEffect>
                                  </p:childTnLst>
                                </p:cTn>
                              </p:par>
                              <p:par>
                                <p:cTn id="116" presetID="22" presetClass="entr" presetSubtype="4" fill="hold" grpId="0" nodeType="withEffect" nodePh="1">
                                  <p:stCondLst>
                                    <p:cond delay="0"/>
                                  </p:stCondLst>
                                  <p:endCondLst>
                                    <p:cond evt="begin" delay="0">
                                      <p:tn val="116"/>
                                    </p:cond>
                                  </p:endCondLst>
                                  <p:childTnLst>
                                    <p:set>
                                      <p:cBhvr>
                                        <p:cTn id="117" dur="1" fill="hold">
                                          <p:stCondLst>
                                            <p:cond delay="0"/>
                                          </p:stCondLst>
                                        </p:cTn>
                                        <p:tgtEl>
                                          <p:spTgt spid="44"/>
                                        </p:tgtEl>
                                        <p:attrNameLst>
                                          <p:attrName>style.visibility</p:attrName>
                                        </p:attrNameLst>
                                      </p:cBhvr>
                                      <p:to>
                                        <p:strVal val="visible"/>
                                      </p:to>
                                    </p:set>
                                    <p:animEffect transition="in" filter="wipe(down)">
                                      <p:cBhvr>
                                        <p:cTn id="118" dur="500"/>
                                        <p:tgtEl>
                                          <p:spTgt spid="44"/>
                                        </p:tgtEl>
                                      </p:cBhvr>
                                    </p:animEffect>
                                  </p:childTnLst>
                                </p:cTn>
                              </p:par>
                              <p:par>
                                <p:cTn id="119" presetID="22" presetClass="entr" presetSubtype="4"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wipe(down)">
                                      <p:cBhvr>
                                        <p:cTn id="121" dur="500"/>
                                        <p:tgtEl>
                                          <p:spTgt spid="45"/>
                                        </p:tgtEl>
                                      </p:cBhvr>
                                    </p:animEffect>
                                  </p:childTnLst>
                                </p:cTn>
                              </p:par>
                              <p:par>
                                <p:cTn id="122" presetID="22" presetClass="entr" presetSubtype="4"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wipe(down)">
                                      <p:cBhvr>
                                        <p:cTn id="124" dur="500"/>
                                        <p:tgtEl>
                                          <p:spTgt spid="46"/>
                                        </p:tgtEl>
                                      </p:cBhvr>
                                    </p:animEffect>
                                  </p:childTnLst>
                                </p:cTn>
                              </p:par>
                              <p:par>
                                <p:cTn id="125" presetID="22" presetClass="entr" presetSubtype="4" fill="hold" grpId="0" nodeType="withEffect">
                                  <p:stCondLst>
                                    <p:cond delay="0"/>
                                  </p:stCondLst>
                                  <p:childTnLst>
                                    <p:set>
                                      <p:cBhvr>
                                        <p:cTn id="126" dur="1" fill="hold">
                                          <p:stCondLst>
                                            <p:cond delay="0"/>
                                          </p:stCondLst>
                                        </p:cTn>
                                        <p:tgtEl>
                                          <p:spTgt spid="47"/>
                                        </p:tgtEl>
                                        <p:attrNameLst>
                                          <p:attrName>style.visibility</p:attrName>
                                        </p:attrNameLst>
                                      </p:cBhvr>
                                      <p:to>
                                        <p:strVal val="visible"/>
                                      </p:to>
                                    </p:set>
                                    <p:animEffect transition="in" filter="wipe(down)">
                                      <p:cBhvr>
                                        <p:cTn id="127" dur="500"/>
                                        <p:tgtEl>
                                          <p:spTgt spid="47"/>
                                        </p:tgtEl>
                                      </p:cBhvr>
                                    </p:animEffect>
                                  </p:childTnLst>
                                </p:cTn>
                              </p:par>
                              <p:par>
                                <p:cTn id="128" presetID="22" presetClass="entr" presetSubtype="4" fill="hold" grpId="0" nodeType="withEffect" nodePh="1">
                                  <p:stCondLst>
                                    <p:cond delay="0"/>
                                  </p:stCondLst>
                                  <p:endCondLst>
                                    <p:cond evt="begin" delay="0">
                                      <p:tn val="128"/>
                                    </p:cond>
                                  </p:endCondLst>
                                  <p:childTnLst>
                                    <p:set>
                                      <p:cBhvr>
                                        <p:cTn id="129" dur="1" fill="hold">
                                          <p:stCondLst>
                                            <p:cond delay="0"/>
                                          </p:stCondLst>
                                        </p:cTn>
                                        <p:tgtEl>
                                          <p:spTgt spid="48"/>
                                        </p:tgtEl>
                                        <p:attrNameLst>
                                          <p:attrName>style.visibility</p:attrName>
                                        </p:attrNameLst>
                                      </p:cBhvr>
                                      <p:to>
                                        <p:strVal val="visible"/>
                                      </p:to>
                                    </p:set>
                                    <p:animEffect transition="in" filter="wipe(down)">
                                      <p:cBhvr>
                                        <p:cTn id="130" dur="500"/>
                                        <p:tgtEl>
                                          <p:spTgt spid="48"/>
                                        </p:tgtEl>
                                      </p:cBhvr>
                                    </p:animEffect>
                                  </p:childTnLst>
                                </p:cTn>
                              </p:par>
                              <p:par>
                                <p:cTn id="131" presetID="22" presetClass="entr" presetSubtype="4" fill="hold" grpId="0" nodeType="withEffect">
                                  <p:stCondLst>
                                    <p:cond delay="0"/>
                                  </p:stCondLst>
                                  <p:childTnLst>
                                    <p:set>
                                      <p:cBhvr>
                                        <p:cTn id="132" dur="1" fill="hold">
                                          <p:stCondLst>
                                            <p:cond delay="0"/>
                                          </p:stCondLst>
                                        </p:cTn>
                                        <p:tgtEl>
                                          <p:spTgt spid="49"/>
                                        </p:tgtEl>
                                        <p:attrNameLst>
                                          <p:attrName>style.visibility</p:attrName>
                                        </p:attrNameLst>
                                      </p:cBhvr>
                                      <p:to>
                                        <p:strVal val="visible"/>
                                      </p:to>
                                    </p:set>
                                    <p:animEffect transition="in" filter="wipe(down)">
                                      <p:cBhvr>
                                        <p:cTn id="133" dur="500"/>
                                        <p:tgtEl>
                                          <p:spTgt spid="49"/>
                                        </p:tgtEl>
                                      </p:cBhvr>
                                    </p:animEffect>
                                  </p:childTnLst>
                                </p:cTn>
                              </p:par>
                              <p:par>
                                <p:cTn id="134" presetID="22" presetClass="entr" presetSubtype="4" fill="hold" nodeType="withEffect">
                                  <p:stCondLst>
                                    <p:cond delay="0"/>
                                  </p:stCondLst>
                                  <p:childTnLst>
                                    <p:set>
                                      <p:cBhvr>
                                        <p:cTn id="135" dur="1" fill="hold">
                                          <p:stCondLst>
                                            <p:cond delay="0"/>
                                          </p:stCondLst>
                                        </p:cTn>
                                        <p:tgtEl>
                                          <p:spTgt spid="50"/>
                                        </p:tgtEl>
                                        <p:attrNameLst>
                                          <p:attrName>style.visibility</p:attrName>
                                        </p:attrNameLst>
                                      </p:cBhvr>
                                      <p:to>
                                        <p:strVal val="visible"/>
                                      </p:to>
                                    </p:set>
                                    <p:animEffect transition="in" filter="wipe(down)">
                                      <p:cBhvr>
                                        <p:cTn id="136" dur="500"/>
                                        <p:tgtEl>
                                          <p:spTgt spid="50"/>
                                        </p:tgtEl>
                                      </p:cBhvr>
                                    </p:animEffect>
                                  </p:childTnLst>
                                </p:cTn>
                              </p:par>
                              <p:par>
                                <p:cTn id="137" presetID="22" presetClass="entr" presetSubtype="4" fill="hold" nodeType="withEffect">
                                  <p:stCondLst>
                                    <p:cond delay="0"/>
                                  </p:stCondLst>
                                  <p:childTnLst>
                                    <p:set>
                                      <p:cBhvr>
                                        <p:cTn id="138" dur="1" fill="hold">
                                          <p:stCondLst>
                                            <p:cond delay="0"/>
                                          </p:stCondLst>
                                        </p:cTn>
                                        <p:tgtEl>
                                          <p:spTgt spid="53"/>
                                        </p:tgtEl>
                                        <p:attrNameLst>
                                          <p:attrName>style.visibility</p:attrName>
                                        </p:attrNameLst>
                                      </p:cBhvr>
                                      <p:to>
                                        <p:strVal val="visible"/>
                                      </p:to>
                                    </p:set>
                                    <p:animEffect transition="in" filter="wipe(down)">
                                      <p:cBhvr>
                                        <p:cTn id="139" dur="500"/>
                                        <p:tgtEl>
                                          <p:spTgt spid="53"/>
                                        </p:tgtEl>
                                      </p:cBhvr>
                                    </p:animEffect>
                                  </p:childTnLst>
                                </p:cTn>
                              </p:par>
                              <p:par>
                                <p:cTn id="140" presetID="22" presetClass="entr" presetSubtype="4" fill="hold" nodeType="withEffect">
                                  <p:stCondLst>
                                    <p:cond delay="0"/>
                                  </p:stCondLst>
                                  <p:childTnLst>
                                    <p:set>
                                      <p:cBhvr>
                                        <p:cTn id="141" dur="1" fill="hold">
                                          <p:stCondLst>
                                            <p:cond delay="0"/>
                                          </p:stCondLst>
                                        </p:cTn>
                                        <p:tgtEl>
                                          <p:spTgt spid="56"/>
                                        </p:tgtEl>
                                        <p:attrNameLst>
                                          <p:attrName>style.visibility</p:attrName>
                                        </p:attrNameLst>
                                      </p:cBhvr>
                                      <p:to>
                                        <p:strVal val="visible"/>
                                      </p:to>
                                    </p:set>
                                    <p:animEffect transition="in" filter="wipe(down)">
                                      <p:cBhvr>
                                        <p:cTn id="142" dur="500"/>
                                        <p:tgtEl>
                                          <p:spTgt spid="56"/>
                                        </p:tgtEl>
                                      </p:cBhvr>
                                    </p:animEffect>
                                  </p:childTnLst>
                                </p:cTn>
                              </p:par>
                              <p:par>
                                <p:cTn id="143" presetID="22" presetClass="entr" presetSubtype="4" fill="hold" nodeType="withEffect">
                                  <p:stCondLst>
                                    <p:cond delay="0"/>
                                  </p:stCondLst>
                                  <p:childTnLst>
                                    <p:set>
                                      <p:cBhvr>
                                        <p:cTn id="144" dur="1" fill="hold">
                                          <p:stCondLst>
                                            <p:cond delay="0"/>
                                          </p:stCondLst>
                                        </p:cTn>
                                        <p:tgtEl>
                                          <p:spTgt spid="59"/>
                                        </p:tgtEl>
                                        <p:attrNameLst>
                                          <p:attrName>style.visibility</p:attrName>
                                        </p:attrNameLst>
                                      </p:cBhvr>
                                      <p:to>
                                        <p:strVal val="visible"/>
                                      </p:to>
                                    </p:set>
                                    <p:animEffect transition="in" filter="wipe(down)">
                                      <p:cBhvr>
                                        <p:cTn id="145" dur="500"/>
                                        <p:tgtEl>
                                          <p:spTgt spid="59"/>
                                        </p:tgtEl>
                                      </p:cBhvr>
                                    </p:animEffect>
                                  </p:childTnLst>
                                </p:cTn>
                              </p:par>
                              <p:par>
                                <p:cTn id="146" presetID="22" presetClass="entr" presetSubtype="4" fill="hold" nodeType="withEffect">
                                  <p:stCondLst>
                                    <p:cond delay="0"/>
                                  </p:stCondLst>
                                  <p:childTnLst>
                                    <p:set>
                                      <p:cBhvr>
                                        <p:cTn id="147" dur="1" fill="hold">
                                          <p:stCondLst>
                                            <p:cond delay="0"/>
                                          </p:stCondLst>
                                        </p:cTn>
                                        <p:tgtEl>
                                          <p:spTgt spid="62"/>
                                        </p:tgtEl>
                                        <p:attrNameLst>
                                          <p:attrName>style.visibility</p:attrName>
                                        </p:attrNameLst>
                                      </p:cBhvr>
                                      <p:to>
                                        <p:strVal val="visible"/>
                                      </p:to>
                                    </p:set>
                                    <p:animEffect transition="in" filter="wipe(down)">
                                      <p:cBhvr>
                                        <p:cTn id="148" dur="500"/>
                                        <p:tgtEl>
                                          <p:spTgt spid="62"/>
                                        </p:tgtEl>
                                      </p:cBhvr>
                                    </p:animEffect>
                                  </p:childTnLst>
                                </p:cTn>
                              </p:par>
                              <p:par>
                                <p:cTn id="149" presetID="22" presetClass="entr" presetSubtype="4" fill="hold" nodeType="withEffect">
                                  <p:stCondLst>
                                    <p:cond delay="0"/>
                                  </p:stCondLst>
                                  <p:childTnLst>
                                    <p:set>
                                      <p:cBhvr>
                                        <p:cTn id="150" dur="1" fill="hold">
                                          <p:stCondLst>
                                            <p:cond delay="0"/>
                                          </p:stCondLst>
                                        </p:cTn>
                                        <p:tgtEl>
                                          <p:spTgt spid="65"/>
                                        </p:tgtEl>
                                        <p:attrNameLst>
                                          <p:attrName>style.visibility</p:attrName>
                                        </p:attrNameLst>
                                      </p:cBhvr>
                                      <p:to>
                                        <p:strVal val="visible"/>
                                      </p:to>
                                    </p:set>
                                    <p:animEffect transition="in" filter="wipe(down)">
                                      <p:cBhvr>
                                        <p:cTn id="151" dur="500"/>
                                        <p:tgtEl>
                                          <p:spTgt spid="65"/>
                                        </p:tgtEl>
                                      </p:cBhvr>
                                    </p:animEffect>
                                  </p:childTnLst>
                                </p:cTn>
                              </p:par>
                              <p:par>
                                <p:cTn id="152" presetID="22" presetClass="entr" presetSubtype="4"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wipe(down)">
                                      <p:cBhvr>
                                        <p:cTn id="154" dur="500"/>
                                        <p:tgtEl>
                                          <p:spTgt spid="68"/>
                                        </p:tgtEl>
                                      </p:cBhvr>
                                    </p:animEffect>
                                  </p:childTnLst>
                                </p:cTn>
                              </p:par>
                              <p:par>
                                <p:cTn id="155" presetID="22" presetClass="entr" presetSubtype="4" fill="hold" nodeType="withEffect">
                                  <p:stCondLst>
                                    <p:cond delay="0"/>
                                  </p:stCondLst>
                                  <p:childTnLst>
                                    <p:set>
                                      <p:cBhvr>
                                        <p:cTn id="156" dur="1" fill="hold">
                                          <p:stCondLst>
                                            <p:cond delay="0"/>
                                          </p:stCondLst>
                                        </p:cTn>
                                        <p:tgtEl>
                                          <p:spTgt spid="69"/>
                                        </p:tgtEl>
                                        <p:attrNameLst>
                                          <p:attrName>style.visibility</p:attrName>
                                        </p:attrNameLst>
                                      </p:cBhvr>
                                      <p:to>
                                        <p:strVal val="visible"/>
                                      </p:to>
                                    </p:set>
                                    <p:animEffect transition="in" filter="wipe(down)">
                                      <p:cBhvr>
                                        <p:cTn id="157" dur="500"/>
                                        <p:tgtEl>
                                          <p:spTgt spid="69"/>
                                        </p:tgtEl>
                                      </p:cBhvr>
                                    </p:animEffect>
                                  </p:childTnLst>
                                </p:cTn>
                              </p:par>
                              <p:par>
                                <p:cTn id="158" presetID="22" presetClass="entr" presetSubtype="4" fill="hold" nodeType="withEffect">
                                  <p:stCondLst>
                                    <p:cond delay="0"/>
                                  </p:stCondLst>
                                  <p:childTnLst>
                                    <p:set>
                                      <p:cBhvr>
                                        <p:cTn id="159" dur="1" fill="hold">
                                          <p:stCondLst>
                                            <p:cond delay="0"/>
                                          </p:stCondLst>
                                        </p:cTn>
                                        <p:tgtEl>
                                          <p:spTgt spid="70"/>
                                        </p:tgtEl>
                                        <p:attrNameLst>
                                          <p:attrName>style.visibility</p:attrName>
                                        </p:attrNameLst>
                                      </p:cBhvr>
                                      <p:to>
                                        <p:strVal val="visible"/>
                                      </p:to>
                                    </p:set>
                                    <p:animEffect transition="in" filter="wipe(down)">
                                      <p:cBhvr>
                                        <p:cTn id="160" dur="500"/>
                                        <p:tgtEl>
                                          <p:spTgt spid="70"/>
                                        </p:tgtEl>
                                      </p:cBhvr>
                                    </p:animEffect>
                                  </p:childTnLst>
                                </p:cTn>
                              </p:par>
                              <p:par>
                                <p:cTn id="161" presetID="22" presetClass="entr" presetSubtype="4" fill="hold" nodeType="withEffect">
                                  <p:stCondLst>
                                    <p:cond delay="0"/>
                                  </p:stCondLst>
                                  <p:childTnLst>
                                    <p:set>
                                      <p:cBhvr>
                                        <p:cTn id="162" dur="1" fill="hold">
                                          <p:stCondLst>
                                            <p:cond delay="0"/>
                                          </p:stCondLst>
                                        </p:cTn>
                                        <p:tgtEl>
                                          <p:spTgt spid="71"/>
                                        </p:tgtEl>
                                        <p:attrNameLst>
                                          <p:attrName>style.visibility</p:attrName>
                                        </p:attrNameLst>
                                      </p:cBhvr>
                                      <p:to>
                                        <p:strVal val="visible"/>
                                      </p:to>
                                    </p:set>
                                    <p:animEffect transition="in" filter="wipe(down)">
                                      <p:cBhvr>
                                        <p:cTn id="163" dur="500"/>
                                        <p:tgtEl>
                                          <p:spTgt spid="71"/>
                                        </p:tgtEl>
                                      </p:cBhvr>
                                    </p:animEffect>
                                  </p:childTnLst>
                                </p:cTn>
                              </p:par>
                              <p:par>
                                <p:cTn id="164" presetID="22" presetClass="entr" presetSubtype="4" fill="hold" nodeType="withEffect">
                                  <p:stCondLst>
                                    <p:cond delay="0"/>
                                  </p:stCondLst>
                                  <p:childTnLst>
                                    <p:set>
                                      <p:cBhvr>
                                        <p:cTn id="165" dur="1" fill="hold">
                                          <p:stCondLst>
                                            <p:cond delay="0"/>
                                          </p:stCondLst>
                                        </p:cTn>
                                        <p:tgtEl>
                                          <p:spTgt spid="72"/>
                                        </p:tgtEl>
                                        <p:attrNameLst>
                                          <p:attrName>style.visibility</p:attrName>
                                        </p:attrNameLst>
                                      </p:cBhvr>
                                      <p:to>
                                        <p:strVal val="visible"/>
                                      </p:to>
                                    </p:set>
                                    <p:animEffect transition="in" filter="wipe(down)">
                                      <p:cBhvr>
                                        <p:cTn id="166" dur="500"/>
                                        <p:tgtEl>
                                          <p:spTgt spid="72"/>
                                        </p:tgtEl>
                                      </p:cBhvr>
                                    </p:animEffect>
                                  </p:childTnLst>
                                </p:cTn>
                              </p:par>
                              <p:par>
                                <p:cTn id="167" presetID="22" presetClass="entr" presetSubtype="4" fill="hold" nodeType="withEffect">
                                  <p:stCondLst>
                                    <p:cond delay="0"/>
                                  </p:stCondLst>
                                  <p:childTnLst>
                                    <p:set>
                                      <p:cBhvr>
                                        <p:cTn id="168" dur="1" fill="hold">
                                          <p:stCondLst>
                                            <p:cond delay="0"/>
                                          </p:stCondLst>
                                        </p:cTn>
                                        <p:tgtEl>
                                          <p:spTgt spid="73"/>
                                        </p:tgtEl>
                                        <p:attrNameLst>
                                          <p:attrName>style.visibility</p:attrName>
                                        </p:attrNameLst>
                                      </p:cBhvr>
                                      <p:to>
                                        <p:strVal val="visible"/>
                                      </p:to>
                                    </p:set>
                                    <p:animEffect transition="in" filter="wipe(down)">
                                      <p:cBhvr>
                                        <p:cTn id="169" dur="500"/>
                                        <p:tgtEl>
                                          <p:spTgt spid="73"/>
                                        </p:tgtEl>
                                      </p:cBhvr>
                                    </p:animEffect>
                                  </p:childTnLst>
                                </p:cTn>
                              </p:par>
                              <p:par>
                                <p:cTn id="170" presetID="22" presetClass="entr" presetSubtype="4" fill="hold" nodeType="withEffect">
                                  <p:stCondLst>
                                    <p:cond delay="0"/>
                                  </p:stCondLst>
                                  <p:childTnLst>
                                    <p:set>
                                      <p:cBhvr>
                                        <p:cTn id="171" dur="1" fill="hold">
                                          <p:stCondLst>
                                            <p:cond delay="0"/>
                                          </p:stCondLst>
                                        </p:cTn>
                                        <p:tgtEl>
                                          <p:spTgt spid="74"/>
                                        </p:tgtEl>
                                        <p:attrNameLst>
                                          <p:attrName>style.visibility</p:attrName>
                                        </p:attrNameLst>
                                      </p:cBhvr>
                                      <p:to>
                                        <p:strVal val="visible"/>
                                      </p:to>
                                    </p:set>
                                    <p:animEffect transition="in" filter="wipe(down)">
                                      <p:cBhvr>
                                        <p:cTn id="172" dur="500"/>
                                        <p:tgtEl>
                                          <p:spTgt spid="74"/>
                                        </p:tgtEl>
                                      </p:cBhvr>
                                    </p:animEffect>
                                  </p:childTnLst>
                                </p:cTn>
                              </p:par>
                              <p:par>
                                <p:cTn id="173" presetID="22" presetClass="entr" presetSubtype="4" fill="hold" nodeType="withEffect">
                                  <p:stCondLst>
                                    <p:cond delay="0"/>
                                  </p:stCondLst>
                                  <p:childTnLst>
                                    <p:set>
                                      <p:cBhvr>
                                        <p:cTn id="174" dur="1" fill="hold">
                                          <p:stCondLst>
                                            <p:cond delay="0"/>
                                          </p:stCondLst>
                                        </p:cTn>
                                        <p:tgtEl>
                                          <p:spTgt spid="75"/>
                                        </p:tgtEl>
                                        <p:attrNameLst>
                                          <p:attrName>style.visibility</p:attrName>
                                        </p:attrNameLst>
                                      </p:cBhvr>
                                      <p:to>
                                        <p:strVal val="visible"/>
                                      </p:to>
                                    </p:set>
                                    <p:animEffect transition="in" filter="wipe(down)">
                                      <p:cBhvr>
                                        <p:cTn id="175" dur="500"/>
                                        <p:tgtEl>
                                          <p:spTgt spid="75"/>
                                        </p:tgtEl>
                                      </p:cBhvr>
                                    </p:animEffect>
                                  </p:childTnLst>
                                </p:cTn>
                              </p:par>
                              <p:par>
                                <p:cTn id="176" presetID="22" presetClass="entr" presetSubtype="4" fill="hold" nodeType="withEffect">
                                  <p:stCondLst>
                                    <p:cond delay="0"/>
                                  </p:stCondLst>
                                  <p:childTnLst>
                                    <p:set>
                                      <p:cBhvr>
                                        <p:cTn id="177" dur="1" fill="hold">
                                          <p:stCondLst>
                                            <p:cond delay="0"/>
                                          </p:stCondLst>
                                        </p:cTn>
                                        <p:tgtEl>
                                          <p:spTgt spid="76"/>
                                        </p:tgtEl>
                                        <p:attrNameLst>
                                          <p:attrName>style.visibility</p:attrName>
                                        </p:attrNameLst>
                                      </p:cBhvr>
                                      <p:to>
                                        <p:strVal val="visible"/>
                                      </p:to>
                                    </p:set>
                                    <p:animEffect transition="in" filter="wipe(down)">
                                      <p:cBhvr>
                                        <p:cTn id="178" dur="500"/>
                                        <p:tgtEl>
                                          <p:spTgt spid="76"/>
                                        </p:tgtEl>
                                      </p:cBhvr>
                                    </p:animEffect>
                                  </p:childTnLst>
                                </p:cTn>
                              </p:par>
                              <p:par>
                                <p:cTn id="179" presetID="22" presetClass="entr" presetSubtype="4" fill="hold" nodeType="withEffect">
                                  <p:stCondLst>
                                    <p:cond delay="0"/>
                                  </p:stCondLst>
                                  <p:childTnLst>
                                    <p:set>
                                      <p:cBhvr>
                                        <p:cTn id="180" dur="1" fill="hold">
                                          <p:stCondLst>
                                            <p:cond delay="0"/>
                                          </p:stCondLst>
                                        </p:cTn>
                                        <p:tgtEl>
                                          <p:spTgt spid="77"/>
                                        </p:tgtEl>
                                        <p:attrNameLst>
                                          <p:attrName>style.visibility</p:attrName>
                                        </p:attrNameLst>
                                      </p:cBhvr>
                                      <p:to>
                                        <p:strVal val="visible"/>
                                      </p:to>
                                    </p:set>
                                    <p:animEffect transition="in" filter="wipe(down)">
                                      <p:cBhvr>
                                        <p:cTn id="181" dur="500"/>
                                        <p:tgtEl>
                                          <p:spTgt spid="77"/>
                                        </p:tgtEl>
                                      </p:cBhvr>
                                    </p:animEffect>
                                  </p:childTnLst>
                                </p:cTn>
                              </p:par>
                              <p:par>
                                <p:cTn id="182" presetID="22" presetClass="entr" presetSubtype="4" fill="hold" nodeType="withEffect">
                                  <p:stCondLst>
                                    <p:cond delay="0"/>
                                  </p:stCondLst>
                                  <p:childTnLst>
                                    <p:set>
                                      <p:cBhvr>
                                        <p:cTn id="183" dur="1" fill="hold">
                                          <p:stCondLst>
                                            <p:cond delay="0"/>
                                          </p:stCondLst>
                                        </p:cTn>
                                        <p:tgtEl>
                                          <p:spTgt spid="78"/>
                                        </p:tgtEl>
                                        <p:attrNameLst>
                                          <p:attrName>style.visibility</p:attrName>
                                        </p:attrNameLst>
                                      </p:cBhvr>
                                      <p:to>
                                        <p:strVal val="visible"/>
                                      </p:to>
                                    </p:set>
                                    <p:animEffect transition="in" filter="wipe(down)">
                                      <p:cBhvr>
                                        <p:cTn id="184" dur="500"/>
                                        <p:tgtEl>
                                          <p:spTgt spid="78"/>
                                        </p:tgtEl>
                                      </p:cBhvr>
                                    </p:animEffect>
                                  </p:childTnLst>
                                </p:cTn>
                              </p:par>
                              <p:par>
                                <p:cTn id="185" presetID="22" presetClass="entr" presetSubtype="4" fill="hold" nodeType="withEffect">
                                  <p:stCondLst>
                                    <p:cond delay="0"/>
                                  </p:stCondLst>
                                  <p:childTnLst>
                                    <p:set>
                                      <p:cBhvr>
                                        <p:cTn id="186" dur="1" fill="hold">
                                          <p:stCondLst>
                                            <p:cond delay="0"/>
                                          </p:stCondLst>
                                        </p:cTn>
                                        <p:tgtEl>
                                          <p:spTgt spid="79"/>
                                        </p:tgtEl>
                                        <p:attrNameLst>
                                          <p:attrName>style.visibility</p:attrName>
                                        </p:attrNameLst>
                                      </p:cBhvr>
                                      <p:to>
                                        <p:strVal val="visible"/>
                                      </p:to>
                                    </p:set>
                                    <p:animEffect transition="in" filter="wipe(down)">
                                      <p:cBhvr>
                                        <p:cTn id="187" dur="500"/>
                                        <p:tgtEl>
                                          <p:spTgt spid="79"/>
                                        </p:tgtEl>
                                      </p:cBhvr>
                                    </p:animEffect>
                                  </p:childTnLst>
                                </p:cTn>
                              </p:par>
                              <p:par>
                                <p:cTn id="188" presetID="22" presetClass="entr" presetSubtype="4" fill="hold" nodeType="withEffect">
                                  <p:stCondLst>
                                    <p:cond delay="0"/>
                                  </p:stCondLst>
                                  <p:childTnLst>
                                    <p:set>
                                      <p:cBhvr>
                                        <p:cTn id="189" dur="1" fill="hold">
                                          <p:stCondLst>
                                            <p:cond delay="0"/>
                                          </p:stCondLst>
                                        </p:cTn>
                                        <p:tgtEl>
                                          <p:spTgt spid="80"/>
                                        </p:tgtEl>
                                        <p:attrNameLst>
                                          <p:attrName>style.visibility</p:attrName>
                                        </p:attrNameLst>
                                      </p:cBhvr>
                                      <p:to>
                                        <p:strVal val="visible"/>
                                      </p:to>
                                    </p:set>
                                    <p:animEffect transition="in" filter="wipe(down)">
                                      <p:cBhvr>
                                        <p:cTn id="190"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30"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P spid="47" grpId="0"/>
      <p:bldP spid="48" grpId="0"/>
      <p:bldP spid="4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1">
            <a:extLst>
              <a:ext uri="{FF2B5EF4-FFF2-40B4-BE49-F238E27FC236}">
                <a16:creationId xmlns:a16="http://schemas.microsoft.com/office/drawing/2014/main" id="{72B9E361-22FF-EBED-FBCA-59747514B6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2C20E42-856B-413D-B6B7-71EDA119A910}" type="slidenum">
              <a:rPr lang="en-US" altLang="zh-CN" sz="1400">
                <a:solidFill>
                  <a:schemeClr val="tx1"/>
                </a:solidFill>
              </a:rPr>
              <a:pPr>
                <a:spcBef>
                  <a:spcPct val="0"/>
                </a:spcBef>
                <a:buFontTx/>
                <a:buNone/>
              </a:pPr>
              <a:t>32</a:t>
            </a:fld>
            <a:endParaRPr lang="en-US" altLang="zh-CN" sz="1400">
              <a:solidFill>
                <a:schemeClr val="tx1"/>
              </a:solidFill>
            </a:endParaRPr>
          </a:p>
        </p:txBody>
      </p:sp>
      <p:sp>
        <p:nvSpPr>
          <p:cNvPr id="7" name="Rectangle 3">
            <a:extLst>
              <a:ext uri="{FF2B5EF4-FFF2-40B4-BE49-F238E27FC236}">
                <a16:creationId xmlns:a16="http://schemas.microsoft.com/office/drawing/2014/main" id="{5E1DF6CF-0DD5-7119-DA46-3B52A9488BED}"/>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Consequences of Bugs</a:t>
            </a:r>
          </a:p>
        </p:txBody>
      </p:sp>
      <p:sp>
        <p:nvSpPr>
          <p:cNvPr id="9" name="Rectangle 2">
            <a:extLst>
              <a:ext uri="{FF2B5EF4-FFF2-40B4-BE49-F238E27FC236}">
                <a16:creationId xmlns:a16="http://schemas.microsoft.com/office/drawing/2014/main" id="{4B4C66A8-0F93-2AFC-1347-DEA878D6AFC9}"/>
              </a:ext>
            </a:extLst>
          </p:cNvPr>
          <p:cNvSpPr>
            <a:spLocks noChangeArrowheads="1"/>
          </p:cNvSpPr>
          <p:nvPr/>
        </p:nvSpPr>
        <p:spPr bwMode="auto">
          <a:xfrm>
            <a:off x="1331913" y="1514475"/>
            <a:ext cx="6121400" cy="3814763"/>
          </a:xfrm>
          <a:prstGeom prst="rect">
            <a:avLst/>
          </a:prstGeom>
          <a:solidFill>
            <a:srgbClr val="9A0000"/>
          </a:solidFill>
          <a:ln w="254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0" name="Freeform 4">
            <a:extLst>
              <a:ext uri="{FF2B5EF4-FFF2-40B4-BE49-F238E27FC236}">
                <a16:creationId xmlns:a16="http://schemas.microsoft.com/office/drawing/2014/main" id="{6A35FBA3-E911-0067-4C37-68B0E9378BBA}"/>
              </a:ext>
            </a:extLst>
          </p:cNvPr>
          <p:cNvSpPr>
            <a:spLocks/>
          </p:cNvSpPr>
          <p:nvPr/>
        </p:nvSpPr>
        <p:spPr bwMode="auto">
          <a:xfrm>
            <a:off x="2132013" y="2171700"/>
            <a:ext cx="3938587" cy="2701925"/>
          </a:xfrm>
          <a:custGeom>
            <a:avLst/>
            <a:gdLst>
              <a:gd name="T0" fmla="*/ 0 w 2481"/>
              <a:gd name="T1" fmla="*/ 2147483646 h 1513"/>
              <a:gd name="T2" fmla="*/ 2147483646 w 2481"/>
              <a:gd name="T3" fmla="*/ 2147483646 h 1513"/>
              <a:gd name="T4" fmla="*/ 2147483646 w 2481"/>
              <a:gd name="T5" fmla="*/ 2147483646 h 1513"/>
              <a:gd name="T6" fmla="*/ 2147483646 w 2481"/>
              <a:gd name="T7" fmla="*/ 2147483646 h 1513"/>
              <a:gd name="T8" fmla="*/ 2147483646 w 2481"/>
              <a:gd name="T9" fmla="*/ 2147483646 h 1513"/>
              <a:gd name="T10" fmla="*/ 2147483646 w 2481"/>
              <a:gd name="T11" fmla="*/ 2147483646 h 1513"/>
              <a:gd name="T12" fmla="*/ 2147483646 w 2481"/>
              <a:gd name="T13" fmla="*/ 2147483646 h 1513"/>
              <a:gd name="T14" fmla="*/ 2147483646 w 2481"/>
              <a:gd name="T15" fmla="*/ 0 h 1513"/>
              <a:gd name="T16" fmla="*/ 0 60000 65536"/>
              <a:gd name="T17" fmla="*/ 0 60000 65536"/>
              <a:gd name="T18" fmla="*/ 0 60000 65536"/>
              <a:gd name="T19" fmla="*/ 0 60000 65536"/>
              <a:gd name="T20" fmla="*/ 0 60000 65536"/>
              <a:gd name="T21" fmla="*/ 0 60000 65536"/>
              <a:gd name="T22" fmla="*/ 0 60000 65536"/>
              <a:gd name="T23" fmla="*/ 0 60000 65536"/>
              <a:gd name="T24" fmla="*/ 0 w 2481"/>
              <a:gd name="T25" fmla="*/ 0 h 1513"/>
              <a:gd name="T26" fmla="*/ 2481 w 2481"/>
              <a:gd name="T27" fmla="*/ 1513 h 15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 name="Freeform 5">
            <a:extLst>
              <a:ext uri="{FF2B5EF4-FFF2-40B4-BE49-F238E27FC236}">
                <a16:creationId xmlns:a16="http://schemas.microsoft.com/office/drawing/2014/main" id="{C81AE14B-CEAE-07EF-5E1A-CBBDB3A5058A}"/>
              </a:ext>
            </a:extLst>
          </p:cNvPr>
          <p:cNvSpPr>
            <a:spLocks/>
          </p:cNvSpPr>
          <p:nvPr/>
        </p:nvSpPr>
        <p:spPr bwMode="auto">
          <a:xfrm>
            <a:off x="2119313" y="2157413"/>
            <a:ext cx="3938587" cy="2701925"/>
          </a:xfrm>
          <a:custGeom>
            <a:avLst/>
            <a:gdLst>
              <a:gd name="T0" fmla="*/ 0 w 2481"/>
              <a:gd name="T1" fmla="*/ 2147483647 h 1513"/>
              <a:gd name="T2" fmla="*/ 584676293 w 2481"/>
              <a:gd name="T3" fmla="*/ 2147483647 h 1513"/>
              <a:gd name="T4" fmla="*/ 1633061211 w 2481"/>
              <a:gd name="T5" fmla="*/ 2147483647 h 1513"/>
              <a:gd name="T6" fmla="*/ 2147483647 w 2481"/>
              <a:gd name="T7" fmla="*/ 2147483647 h 1513"/>
              <a:gd name="T8" fmla="*/ 2147483647 w 2481"/>
              <a:gd name="T9" fmla="*/ 2147483647 h 1513"/>
              <a:gd name="T10" fmla="*/ 2147483647 w 2481"/>
              <a:gd name="T11" fmla="*/ 1887949394 h 1513"/>
              <a:gd name="T12" fmla="*/ 2147483647 w 2481"/>
              <a:gd name="T13" fmla="*/ 1530769936 h 1513"/>
              <a:gd name="T14" fmla="*/ 2147483647 w 2481"/>
              <a:gd name="T15" fmla="*/ 0 h 1513"/>
              <a:gd name="T16" fmla="*/ 0 60000 65536"/>
              <a:gd name="T17" fmla="*/ 0 60000 65536"/>
              <a:gd name="T18" fmla="*/ 0 60000 65536"/>
              <a:gd name="T19" fmla="*/ 0 60000 65536"/>
              <a:gd name="T20" fmla="*/ 0 60000 65536"/>
              <a:gd name="T21" fmla="*/ 0 60000 65536"/>
              <a:gd name="T22" fmla="*/ 0 60000 65536"/>
              <a:gd name="T23" fmla="*/ 0 60000 65536"/>
              <a:gd name="T24" fmla="*/ 0 w 2481"/>
              <a:gd name="T25" fmla="*/ 0 h 1513"/>
              <a:gd name="T26" fmla="*/ 2481 w 2481"/>
              <a:gd name="T27" fmla="*/ 1513 h 151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81" h="1513">
                <a:moveTo>
                  <a:pt x="0" y="1512"/>
                </a:moveTo>
                <a:lnTo>
                  <a:pt x="232" y="1296"/>
                </a:lnTo>
                <a:lnTo>
                  <a:pt x="648" y="1224"/>
                </a:lnTo>
                <a:lnTo>
                  <a:pt x="992" y="984"/>
                </a:lnTo>
                <a:lnTo>
                  <a:pt x="1400" y="824"/>
                </a:lnTo>
                <a:lnTo>
                  <a:pt x="1688" y="592"/>
                </a:lnTo>
                <a:lnTo>
                  <a:pt x="2000" y="480"/>
                </a:lnTo>
                <a:lnTo>
                  <a:pt x="2480" y="0"/>
                </a:lnTo>
              </a:path>
            </a:pathLst>
          </a:custGeom>
          <a:noFill/>
          <a:ln w="25400" cap="rnd" cmpd="sng">
            <a:solidFill>
              <a:srgbClr val="FFFFFF"/>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grpSp>
        <p:nvGrpSpPr>
          <p:cNvPr id="17" name="Group 6">
            <a:extLst>
              <a:ext uri="{FF2B5EF4-FFF2-40B4-BE49-F238E27FC236}">
                <a16:creationId xmlns:a16="http://schemas.microsoft.com/office/drawing/2014/main" id="{9ED2CA57-2220-1990-77FE-7814931E30FE}"/>
              </a:ext>
            </a:extLst>
          </p:cNvPr>
          <p:cNvGrpSpPr>
            <a:grpSpLocks/>
          </p:cNvGrpSpPr>
          <p:nvPr/>
        </p:nvGrpSpPr>
        <p:grpSpPr bwMode="auto">
          <a:xfrm>
            <a:off x="2030413" y="1685925"/>
            <a:ext cx="141287" cy="3100388"/>
            <a:chOff x="1424" y="744"/>
            <a:chExt cx="89" cy="1736"/>
          </a:xfrm>
        </p:grpSpPr>
        <p:sp>
          <p:nvSpPr>
            <p:cNvPr id="18" name="Freeform 7">
              <a:extLst>
                <a:ext uri="{FF2B5EF4-FFF2-40B4-BE49-F238E27FC236}">
                  <a16:creationId xmlns:a16="http://schemas.microsoft.com/office/drawing/2014/main" id="{8582E211-8D41-0A1F-9627-49048C52CCD8}"/>
                </a:ext>
              </a:extLst>
            </p:cNvPr>
            <p:cNvSpPr>
              <a:spLocks/>
            </p:cNvSpPr>
            <p:nvPr/>
          </p:nvSpPr>
          <p:spPr bwMode="auto">
            <a:xfrm>
              <a:off x="1424" y="744"/>
              <a:ext cx="89" cy="185"/>
            </a:xfrm>
            <a:custGeom>
              <a:avLst/>
              <a:gdLst>
                <a:gd name="T0" fmla="*/ 44 w 89"/>
                <a:gd name="T1" fmla="*/ 0 h 185"/>
                <a:gd name="T2" fmla="*/ 88 w 89"/>
                <a:gd name="T3" fmla="*/ 184 h 185"/>
                <a:gd name="T4" fmla="*/ 44 w 89"/>
                <a:gd name="T5" fmla="*/ 184 h 185"/>
                <a:gd name="T6" fmla="*/ 0 w 89"/>
                <a:gd name="T7" fmla="*/ 184 h 185"/>
                <a:gd name="T8" fmla="*/ 44 w 89"/>
                <a:gd name="T9" fmla="*/ 0 h 185"/>
                <a:gd name="T10" fmla="*/ 0 60000 65536"/>
                <a:gd name="T11" fmla="*/ 0 60000 65536"/>
                <a:gd name="T12" fmla="*/ 0 60000 65536"/>
                <a:gd name="T13" fmla="*/ 0 60000 65536"/>
                <a:gd name="T14" fmla="*/ 0 60000 65536"/>
                <a:gd name="T15" fmla="*/ 0 w 89"/>
                <a:gd name="T16" fmla="*/ 0 h 185"/>
                <a:gd name="T17" fmla="*/ 89 w 89"/>
                <a:gd name="T18" fmla="*/ 185 h 185"/>
              </a:gdLst>
              <a:ahLst/>
              <a:cxnLst>
                <a:cxn ang="T10">
                  <a:pos x="T0" y="T1"/>
                </a:cxn>
                <a:cxn ang="T11">
                  <a:pos x="T2" y="T3"/>
                </a:cxn>
                <a:cxn ang="T12">
                  <a:pos x="T4" y="T5"/>
                </a:cxn>
                <a:cxn ang="T13">
                  <a:pos x="T6" y="T7"/>
                </a:cxn>
                <a:cxn ang="T14">
                  <a:pos x="T8" y="T9"/>
                </a:cxn>
              </a:cxnLst>
              <a:rect l="T15" t="T16" r="T17" b="T18"/>
              <a:pathLst>
                <a:path w="89" h="185">
                  <a:moveTo>
                    <a:pt x="44" y="0"/>
                  </a:moveTo>
                  <a:lnTo>
                    <a:pt x="88" y="184"/>
                  </a:lnTo>
                  <a:lnTo>
                    <a:pt x="44" y="184"/>
                  </a:lnTo>
                  <a:lnTo>
                    <a:pt x="0" y="184"/>
                  </a:lnTo>
                  <a:lnTo>
                    <a:pt x="44" y="0"/>
                  </a:lnTo>
                </a:path>
              </a:pathLst>
            </a:custGeom>
            <a:solidFill>
              <a:srgbClr val="000000"/>
            </a:solidFill>
            <a:ln w="25400" cap="rnd" cmpd="sng">
              <a:solidFill>
                <a:srgbClr val="FFFFFF"/>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19" name="Line 8">
              <a:extLst>
                <a:ext uri="{FF2B5EF4-FFF2-40B4-BE49-F238E27FC236}">
                  <a16:creationId xmlns:a16="http://schemas.microsoft.com/office/drawing/2014/main" id="{DDD9704D-6316-CA9B-2172-CAB534936AE4}"/>
                </a:ext>
              </a:extLst>
            </p:cNvPr>
            <p:cNvSpPr>
              <a:spLocks noChangeShapeType="1"/>
            </p:cNvSpPr>
            <p:nvPr/>
          </p:nvSpPr>
          <p:spPr bwMode="auto">
            <a:xfrm>
              <a:off x="1472" y="936"/>
              <a:ext cx="0" cy="1544"/>
            </a:xfrm>
            <a:prstGeom prst="line">
              <a:avLst/>
            </a:prstGeom>
            <a:noFill/>
            <a:ln w="508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grpSp>
      <p:grpSp>
        <p:nvGrpSpPr>
          <p:cNvPr id="20" name="Group 9">
            <a:extLst>
              <a:ext uri="{FF2B5EF4-FFF2-40B4-BE49-F238E27FC236}">
                <a16:creationId xmlns:a16="http://schemas.microsoft.com/office/drawing/2014/main" id="{836E3F88-5AC8-E5FA-B2A0-7A8E0C659BEC}"/>
              </a:ext>
            </a:extLst>
          </p:cNvPr>
          <p:cNvGrpSpPr>
            <a:grpSpLocks/>
          </p:cNvGrpSpPr>
          <p:nvPr/>
        </p:nvGrpSpPr>
        <p:grpSpPr bwMode="auto">
          <a:xfrm>
            <a:off x="2106613" y="4757738"/>
            <a:ext cx="4903787" cy="158750"/>
            <a:chOff x="1472" y="2464"/>
            <a:chExt cx="3089" cy="89"/>
          </a:xfrm>
        </p:grpSpPr>
        <p:sp>
          <p:nvSpPr>
            <p:cNvPr id="21" name="Freeform 10">
              <a:extLst>
                <a:ext uri="{FF2B5EF4-FFF2-40B4-BE49-F238E27FC236}">
                  <a16:creationId xmlns:a16="http://schemas.microsoft.com/office/drawing/2014/main" id="{204C4CA3-A81D-5E98-177E-F50B44C9835D}"/>
                </a:ext>
              </a:extLst>
            </p:cNvPr>
            <p:cNvSpPr>
              <a:spLocks/>
            </p:cNvSpPr>
            <p:nvPr/>
          </p:nvSpPr>
          <p:spPr bwMode="auto">
            <a:xfrm>
              <a:off x="4376" y="2464"/>
              <a:ext cx="185" cy="89"/>
            </a:xfrm>
            <a:custGeom>
              <a:avLst/>
              <a:gdLst>
                <a:gd name="T0" fmla="*/ 184 w 185"/>
                <a:gd name="T1" fmla="*/ 44 h 89"/>
                <a:gd name="T2" fmla="*/ 0 w 185"/>
                <a:gd name="T3" fmla="*/ 88 h 89"/>
                <a:gd name="T4" fmla="*/ 0 w 185"/>
                <a:gd name="T5" fmla="*/ 44 h 89"/>
                <a:gd name="T6" fmla="*/ 0 w 185"/>
                <a:gd name="T7" fmla="*/ 0 h 89"/>
                <a:gd name="T8" fmla="*/ 184 w 185"/>
                <a:gd name="T9" fmla="*/ 44 h 89"/>
                <a:gd name="T10" fmla="*/ 0 60000 65536"/>
                <a:gd name="T11" fmla="*/ 0 60000 65536"/>
                <a:gd name="T12" fmla="*/ 0 60000 65536"/>
                <a:gd name="T13" fmla="*/ 0 60000 65536"/>
                <a:gd name="T14" fmla="*/ 0 60000 65536"/>
                <a:gd name="T15" fmla="*/ 0 w 185"/>
                <a:gd name="T16" fmla="*/ 0 h 89"/>
                <a:gd name="T17" fmla="*/ 185 w 185"/>
                <a:gd name="T18" fmla="*/ 89 h 89"/>
              </a:gdLst>
              <a:ahLst/>
              <a:cxnLst>
                <a:cxn ang="T10">
                  <a:pos x="T0" y="T1"/>
                </a:cxn>
                <a:cxn ang="T11">
                  <a:pos x="T2" y="T3"/>
                </a:cxn>
                <a:cxn ang="T12">
                  <a:pos x="T4" y="T5"/>
                </a:cxn>
                <a:cxn ang="T13">
                  <a:pos x="T6" y="T7"/>
                </a:cxn>
                <a:cxn ang="T14">
                  <a:pos x="T8" y="T9"/>
                </a:cxn>
              </a:cxnLst>
              <a:rect l="T15" t="T16" r="T17" b="T18"/>
              <a:pathLst>
                <a:path w="185" h="89">
                  <a:moveTo>
                    <a:pt x="184" y="44"/>
                  </a:moveTo>
                  <a:lnTo>
                    <a:pt x="0" y="88"/>
                  </a:lnTo>
                  <a:lnTo>
                    <a:pt x="0" y="44"/>
                  </a:lnTo>
                  <a:lnTo>
                    <a:pt x="0" y="0"/>
                  </a:lnTo>
                  <a:lnTo>
                    <a:pt x="184" y="44"/>
                  </a:lnTo>
                </a:path>
              </a:pathLst>
            </a:custGeom>
            <a:solidFill>
              <a:srgbClr val="000000"/>
            </a:solidFill>
            <a:ln w="25400" cap="rnd" cmpd="sng">
              <a:solidFill>
                <a:srgbClr val="FFFFFF"/>
              </a:solidFill>
              <a:prstDash val="solid"/>
              <a:round/>
              <a:headEnd type="none" w="med" len="med"/>
              <a:tailEnd type="none" w="med" len="med"/>
            </a:ln>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22" name="Line 11">
              <a:extLst>
                <a:ext uri="{FF2B5EF4-FFF2-40B4-BE49-F238E27FC236}">
                  <a16:creationId xmlns:a16="http://schemas.microsoft.com/office/drawing/2014/main" id="{C097E537-A366-5C03-AB8F-FB79C04F227C}"/>
                </a:ext>
              </a:extLst>
            </p:cNvPr>
            <p:cNvSpPr>
              <a:spLocks noChangeShapeType="1"/>
            </p:cNvSpPr>
            <p:nvPr/>
          </p:nvSpPr>
          <p:spPr bwMode="auto">
            <a:xfrm>
              <a:off x="1472" y="2512"/>
              <a:ext cx="2896" cy="0"/>
            </a:xfrm>
            <a:prstGeom prst="line">
              <a:avLst/>
            </a:prstGeom>
            <a:noFill/>
            <a:ln w="50800">
              <a:solidFill>
                <a:srgbClr val="FFFFFF"/>
              </a:solidFill>
              <a:round/>
              <a:headEnd/>
              <a:tailEnd/>
            </a:ln>
            <a:extLst>
              <a:ext uri="{909E8E84-426E-40DD-AFC4-6F175D3DCCD1}">
                <a14:hiddenFill xmlns:a14="http://schemas.microsoft.com/office/drawing/2010/main">
                  <a:noFill/>
                </a14:hiddenFill>
              </a:ext>
            </a:extLst>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grpSp>
      <p:sp>
        <p:nvSpPr>
          <p:cNvPr id="23" name="Rectangle 12">
            <a:extLst>
              <a:ext uri="{FF2B5EF4-FFF2-40B4-BE49-F238E27FC236}">
                <a16:creationId xmlns:a16="http://schemas.microsoft.com/office/drawing/2014/main" id="{BDA32D12-F89A-F313-7443-78AA6A529B57}"/>
              </a:ext>
            </a:extLst>
          </p:cNvPr>
          <p:cNvSpPr>
            <a:spLocks noChangeArrowheads="1"/>
          </p:cNvSpPr>
          <p:nvPr/>
        </p:nvSpPr>
        <p:spPr bwMode="auto">
          <a:xfrm>
            <a:off x="2093913" y="2200275"/>
            <a:ext cx="1044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FFFF"/>
                </a:solidFill>
                <a:latin typeface="Helvetica" panose="020B0604020202020204" pitchFamily="34" charset="0"/>
                <a:ea typeface="MS PGothic" panose="020B0600070205080204" pitchFamily="34" charset="-128"/>
              </a:rPr>
              <a:t>damage</a:t>
            </a:r>
          </a:p>
        </p:txBody>
      </p:sp>
      <p:sp>
        <p:nvSpPr>
          <p:cNvPr id="24" name="Rectangle 13">
            <a:extLst>
              <a:ext uri="{FF2B5EF4-FFF2-40B4-BE49-F238E27FC236}">
                <a16:creationId xmlns:a16="http://schemas.microsoft.com/office/drawing/2014/main" id="{DD180DE9-080C-E936-DE87-5D7A9BAC371B}"/>
              </a:ext>
            </a:extLst>
          </p:cNvPr>
          <p:cNvSpPr>
            <a:spLocks noChangeArrowheads="1"/>
          </p:cNvSpPr>
          <p:nvPr/>
        </p:nvSpPr>
        <p:spPr bwMode="auto">
          <a:xfrm>
            <a:off x="2435225" y="4418013"/>
            <a:ext cx="6508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FFFF"/>
                </a:solidFill>
                <a:latin typeface="Helvetica" panose="020B0604020202020204" pitchFamily="34" charset="0"/>
                <a:ea typeface="MS PGothic" panose="020B0600070205080204" pitchFamily="34" charset="-128"/>
              </a:rPr>
              <a:t>mild</a:t>
            </a:r>
          </a:p>
        </p:txBody>
      </p:sp>
      <p:sp>
        <p:nvSpPr>
          <p:cNvPr id="25" name="Rectangle 14">
            <a:extLst>
              <a:ext uri="{FF2B5EF4-FFF2-40B4-BE49-F238E27FC236}">
                <a16:creationId xmlns:a16="http://schemas.microsoft.com/office/drawing/2014/main" id="{02A75878-518C-65A0-AA9B-A2FFD8CF55D7}"/>
              </a:ext>
            </a:extLst>
          </p:cNvPr>
          <p:cNvSpPr>
            <a:spLocks noChangeArrowheads="1"/>
          </p:cNvSpPr>
          <p:nvPr/>
        </p:nvSpPr>
        <p:spPr bwMode="auto">
          <a:xfrm>
            <a:off x="3070225" y="4275138"/>
            <a:ext cx="11969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FFFF"/>
                </a:solidFill>
                <a:latin typeface="Helvetica" panose="020B0604020202020204" pitchFamily="34" charset="0"/>
                <a:ea typeface="MS PGothic" panose="020B0600070205080204" pitchFamily="34" charset="-128"/>
              </a:rPr>
              <a:t>annoying</a:t>
            </a:r>
          </a:p>
        </p:txBody>
      </p:sp>
      <p:sp>
        <p:nvSpPr>
          <p:cNvPr id="26" name="Rectangle 15">
            <a:extLst>
              <a:ext uri="{FF2B5EF4-FFF2-40B4-BE49-F238E27FC236}">
                <a16:creationId xmlns:a16="http://schemas.microsoft.com/office/drawing/2014/main" id="{BC4B5BE5-1D7E-BC93-479C-9199C943575A}"/>
              </a:ext>
            </a:extLst>
          </p:cNvPr>
          <p:cNvSpPr>
            <a:spLocks noChangeArrowheads="1"/>
          </p:cNvSpPr>
          <p:nvPr/>
        </p:nvSpPr>
        <p:spPr bwMode="auto">
          <a:xfrm>
            <a:off x="3641725" y="3803650"/>
            <a:ext cx="12985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FFFF"/>
                </a:solidFill>
                <a:latin typeface="Helvetica" panose="020B0604020202020204" pitchFamily="34" charset="0"/>
                <a:ea typeface="MS PGothic" panose="020B0600070205080204" pitchFamily="34" charset="-128"/>
              </a:rPr>
              <a:t>disturbing</a:t>
            </a:r>
          </a:p>
        </p:txBody>
      </p:sp>
      <p:sp>
        <p:nvSpPr>
          <p:cNvPr id="27" name="Rectangle 16">
            <a:extLst>
              <a:ext uri="{FF2B5EF4-FFF2-40B4-BE49-F238E27FC236}">
                <a16:creationId xmlns:a16="http://schemas.microsoft.com/office/drawing/2014/main" id="{D7BFF66D-1400-E474-F97B-E3FA6FF47534}"/>
              </a:ext>
            </a:extLst>
          </p:cNvPr>
          <p:cNvSpPr>
            <a:spLocks noChangeArrowheads="1"/>
          </p:cNvSpPr>
          <p:nvPr/>
        </p:nvSpPr>
        <p:spPr bwMode="auto">
          <a:xfrm>
            <a:off x="4352925" y="3503613"/>
            <a:ext cx="9937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FFFF"/>
                </a:solidFill>
                <a:latin typeface="Helvetica" panose="020B0604020202020204" pitchFamily="34" charset="0"/>
                <a:ea typeface="MS PGothic" panose="020B0600070205080204" pitchFamily="34" charset="-128"/>
              </a:rPr>
              <a:t>serious</a:t>
            </a:r>
          </a:p>
        </p:txBody>
      </p:sp>
      <p:sp>
        <p:nvSpPr>
          <p:cNvPr id="28" name="Rectangle 17">
            <a:extLst>
              <a:ext uri="{FF2B5EF4-FFF2-40B4-BE49-F238E27FC236}">
                <a16:creationId xmlns:a16="http://schemas.microsoft.com/office/drawing/2014/main" id="{DB020773-F4E7-C113-82CE-6A087D62B00D}"/>
              </a:ext>
            </a:extLst>
          </p:cNvPr>
          <p:cNvSpPr>
            <a:spLocks noChangeArrowheads="1"/>
          </p:cNvSpPr>
          <p:nvPr/>
        </p:nvSpPr>
        <p:spPr bwMode="auto">
          <a:xfrm>
            <a:off x="4721225" y="3146425"/>
            <a:ext cx="10572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FFFF"/>
                </a:solidFill>
                <a:latin typeface="Helvetica" panose="020B0604020202020204" pitchFamily="34" charset="0"/>
                <a:ea typeface="MS PGothic" panose="020B0600070205080204" pitchFamily="34" charset="-128"/>
              </a:rPr>
              <a:t>extreme</a:t>
            </a:r>
          </a:p>
        </p:txBody>
      </p:sp>
      <p:sp>
        <p:nvSpPr>
          <p:cNvPr id="29" name="Rectangle 18">
            <a:extLst>
              <a:ext uri="{FF2B5EF4-FFF2-40B4-BE49-F238E27FC236}">
                <a16:creationId xmlns:a16="http://schemas.microsoft.com/office/drawing/2014/main" id="{472A5C33-A611-9280-6493-C04D1AF0563E}"/>
              </a:ext>
            </a:extLst>
          </p:cNvPr>
          <p:cNvSpPr>
            <a:spLocks noChangeArrowheads="1"/>
          </p:cNvSpPr>
          <p:nvPr/>
        </p:nvSpPr>
        <p:spPr bwMode="auto">
          <a:xfrm>
            <a:off x="5280025" y="2860675"/>
            <a:ext cx="15398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FFFF"/>
                </a:solidFill>
                <a:latin typeface="Helvetica" panose="020B0604020202020204" pitchFamily="34" charset="0"/>
                <a:ea typeface="MS PGothic" panose="020B0600070205080204" pitchFamily="34" charset="-128"/>
              </a:rPr>
              <a:t>catastrophic</a:t>
            </a:r>
          </a:p>
        </p:txBody>
      </p:sp>
      <p:sp>
        <p:nvSpPr>
          <p:cNvPr id="30" name="Rectangle 19">
            <a:extLst>
              <a:ext uri="{FF2B5EF4-FFF2-40B4-BE49-F238E27FC236}">
                <a16:creationId xmlns:a16="http://schemas.microsoft.com/office/drawing/2014/main" id="{9B5F43B3-314D-CC81-55AE-B4A57057A9AF}"/>
              </a:ext>
            </a:extLst>
          </p:cNvPr>
          <p:cNvSpPr>
            <a:spLocks noChangeArrowheads="1"/>
          </p:cNvSpPr>
          <p:nvPr/>
        </p:nvSpPr>
        <p:spPr bwMode="auto">
          <a:xfrm>
            <a:off x="6067425" y="1974850"/>
            <a:ext cx="1260475"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FFFF"/>
                </a:solidFill>
                <a:latin typeface="Helvetica" panose="020B0604020202020204" pitchFamily="34" charset="0"/>
                <a:ea typeface="MS PGothic" panose="020B0600070205080204" pitchFamily="34" charset="-128"/>
              </a:rPr>
              <a:t>infectious</a:t>
            </a:r>
          </a:p>
        </p:txBody>
      </p:sp>
      <p:sp>
        <p:nvSpPr>
          <p:cNvPr id="31" name="Oval 20">
            <a:extLst>
              <a:ext uri="{FF2B5EF4-FFF2-40B4-BE49-F238E27FC236}">
                <a16:creationId xmlns:a16="http://schemas.microsoft.com/office/drawing/2014/main" id="{A44F1D6C-8574-8AFC-B584-20A405BE0C7A}"/>
              </a:ext>
            </a:extLst>
          </p:cNvPr>
          <p:cNvSpPr>
            <a:spLocks noChangeArrowheads="1"/>
          </p:cNvSpPr>
          <p:nvPr/>
        </p:nvSpPr>
        <p:spPr bwMode="auto">
          <a:xfrm>
            <a:off x="2430463" y="4422775"/>
            <a:ext cx="63500" cy="85725"/>
          </a:xfrm>
          <a:prstGeom prst="ellipse">
            <a:avLst/>
          </a:prstGeom>
          <a:solidFill>
            <a:srgbClr val="003366"/>
          </a:solidFill>
          <a:ln w="12700">
            <a:solidFill>
              <a:srgbClr val="000000"/>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32" name="Oval 21">
            <a:extLst>
              <a:ext uri="{FF2B5EF4-FFF2-40B4-BE49-F238E27FC236}">
                <a16:creationId xmlns:a16="http://schemas.microsoft.com/office/drawing/2014/main" id="{6472EFA4-F4E3-A228-5FD6-19573E6F3FC1}"/>
              </a:ext>
            </a:extLst>
          </p:cNvPr>
          <p:cNvSpPr>
            <a:spLocks noChangeArrowheads="1"/>
          </p:cNvSpPr>
          <p:nvPr/>
        </p:nvSpPr>
        <p:spPr bwMode="auto">
          <a:xfrm>
            <a:off x="3116263" y="4265613"/>
            <a:ext cx="63500" cy="85725"/>
          </a:xfrm>
          <a:prstGeom prst="ellipse">
            <a:avLst/>
          </a:prstGeom>
          <a:solidFill>
            <a:srgbClr val="003366"/>
          </a:solidFill>
          <a:ln w="12700">
            <a:solidFill>
              <a:srgbClr val="000000"/>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33" name="Oval 22">
            <a:extLst>
              <a:ext uri="{FF2B5EF4-FFF2-40B4-BE49-F238E27FC236}">
                <a16:creationId xmlns:a16="http://schemas.microsoft.com/office/drawing/2014/main" id="{EFA1A609-D3E5-3946-B4C3-68425C25A1D7}"/>
              </a:ext>
            </a:extLst>
          </p:cNvPr>
          <p:cNvSpPr>
            <a:spLocks noChangeArrowheads="1"/>
          </p:cNvSpPr>
          <p:nvPr/>
        </p:nvSpPr>
        <p:spPr bwMode="auto">
          <a:xfrm>
            <a:off x="3649663" y="3851275"/>
            <a:ext cx="76200" cy="71438"/>
          </a:xfrm>
          <a:prstGeom prst="ellipse">
            <a:avLst/>
          </a:prstGeom>
          <a:solidFill>
            <a:srgbClr val="003366"/>
          </a:solidFill>
          <a:ln w="12700">
            <a:solidFill>
              <a:srgbClr val="000000"/>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34" name="Oval 23">
            <a:extLst>
              <a:ext uri="{FF2B5EF4-FFF2-40B4-BE49-F238E27FC236}">
                <a16:creationId xmlns:a16="http://schemas.microsoft.com/office/drawing/2014/main" id="{B36D0DC5-5722-550A-8A6D-AB692795CC75}"/>
              </a:ext>
            </a:extLst>
          </p:cNvPr>
          <p:cNvSpPr>
            <a:spLocks noChangeArrowheads="1"/>
          </p:cNvSpPr>
          <p:nvPr/>
        </p:nvSpPr>
        <p:spPr bwMode="auto">
          <a:xfrm>
            <a:off x="4310063" y="3565525"/>
            <a:ext cx="76200" cy="71438"/>
          </a:xfrm>
          <a:prstGeom prst="ellipse">
            <a:avLst/>
          </a:prstGeom>
          <a:solidFill>
            <a:srgbClr val="003366"/>
          </a:solidFill>
          <a:ln w="12700">
            <a:solidFill>
              <a:srgbClr val="000000"/>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35" name="Oval 24">
            <a:extLst>
              <a:ext uri="{FF2B5EF4-FFF2-40B4-BE49-F238E27FC236}">
                <a16:creationId xmlns:a16="http://schemas.microsoft.com/office/drawing/2014/main" id="{F87E3D40-07CE-5548-4923-77A8BFC3A30E}"/>
              </a:ext>
            </a:extLst>
          </p:cNvPr>
          <p:cNvSpPr>
            <a:spLocks noChangeArrowheads="1"/>
          </p:cNvSpPr>
          <p:nvPr/>
        </p:nvSpPr>
        <p:spPr bwMode="auto">
          <a:xfrm>
            <a:off x="4741863" y="3179763"/>
            <a:ext cx="63500" cy="71437"/>
          </a:xfrm>
          <a:prstGeom prst="ellipse">
            <a:avLst/>
          </a:prstGeom>
          <a:solidFill>
            <a:srgbClr val="003366"/>
          </a:solidFill>
          <a:ln w="12700">
            <a:solidFill>
              <a:srgbClr val="000000"/>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36" name="Oval 25">
            <a:extLst>
              <a:ext uri="{FF2B5EF4-FFF2-40B4-BE49-F238E27FC236}">
                <a16:creationId xmlns:a16="http://schemas.microsoft.com/office/drawing/2014/main" id="{A47653AA-4802-035A-A6F7-FF92C6C5B65A}"/>
              </a:ext>
            </a:extLst>
          </p:cNvPr>
          <p:cNvSpPr>
            <a:spLocks noChangeArrowheads="1"/>
          </p:cNvSpPr>
          <p:nvPr/>
        </p:nvSpPr>
        <p:spPr bwMode="auto">
          <a:xfrm>
            <a:off x="5224463" y="2951163"/>
            <a:ext cx="76200" cy="71437"/>
          </a:xfrm>
          <a:prstGeom prst="ellipse">
            <a:avLst/>
          </a:prstGeom>
          <a:solidFill>
            <a:srgbClr val="003366"/>
          </a:solidFill>
          <a:ln w="12700">
            <a:solidFill>
              <a:srgbClr val="000000"/>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37" name="Oval 26">
            <a:extLst>
              <a:ext uri="{FF2B5EF4-FFF2-40B4-BE49-F238E27FC236}">
                <a16:creationId xmlns:a16="http://schemas.microsoft.com/office/drawing/2014/main" id="{212E63FA-94CD-BE54-F354-BF14C035C14B}"/>
              </a:ext>
            </a:extLst>
          </p:cNvPr>
          <p:cNvSpPr>
            <a:spLocks noChangeArrowheads="1"/>
          </p:cNvSpPr>
          <p:nvPr/>
        </p:nvSpPr>
        <p:spPr bwMode="auto">
          <a:xfrm>
            <a:off x="5999163" y="2108200"/>
            <a:ext cx="63500" cy="85725"/>
          </a:xfrm>
          <a:prstGeom prst="ellipse">
            <a:avLst/>
          </a:prstGeom>
          <a:solidFill>
            <a:srgbClr val="003366"/>
          </a:solidFill>
          <a:ln w="12700">
            <a:solidFill>
              <a:srgbClr val="000000"/>
            </a:solidFill>
            <a:round/>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38" name="Rectangle 27">
            <a:extLst>
              <a:ext uri="{FF2B5EF4-FFF2-40B4-BE49-F238E27FC236}">
                <a16:creationId xmlns:a16="http://schemas.microsoft.com/office/drawing/2014/main" id="{D7CCC0DD-8C9C-E82F-110B-C409B51A1634}"/>
              </a:ext>
            </a:extLst>
          </p:cNvPr>
          <p:cNvSpPr>
            <a:spLocks noChangeArrowheads="1"/>
          </p:cNvSpPr>
          <p:nvPr/>
        </p:nvSpPr>
        <p:spPr bwMode="auto">
          <a:xfrm>
            <a:off x="5140325" y="4875213"/>
            <a:ext cx="1222375" cy="363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rgbClr val="FFFFFF"/>
                </a:solidFill>
                <a:latin typeface="Helvetica" panose="020B0604020202020204" pitchFamily="34" charset="0"/>
                <a:ea typeface="MS PGothic" panose="020B0600070205080204" pitchFamily="34" charset="-128"/>
              </a:rPr>
              <a:t>Bug Type</a:t>
            </a:r>
          </a:p>
        </p:txBody>
      </p:sp>
      <p:sp>
        <p:nvSpPr>
          <p:cNvPr id="39" name="Freeform 28">
            <a:extLst>
              <a:ext uri="{FF2B5EF4-FFF2-40B4-BE49-F238E27FC236}">
                <a16:creationId xmlns:a16="http://schemas.microsoft.com/office/drawing/2014/main" id="{9815ACE5-3B1B-266F-55A7-D09889F77214}"/>
              </a:ext>
            </a:extLst>
          </p:cNvPr>
          <p:cNvSpPr>
            <a:spLocks/>
          </p:cNvSpPr>
          <p:nvPr/>
        </p:nvSpPr>
        <p:spPr bwMode="auto">
          <a:xfrm>
            <a:off x="5421313" y="2300288"/>
            <a:ext cx="941387" cy="130175"/>
          </a:xfrm>
          <a:custGeom>
            <a:avLst/>
            <a:gdLst>
              <a:gd name="T0" fmla="*/ 0 w 593"/>
              <a:gd name="T1" fmla="*/ 0 h 73"/>
              <a:gd name="T2" fmla="*/ 2147483646 w 593"/>
              <a:gd name="T3" fmla="*/ 0 h 73"/>
              <a:gd name="T4" fmla="*/ 2147483646 w 593"/>
              <a:gd name="T5" fmla="*/ 2147483646 h 73"/>
              <a:gd name="T6" fmla="*/ 2147483646 w 593"/>
              <a:gd name="T7" fmla="*/ 2147483646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48" y="0"/>
                </a:lnTo>
                <a:lnTo>
                  <a:pt x="144" y="72"/>
                </a:lnTo>
                <a:lnTo>
                  <a:pt x="592" y="72"/>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29">
            <a:extLst>
              <a:ext uri="{FF2B5EF4-FFF2-40B4-BE49-F238E27FC236}">
                <a16:creationId xmlns:a16="http://schemas.microsoft.com/office/drawing/2014/main" id="{63A2D6C2-257F-21FE-3520-ED8009D964C5}"/>
              </a:ext>
            </a:extLst>
          </p:cNvPr>
          <p:cNvSpPr>
            <a:spLocks/>
          </p:cNvSpPr>
          <p:nvPr/>
        </p:nvSpPr>
        <p:spPr bwMode="auto">
          <a:xfrm>
            <a:off x="5408613" y="2286000"/>
            <a:ext cx="941387" cy="130175"/>
          </a:xfrm>
          <a:custGeom>
            <a:avLst/>
            <a:gdLst>
              <a:gd name="T0" fmla="*/ 0 w 593"/>
              <a:gd name="T1" fmla="*/ 0 h 73"/>
              <a:gd name="T2" fmla="*/ 624999023 w 593"/>
              <a:gd name="T3" fmla="*/ 0 h 73"/>
              <a:gd name="T4" fmla="*/ 362902643 w 593"/>
              <a:gd name="T5" fmla="*/ 228951037 h 73"/>
              <a:gd name="T6" fmla="*/ 1491933075 w 593"/>
              <a:gd name="T7" fmla="*/ 228951037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48" y="0"/>
                </a:lnTo>
                <a:lnTo>
                  <a:pt x="144" y="72"/>
                </a:lnTo>
                <a:lnTo>
                  <a:pt x="592" y="72"/>
                </a:lnTo>
              </a:path>
            </a:pathLst>
          </a:custGeom>
          <a:noFill/>
          <a:ln w="25400" cap="rnd" cmpd="sng">
            <a:solidFill>
              <a:srgbClr val="0033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1" name="Freeform 30">
            <a:extLst>
              <a:ext uri="{FF2B5EF4-FFF2-40B4-BE49-F238E27FC236}">
                <a16:creationId xmlns:a16="http://schemas.microsoft.com/office/drawing/2014/main" id="{C99AEC5B-0EC6-E2E7-2972-F3D5554C3330}"/>
              </a:ext>
            </a:extLst>
          </p:cNvPr>
          <p:cNvSpPr>
            <a:spLocks/>
          </p:cNvSpPr>
          <p:nvPr/>
        </p:nvSpPr>
        <p:spPr bwMode="auto">
          <a:xfrm>
            <a:off x="5243513" y="2357438"/>
            <a:ext cx="941387" cy="130175"/>
          </a:xfrm>
          <a:custGeom>
            <a:avLst/>
            <a:gdLst>
              <a:gd name="T0" fmla="*/ 0 w 593"/>
              <a:gd name="T1" fmla="*/ 0 h 73"/>
              <a:gd name="T2" fmla="*/ 2147483646 w 593"/>
              <a:gd name="T3" fmla="*/ 0 h 73"/>
              <a:gd name="T4" fmla="*/ 2147483646 w 593"/>
              <a:gd name="T5" fmla="*/ 2147483646 h 73"/>
              <a:gd name="T6" fmla="*/ 2147483646 w 593"/>
              <a:gd name="T7" fmla="*/ 2147483646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56" y="0"/>
                </a:lnTo>
                <a:lnTo>
                  <a:pt x="144" y="72"/>
                </a:lnTo>
                <a:lnTo>
                  <a:pt x="592" y="72"/>
                </a:lnTo>
              </a:path>
            </a:pathLst>
          </a:custGeom>
          <a:noFill/>
          <a:ln w="25400" cap="rnd" cmpd="sng">
            <a:solidFill>
              <a:srgbClr val="000000"/>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 name="Freeform 31">
            <a:extLst>
              <a:ext uri="{FF2B5EF4-FFF2-40B4-BE49-F238E27FC236}">
                <a16:creationId xmlns:a16="http://schemas.microsoft.com/office/drawing/2014/main" id="{80F14C6E-F74F-7DEB-A3D2-DB390B257E98}"/>
              </a:ext>
            </a:extLst>
          </p:cNvPr>
          <p:cNvSpPr>
            <a:spLocks/>
          </p:cNvSpPr>
          <p:nvPr/>
        </p:nvSpPr>
        <p:spPr bwMode="auto">
          <a:xfrm>
            <a:off x="5230813" y="2343150"/>
            <a:ext cx="941387" cy="130175"/>
          </a:xfrm>
          <a:custGeom>
            <a:avLst/>
            <a:gdLst>
              <a:gd name="T0" fmla="*/ 0 w 593"/>
              <a:gd name="T1" fmla="*/ 0 h 73"/>
              <a:gd name="T2" fmla="*/ 645160275 w 593"/>
              <a:gd name="T3" fmla="*/ 0 h 73"/>
              <a:gd name="T4" fmla="*/ 362902643 w 593"/>
              <a:gd name="T5" fmla="*/ 228951037 h 73"/>
              <a:gd name="T6" fmla="*/ 1491933075 w 593"/>
              <a:gd name="T7" fmla="*/ 228951037 h 73"/>
              <a:gd name="T8" fmla="*/ 0 60000 65536"/>
              <a:gd name="T9" fmla="*/ 0 60000 65536"/>
              <a:gd name="T10" fmla="*/ 0 60000 65536"/>
              <a:gd name="T11" fmla="*/ 0 60000 65536"/>
              <a:gd name="T12" fmla="*/ 0 w 593"/>
              <a:gd name="T13" fmla="*/ 0 h 73"/>
              <a:gd name="T14" fmla="*/ 593 w 593"/>
              <a:gd name="T15" fmla="*/ 73 h 73"/>
            </a:gdLst>
            <a:ahLst/>
            <a:cxnLst>
              <a:cxn ang="T8">
                <a:pos x="T0" y="T1"/>
              </a:cxn>
              <a:cxn ang="T9">
                <a:pos x="T2" y="T3"/>
              </a:cxn>
              <a:cxn ang="T10">
                <a:pos x="T4" y="T5"/>
              </a:cxn>
              <a:cxn ang="T11">
                <a:pos x="T6" y="T7"/>
              </a:cxn>
            </a:cxnLst>
            <a:rect l="T12" t="T13" r="T14" b="T15"/>
            <a:pathLst>
              <a:path w="593" h="73">
                <a:moveTo>
                  <a:pt x="0" y="0"/>
                </a:moveTo>
                <a:lnTo>
                  <a:pt x="256" y="0"/>
                </a:lnTo>
                <a:lnTo>
                  <a:pt x="144" y="72"/>
                </a:lnTo>
                <a:lnTo>
                  <a:pt x="592" y="72"/>
                </a:lnTo>
              </a:path>
            </a:pathLst>
          </a:custGeom>
          <a:noFill/>
          <a:ln w="25400" cap="rnd" cmpd="sng">
            <a:solidFill>
              <a:srgbClr val="0033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43" name="Rectangle 32">
            <a:extLst>
              <a:ext uri="{FF2B5EF4-FFF2-40B4-BE49-F238E27FC236}">
                <a16:creationId xmlns:a16="http://schemas.microsoft.com/office/drawing/2014/main" id="{309DE263-C53A-CD82-B596-50A52F5753CC}"/>
              </a:ext>
            </a:extLst>
          </p:cNvPr>
          <p:cNvSpPr>
            <a:spLocks noChangeArrowheads="1"/>
          </p:cNvSpPr>
          <p:nvPr/>
        </p:nvSpPr>
        <p:spPr bwMode="auto">
          <a:xfrm>
            <a:off x="2028825" y="5375275"/>
            <a:ext cx="1946275" cy="363538"/>
          </a:xfrm>
          <a:prstGeom prst="rect">
            <a:avLst/>
          </a:prstGeom>
          <a:noFill/>
          <a:ln>
            <a:noFill/>
          </a:ln>
          <a:effectLst/>
        </p:spPr>
        <p:txBody>
          <a:bodyPr wrap="none" lIns="90487" tIns="44450" rIns="90487" bIns="44450">
            <a:spAutoFit/>
          </a:bodyPr>
          <a:lstStyle/>
          <a:p>
            <a:pPr>
              <a:defRPr/>
            </a:pPr>
            <a:r>
              <a:rPr lang="en-US" b="1" i="1" u="sng">
                <a:solidFill>
                  <a:srgbClr val="000000"/>
                </a:solidFill>
                <a:effectLst>
                  <a:outerShdw blurRad="38100" dist="38100" dir="2700000" algn="tl">
                    <a:srgbClr val="FFFFFF"/>
                  </a:outerShdw>
                </a:effectLst>
                <a:latin typeface="Helvetica" pitchFamily="-128" charset="0"/>
                <a:ea typeface="ＭＳ Ｐゴシック" pitchFamily="-128" charset="-128"/>
              </a:rPr>
              <a:t>Bug Categories:</a:t>
            </a:r>
          </a:p>
        </p:txBody>
      </p:sp>
      <p:sp>
        <p:nvSpPr>
          <p:cNvPr id="44" name="Rectangle 33">
            <a:extLst>
              <a:ext uri="{FF2B5EF4-FFF2-40B4-BE49-F238E27FC236}">
                <a16:creationId xmlns:a16="http://schemas.microsoft.com/office/drawing/2014/main" id="{2D953240-1A2B-0C4A-F78A-60CAECE04ADA}"/>
              </a:ext>
            </a:extLst>
          </p:cNvPr>
          <p:cNvSpPr>
            <a:spLocks noChangeArrowheads="1"/>
          </p:cNvSpPr>
          <p:nvPr/>
        </p:nvSpPr>
        <p:spPr bwMode="auto">
          <a:xfrm>
            <a:off x="3819525" y="5375275"/>
            <a:ext cx="2771775" cy="363538"/>
          </a:xfrm>
          <a:prstGeom prst="rect">
            <a:avLst/>
          </a:prstGeom>
          <a:noFill/>
          <a:ln>
            <a:noFill/>
          </a:ln>
          <a:effectLst/>
        </p:spPr>
        <p:txBody>
          <a:bodyPr wrap="none" lIns="90487" tIns="44450" rIns="90487" bIns="44450">
            <a:spAutoFit/>
          </a:bodyPr>
          <a:lstStyle/>
          <a:p>
            <a:pPr>
              <a:defRPr/>
            </a:pPr>
            <a:r>
              <a:rPr lang="en-US" b="1" dirty="0">
                <a:solidFill>
                  <a:srgbClr val="000000"/>
                </a:solidFill>
                <a:effectLst>
                  <a:outerShdw blurRad="38100" dist="38100" dir="2700000" algn="tl">
                    <a:srgbClr val="FFFFFF"/>
                  </a:outerShdw>
                </a:effectLst>
                <a:latin typeface="Helvetica" pitchFamily="-128" charset="0"/>
                <a:ea typeface="ＭＳ Ｐゴシック" pitchFamily="-128" charset="-128"/>
              </a:rPr>
              <a:t>  function-related bugs, </a:t>
            </a:r>
          </a:p>
        </p:txBody>
      </p:sp>
      <p:sp>
        <p:nvSpPr>
          <p:cNvPr id="45" name="Rectangle 34">
            <a:extLst>
              <a:ext uri="{FF2B5EF4-FFF2-40B4-BE49-F238E27FC236}">
                <a16:creationId xmlns:a16="http://schemas.microsoft.com/office/drawing/2014/main" id="{8F946DB8-D513-28E6-1F28-CF9B72F920D3}"/>
              </a:ext>
            </a:extLst>
          </p:cNvPr>
          <p:cNvSpPr>
            <a:spLocks noChangeArrowheads="1"/>
          </p:cNvSpPr>
          <p:nvPr/>
        </p:nvSpPr>
        <p:spPr bwMode="auto">
          <a:xfrm>
            <a:off x="2016125" y="5646738"/>
            <a:ext cx="5224463" cy="363537"/>
          </a:xfrm>
          <a:prstGeom prst="rect">
            <a:avLst/>
          </a:prstGeom>
          <a:noFill/>
          <a:ln>
            <a:noFill/>
          </a:ln>
          <a:effectLst/>
        </p:spPr>
        <p:txBody>
          <a:bodyPr wrap="none" lIns="90487" tIns="44450" rIns="90487" bIns="44450">
            <a:spAutoFit/>
          </a:bodyPr>
          <a:lstStyle/>
          <a:p>
            <a:pPr>
              <a:defRPr/>
            </a:pPr>
            <a:r>
              <a:rPr lang="en-US" b="1" dirty="0">
                <a:solidFill>
                  <a:srgbClr val="000000"/>
                </a:solidFill>
                <a:effectLst>
                  <a:outerShdw blurRad="38100" dist="38100" dir="2700000" algn="tl">
                    <a:srgbClr val="FFFFFF"/>
                  </a:outerShdw>
                </a:effectLst>
                <a:latin typeface="Helvetica" pitchFamily="-128" charset="0"/>
                <a:ea typeface="ＭＳ Ｐゴシック" pitchFamily="-128" charset="-128"/>
              </a:rPr>
              <a:t>system-related bugs, data bugs, coding bugs, </a:t>
            </a:r>
          </a:p>
        </p:txBody>
      </p:sp>
      <p:sp>
        <p:nvSpPr>
          <p:cNvPr id="46" name="Rectangle 35">
            <a:extLst>
              <a:ext uri="{FF2B5EF4-FFF2-40B4-BE49-F238E27FC236}">
                <a16:creationId xmlns:a16="http://schemas.microsoft.com/office/drawing/2014/main" id="{EE0FA6F4-E9E7-1FA3-6023-CF9D2757C583}"/>
              </a:ext>
            </a:extLst>
          </p:cNvPr>
          <p:cNvSpPr>
            <a:spLocks noChangeArrowheads="1"/>
          </p:cNvSpPr>
          <p:nvPr/>
        </p:nvSpPr>
        <p:spPr bwMode="auto">
          <a:xfrm>
            <a:off x="2016125" y="5903913"/>
            <a:ext cx="5184775" cy="363537"/>
          </a:xfrm>
          <a:prstGeom prst="rect">
            <a:avLst/>
          </a:prstGeom>
          <a:noFill/>
          <a:ln>
            <a:noFill/>
          </a:ln>
          <a:effectLst/>
        </p:spPr>
        <p:txBody>
          <a:bodyPr wrap="none" lIns="90487" tIns="44450" rIns="90487" bIns="44450">
            <a:spAutoFit/>
          </a:bodyPr>
          <a:lstStyle/>
          <a:p>
            <a:pPr>
              <a:defRPr/>
            </a:pPr>
            <a:r>
              <a:rPr lang="en-US" b="1" dirty="0">
                <a:solidFill>
                  <a:srgbClr val="000000"/>
                </a:solidFill>
                <a:effectLst>
                  <a:outerShdw blurRad="38100" dist="38100" dir="2700000" algn="tl">
                    <a:srgbClr val="FFFFFF"/>
                  </a:outerShdw>
                </a:effectLst>
                <a:latin typeface="Helvetica" pitchFamily="-128" charset="0"/>
                <a:ea typeface="ＭＳ Ｐゴシック" pitchFamily="-128" charset="-128"/>
              </a:rPr>
              <a:t>design bugs, documentation bugs, standards </a:t>
            </a:r>
          </a:p>
        </p:txBody>
      </p:sp>
      <p:sp>
        <p:nvSpPr>
          <p:cNvPr id="47" name="Rectangle 36">
            <a:extLst>
              <a:ext uri="{FF2B5EF4-FFF2-40B4-BE49-F238E27FC236}">
                <a16:creationId xmlns:a16="http://schemas.microsoft.com/office/drawing/2014/main" id="{104A6E86-C054-2EC7-2E04-05CA0DFAF213}"/>
              </a:ext>
            </a:extLst>
          </p:cNvPr>
          <p:cNvSpPr>
            <a:spLocks noChangeArrowheads="1"/>
          </p:cNvSpPr>
          <p:nvPr/>
        </p:nvSpPr>
        <p:spPr bwMode="auto">
          <a:xfrm>
            <a:off x="2016125" y="6161088"/>
            <a:ext cx="1768475" cy="363537"/>
          </a:xfrm>
          <a:prstGeom prst="rect">
            <a:avLst/>
          </a:prstGeom>
          <a:noFill/>
          <a:ln>
            <a:noFill/>
          </a:ln>
          <a:effectLst/>
        </p:spPr>
        <p:txBody>
          <a:bodyPr wrap="none" lIns="90487" tIns="44450" rIns="90487" bIns="44450">
            <a:spAutoFit/>
          </a:bodyPr>
          <a:lstStyle/>
          <a:p>
            <a:pPr>
              <a:defRPr/>
            </a:pPr>
            <a:r>
              <a:rPr lang="en-US" b="1" dirty="0">
                <a:solidFill>
                  <a:srgbClr val="000000"/>
                </a:solidFill>
                <a:effectLst>
                  <a:outerShdw blurRad="38100" dist="38100" dir="2700000" algn="tl">
                    <a:srgbClr val="FFFFFF"/>
                  </a:outerShdw>
                </a:effectLst>
                <a:latin typeface="Helvetica" pitchFamily="-128" charset="0"/>
                <a:ea typeface="ＭＳ Ｐゴシック" pitchFamily="-128" charset="-128"/>
              </a:rPr>
              <a:t>violations, etc.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down)">
                                      <p:cBhvr>
                                        <p:cTn id="19" dur="500"/>
                                        <p:tgtEl>
                                          <p:spTgt spid="2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down)">
                                      <p:cBhvr>
                                        <p:cTn id="25" dur="500"/>
                                        <p:tgtEl>
                                          <p:spTgt spid="24"/>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down)">
                                      <p:cBhvr>
                                        <p:cTn id="34" dur="500"/>
                                        <p:tgtEl>
                                          <p:spTgt spid="27"/>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down)">
                                      <p:cBhvr>
                                        <p:cTn id="43" dur="500"/>
                                        <p:tgtEl>
                                          <p:spTgt spid="30"/>
                                        </p:tgtEl>
                                      </p:cBhvr>
                                    </p:animEffect>
                                  </p:childTnLst>
                                </p:cTn>
                              </p:par>
                              <p:par>
                                <p:cTn id="44" presetID="22" presetClass="entr" presetSubtype="4"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down)">
                                      <p:cBhvr>
                                        <p:cTn id="46" dur="500"/>
                                        <p:tgtEl>
                                          <p:spTgt spid="31"/>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down)">
                                      <p:cBhvr>
                                        <p:cTn id="49" dur="500"/>
                                        <p:tgtEl>
                                          <p:spTgt spid="32"/>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animEffect transition="in" filter="wipe(down)">
                                      <p:cBhvr>
                                        <p:cTn id="52" dur="500"/>
                                        <p:tgtEl>
                                          <p:spTgt spid="33"/>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animEffect transition="in" filter="wipe(down)">
                                      <p:cBhvr>
                                        <p:cTn id="55" dur="500"/>
                                        <p:tgtEl>
                                          <p:spTgt spid="3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down)">
                                      <p:cBhvr>
                                        <p:cTn id="58" dur="500"/>
                                        <p:tgtEl>
                                          <p:spTgt spid="3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wipe(down)">
                                      <p:cBhvr>
                                        <p:cTn id="61" dur="500"/>
                                        <p:tgtEl>
                                          <p:spTgt spid="36"/>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down)">
                                      <p:cBhvr>
                                        <p:cTn id="64" dur="500"/>
                                        <p:tgtEl>
                                          <p:spTgt spid="37"/>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animEffect transition="in" filter="wipe(down)">
                                      <p:cBhvr>
                                        <p:cTn id="67" dur="500"/>
                                        <p:tgtEl>
                                          <p:spTgt spid="38"/>
                                        </p:tgtEl>
                                      </p:cBhvr>
                                    </p:animEffect>
                                  </p:childTnLst>
                                </p:cTn>
                              </p:par>
                              <p:par>
                                <p:cTn id="68" presetID="22" presetClass="entr" presetSubtype="4" fill="hold" nodeType="withEffect">
                                  <p:stCondLst>
                                    <p:cond delay="0"/>
                                  </p:stCondLst>
                                  <p:childTnLst>
                                    <p:set>
                                      <p:cBhvr>
                                        <p:cTn id="69" dur="1" fill="hold">
                                          <p:stCondLst>
                                            <p:cond delay="0"/>
                                          </p:stCondLst>
                                        </p:cTn>
                                        <p:tgtEl>
                                          <p:spTgt spid="39"/>
                                        </p:tgtEl>
                                        <p:attrNameLst>
                                          <p:attrName>style.visibility</p:attrName>
                                        </p:attrNameLst>
                                      </p:cBhvr>
                                      <p:to>
                                        <p:strVal val="visible"/>
                                      </p:to>
                                    </p:set>
                                    <p:animEffect transition="in" filter="wipe(down)">
                                      <p:cBhvr>
                                        <p:cTn id="70" dur="500"/>
                                        <p:tgtEl>
                                          <p:spTgt spid="39"/>
                                        </p:tgtEl>
                                      </p:cBhvr>
                                    </p:animEffect>
                                  </p:childTnLst>
                                </p:cTn>
                              </p:par>
                              <p:par>
                                <p:cTn id="71" presetID="22" presetClass="entr" presetSubtype="4" fill="hold" nodeType="withEffect">
                                  <p:stCondLst>
                                    <p:cond delay="0"/>
                                  </p:stCondLst>
                                  <p:childTnLst>
                                    <p:set>
                                      <p:cBhvr>
                                        <p:cTn id="72" dur="1" fill="hold">
                                          <p:stCondLst>
                                            <p:cond delay="0"/>
                                          </p:stCondLst>
                                        </p:cTn>
                                        <p:tgtEl>
                                          <p:spTgt spid="40"/>
                                        </p:tgtEl>
                                        <p:attrNameLst>
                                          <p:attrName>style.visibility</p:attrName>
                                        </p:attrNameLst>
                                      </p:cBhvr>
                                      <p:to>
                                        <p:strVal val="visible"/>
                                      </p:to>
                                    </p:set>
                                    <p:animEffect transition="in" filter="wipe(down)">
                                      <p:cBhvr>
                                        <p:cTn id="73" dur="500"/>
                                        <p:tgtEl>
                                          <p:spTgt spid="40"/>
                                        </p:tgtEl>
                                      </p:cBhvr>
                                    </p:animEffect>
                                  </p:childTnLst>
                                </p:cTn>
                              </p:par>
                              <p:par>
                                <p:cTn id="74" presetID="22" presetClass="entr" presetSubtype="4" fill="hold" nodeType="withEffect">
                                  <p:stCondLst>
                                    <p:cond delay="0"/>
                                  </p:stCondLst>
                                  <p:childTnLst>
                                    <p:set>
                                      <p:cBhvr>
                                        <p:cTn id="75" dur="1" fill="hold">
                                          <p:stCondLst>
                                            <p:cond delay="0"/>
                                          </p:stCondLst>
                                        </p:cTn>
                                        <p:tgtEl>
                                          <p:spTgt spid="41"/>
                                        </p:tgtEl>
                                        <p:attrNameLst>
                                          <p:attrName>style.visibility</p:attrName>
                                        </p:attrNameLst>
                                      </p:cBhvr>
                                      <p:to>
                                        <p:strVal val="visible"/>
                                      </p:to>
                                    </p:set>
                                    <p:animEffect transition="in" filter="wipe(down)">
                                      <p:cBhvr>
                                        <p:cTn id="76" dur="500"/>
                                        <p:tgtEl>
                                          <p:spTgt spid="41"/>
                                        </p:tgtEl>
                                      </p:cBhvr>
                                    </p:animEffect>
                                  </p:childTnLst>
                                </p:cTn>
                              </p:par>
                              <p:par>
                                <p:cTn id="77" presetID="22" presetClass="entr" presetSubtype="4" fill="hold" nodeType="withEffect">
                                  <p:stCondLst>
                                    <p:cond delay="0"/>
                                  </p:stCondLst>
                                  <p:childTnLst>
                                    <p:set>
                                      <p:cBhvr>
                                        <p:cTn id="78" dur="1" fill="hold">
                                          <p:stCondLst>
                                            <p:cond delay="0"/>
                                          </p:stCondLst>
                                        </p:cTn>
                                        <p:tgtEl>
                                          <p:spTgt spid="42"/>
                                        </p:tgtEl>
                                        <p:attrNameLst>
                                          <p:attrName>style.visibility</p:attrName>
                                        </p:attrNameLst>
                                      </p:cBhvr>
                                      <p:to>
                                        <p:strVal val="visible"/>
                                      </p:to>
                                    </p:set>
                                    <p:animEffect transition="in" filter="wipe(down)">
                                      <p:cBhvr>
                                        <p:cTn id="79" dur="500"/>
                                        <p:tgtEl>
                                          <p:spTgt spid="42"/>
                                        </p:tgtEl>
                                      </p:cBhvr>
                                    </p:animEffect>
                                  </p:childTnLst>
                                </p:cTn>
                              </p:par>
                              <p:par>
                                <p:cTn id="80" presetID="22" presetClass="entr" presetSubtype="4" fill="hold" grpId="0" nodeType="with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down)">
                                      <p:cBhvr>
                                        <p:cTn id="82" dur="500"/>
                                        <p:tgtEl>
                                          <p:spTgt spid="43"/>
                                        </p:tgtEl>
                                      </p:cBhvr>
                                    </p:animEffect>
                                  </p:childTnLst>
                                </p:cTn>
                              </p:par>
                              <p:par>
                                <p:cTn id="83" presetID="22" presetClass="entr" presetSubtype="4"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Effect transition="in" filter="wipe(down)">
                                      <p:cBhvr>
                                        <p:cTn id="85" dur="500"/>
                                        <p:tgtEl>
                                          <p:spTgt spid="44"/>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45"/>
                                        </p:tgtEl>
                                        <p:attrNameLst>
                                          <p:attrName>style.visibility</p:attrName>
                                        </p:attrNameLst>
                                      </p:cBhvr>
                                      <p:to>
                                        <p:strVal val="visible"/>
                                      </p:to>
                                    </p:set>
                                    <p:animEffect transition="in" filter="wipe(down)">
                                      <p:cBhvr>
                                        <p:cTn id="88" dur="500"/>
                                        <p:tgtEl>
                                          <p:spTgt spid="45"/>
                                        </p:tgtEl>
                                      </p:cBhvr>
                                    </p:animEffect>
                                  </p:childTnLst>
                                </p:cTn>
                              </p:par>
                              <p:par>
                                <p:cTn id="89" presetID="22" presetClass="entr" presetSubtype="4"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wipe(down)">
                                      <p:cBhvr>
                                        <p:cTn id="91" dur="500"/>
                                        <p:tgtEl>
                                          <p:spTgt spid="46"/>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47"/>
                                        </p:tgtEl>
                                        <p:attrNameLst>
                                          <p:attrName>style.visibility</p:attrName>
                                        </p:attrNameLst>
                                      </p:cBhvr>
                                      <p:to>
                                        <p:strVal val="visible"/>
                                      </p:to>
                                    </p:set>
                                    <p:animEffect transition="in" filter="wipe(down)">
                                      <p:cBhvr>
                                        <p:cTn id="94"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3" grpId="0"/>
      <p:bldP spid="24"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animBg="1"/>
      <p:bldP spid="38" grpId="0"/>
      <p:bldP spid="43" grpId="0"/>
      <p:bldP spid="44" grpId="0"/>
      <p:bldP spid="45" grpId="0"/>
      <p:bldP spid="46" grpId="0"/>
      <p:bldP spid="4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1">
            <a:extLst>
              <a:ext uri="{FF2B5EF4-FFF2-40B4-BE49-F238E27FC236}">
                <a16:creationId xmlns:a16="http://schemas.microsoft.com/office/drawing/2014/main" id="{DD4C9772-8247-C489-7304-E41FC5A983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0168914-C35D-440B-9830-08C2090569C3}" type="slidenum">
              <a:rPr lang="en-US" altLang="zh-CN" sz="1400">
                <a:solidFill>
                  <a:schemeClr val="tx1"/>
                </a:solidFill>
              </a:rPr>
              <a:pPr>
                <a:spcBef>
                  <a:spcPct val="0"/>
                </a:spcBef>
                <a:buFontTx/>
                <a:buNone/>
              </a:pPr>
              <a:t>33</a:t>
            </a:fld>
            <a:endParaRPr lang="en-US" altLang="zh-CN" sz="1400">
              <a:solidFill>
                <a:schemeClr val="tx1"/>
              </a:solidFill>
            </a:endParaRPr>
          </a:p>
        </p:txBody>
      </p:sp>
      <p:sp>
        <p:nvSpPr>
          <p:cNvPr id="7" name="Rectangle 3">
            <a:extLst>
              <a:ext uri="{FF2B5EF4-FFF2-40B4-BE49-F238E27FC236}">
                <a16:creationId xmlns:a16="http://schemas.microsoft.com/office/drawing/2014/main" id="{6E74C951-72FB-E5F5-DDDE-758BD77DF79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Debugging Techniques</a:t>
            </a:r>
          </a:p>
        </p:txBody>
      </p:sp>
      <p:sp>
        <p:nvSpPr>
          <p:cNvPr id="9" name="Rectangle 2">
            <a:extLst>
              <a:ext uri="{FF2B5EF4-FFF2-40B4-BE49-F238E27FC236}">
                <a16:creationId xmlns:a16="http://schemas.microsoft.com/office/drawing/2014/main" id="{B118E87D-1B05-AF62-8317-DD612DDD20EC}"/>
              </a:ext>
            </a:extLst>
          </p:cNvPr>
          <p:cNvSpPr>
            <a:spLocks noChangeArrowheads="1"/>
          </p:cNvSpPr>
          <p:nvPr/>
        </p:nvSpPr>
        <p:spPr bwMode="auto">
          <a:xfrm>
            <a:off x="2268538" y="1916113"/>
            <a:ext cx="4305300" cy="3157537"/>
          </a:xfrm>
          <a:prstGeom prst="rect">
            <a:avLst/>
          </a:prstGeom>
          <a:solidFill>
            <a:srgbClr val="9A0000"/>
          </a:solidFill>
          <a:ln w="25400">
            <a:noFill/>
            <a:miter lim="800000"/>
            <a:headEnd/>
            <a:tailEnd/>
          </a:ln>
          <a:effectLst>
            <a:outerShdw dist="107763" dir="2700000" algn="ctr" rotWithShape="0">
              <a:srgbClr val="EAEAEA"/>
            </a:outerShdw>
          </a:effectLst>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10" name="Rectangle 4">
            <a:extLst>
              <a:ext uri="{FF2B5EF4-FFF2-40B4-BE49-F238E27FC236}">
                <a16:creationId xmlns:a16="http://schemas.microsoft.com/office/drawing/2014/main" id="{55A1CA30-74B1-FEB8-79CD-E348A5013C95}"/>
              </a:ext>
            </a:extLst>
          </p:cNvPr>
          <p:cNvSpPr>
            <a:spLocks noChangeArrowheads="1"/>
          </p:cNvSpPr>
          <p:nvPr/>
        </p:nvSpPr>
        <p:spPr bwMode="auto">
          <a:xfrm>
            <a:off x="3181350" y="2166938"/>
            <a:ext cx="30257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FFFFFF"/>
                </a:solidFill>
                <a:latin typeface="Helvetica" panose="020B0604020202020204" pitchFamily="34" charset="0"/>
                <a:ea typeface="MS PGothic" panose="020B0600070205080204" pitchFamily="34" charset="-128"/>
              </a:rPr>
              <a:t>brute force / testing</a:t>
            </a:r>
          </a:p>
          <a:p>
            <a:pPr>
              <a:spcBef>
                <a:spcPct val="0"/>
              </a:spcBef>
              <a:buFontTx/>
              <a:buNone/>
            </a:pPr>
            <a:endParaRPr lang="en-US" altLang="zh-CN" b="1">
              <a:solidFill>
                <a:srgbClr val="FFFFFF"/>
              </a:solidFill>
              <a:latin typeface="Helvetica" panose="020B0604020202020204" pitchFamily="34" charset="0"/>
              <a:ea typeface="MS PGothic" panose="020B0600070205080204" pitchFamily="34" charset="-128"/>
            </a:endParaRPr>
          </a:p>
        </p:txBody>
      </p:sp>
      <p:sp>
        <p:nvSpPr>
          <p:cNvPr id="11" name="Rectangle 5">
            <a:extLst>
              <a:ext uri="{FF2B5EF4-FFF2-40B4-BE49-F238E27FC236}">
                <a16:creationId xmlns:a16="http://schemas.microsoft.com/office/drawing/2014/main" id="{33FEE501-65CA-C91A-24AA-9643DF1B8C27}"/>
              </a:ext>
            </a:extLst>
          </p:cNvPr>
          <p:cNvSpPr>
            <a:spLocks noChangeArrowheads="1"/>
          </p:cNvSpPr>
          <p:nvPr/>
        </p:nvSpPr>
        <p:spPr bwMode="auto">
          <a:xfrm>
            <a:off x="3181350" y="2524125"/>
            <a:ext cx="180975"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17" name="Rectangle 6">
            <a:extLst>
              <a:ext uri="{FF2B5EF4-FFF2-40B4-BE49-F238E27FC236}">
                <a16:creationId xmlns:a16="http://schemas.microsoft.com/office/drawing/2014/main" id="{279C655F-FA65-BFD0-2020-894D03F94037}"/>
              </a:ext>
            </a:extLst>
          </p:cNvPr>
          <p:cNvSpPr>
            <a:spLocks noChangeArrowheads="1"/>
          </p:cNvSpPr>
          <p:nvPr/>
        </p:nvSpPr>
        <p:spPr bwMode="auto">
          <a:xfrm>
            <a:off x="3181350" y="2881313"/>
            <a:ext cx="2062163"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FFFFFF"/>
                </a:solidFill>
                <a:latin typeface="Helvetica" panose="020B0604020202020204" pitchFamily="34" charset="0"/>
                <a:ea typeface="MS PGothic" panose="020B0600070205080204" pitchFamily="34" charset="-128"/>
              </a:rPr>
              <a:t>backtracking</a:t>
            </a:r>
          </a:p>
          <a:p>
            <a:pPr>
              <a:spcBef>
                <a:spcPct val="0"/>
              </a:spcBef>
              <a:buFontTx/>
              <a:buNone/>
            </a:pPr>
            <a:endParaRPr lang="en-US" altLang="zh-CN" b="1">
              <a:solidFill>
                <a:srgbClr val="FFFFFF"/>
              </a:solidFill>
              <a:latin typeface="Helvetica" panose="020B0604020202020204" pitchFamily="34" charset="0"/>
              <a:ea typeface="MS PGothic" panose="020B0600070205080204" pitchFamily="34" charset="-128"/>
            </a:endParaRPr>
          </a:p>
        </p:txBody>
      </p:sp>
      <p:sp>
        <p:nvSpPr>
          <p:cNvPr id="18" name="Rectangle 7">
            <a:extLst>
              <a:ext uri="{FF2B5EF4-FFF2-40B4-BE49-F238E27FC236}">
                <a16:creationId xmlns:a16="http://schemas.microsoft.com/office/drawing/2014/main" id="{D60631C9-1099-B647-CEB6-F4418A8E1F9C}"/>
              </a:ext>
            </a:extLst>
          </p:cNvPr>
          <p:cNvSpPr>
            <a:spLocks noChangeArrowheads="1"/>
          </p:cNvSpPr>
          <p:nvPr/>
        </p:nvSpPr>
        <p:spPr bwMode="auto">
          <a:xfrm>
            <a:off x="3181350" y="3238500"/>
            <a:ext cx="180975"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19" name="Rectangle 8">
            <a:extLst>
              <a:ext uri="{FF2B5EF4-FFF2-40B4-BE49-F238E27FC236}">
                <a16:creationId xmlns:a16="http://schemas.microsoft.com/office/drawing/2014/main" id="{7545A9D0-F8EE-3FBE-6C34-5DD42FA4C381}"/>
              </a:ext>
            </a:extLst>
          </p:cNvPr>
          <p:cNvSpPr>
            <a:spLocks noChangeArrowheads="1"/>
          </p:cNvSpPr>
          <p:nvPr/>
        </p:nvSpPr>
        <p:spPr bwMode="auto">
          <a:xfrm>
            <a:off x="3181350" y="3595688"/>
            <a:ext cx="15525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FFFFFF"/>
                </a:solidFill>
                <a:latin typeface="Helvetica" panose="020B0604020202020204" pitchFamily="34" charset="0"/>
                <a:ea typeface="MS PGothic" panose="020B0600070205080204" pitchFamily="34" charset="-128"/>
              </a:rPr>
              <a:t>induction</a:t>
            </a:r>
          </a:p>
          <a:p>
            <a:pPr>
              <a:spcBef>
                <a:spcPct val="0"/>
              </a:spcBef>
              <a:buFontTx/>
              <a:buNone/>
            </a:pPr>
            <a:endParaRPr lang="en-US" altLang="zh-CN" b="1">
              <a:solidFill>
                <a:srgbClr val="FFFFFF"/>
              </a:solidFill>
              <a:latin typeface="Helvetica" panose="020B0604020202020204" pitchFamily="34" charset="0"/>
              <a:ea typeface="MS PGothic" panose="020B0600070205080204" pitchFamily="34" charset="-128"/>
            </a:endParaRPr>
          </a:p>
        </p:txBody>
      </p:sp>
      <p:sp>
        <p:nvSpPr>
          <p:cNvPr id="20" name="Rectangle 9">
            <a:extLst>
              <a:ext uri="{FF2B5EF4-FFF2-40B4-BE49-F238E27FC236}">
                <a16:creationId xmlns:a16="http://schemas.microsoft.com/office/drawing/2014/main" id="{9ACC6EB5-830B-782A-20AD-AE73E151765F}"/>
              </a:ext>
            </a:extLst>
          </p:cNvPr>
          <p:cNvSpPr>
            <a:spLocks noChangeArrowheads="1"/>
          </p:cNvSpPr>
          <p:nvPr/>
        </p:nvSpPr>
        <p:spPr bwMode="auto">
          <a:xfrm>
            <a:off x="3181350" y="3952875"/>
            <a:ext cx="180975" cy="819150"/>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b="1">
              <a:solidFill>
                <a:srgbClr val="000000"/>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21" name="Rectangle 10">
            <a:extLst>
              <a:ext uri="{FF2B5EF4-FFF2-40B4-BE49-F238E27FC236}">
                <a16:creationId xmlns:a16="http://schemas.microsoft.com/office/drawing/2014/main" id="{CFA61142-F9A7-05E9-240F-154F720110CD}"/>
              </a:ext>
            </a:extLst>
          </p:cNvPr>
          <p:cNvSpPr>
            <a:spLocks noChangeArrowheads="1"/>
          </p:cNvSpPr>
          <p:nvPr/>
        </p:nvSpPr>
        <p:spPr bwMode="auto">
          <a:xfrm>
            <a:off x="3181350" y="4310063"/>
            <a:ext cx="16367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FFFFFF"/>
                </a:solidFill>
                <a:latin typeface="Helvetica" panose="020B0604020202020204" pitchFamily="34" charset="0"/>
                <a:ea typeface="MS PGothic" panose="020B0600070205080204" pitchFamily="34" charset="-128"/>
              </a:rPr>
              <a:t>deduction</a:t>
            </a:r>
          </a:p>
        </p:txBody>
      </p:sp>
      <p:grpSp>
        <p:nvGrpSpPr>
          <p:cNvPr id="22" name="Group 11">
            <a:extLst>
              <a:ext uri="{FF2B5EF4-FFF2-40B4-BE49-F238E27FC236}">
                <a16:creationId xmlns:a16="http://schemas.microsoft.com/office/drawing/2014/main" id="{30A08911-D61D-D944-DA0A-01A4AFE2CE83}"/>
              </a:ext>
            </a:extLst>
          </p:cNvPr>
          <p:cNvGrpSpPr>
            <a:grpSpLocks/>
          </p:cNvGrpSpPr>
          <p:nvPr/>
        </p:nvGrpSpPr>
        <p:grpSpPr bwMode="auto">
          <a:xfrm>
            <a:off x="2846388" y="4403725"/>
            <a:ext cx="215900" cy="242888"/>
            <a:chOff x="2044" y="2345"/>
            <a:chExt cx="136" cy="136"/>
          </a:xfrm>
        </p:grpSpPr>
        <p:sp>
          <p:nvSpPr>
            <p:cNvPr id="23" name="Rectangle 12">
              <a:extLst>
                <a:ext uri="{FF2B5EF4-FFF2-40B4-BE49-F238E27FC236}">
                  <a16:creationId xmlns:a16="http://schemas.microsoft.com/office/drawing/2014/main" id="{30A02B91-769E-1E45-D72B-657D5BDBE6B7}"/>
                </a:ext>
              </a:extLst>
            </p:cNvPr>
            <p:cNvSpPr>
              <a:spLocks noChangeArrowheads="1"/>
            </p:cNvSpPr>
            <p:nvPr/>
          </p:nvSpPr>
          <p:spPr bwMode="auto">
            <a:xfrm>
              <a:off x="2060" y="2369"/>
              <a:ext cx="120" cy="112"/>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4" name="Rectangle 13">
              <a:extLst>
                <a:ext uri="{FF2B5EF4-FFF2-40B4-BE49-F238E27FC236}">
                  <a16:creationId xmlns:a16="http://schemas.microsoft.com/office/drawing/2014/main" id="{BF207105-791D-FAF8-235E-26D362C39AA2}"/>
                </a:ext>
              </a:extLst>
            </p:cNvPr>
            <p:cNvSpPr>
              <a:spLocks noChangeArrowheads="1"/>
            </p:cNvSpPr>
            <p:nvPr/>
          </p:nvSpPr>
          <p:spPr bwMode="auto">
            <a:xfrm>
              <a:off x="2044" y="2345"/>
              <a:ext cx="112" cy="120"/>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grpSp>
      <p:grpSp>
        <p:nvGrpSpPr>
          <p:cNvPr id="25" name="Group 14">
            <a:extLst>
              <a:ext uri="{FF2B5EF4-FFF2-40B4-BE49-F238E27FC236}">
                <a16:creationId xmlns:a16="http://schemas.microsoft.com/office/drawing/2014/main" id="{14B2F28E-FEBA-E627-AF37-96DE1152B4C7}"/>
              </a:ext>
            </a:extLst>
          </p:cNvPr>
          <p:cNvGrpSpPr>
            <a:grpSpLocks/>
          </p:cNvGrpSpPr>
          <p:nvPr/>
        </p:nvGrpSpPr>
        <p:grpSpPr bwMode="auto">
          <a:xfrm>
            <a:off x="2846388" y="3703638"/>
            <a:ext cx="215900" cy="242887"/>
            <a:chOff x="2044" y="1953"/>
            <a:chExt cx="136" cy="136"/>
          </a:xfrm>
        </p:grpSpPr>
        <p:sp>
          <p:nvSpPr>
            <p:cNvPr id="26" name="Rectangle 15">
              <a:extLst>
                <a:ext uri="{FF2B5EF4-FFF2-40B4-BE49-F238E27FC236}">
                  <a16:creationId xmlns:a16="http://schemas.microsoft.com/office/drawing/2014/main" id="{E846E326-E29D-63F0-C2DC-560E9736A6ED}"/>
                </a:ext>
              </a:extLst>
            </p:cNvPr>
            <p:cNvSpPr>
              <a:spLocks noChangeArrowheads="1"/>
            </p:cNvSpPr>
            <p:nvPr/>
          </p:nvSpPr>
          <p:spPr bwMode="auto">
            <a:xfrm>
              <a:off x="2060" y="1969"/>
              <a:ext cx="120" cy="120"/>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27" name="Rectangle 16">
              <a:extLst>
                <a:ext uri="{FF2B5EF4-FFF2-40B4-BE49-F238E27FC236}">
                  <a16:creationId xmlns:a16="http://schemas.microsoft.com/office/drawing/2014/main" id="{C87133CD-C53A-BA1E-DD50-52460E941F3B}"/>
                </a:ext>
              </a:extLst>
            </p:cNvPr>
            <p:cNvSpPr>
              <a:spLocks noChangeArrowheads="1"/>
            </p:cNvSpPr>
            <p:nvPr/>
          </p:nvSpPr>
          <p:spPr bwMode="auto">
            <a:xfrm>
              <a:off x="2044" y="1953"/>
              <a:ext cx="112" cy="120"/>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grpSp>
      <p:grpSp>
        <p:nvGrpSpPr>
          <p:cNvPr id="28" name="Group 17">
            <a:extLst>
              <a:ext uri="{FF2B5EF4-FFF2-40B4-BE49-F238E27FC236}">
                <a16:creationId xmlns:a16="http://schemas.microsoft.com/office/drawing/2014/main" id="{F2DD8969-FFD8-5D47-043C-2287CC5CBFDB}"/>
              </a:ext>
            </a:extLst>
          </p:cNvPr>
          <p:cNvGrpSpPr>
            <a:grpSpLocks/>
          </p:cNvGrpSpPr>
          <p:nvPr/>
        </p:nvGrpSpPr>
        <p:grpSpPr bwMode="auto">
          <a:xfrm>
            <a:off x="2846388" y="2989263"/>
            <a:ext cx="215900" cy="242887"/>
            <a:chOff x="2044" y="1553"/>
            <a:chExt cx="136" cy="136"/>
          </a:xfrm>
        </p:grpSpPr>
        <p:sp>
          <p:nvSpPr>
            <p:cNvPr id="29" name="Rectangle 18">
              <a:extLst>
                <a:ext uri="{FF2B5EF4-FFF2-40B4-BE49-F238E27FC236}">
                  <a16:creationId xmlns:a16="http://schemas.microsoft.com/office/drawing/2014/main" id="{F47993A1-A85D-EB44-B459-2764A052676E}"/>
                </a:ext>
              </a:extLst>
            </p:cNvPr>
            <p:cNvSpPr>
              <a:spLocks noChangeArrowheads="1"/>
            </p:cNvSpPr>
            <p:nvPr/>
          </p:nvSpPr>
          <p:spPr bwMode="auto">
            <a:xfrm>
              <a:off x="2060" y="1577"/>
              <a:ext cx="120" cy="112"/>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30" name="Rectangle 19">
              <a:extLst>
                <a:ext uri="{FF2B5EF4-FFF2-40B4-BE49-F238E27FC236}">
                  <a16:creationId xmlns:a16="http://schemas.microsoft.com/office/drawing/2014/main" id="{C5F31A34-FC72-0F4B-0BE7-438CC55951D1}"/>
                </a:ext>
              </a:extLst>
            </p:cNvPr>
            <p:cNvSpPr>
              <a:spLocks noChangeArrowheads="1"/>
            </p:cNvSpPr>
            <p:nvPr/>
          </p:nvSpPr>
          <p:spPr bwMode="auto">
            <a:xfrm>
              <a:off x="2044" y="1553"/>
              <a:ext cx="112" cy="120"/>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grpSp>
      <p:grpSp>
        <p:nvGrpSpPr>
          <p:cNvPr id="31" name="Group 20">
            <a:extLst>
              <a:ext uri="{FF2B5EF4-FFF2-40B4-BE49-F238E27FC236}">
                <a16:creationId xmlns:a16="http://schemas.microsoft.com/office/drawing/2014/main" id="{D1180CC6-B894-CE05-7474-D89CA169E137}"/>
              </a:ext>
            </a:extLst>
          </p:cNvPr>
          <p:cNvGrpSpPr>
            <a:grpSpLocks/>
          </p:cNvGrpSpPr>
          <p:nvPr/>
        </p:nvGrpSpPr>
        <p:grpSpPr bwMode="auto">
          <a:xfrm>
            <a:off x="2846388" y="2289175"/>
            <a:ext cx="215900" cy="242888"/>
            <a:chOff x="2044" y="1161"/>
            <a:chExt cx="136" cy="136"/>
          </a:xfrm>
        </p:grpSpPr>
        <p:sp>
          <p:nvSpPr>
            <p:cNvPr id="32" name="Rectangle 21">
              <a:extLst>
                <a:ext uri="{FF2B5EF4-FFF2-40B4-BE49-F238E27FC236}">
                  <a16:creationId xmlns:a16="http://schemas.microsoft.com/office/drawing/2014/main" id="{2C4C18BE-C7A8-211D-25E9-D71DC208908B}"/>
                </a:ext>
              </a:extLst>
            </p:cNvPr>
            <p:cNvSpPr>
              <a:spLocks noChangeArrowheads="1"/>
            </p:cNvSpPr>
            <p:nvPr/>
          </p:nvSpPr>
          <p:spPr bwMode="auto">
            <a:xfrm>
              <a:off x="2060" y="1177"/>
              <a:ext cx="120" cy="120"/>
            </a:xfrm>
            <a:prstGeom prst="rect">
              <a:avLst/>
            </a:prstGeom>
            <a:solidFill>
              <a:srgbClr val="000000"/>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sp>
          <p:nvSpPr>
            <p:cNvPr id="33" name="Rectangle 22">
              <a:extLst>
                <a:ext uri="{FF2B5EF4-FFF2-40B4-BE49-F238E27FC236}">
                  <a16:creationId xmlns:a16="http://schemas.microsoft.com/office/drawing/2014/main" id="{406928F2-DBC3-88B5-2FF9-F2734AF6849A}"/>
                </a:ext>
              </a:extLst>
            </p:cNvPr>
            <p:cNvSpPr>
              <a:spLocks noChangeArrowheads="1"/>
            </p:cNvSpPr>
            <p:nvPr/>
          </p:nvSpPr>
          <p:spPr bwMode="auto">
            <a:xfrm>
              <a:off x="2044" y="1161"/>
              <a:ext cx="112" cy="120"/>
            </a:xfrm>
            <a:prstGeom prst="rect">
              <a:avLst/>
            </a:prstGeom>
            <a:solidFill>
              <a:srgbClr val="FFFFFF"/>
            </a:solidFill>
            <a:ln w="12700">
              <a:solidFill>
                <a:srgbClr val="000000"/>
              </a:solidFill>
              <a:miter lim="800000"/>
              <a:headEnd/>
              <a:tailEnd/>
            </a:ln>
          </p:spPr>
          <p:txBody>
            <a:bodyPr wrap="none" anchor="ct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a:solidFill>
                  <a:srgbClr val="000000"/>
                </a:solidFill>
                <a:ea typeface="MS PGothic" panose="020B0600070205080204" pitchFamily="34" charset="-128"/>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nodePh="1">
                                  <p:stCondLst>
                                    <p:cond delay="0"/>
                                  </p:stCondLst>
                                  <p:endCondLst>
                                    <p:cond evt="begin" delay="0">
                                      <p:tn val="11"/>
                                    </p:cond>
                                  </p:endCondLst>
                                  <p:childTnLst>
                                    <p:set>
                                      <p:cBhvr>
                                        <p:cTn id="12" dur="1" fill="hold">
                                          <p:stCondLst>
                                            <p:cond delay="0"/>
                                          </p:stCondLst>
                                        </p:cTn>
                                        <p:tgtEl>
                                          <p:spTgt spid="11"/>
                                        </p:tgtEl>
                                        <p:attrNameLst>
                                          <p:attrName>style.visibility</p:attrName>
                                        </p:attrNameLst>
                                      </p:cBhvr>
                                      <p:to>
                                        <p:strVal val="visible"/>
                                      </p:to>
                                    </p:set>
                                    <p:animEffect transition="in" filter="wipe(down)">
                                      <p:cBhvr>
                                        <p:cTn id="13" dur="500"/>
                                        <p:tgtEl>
                                          <p:spTgt spid="1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down)">
                                      <p:cBhvr>
                                        <p:cTn id="16" dur="500"/>
                                        <p:tgtEl>
                                          <p:spTgt spid="17"/>
                                        </p:tgtEl>
                                      </p:cBhvr>
                                    </p:animEffect>
                                  </p:childTnLst>
                                </p:cTn>
                              </p:par>
                              <p:par>
                                <p:cTn id="17" presetID="22" presetClass="entr" presetSubtype="4" fill="hold" grpId="0" nodeType="withEffect" nodePh="1">
                                  <p:stCondLst>
                                    <p:cond delay="0"/>
                                  </p:stCondLst>
                                  <p:endCondLst>
                                    <p:cond evt="begin" delay="0">
                                      <p:tn val="17"/>
                                    </p:cond>
                                  </p:endCondLst>
                                  <p:childTnLst>
                                    <p:set>
                                      <p:cBhvr>
                                        <p:cTn id="18" dur="1" fill="hold">
                                          <p:stCondLst>
                                            <p:cond delay="0"/>
                                          </p:stCondLst>
                                        </p:cTn>
                                        <p:tgtEl>
                                          <p:spTgt spid="18"/>
                                        </p:tgtEl>
                                        <p:attrNameLst>
                                          <p:attrName>style.visibility</p:attrName>
                                        </p:attrNameLst>
                                      </p:cBhvr>
                                      <p:to>
                                        <p:strVal val="visible"/>
                                      </p:to>
                                    </p:set>
                                    <p:animEffect transition="in" filter="wipe(down)">
                                      <p:cBhvr>
                                        <p:cTn id="19" dur="500"/>
                                        <p:tgtEl>
                                          <p:spTgt spid="18"/>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par>
                                <p:cTn id="23" presetID="22" presetClass="entr" presetSubtype="4" fill="hold" grpId="0" nodeType="withEffect" nodePh="1">
                                  <p:stCondLst>
                                    <p:cond delay="0"/>
                                  </p:stCondLst>
                                  <p:endCondLst>
                                    <p:cond evt="begin" delay="0">
                                      <p:tn val="23"/>
                                    </p:cond>
                                  </p:endCondLst>
                                  <p:childTnLst>
                                    <p:set>
                                      <p:cBhvr>
                                        <p:cTn id="24" dur="1" fill="hold">
                                          <p:stCondLst>
                                            <p:cond delay="0"/>
                                          </p:stCondLst>
                                        </p:cTn>
                                        <p:tgtEl>
                                          <p:spTgt spid="20"/>
                                        </p:tgtEl>
                                        <p:attrNameLst>
                                          <p:attrName>style.visibility</p:attrName>
                                        </p:attrNameLst>
                                      </p:cBhvr>
                                      <p:to>
                                        <p:strVal val="visible"/>
                                      </p:to>
                                    </p:set>
                                    <p:animEffect transition="in" filter="wipe(down)">
                                      <p:cBhvr>
                                        <p:cTn id="25" dur="500"/>
                                        <p:tgtEl>
                                          <p:spTgt spid="20"/>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down)">
                                      <p:cBhvr>
                                        <p:cTn id="28" dur="500"/>
                                        <p:tgtEl>
                                          <p:spTgt spid="21"/>
                                        </p:tgtEl>
                                      </p:cBhvr>
                                    </p:animEffect>
                                  </p:childTnLst>
                                </p:cTn>
                              </p:par>
                              <p:par>
                                <p:cTn id="29" presetID="22" presetClass="entr" presetSubtype="4"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par>
                                <p:cTn id="32" presetID="22" presetClass="entr" presetSubtype="4"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down)">
                                      <p:cBhvr>
                                        <p:cTn id="34" dur="500"/>
                                        <p:tgtEl>
                                          <p:spTgt spid="25"/>
                                        </p:tgtEl>
                                      </p:cBhvr>
                                    </p:animEffect>
                                  </p:childTnLst>
                                </p:cTn>
                              </p:par>
                              <p:par>
                                <p:cTn id="35" presetID="22" presetClass="entr" presetSubtype="4" fill="hold"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down)">
                                      <p:cBhvr>
                                        <p:cTn id="37" dur="500"/>
                                        <p:tgtEl>
                                          <p:spTgt spid="28"/>
                                        </p:tgtEl>
                                      </p:cBhvr>
                                    </p:animEffect>
                                  </p:childTnLst>
                                </p:cTn>
                              </p:par>
                              <p:par>
                                <p:cTn id="38" presetID="22" presetClass="entr" presetSubtype="4" fill="hold" nodeType="withEffect">
                                  <p:stCondLst>
                                    <p:cond delay="0"/>
                                  </p:stCondLst>
                                  <p:childTnLst>
                                    <p:set>
                                      <p:cBhvr>
                                        <p:cTn id="39" dur="1" fill="hold">
                                          <p:stCondLst>
                                            <p:cond delay="0"/>
                                          </p:stCondLst>
                                        </p:cTn>
                                        <p:tgtEl>
                                          <p:spTgt spid="31"/>
                                        </p:tgtEl>
                                        <p:attrNameLst>
                                          <p:attrName>style.visibility</p:attrName>
                                        </p:attrNameLst>
                                      </p:cBhvr>
                                      <p:to>
                                        <p:strVal val="visible"/>
                                      </p:to>
                                    </p:set>
                                    <p:animEffect transition="in" filter="wipe(down)">
                                      <p:cBhvr>
                                        <p:cTn id="4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p:bldP spid="17" grpId="0"/>
      <p:bldP spid="18" grpId="0"/>
      <p:bldP spid="19" grpId="0"/>
      <p:bldP spid="20" grpId="0"/>
      <p:bldP spid="2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A1579824-F4CB-5A95-08BC-B153DD6C65F1}"/>
              </a:ext>
            </a:extLst>
          </p:cNvPr>
          <p:cNvSpPr>
            <a:spLocks noChangeArrowheads="1"/>
          </p:cNvSpPr>
          <p:nvPr/>
        </p:nvSpPr>
        <p:spPr bwMode="auto">
          <a:xfrm>
            <a:off x="742950" y="1435100"/>
            <a:ext cx="7573963"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477838">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indent="-342900">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Is the cause of the bug reproduced in another part of the program? </a:t>
            </a:r>
            <a:r>
              <a:rPr kumimoji="1" lang="en-US" altLang="zh-CN" sz="2000" dirty="0">
                <a:solidFill>
                  <a:srgbClr val="000066"/>
                </a:solidFill>
                <a:latin typeface="Helvetica" panose="020B0604020202020204" pitchFamily="34" charset="0"/>
              </a:rPr>
              <a:t>In many situations, a program defect is caused by an erroneous pattern of logic that may be reproduced elsewhere. </a:t>
            </a:r>
          </a:p>
          <a:p>
            <a:pPr marL="342900" indent="-342900">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What "next bug" might be introduced by the fix I'm about to make? </a:t>
            </a:r>
            <a:r>
              <a:rPr kumimoji="1" lang="en-US" altLang="zh-CN" sz="2000" dirty="0">
                <a:solidFill>
                  <a:srgbClr val="000066"/>
                </a:solidFill>
                <a:latin typeface="Helvetica" panose="020B0604020202020204" pitchFamily="34" charset="0"/>
              </a:rPr>
              <a:t>Before the correction is made, the source code (or, better, the design) should be evaluated to assess coupling of logic and data structures. </a:t>
            </a:r>
          </a:p>
          <a:p>
            <a:pPr marL="342900" indent="-342900">
              <a:spcBef>
                <a:spcPct val="20000"/>
              </a:spcBef>
              <a:buFontTx/>
              <a:buChar char="•"/>
              <a:defRPr/>
            </a:pPr>
            <a:r>
              <a:rPr kumimoji="1" lang="en-US" altLang="zh-CN" sz="2000" i="1" dirty="0">
                <a:solidFill>
                  <a:srgbClr val="3366FF"/>
                </a:solidFill>
                <a:latin typeface="Helvetica" panose="020B0604020202020204" pitchFamily="34" charset="0"/>
                <a:ea typeface="+mn-ea"/>
                <a:cs typeface="宋体" charset="0"/>
              </a:rPr>
              <a:t>What could we have done to prevent this bug in the first place? </a:t>
            </a:r>
            <a:r>
              <a:rPr kumimoji="1" lang="en-US" altLang="zh-CN" sz="2000" dirty="0">
                <a:solidFill>
                  <a:srgbClr val="000066"/>
                </a:solidFill>
                <a:latin typeface="Helvetica" panose="020B0604020202020204" pitchFamily="34" charset="0"/>
              </a:rPr>
              <a:t>This question is the first step toward establishing a statistical software quality assurance approach. If you correct the process as well as the product, the bug will be removed from the current program and may be eliminated from all future programs.</a:t>
            </a:r>
          </a:p>
        </p:txBody>
      </p:sp>
      <p:sp>
        <p:nvSpPr>
          <p:cNvPr id="69635" name="灯片编号占位符 1">
            <a:extLst>
              <a:ext uri="{FF2B5EF4-FFF2-40B4-BE49-F238E27FC236}">
                <a16:creationId xmlns:a16="http://schemas.microsoft.com/office/drawing/2014/main" id="{2925BDB1-FB4B-8529-B48A-B75CF1BA60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7430619-9F8C-4363-98E9-64F2FEB42A03}" type="slidenum">
              <a:rPr lang="en-US" altLang="zh-CN" sz="1400">
                <a:solidFill>
                  <a:schemeClr val="tx1"/>
                </a:solidFill>
              </a:rPr>
              <a:pPr>
                <a:spcBef>
                  <a:spcPct val="0"/>
                </a:spcBef>
                <a:buFontTx/>
                <a:buNone/>
              </a:pPr>
              <a:t>34</a:t>
            </a:fld>
            <a:endParaRPr lang="en-US" altLang="zh-CN" sz="1400">
              <a:solidFill>
                <a:schemeClr val="tx1"/>
              </a:solidFill>
            </a:endParaRPr>
          </a:p>
        </p:txBody>
      </p:sp>
      <p:sp>
        <p:nvSpPr>
          <p:cNvPr id="7" name="Rectangle 3">
            <a:extLst>
              <a:ext uri="{FF2B5EF4-FFF2-40B4-BE49-F238E27FC236}">
                <a16:creationId xmlns:a16="http://schemas.microsoft.com/office/drawing/2014/main" id="{6C604DFB-001E-CD77-B750-0F8CE93E3737}"/>
              </a:ext>
            </a:extLst>
          </p:cNvPr>
          <p:cNvSpPr txBox="1">
            <a:spLocks noChangeArrowheads="1"/>
          </p:cNvSpPr>
          <p:nvPr/>
        </p:nvSpPr>
        <p:spPr bwMode="auto">
          <a:xfrm>
            <a:off x="250825" y="977900"/>
            <a:ext cx="8229600" cy="6508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Correcting the Error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7224A2A-0C7B-7403-3E28-C1A272E0157B}"/>
              </a:ext>
            </a:extLst>
          </p:cNvPr>
          <p:cNvSpPr>
            <a:spLocks noChangeArrowheads="1"/>
          </p:cNvSpPr>
          <p:nvPr/>
        </p:nvSpPr>
        <p:spPr bwMode="auto">
          <a:xfrm>
            <a:off x="742950" y="1844675"/>
            <a:ext cx="7573963"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spcBef>
                <a:spcPct val="20000"/>
              </a:spcBef>
              <a:buFontTx/>
              <a:buChar char="•"/>
            </a:pPr>
            <a:r>
              <a:rPr kumimoji="1" lang="en-US" altLang="zh-CN" sz="2400">
                <a:solidFill>
                  <a:srgbClr val="000066"/>
                </a:solidFill>
                <a:latin typeface="Helvetica" panose="020B0604020202020204" pitchFamily="34" charset="0"/>
              </a:rPr>
              <a:t>Think -- before you act to correct</a:t>
            </a:r>
          </a:p>
          <a:p>
            <a:pPr>
              <a:lnSpc>
                <a:spcPct val="150000"/>
              </a:lnSpc>
              <a:spcBef>
                <a:spcPct val="20000"/>
              </a:spcBef>
              <a:buFontTx/>
              <a:buChar char="•"/>
            </a:pPr>
            <a:r>
              <a:rPr kumimoji="1" lang="en-US" altLang="zh-CN" sz="2400">
                <a:solidFill>
                  <a:srgbClr val="000066"/>
                </a:solidFill>
                <a:latin typeface="Helvetica" panose="020B0604020202020204" pitchFamily="34" charset="0"/>
              </a:rPr>
              <a:t>Use tools to gain additional insight</a:t>
            </a:r>
          </a:p>
          <a:p>
            <a:pPr>
              <a:lnSpc>
                <a:spcPct val="150000"/>
              </a:lnSpc>
              <a:spcBef>
                <a:spcPct val="20000"/>
              </a:spcBef>
              <a:buFontTx/>
              <a:buChar char="•"/>
            </a:pPr>
            <a:r>
              <a:rPr kumimoji="1" lang="en-US" altLang="zh-CN" sz="2400">
                <a:solidFill>
                  <a:srgbClr val="000066"/>
                </a:solidFill>
                <a:latin typeface="Helvetica" panose="020B0604020202020204" pitchFamily="34" charset="0"/>
              </a:rPr>
              <a:t>If you’re at an impasse, get help from someone else</a:t>
            </a:r>
          </a:p>
          <a:p>
            <a:pPr>
              <a:lnSpc>
                <a:spcPct val="150000"/>
              </a:lnSpc>
              <a:spcBef>
                <a:spcPct val="20000"/>
              </a:spcBef>
              <a:buFontTx/>
              <a:buChar char="•"/>
            </a:pPr>
            <a:r>
              <a:rPr kumimoji="1" lang="en-US" altLang="zh-CN" sz="2400">
                <a:solidFill>
                  <a:srgbClr val="000066"/>
                </a:solidFill>
                <a:latin typeface="Helvetica" panose="020B0604020202020204" pitchFamily="34" charset="0"/>
              </a:rPr>
              <a:t>Once you correct the bug, use regression testing to uncover any side effects</a:t>
            </a:r>
          </a:p>
        </p:txBody>
      </p:sp>
      <p:sp>
        <p:nvSpPr>
          <p:cNvPr id="71683" name="灯片编号占位符 1">
            <a:extLst>
              <a:ext uri="{FF2B5EF4-FFF2-40B4-BE49-F238E27FC236}">
                <a16:creationId xmlns:a16="http://schemas.microsoft.com/office/drawing/2014/main" id="{D6081412-CF7F-03FC-DB8D-8162BEBE6A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AF096B1-2FD5-4B18-BD9B-5671054F22B5}" type="slidenum">
              <a:rPr lang="en-US" altLang="zh-CN" sz="1400">
                <a:solidFill>
                  <a:schemeClr val="tx1"/>
                </a:solidFill>
              </a:rPr>
              <a:pPr>
                <a:spcBef>
                  <a:spcPct val="0"/>
                </a:spcBef>
                <a:buFontTx/>
                <a:buNone/>
              </a:pPr>
              <a:t>35</a:t>
            </a:fld>
            <a:endParaRPr lang="en-US" altLang="zh-CN" sz="1400">
              <a:solidFill>
                <a:schemeClr val="tx1"/>
              </a:solidFill>
            </a:endParaRPr>
          </a:p>
        </p:txBody>
      </p:sp>
      <p:sp>
        <p:nvSpPr>
          <p:cNvPr id="7" name="Rectangle 3">
            <a:extLst>
              <a:ext uri="{FF2B5EF4-FFF2-40B4-BE49-F238E27FC236}">
                <a16:creationId xmlns:a16="http://schemas.microsoft.com/office/drawing/2014/main" id="{4FC101B1-70BB-1F1E-F039-4653DB88656E}"/>
              </a:ext>
            </a:extLst>
          </p:cNvPr>
          <p:cNvSpPr txBox="1">
            <a:spLocks noChangeArrowheads="1"/>
          </p:cNvSpPr>
          <p:nvPr/>
        </p:nvSpPr>
        <p:spPr bwMode="auto">
          <a:xfrm>
            <a:off x="250825" y="977900"/>
            <a:ext cx="8229600" cy="6508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Final Thoughts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B80F781-5C3C-A220-6740-AFEA25544081}"/>
              </a:ext>
            </a:extLst>
          </p:cNvPr>
          <p:cNvSpPr>
            <a:spLocks noChangeArrowheads="1"/>
          </p:cNvSpPr>
          <p:nvPr/>
        </p:nvSpPr>
        <p:spPr bwMode="auto">
          <a:xfrm>
            <a:off x="742950" y="1687513"/>
            <a:ext cx="80772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To perform effective testing, you should conduct effective technical reviews. By doing this, many errors will be eliminated before testing commences.</a:t>
            </a:r>
          </a:p>
          <a:p>
            <a:r>
              <a:rPr kumimoji="1" lang="en-US" altLang="zh-CN" sz="2000">
                <a:latin typeface="Helvetica" panose="020B0604020202020204" pitchFamily="34" charset="0"/>
              </a:rPr>
              <a:t>Testing begins at the component level and works "outward" toward the integration of the entire computer-based system.      </a:t>
            </a:r>
          </a:p>
          <a:p>
            <a:r>
              <a:rPr kumimoji="1" lang="en-US" altLang="zh-CN" sz="2000">
                <a:latin typeface="Helvetica" panose="020B0604020202020204" pitchFamily="34" charset="0"/>
              </a:rPr>
              <a:t>Different testing techniques are appropriate for different software engineering approaches and at different points in time.</a:t>
            </a:r>
          </a:p>
          <a:p>
            <a:r>
              <a:rPr kumimoji="1" lang="en-US" altLang="zh-CN" sz="2000">
                <a:latin typeface="Helvetica" panose="020B0604020202020204" pitchFamily="34" charset="0"/>
              </a:rPr>
              <a:t>Testing is conducted by the developer of the software and (for large projects) an independent test group.</a:t>
            </a:r>
          </a:p>
          <a:p>
            <a:r>
              <a:rPr kumimoji="1" lang="en-US" altLang="zh-CN" sz="2000">
                <a:latin typeface="Helvetica" panose="020B0604020202020204" pitchFamily="34" charset="0"/>
              </a:rPr>
              <a:t>Testing and debugging are different activities, but debugging must be accommodated in any testing strategy. </a:t>
            </a:r>
          </a:p>
        </p:txBody>
      </p:sp>
      <p:sp>
        <p:nvSpPr>
          <p:cNvPr id="8195" name="灯片编号占位符 1">
            <a:extLst>
              <a:ext uri="{FF2B5EF4-FFF2-40B4-BE49-F238E27FC236}">
                <a16:creationId xmlns:a16="http://schemas.microsoft.com/office/drawing/2014/main" id="{F5DBE8E1-CE4E-E362-C001-84AF076B9D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3718FAD-E76D-48CA-9704-20834B720D13}" type="slidenum">
              <a:rPr lang="en-US" altLang="zh-CN" sz="1400">
                <a:solidFill>
                  <a:schemeClr val="tx1"/>
                </a:solidFill>
              </a:rPr>
              <a:pPr>
                <a:spcBef>
                  <a:spcPct val="0"/>
                </a:spcBef>
                <a:buFontTx/>
                <a:buNone/>
              </a:pPr>
              <a:t>4</a:t>
            </a:fld>
            <a:endParaRPr lang="en-US" altLang="zh-CN" sz="1400">
              <a:solidFill>
                <a:schemeClr val="tx1"/>
              </a:solidFill>
            </a:endParaRPr>
          </a:p>
        </p:txBody>
      </p:sp>
      <p:sp>
        <p:nvSpPr>
          <p:cNvPr id="7" name="Rectangle 3">
            <a:extLst>
              <a:ext uri="{FF2B5EF4-FFF2-40B4-BE49-F238E27FC236}">
                <a16:creationId xmlns:a16="http://schemas.microsoft.com/office/drawing/2014/main" id="{27EE3050-F524-CFCE-FAEB-B64C12FF4A8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Strategic Approach</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8B06B6A2-E6A9-2474-F9B9-FF0BA809ED57}"/>
              </a:ext>
            </a:extLst>
          </p:cNvPr>
          <p:cNvSpPr>
            <a:spLocks noChangeArrowheads="1"/>
          </p:cNvSpPr>
          <p:nvPr/>
        </p:nvSpPr>
        <p:spPr bwMode="auto">
          <a:xfrm>
            <a:off x="742950" y="1687513"/>
            <a:ext cx="8077200" cy="324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Verification</a:t>
            </a:r>
            <a:r>
              <a:rPr kumimoji="1" lang="en-US" altLang="zh-CN" sz="3200" dirty="0">
                <a:solidFill>
                  <a:srgbClr val="000066"/>
                </a:solidFill>
                <a:latin typeface="Helvetica" panose="020B0604020202020204" pitchFamily="34" charset="0"/>
              </a:rPr>
              <a:t> </a:t>
            </a:r>
            <a:r>
              <a:rPr kumimoji="1" lang="en-US" altLang="zh-CN" sz="2400" dirty="0">
                <a:solidFill>
                  <a:srgbClr val="000066"/>
                </a:solidFill>
                <a:latin typeface="Helvetica" panose="020B0604020202020204" pitchFamily="34" charset="0"/>
              </a:rPr>
              <a:t>refers to the set of tasks that ensure that software correctly implements a specific function. </a:t>
            </a:r>
          </a:p>
          <a:p>
            <a:pPr>
              <a:spcBef>
                <a:spcPct val="20000"/>
              </a:spcBef>
              <a:buFontTx/>
              <a:buChar char="•"/>
              <a:defRPr/>
            </a:pPr>
            <a:r>
              <a:rPr kumimoji="1" lang="en-US" altLang="zh-CN" sz="2400" i="1" dirty="0">
                <a:solidFill>
                  <a:srgbClr val="3366FF"/>
                </a:solidFill>
                <a:latin typeface="Helvetica" panose="020B0604020202020204" pitchFamily="34" charset="0"/>
                <a:ea typeface="+mn-ea"/>
                <a:cs typeface="宋体" charset="0"/>
              </a:rPr>
              <a:t>Validation</a:t>
            </a:r>
            <a:r>
              <a:rPr kumimoji="1" lang="en-US" altLang="zh-CN" sz="2400" dirty="0">
                <a:solidFill>
                  <a:srgbClr val="000066"/>
                </a:solidFill>
                <a:latin typeface="Helvetica" panose="020B0604020202020204" pitchFamily="34" charset="0"/>
              </a:rPr>
              <a:t> refers to a different set of tasks that ensure that the software that has been built is traceable to customer requirements. Boehm [Boe81] states this another way: </a:t>
            </a:r>
          </a:p>
          <a:p>
            <a:pPr lvl="1">
              <a:lnSpc>
                <a:spcPct val="90000"/>
              </a:lnSpc>
              <a:spcBef>
                <a:spcPct val="20000"/>
              </a:spcBef>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Verification:  "Are we building the product right?" </a:t>
            </a:r>
          </a:p>
          <a:p>
            <a:pPr lvl="1">
              <a:lnSpc>
                <a:spcPct val="90000"/>
              </a:lnSpc>
              <a:spcBef>
                <a:spcPct val="20000"/>
              </a:spcBef>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Validation:   "Are we building the right product?"</a:t>
            </a:r>
          </a:p>
        </p:txBody>
      </p:sp>
      <p:sp>
        <p:nvSpPr>
          <p:cNvPr id="10243" name="灯片编号占位符 1">
            <a:extLst>
              <a:ext uri="{FF2B5EF4-FFF2-40B4-BE49-F238E27FC236}">
                <a16:creationId xmlns:a16="http://schemas.microsoft.com/office/drawing/2014/main" id="{1440DCE1-43BA-D7A0-341C-424CEDD3E08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5D7FA67-4CC9-4AFC-992F-0423490AC3FB}" type="slidenum">
              <a:rPr lang="en-US" altLang="zh-CN" sz="1400">
                <a:solidFill>
                  <a:schemeClr val="tx1"/>
                </a:solidFill>
              </a:rPr>
              <a:pPr>
                <a:spcBef>
                  <a:spcPct val="0"/>
                </a:spcBef>
                <a:buFontTx/>
                <a:buNone/>
              </a:pPr>
              <a:t>5</a:t>
            </a:fld>
            <a:endParaRPr lang="en-US" altLang="zh-CN" sz="1400">
              <a:solidFill>
                <a:schemeClr val="tx1"/>
              </a:solidFill>
            </a:endParaRPr>
          </a:p>
        </p:txBody>
      </p:sp>
      <p:sp>
        <p:nvSpPr>
          <p:cNvPr id="7" name="Rectangle 3">
            <a:extLst>
              <a:ext uri="{FF2B5EF4-FFF2-40B4-BE49-F238E27FC236}">
                <a16:creationId xmlns:a16="http://schemas.microsoft.com/office/drawing/2014/main" id="{94112188-52BF-51D0-8DFB-D3612F23E7D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V &amp; V</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a:extLst>
              <a:ext uri="{FF2B5EF4-FFF2-40B4-BE49-F238E27FC236}">
                <a16:creationId xmlns:a16="http://schemas.microsoft.com/office/drawing/2014/main" id="{BEF7A192-BD3C-03FC-F888-2B517F26FB5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D7564581-121A-4F2F-B220-949934694011}" type="slidenum">
              <a:rPr lang="en-US" altLang="zh-CN" sz="1400">
                <a:solidFill>
                  <a:schemeClr val="tx1"/>
                </a:solidFill>
              </a:rPr>
              <a:pPr>
                <a:spcBef>
                  <a:spcPct val="0"/>
                </a:spcBef>
                <a:buFontTx/>
                <a:buNone/>
              </a:pPr>
              <a:t>6</a:t>
            </a:fld>
            <a:endParaRPr lang="en-US" altLang="zh-CN" sz="1400">
              <a:solidFill>
                <a:schemeClr val="tx1"/>
              </a:solidFill>
            </a:endParaRPr>
          </a:p>
        </p:txBody>
      </p:sp>
      <p:sp>
        <p:nvSpPr>
          <p:cNvPr id="7" name="Rectangle 3">
            <a:extLst>
              <a:ext uri="{FF2B5EF4-FFF2-40B4-BE49-F238E27FC236}">
                <a16:creationId xmlns:a16="http://schemas.microsoft.com/office/drawing/2014/main" id="{E24E077D-809D-2986-C382-6659FB6F464E}"/>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Who Tests the Software?</a:t>
            </a:r>
          </a:p>
        </p:txBody>
      </p:sp>
      <p:sp>
        <p:nvSpPr>
          <p:cNvPr id="18" name="Rectangle 3">
            <a:extLst>
              <a:ext uri="{FF2B5EF4-FFF2-40B4-BE49-F238E27FC236}">
                <a16:creationId xmlns:a16="http://schemas.microsoft.com/office/drawing/2014/main" id="{2A56C1B6-F7FE-84D2-0DC8-97E7D81B7B3E}"/>
              </a:ext>
            </a:extLst>
          </p:cNvPr>
          <p:cNvSpPr>
            <a:spLocks noChangeArrowheads="1"/>
          </p:cNvSpPr>
          <p:nvPr/>
        </p:nvSpPr>
        <p:spPr bwMode="auto">
          <a:xfrm>
            <a:off x="1649413" y="3957638"/>
            <a:ext cx="1620837" cy="454025"/>
          </a:xfrm>
          <a:prstGeom prst="rect">
            <a:avLst/>
          </a:prstGeom>
          <a:noFill/>
          <a:ln>
            <a:noFill/>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developer</a:t>
            </a:r>
          </a:p>
        </p:txBody>
      </p:sp>
      <p:sp>
        <p:nvSpPr>
          <p:cNvPr id="19" name="Rectangle 4">
            <a:extLst>
              <a:ext uri="{FF2B5EF4-FFF2-40B4-BE49-F238E27FC236}">
                <a16:creationId xmlns:a16="http://schemas.microsoft.com/office/drawing/2014/main" id="{A5CFF771-CAAD-4B80-CCA7-8A52AF51B1A4}"/>
              </a:ext>
            </a:extLst>
          </p:cNvPr>
          <p:cNvSpPr>
            <a:spLocks noChangeArrowheads="1"/>
          </p:cNvSpPr>
          <p:nvPr/>
        </p:nvSpPr>
        <p:spPr bwMode="auto">
          <a:xfrm>
            <a:off x="4735513" y="3971925"/>
            <a:ext cx="2908300" cy="454025"/>
          </a:xfrm>
          <a:prstGeom prst="rect">
            <a:avLst/>
          </a:prstGeom>
          <a:noFill/>
          <a:ln>
            <a:noFill/>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ea typeface="ＭＳ Ｐゴシック" pitchFamily="-128" charset="-128"/>
              </a:rPr>
              <a:t>independent tester</a:t>
            </a:r>
          </a:p>
        </p:txBody>
      </p:sp>
      <p:sp>
        <p:nvSpPr>
          <p:cNvPr id="20" name="Rectangle 5">
            <a:extLst>
              <a:ext uri="{FF2B5EF4-FFF2-40B4-BE49-F238E27FC236}">
                <a16:creationId xmlns:a16="http://schemas.microsoft.com/office/drawing/2014/main" id="{E565C656-5F44-D8DF-C32E-4A8829A347E3}"/>
              </a:ext>
            </a:extLst>
          </p:cNvPr>
          <p:cNvSpPr>
            <a:spLocks noChangeArrowheads="1"/>
          </p:cNvSpPr>
          <p:nvPr/>
        </p:nvSpPr>
        <p:spPr bwMode="auto">
          <a:xfrm>
            <a:off x="1116013" y="4562475"/>
            <a:ext cx="2900362"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rPr>
              <a:t>Understands the system </a:t>
            </a:r>
          </a:p>
          <a:p>
            <a:pPr>
              <a:spcBef>
                <a:spcPct val="0"/>
              </a:spcBef>
              <a:buFontTx/>
              <a:buNone/>
            </a:pPr>
            <a:endPar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21" name="Rectangle 7">
            <a:extLst>
              <a:ext uri="{FF2B5EF4-FFF2-40B4-BE49-F238E27FC236}">
                <a16:creationId xmlns:a16="http://schemas.microsoft.com/office/drawing/2014/main" id="{32BFC288-64DE-A978-4AE9-2069FBE9EB0F}"/>
              </a:ext>
            </a:extLst>
          </p:cNvPr>
          <p:cNvSpPr>
            <a:spLocks noChangeArrowheads="1"/>
          </p:cNvSpPr>
          <p:nvPr/>
        </p:nvSpPr>
        <p:spPr bwMode="auto">
          <a:xfrm>
            <a:off x="1128713" y="4948238"/>
            <a:ext cx="2455862"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rPr>
              <a:t>but, will test "gently"</a:t>
            </a:r>
          </a:p>
          <a:p>
            <a:pPr>
              <a:spcBef>
                <a:spcPct val="0"/>
              </a:spcBef>
              <a:buFontTx/>
              <a:buNone/>
            </a:pPr>
            <a:endPar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22" name="Rectangle 9">
            <a:extLst>
              <a:ext uri="{FF2B5EF4-FFF2-40B4-BE49-F238E27FC236}">
                <a16:creationId xmlns:a16="http://schemas.microsoft.com/office/drawing/2014/main" id="{B6F3116B-E260-07DD-F0E5-0BEDE9DCAA94}"/>
              </a:ext>
            </a:extLst>
          </p:cNvPr>
          <p:cNvSpPr>
            <a:spLocks noChangeArrowheads="1"/>
          </p:cNvSpPr>
          <p:nvPr/>
        </p:nvSpPr>
        <p:spPr bwMode="auto">
          <a:xfrm>
            <a:off x="1128713" y="5305425"/>
            <a:ext cx="3128962" cy="363538"/>
          </a:xfrm>
          <a:prstGeom prst="rect">
            <a:avLst/>
          </a:prstGeom>
          <a:noFill/>
          <a:ln>
            <a:noFill/>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and, is driven by "delivery"</a:t>
            </a:r>
          </a:p>
        </p:txBody>
      </p:sp>
      <p:sp>
        <p:nvSpPr>
          <p:cNvPr id="23" name="Rectangle 10">
            <a:extLst>
              <a:ext uri="{FF2B5EF4-FFF2-40B4-BE49-F238E27FC236}">
                <a16:creationId xmlns:a16="http://schemas.microsoft.com/office/drawing/2014/main" id="{D3D4159D-7197-BC19-B37E-EA071498F42C}"/>
              </a:ext>
            </a:extLst>
          </p:cNvPr>
          <p:cNvSpPr>
            <a:spLocks noChangeArrowheads="1"/>
          </p:cNvSpPr>
          <p:nvPr/>
        </p:nvSpPr>
        <p:spPr bwMode="auto">
          <a:xfrm>
            <a:off x="4799013" y="4619625"/>
            <a:ext cx="33305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rPr>
              <a:t>Must learn about the system,</a:t>
            </a:r>
          </a:p>
          <a:p>
            <a:pPr>
              <a:spcBef>
                <a:spcPct val="0"/>
              </a:spcBef>
              <a:buFontTx/>
              <a:buNone/>
            </a:pPr>
            <a:endPar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24" name="Rectangle 11">
            <a:extLst>
              <a:ext uri="{FF2B5EF4-FFF2-40B4-BE49-F238E27FC236}">
                <a16:creationId xmlns:a16="http://schemas.microsoft.com/office/drawing/2014/main" id="{A30341CB-A039-013F-6B9A-0EC45B5E3FCA}"/>
              </a:ext>
            </a:extLst>
          </p:cNvPr>
          <p:cNvSpPr>
            <a:spLocks noChangeArrowheads="1"/>
          </p:cNvSpPr>
          <p:nvPr/>
        </p:nvSpPr>
        <p:spPr bwMode="auto">
          <a:xfrm>
            <a:off x="4799013" y="4976813"/>
            <a:ext cx="1809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endPar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a:p>
            <a:pPr>
              <a:spcBef>
                <a:spcPct val="0"/>
              </a:spcBef>
              <a:buFontTx/>
              <a:buNone/>
            </a:pPr>
            <a:endPar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25" name="Rectangle 12">
            <a:extLst>
              <a:ext uri="{FF2B5EF4-FFF2-40B4-BE49-F238E27FC236}">
                <a16:creationId xmlns:a16="http://schemas.microsoft.com/office/drawing/2014/main" id="{D0E98A24-2739-A0A7-FE64-CFECDCFF74EB}"/>
              </a:ext>
            </a:extLst>
          </p:cNvPr>
          <p:cNvSpPr>
            <a:spLocks noChangeArrowheads="1"/>
          </p:cNvSpPr>
          <p:nvPr/>
        </p:nvSpPr>
        <p:spPr bwMode="auto">
          <a:xfrm>
            <a:off x="4811713" y="4948238"/>
            <a:ext cx="3076575" cy="638175"/>
          </a:xfrm>
          <a:prstGeom prst="rect">
            <a:avLst/>
          </a:prstGeom>
          <a:noFill/>
          <a:ln>
            <a:noFill/>
          </a:ln>
          <a:effec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r>
              <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rPr>
              <a:t>but, will attempt to break it</a:t>
            </a:r>
          </a:p>
          <a:p>
            <a:pPr>
              <a:spcBef>
                <a:spcPct val="0"/>
              </a:spcBef>
              <a:buFontTx/>
              <a:buNone/>
            </a:pPr>
            <a:endParaRPr lang="en-US" altLang="zh-CN" sz="1800" b="1">
              <a:solidFill>
                <a:schemeClr val="tx1"/>
              </a:solidFill>
              <a:effectLst>
                <a:outerShdw blurRad="38100" dist="38100" dir="2700000" algn="tl">
                  <a:srgbClr val="C0C0C0"/>
                </a:outerShdw>
              </a:effectLst>
              <a:latin typeface="Helvetica" panose="020B0604020202020204" pitchFamily="34" charset="0"/>
              <a:ea typeface="MS PGothic" panose="020B0600070205080204" pitchFamily="34" charset="-128"/>
            </a:endParaRPr>
          </a:p>
        </p:txBody>
      </p:sp>
      <p:sp>
        <p:nvSpPr>
          <p:cNvPr id="26" name="Rectangle 14">
            <a:extLst>
              <a:ext uri="{FF2B5EF4-FFF2-40B4-BE49-F238E27FC236}">
                <a16:creationId xmlns:a16="http://schemas.microsoft.com/office/drawing/2014/main" id="{FDF757EE-0899-9CCB-3294-1BC773EF22AE}"/>
              </a:ext>
            </a:extLst>
          </p:cNvPr>
          <p:cNvSpPr>
            <a:spLocks noChangeArrowheads="1"/>
          </p:cNvSpPr>
          <p:nvPr/>
        </p:nvSpPr>
        <p:spPr bwMode="auto">
          <a:xfrm>
            <a:off x="4824413" y="5291138"/>
            <a:ext cx="2784475" cy="363537"/>
          </a:xfrm>
          <a:prstGeom prst="rect">
            <a:avLst/>
          </a:prstGeom>
          <a:noFill/>
          <a:ln>
            <a:noFill/>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ea typeface="ＭＳ Ｐゴシック" pitchFamily="-128" charset="-128"/>
              </a:rPr>
              <a:t>and, is driven by quality</a:t>
            </a:r>
          </a:p>
        </p:txBody>
      </p:sp>
      <p:pic>
        <p:nvPicPr>
          <p:cNvPr id="27" name="Picture 15">
            <a:extLst>
              <a:ext uri="{FF2B5EF4-FFF2-40B4-BE49-F238E27FC236}">
                <a16:creationId xmlns:a16="http://schemas.microsoft.com/office/drawing/2014/main" id="{13F7AD06-992E-21AE-D0BC-DBE2B75F77A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9538" y="1700213"/>
            <a:ext cx="2120900"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28" name="Picture 16">
            <a:extLst>
              <a:ext uri="{FF2B5EF4-FFF2-40B4-BE49-F238E27FC236}">
                <a16:creationId xmlns:a16="http://schemas.microsoft.com/office/drawing/2014/main" id="{01D7FC9A-5935-F976-DAB4-FFAC88D814E8}"/>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38288" y="1827213"/>
            <a:ext cx="2019300" cy="209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500"/>
                                        <p:tgtEl>
                                          <p:spTgt spid="1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down)">
                                      <p:cBhvr>
                                        <p:cTn id="10" dur="500"/>
                                        <p:tgtEl>
                                          <p:spTgt spid="2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down)">
                                      <p:cBhvr>
                                        <p:cTn id="13" dur="500"/>
                                        <p:tgtEl>
                                          <p:spTgt spid="21"/>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par>
                                <p:cTn id="17" presetID="22" presetClass="entr" presetSubtype="4"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down)">
                                      <p:cBhvr>
                                        <p:cTn id="19" dur="500"/>
                                        <p:tgtEl>
                                          <p:spTgt spid="2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par>
                                <p:cTn id="28" presetID="22" presetClass="entr" presetSubtype="4" fill="hold" grpId="0" nodeType="withEffect" nodePh="1">
                                  <p:stCondLst>
                                    <p:cond delay="0"/>
                                  </p:stCondLst>
                                  <p:endCondLst>
                                    <p:cond evt="begin" delay="0">
                                      <p:tn val="28"/>
                                    </p:cond>
                                  </p:endCondLst>
                                  <p:childTnLst>
                                    <p:set>
                                      <p:cBhvr>
                                        <p:cTn id="29" dur="1" fill="hold">
                                          <p:stCondLst>
                                            <p:cond delay="0"/>
                                          </p:stCondLst>
                                        </p:cTn>
                                        <p:tgtEl>
                                          <p:spTgt spid="24"/>
                                        </p:tgtEl>
                                        <p:attrNameLst>
                                          <p:attrName>style.visibility</p:attrName>
                                        </p:attrNameLst>
                                      </p:cBhvr>
                                      <p:to>
                                        <p:strVal val="visible"/>
                                      </p:to>
                                    </p:set>
                                    <p:animEffect transition="in" filter="wipe(down)">
                                      <p:cBhvr>
                                        <p:cTn id="30" dur="500"/>
                                        <p:tgtEl>
                                          <p:spTgt spid="2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wipe(down)">
                                      <p:cBhvr>
                                        <p:cTn id="33" dur="500"/>
                                        <p:tgtEl>
                                          <p:spTgt spid="25"/>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ipe(down)">
                                      <p:cBhvr>
                                        <p:cTn id="36" dur="500"/>
                                        <p:tgtEl>
                                          <p:spTgt spid="26"/>
                                        </p:tgtEl>
                                      </p:cBhvr>
                                    </p:animEffect>
                                  </p:childTnLst>
                                </p:cTn>
                              </p:par>
                              <p:par>
                                <p:cTn id="37" presetID="22" presetClass="entr" presetSubtype="4"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down)">
                                      <p:cBhvr>
                                        <p:cTn id="3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a:extLst>
              <a:ext uri="{FF2B5EF4-FFF2-40B4-BE49-F238E27FC236}">
                <a16:creationId xmlns:a16="http://schemas.microsoft.com/office/drawing/2014/main" id="{C383DB14-2EE8-24B2-1E5C-C0A5209977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7552ED2-9D7F-4405-BF69-50DA370C1C16}" type="slidenum">
              <a:rPr lang="en-US" altLang="zh-CN" sz="1400">
                <a:solidFill>
                  <a:schemeClr val="tx1"/>
                </a:solidFill>
              </a:rPr>
              <a:pPr>
                <a:spcBef>
                  <a:spcPct val="0"/>
                </a:spcBef>
                <a:buFontTx/>
                <a:buNone/>
              </a:pPr>
              <a:t>7</a:t>
            </a:fld>
            <a:endParaRPr lang="en-US" altLang="zh-CN" sz="1400">
              <a:solidFill>
                <a:schemeClr val="tx1"/>
              </a:solidFill>
            </a:endParaRPr>
          </a:p>
        </p:txBody>
      </p:sp>
      <p:sp>
        <p:nvSpPr>
          <p:cNvPr id="7" name="Rectangle 3">
            <a:extLst>
              <a:ext uri="{FF2B5EF4-FFF2-40B4-BE49-F238E27FC236}">
                <a16:creationId xmlns:a16="http://schemas.microsoft.com/office/drawing/2014/main" id="{1C26B853-18EC-CA69-2A32-078DEFD2368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Testing Strategy</a:t>
            </a:r>
          </a:p>
        </p:txBody>
      </p:sp>
      <p:sp>
        <p:nvSpPr>
          <p:cNvPr id="36" name="AutoShape 8">
            <a:extLst>
              <a:ext uri="{FF2B5EF4-FFF2-40B4-BE49-F238E27FC236}">
                <a16:creationId xmlns:a16="http://schemas.microsoft.com/office/drawing/2014/main" id="{70E88A77-23D5-63D3-4F2F-5DE12C2FB87E}"/>
              </a:ext>
            </a:extLst>
          </p:cNvPr>
          <p:cNvSpPr>
            <a:spLocks noChangeArrowheads="1"/>
          </p:cNvSpPr>
          <p:nvPr/>
        </p:nvSpPr>
        <p:spPr bwMode="auto">
          <a:xfrm>
            <a:off x="1835150" y="2420938"/>
            <a:ext cx="4800600" cy="2286000"/>
          </a:xfrm>
          <a:custGeom>
            <a:avLst/>
            <a:gdLst>
              <a:gd name="T0" fmla="*/ 533466704 w 21600"/>
              <a:gd name="T1" fmla="*/ 0 h 21600"/>
              <a:gd name="T2" fmla="*/ 156236637 w 21600"/>
              <a:gd name="T3" fmla="*/ 35427815 h 21600"/>
              <a:gd name="T4" fmla="*/ 0 w 21600"/>
              <a:gd name="T5" fmla="*/ 120967509 h 21600"/>
              <a:gd name="T6" fmla="*/ 156236637 w 21600"/>
              <a:gd name="T7" fmla="*/ 206507164 h 21600"/>
              <a:gd name="T8" fmla="*/ 533466704 w 21600"/>
              <a:gd name="T9" fmla="*/ 241935018 h 21600"/>
              <a:gd name="T10" fmla="*/ 910696382 w 21600"/>
              <a:gd name="T11" fmla="*/ 206507164 h 21600"/>
              <a:gd name="T12" fmla="*/ 1066933409 w 21600"/>
              <a:gd name="T13" fmla="*/ 120967509 h 21600"/>
              <a:gd name="T14" fmla="*/ 910696382 w 21600"/>
              <a:gd name="T15" fmla="*/ 35427815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7" name="AutoShape 9">
            <a:extLst>
              <a:ext uri="{FF2B5EF4-FFF2-40B4-BE49-F238E27FC236}">
                <a16:creationId xmlns:a16="http://schemas.microsoft.com/office/drawing/2014/main" id="{E3EE1C56-0844-E2FD-85D0-C09C4369D55E}"/>
              </a:ext>
            </a:extLst>
          </p:cNvPr>
          <p:cNvSpPr>
            <a:spLocks noChangeArrowheads="1"/>
          </p:cNvSpPr>
          <p:nvPr/>
        </p:nvSpPr>
        <p:spPr bwMode="auto">
          <a:xfrm>
            <a:off x="3435350" y="3182938"/>
            <a:ext cx="1600200" cy="762000"/>
          </a:xfrm>
          <a:custGeom>
            <a:avLst/>
            <a:gdLst>
              <a:gd name="T0" fmla="*/ 59274072 w 21600"/>
              <a:gd name="T1" fmla="*/ 0 h 21600"/>
              <a:gd name="T2" fmla="*/ 17359650 w 21600"/>
              <a:gd name="T3" fmla="*/ 3936435 h 21600"/>
              <a:gd name="T4" fmla="*/ 0 w 21600"/>
              <a:gd name="T5" fmla="*/ 13440833 h 21600"/>
              <a:gd name="T6" fmla="*/ 17359650 w 21600"/>
              <a:gd name="T7" fmla="*/ 22945232 h 21600"/>
              <a:gd name="T8" fmla="*/ 59274072 w 21600"/>
              <a:gd name="T9" fmla="*/ 26881666 h 21600"/>
              <a:gd name="T10" fmla="*/ 101188499 w 21600"/>
              <a:gd name="T11" fmla="*/ 22945232 h 21600"/>
              <a:gd name="T12" fmla="*/ 118548144 w 21600"/>
              <a:gd name="T13" fmla="*/ 13440833 h 21600"/>
              <a:gd name="T14" fmla="*/ 101188499 w 21600"/>
              <a:gd name="T15" fmla="*/ 3936435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FF"/>
          </a:solidFill>
          <a:ln w="9525">
            <a:solidFill>
              <a:srgbClr val="000000"/>
            </a:solidFill>
            <a:round/>
            <a:headEnd/>
            <a:tailEnd/>
          </a:ln>
        </p:spPr>
        <p:txBody>
          <a:bodyPr wrap="none" anchor="ctr"/>
          <a:lstStyle/>
          <a:p>
            <a:pPr eaLnBrk="1" fontAlgn="auto" hangingPunct="1">
              <a:spcBef>
                <a:spcPts val="0"/>
              </a:spcBef>
              <a:spcAft>
                <a:spcPts val="0"/>
              </a:spcAft>
              <a:defRPr/>
            </a:pPr>
            <a:endParaRPr lang="zh-CN" altLang="en-US" sz="2400" kern="0">
              <a:solidFill>
                <a:srgbClr val="000000"/>
              </a:solidFill>
              <a:ea typeface="ＭＳ Ｐゴシック" panose="020B0600070205080204" pitchFamily="34" charset="-128"/>
            </a:endParaRPr>
          </a:p>
        </p:txBody>
      </p:sp>
      <p:sp>
        <p:nvSpPr>
          <p:cNvPr id="38" name="Text Box 10">
            <a:extLst>
              <a:ext uri="{FF2B5EF4-FFF2-40B4-BE49-F238E27FC236}">
                <a16:creationId xmlns:a16="http://schemas.microsoft.com/office/drawing/2014/main" id="{8C09606B-423C-704B-531B-DAB15DC246DF}"/>
              </a:ext>
            </a:extLst>
          </p:cNvPr>
          <p:cNvSpPr txBox="1">
            <a:spLocks noChangeArrowheads="1"/>
          </p:cNvSpPr>
          <p:nvPr/>
        </p:nvSpPr>
        <p:spPr bwMode="auto">
          <a:xfrm>
            <a:off x="1301750" y="2344738"/>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400" b="1">
                <a:solidFill>
                  <a:srgbClr val="000000"/>
                </a:solidFill>
                <a:ea typeface="MS PGothic" panose="020B0600070205080204" pitchFamily="34" charset="-128"/>
              </a:rPr>
              <a:t>System engineering</a:t>
            </a:r>
            <a:endParaRPr lang="en-US" altLang="zh-CN" b="1">
              <a:solidFill>
                <a:srgbClr val="000000"/>
              </a:solidFill>
              <a:ea typeface="MS PGothic" panose="020B0600070205080204" pitchFamily="34" charset="-128"/>
            </a:endParaRPr>
          </a:p>
        </p:txBody>
      </p:sp>
      <p:sp>
        <p:nvSpPr>
          <p:cNvPr id="39" name="Text Box 11">
            <a:extLst>
              <a:ext uri="{FF2B5EF4-FFF2-40B4-BE49-F238E27FC236}">
                <a16:creationId xmlns:a16="http://schemas.microsoft.com/office/drawing/2014/main" id="{0F88C235-B5FB-1C79-2CF4-CB62143CA27C}"/>
              </a:ext>
            </a:extLst>
          </p:cNvPr>
          <p:cNvSpPr txBox="1">
            <a:spLocks noChangeArrowheads="1"/>
          </p:cNvSpPr>
          <p:nvPr/>
        </p:nvSpPr>
        <p:spPr bwMode="auto">
          <a:xfrm>
            <a:off x="1835150" y="2725738"/>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400" b="1">
                <a:solidFill>
                  <a:srgbClr val="000000"/>
                </a:solidFill>
                <a:ea typeface="MS PGothic" panose="020B0600070205080204" pitchFamily="34" charset="-128"/>
              </a:rPr>
              <a:t>Analysis modeling</a:t>
            </a:r>
            <a:endParaRPr lang="en-US" altLang="zh-CN" b="1">
              <a:solidFill>
                <a:srgbClr val="000000"/>
              </a:solidFill>
              <a:ea typeface="MS PGothic" panose="020B0600070205080204" pitchFamily="34" charset="-128"/>
            </a:endParaRPr>
          </a:p>
        </p:txBody>
      </p:sp>
      <p:sp>
        <p:nvSpPr>
          <p:cNvPr id="40" name="Text Box 12">
            <a:extLst>
              <a:ext uri="{FF2B5EF4-FFF2-40B4-BE49-F238E27FC236}">
                <a16:creationId xmlns:a16="http://schemas.microsoft.com/office/drawing/2014/main" id="{F5CA441A-2DA7-5681-D3E1-D28BE45DDDD4}"/>
              </a:ext>
            </a:extLst>
          </p:cNvPr>
          <p:cNvSpPr txBox="1">
            <a:spLocks noChangeArrowheads="1"/>
          </p:cNvSpPr>
          <p:nvPr/>
        </p:nvSpPr>
        <p:spPr bwMode="auto">
          <a:xfrm>
            <a:off x="2368550" y="3030538"/>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400" b="1">
                <a:solidFill>
                  <a:srgbClr val="000000"/>
                </a:solidFill>
                <a:ea typeface="MS PGothic" panose="020B0600070205080204" pitchFamily="34" charset="-128"/>
              </a:rPr>
              <a:t>Design modeling</a:t>
            </a:r>
            <a:endParaRPr lang="en-US" altLang="zh-CN" b="1">
              <a:solidFill>
                <a:srgbClr val="000000"/>
              </a:solidFill>
              <a:ea typeface="MS PGothic" panose="020B0600070205080204" pitchFamily="34" charset="-128"/>
            </a:endParaRPr>
          </a:p>
        </p:txBody>
      </p:sp>
      <p:sp>
        <p:nvSpPr>
          <p:cNvPr id="41" name="Text Box 13">
            <a:extLst>
              <a:ext uri="{FF2B5EF4-FFF2-40B4-BE49-F238E27FC236}">
                <a16:creationId xmlns:a16="http://schemas.microsoft.com/office/drawing/2014/main" id="{264F4D1D-AC74-8F75-77D2-589421C391A2}"/>
              </a:ext>
            </a:extLst>
          </p:cNvPr>
          <p:cNvSpPr txBox="1">
            <a:spLocks noChangeArrowheads="1"/>
          </p:cNvSpPr>
          <p:nvPr/>
        </p:nvSpPr>
        <p:spPr bwMode="auto">
          <a:xfrm>
            <a:off x="2749550" y="3411538"/>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sz="1400" b="1">
                <a:solidFill>
                  <a:srgbClr val="000000"/>
                </a:solidFill>
                <a:ea typeface="MS PGothic" panose="020B0600070205080204" pitchFamily="34" charset="-128"/>
              </a:rPr>
              <a:t>Code generation</a:t>
            </a:r>
            <a:endParaRPr lang="en-US" altLang="zh-CN" b="1">
              <a:solidFill>
                <a:srgbClr val="000000"/>
              </a:solidFill>
              <a:ea typeface="MS PGothic" panose="020B0600070205080204" pitchFamily="34" charset="-128"/>
            </a:endParaRPr>
          </a:p>
        </p:txBody>
      </p:sp>
      <p:sp>
        <p:nvSpPr>
          <p:cNvPr id="42" name="Text Box 14">
            <a:extLst>
              <a:ext uri="{FF2B5EF4-FFF2-40B4-BE49-F238E27FC236}">
                <a16:creationId xmlns:a16="http://schemas.microsoft.com/office/drawing/2014/main" id="{DDBA99A4-00A1-9598-2DAA-02BB80A5B131}"/>
              </a:ext>
            </a:extLst>
          </p:cNvPr>
          <p:cNvSpPr txBox="1">
            <a:spLocks noChangeArrowheads="1"/>
          </p:cNvSpPr>
          <p:nvPr/>
        </p:nvSpPr>
        <p:spPr bwMode="auto">
          <a:xfrm>
            <a:off x="4273550" y="3411538"/>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ct val="50000"/>
              </a:spcBef>
              <a:spcAft>
                <a:spcPts val="0"/>
              </a:spcAft>
              <a:defRPr/>
            </a:pPr>
            <a:r>
              <a:rPr lang="en-US" altLang="zh-CN" sz="1600" b="1" i="1" kern="0">
                <a:solidFill>
                  <a:srgbClr val="9A0000"/>
                </a:solidFill>
              </a:rPr>
              <a:t>Unit test</a:t>
            </a:r>
          </a:p>
        </p:txBody>
      </p:sp>
      <p:sp>
        <p:nvSpPr>
          <p:cNvPr id="43" name="Text Box 15">
            <a:extLst>
              <a:ext uri="{FF2B5EF4-FFF2-40B4-BE49-F238E27FC236}">
                <a16:creationId xmlns:a16="http://schemas.microsoft.com/office/drawing/2014/main" id="{57AECD35-4BED-44BD-EA15-EAE7E84DDB3C}"/>
              </a:ext>
            </a:extLst>
          </p:cNvPr>
          <p:cNvSpPr txBox="1">
            <a:spLocks noChangeArrowheads="1"/>
          </p:cNvSpPr>
          <p:nvPr/>
        </p:nvSpPr>
        <p:spPr bwMode="auto">
          <a:xfrm>
            <a:off x="4654550" y="3792538"/>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ct val="50000"/>
              </a:spcBef>
              <a:spcAft>
                <a:spcPts val="0"/>
              </a:spcAft>
              <a:defRPr/>
            </a:pPr>
            <a:r>
              <a:rPr lang="en-US" altLang="zh-CN" sz="1600" b="1" i="1" kern="0">
                <a:solidFill>
                  <a:srgbClr val="9A0000"/>
                </a:solidFill>
              </a:rPr>
              <a:t>Integration test</a:t>
            </a:r>
          </a:p>
        </p:txBody>
      </p:sp>
      <p:sp>
        <p:nvSpPr>
          <p:cNvPr id="44" name="Text Box 16">
            <a:extLst>
              <a:ext uri="{FF2B5EF4-FFF2-40B4-BE49-F238E27FC236}">
                <a16:creationId xmlns:a16="http://schemas.microsoft.com/office/drawing/2014/main" id="{B2DDF7D4-DF47-E45D-3287-F5B75C09F340}"/>
              </a:ext>
            </a:extLst>
          </p:cNvPr>
          <p:cNvSpPr txBox="1">
            <a:spLocks noChangeArrowheads="1"/>
          </p:cNvSpPr>
          <p:nvPr/>
        </p:nvSpPr>
        <p:spPr bwMode="auto">
          <a:xfrm>
            <a:off x="5340350" y="4173538"/>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ct val="50000"/>
              </a:spcBef>
              <a:spcAft>
                <a:spcPts val="0"/>
              </a:spcAft>
              <a:defRPr/>
            </a:pPr>
            <a:r>
              <a:rPr lang="en-US" altLang="zh-CN" sz="1600" b="1" i="1" kern="0">
                <a:solidFill>
                  <a:srgbClr val="9A0000"/>
                </a:solidFill>
              </a:rPr>
              <a:t>Validation test</a:t>
            </a:r>
          </a:p>
        </p:txBody>
      </p:sp>
      <p:sp>
        <p:nvSpPr>
          <p:cNvPr id="45" name="Text Box 17">
            <a:extLst>
              <a:ext uri="{FF2B5EF4-FFF2-40B4-BE49-F238E27FC236}">
                <a16:creationId xmlns:a16="http://schemas.microsoft.com/office/drawing/2014/main" id="{62A55602-1000-5504-BD2A-9EC304812E92}"/>
              </a:ext>
            </a:extLst>
          </p:cNvPr>
          <p:cNvSpPr txBox="1">
            <a:spLocks noChangeArrowheads="1"/>
          </p:cNvSpPr>
          <p:nvPr/>
        </p:nvSpPr>
        <p:spPr bwMode="auto">
          <a:xfrm>
            <a:off x="6026150" y="4630738"/>
            <a:ext cx="1905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fontAlgn="auto" hangingPunct="1">
              <a:spcBef>
                <a:spcPct val="50000"/>
              </a:spcBef>
              <a:spcAft>
                <a:spcPts val="0"/>
              </a:spcAft>
              <a:defRPr/>
            </a:pPr>
            <a:r>
              <a:rPr lang="en-US" altLang="zh-CN" sz="1600" b="1" i="1" kern="0">
                <a:solidFill>
                  <a:srgbClr val="9A0000"/>
                </a:solidFill>
              </a:rPr>
              <a:t>System test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00"/>
                                        <p:tgtEl>
                                          <p:spTgt spid="36"/>
                                        </p:tgtEl>
                                      </p:cBhvr>
                                    </p:animEffect>
                                  </p:childTnLst>
                                </p:cTn>
                              </p:par>
                              <p:par>
                                <p:cTn id="8" presetID="22" presetClass="entr" presetSubtype="4"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wipe(down)">
                                      <p:cBhvr>
                                        <p:cTn id="10" dur="500"/>
                                        <p:tgtEl>
                                          <p:spTgt spid="3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down)">
                                      <p:cBhvr>
                                        <p:cTn id="13" dur="500"/>
                                        <p:tgtEl>
                                          <p:spTgt spid="3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down)">
                                      <p:cBhvr>
                                        <p:cTn id="16" dur="500"/>
                                        <p:tgtEl>
                                          <p:spTgt spid="39"/>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0"/>
                                        </p:tgtEl>
                                        <p:attrNameLst>
                                          <p:attrName>style.visibility</p:attrName>
                                        </p:attrNameLst>
                                      </p:cBhvr>
                                      <p:to>
                                        <p:strVal val="visible"/>
                                      </p:to>
                                    </p:set>
                                    <p:animEffect transition="in" filter="wipe(down)">
                                      <p:cBhvr>
                                        <p:cTn id="19" dur="500"/>
                                        <p:tgtEl>
                                          <p:spTgt spid="40"/>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wipe(down)">
                                      <p:cBhvr>
                                        <p:cTn id="22" dur="500"/>
                                        <p:tgtEl>
                                          <p:spTgt spid="4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wipe(down)">
                                      <p:cBhvr>
                                        <p:cTn id="25" dur="500"/>
                                        <p:tgtEl>
                                          <p:spTgt spid="42"/>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wipe(down)">
                                      <p:cBhvr>
                                        <p:cTn id="28" dur="500"/>
                                        <p:tgtEl>
                                          <p:spTgt spid="4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wipe(down)">
                                      <p:cBhvr>
                                        <p:cTn id="31" dur="500"/>
                                        <p:tgtEl>
                                          <p:spTgt spid="44"/>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P spid="42" grpId="0"/>
      <p:bldP spid="43" grpId="0"/>
      <p:bldP spid="44" grpId="0"/>
      <p:bldP spid="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9708664A-8C5C-6D74-F73E-1FFB986E3282}"/>
              </a:ext>
            </a:extLst>
          </p:cNvPr>
          <p:cNvSpPr>
            <a:spLocks noChangeArrowheads="1"/>
          </p:cNvSpPr>
          <p:nvPr/>
        </p:nvSpPr>
        <p:spPr bwMode="auto">
          <a:xfrm>
            <a:off x="742950" y="1687513"/>
            <a:ext cx="7358063" cy="3687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defRPr/>
            </a:pPr>
            <a:r>
              <a:rPr kumimoji="1" lang="en-US" altLang="zh-CN" sz="2400" dirty="0">
                <a:solidFill>
                  <a:srgbClr val="000066"/>
                </a:solidFill>
                <a:latin typeface="Helvetica" panose="020B0604020202020204" pitchFamily="34" charset="0"/>
              </a:rPr>
              <a:t>We begin by </a:t>
            </a:r>
            <a:r>
              <a:rPr kumimoji="1" lang="en-US" altLang="zh-CN" sz="2400" i="1" dirty="0">
                <a:solidFill>
                  <a:srgbClr val="3366FF"/>
                </a:solidFill>
                <a:latin typeface="Helvetica" panose="020B0604020202020204" pitchFamily="34" charset="0"/>
                <a:ea typeface="+mn-ea"/>
                <a:cs typeface="宋体" charset="0"/>
              </a:rPr>
              <a:t>‘testing-in-the-small’ </a:t>
            </a:r>
            <a:r>
              <a:rPr kumimoji="1" lang="en-US" altLang="zh-CN" sz="2400" dirty="0">
                <a:solidFill>
                  <a:srgbClr val="000066"/>
                </a:solidFill>
                <a:latin typeface="Helvetica" panose="020B0604020202020204" pitchFamily="34" charset="0"/>
              </a:rPr>
              <a:t>and move toward </a:t>
            </a:r>
            <a:r>
              <a:rPr kumimoji="1" lang="en-US" altLang="zh-CN" sz="2400" i="1" dirty="0">
                <a:solidFill>
                  <a:srgbClr val="3366FF"/>
                </a:solidFill>
                <a:latin typeface="Helvetica" panose="020B0604020202020204" pitchFamily="34" charset="0"/>
                <a:ea typeface="+mn-ea"/>
                <a:cs typeface="宋体" charset="0"/>
              </a:rPr>
              <a:t>‘testing-in-the-large’</a:t>
            </a:r>
          </a:p>
          <a:p>
            <a:pPr>
              <a:spcBef>
                <a:spcPct val="20000"/>
              </a:spcBef>
              <a:buFontTx/>
              <a:buChar char="•"/>
              <a:defRPr/>
            </a:pPr>
            <a:r>
              <a:rPr kumimoji="1" lang="en-US" altLang="zh-CN" sz="2400" dirty="0">
                <a:solidFill>
                  <a:srgbClr val="000066"/>
                </a:solidFill>
                <a:latin typeface="Helvetica" panose="020B0604020202020204" pitchFamily="34" charset="0"/>
              </a:rPr>
              <a:t>For conventional software</a:t>
            </a:r>
          </a:p>
          <a:p>
            <a:pPr lvl="1">
              <a:lnSpc>
                <a:spcPct val="90000"/>
              </a:lnSpc>
              <a:spcBef>
                <a:spcPct val="20000"/>
              </a:spcBef>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The module (component) is our initial focus</a:t>
            </a:r>
          </a:p>
          <a:p>
            <a:pPr lvl="1">
              <a:lnSpc>
                <a:spcPct val="90000"/>
              </a:lnSpc>
              <a:spcBef>
                <a:spcPct val="20000"/>
              </a:spcBef>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Integration of modules follows</a:t>
            </a:r>
          </a:p>
          <a:p>
            <a:pPr>
              <a:spcBef>
                <a:spcPct val="20000"/>
              </a:spcBef>
              <a:buFontTx/>
              <a:buChar char="•"/>
              <a:defRPr/>
            </a:pPr>
            <a:r>
              <a:rPr kumimoji="1" lang="en-US" altLang="zh-CN" sz="2400" dirty="0">
                <a:solidFill>
                  <a:srgbClr val="000066"/>
                </a:solidFill>
                <a:latin typeface="Helvetica" panose="020B0604020202020204" pitchFamily="34" charset="0"/>
              </a:rPr>
              <a:t>For OO software</a:t>
            </a:r>
          </a:p>
          <a:p>
            <a:pPr lvl="1">
              <a:lnSpc>
                <a:spcPct val="90000"/>
              </a:lnSpc>
              <a:spcBef>
                <a:spcPct val="20000"/>
              </a:spcBef>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our focus when “testing in the small” changes from an individual module (the conventional view) to an OO class that encompasses attributes and operations and implies communication and collaboration</a:t>
            </a:r>
          </a:p>
        </p:txBody>
      </p:sp>
      <p:sp>
        <p:nvSpPr>
          <p:cNvPr id="16387" name="灯片编号占位符 1">
            <a:extLst>
              <a:ext uri="{FF2B5EF4-FFF2-40B4-BE49-F238E27FC236}">
                <a16:creationId xmlns:a16="http://schemas.microsoft.com/office/drawing/2014/main" id="{1B2B8A04-47A2-6475-3EE8-BFF9B5251B7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AA08E7D-5BBF-428E-A568-16296FF5DC41}" type="slidenum">
              <a:rPr lang="en-US" altLang="zh-CN" sz="1400">
                <a:solidFill>
                  <a:schemeClr val="tx1"/>
                </a:solidFill>
              </a:rPr>
              <a:pPr>
                <a:spcBef>
                  <a:spcPct val="0"/>
                </a:spcBef>
                <a:buFontTx/>
                <a:buNone/>
              </a:pPr>
              <a:t>8</a:t>
            </a:fld>
            <a:endParaRPr lang="en-US" altLang="zh-CN" sz="1400">
              <a:solidFill>
                <a:schemeClr val="tx1"/>
              </a:solidFill>
            </a:endParaRPr>
          </a:p>
        </p:txBody>
      </p:sp>
      <p:sp>
        <p:nvSpPr>
          <p:cNvPr id="7" name="Rectangle 3">
            <a:extLst>
              <a:ext uri="{FF2B5EF4-FFF2-40B4-BE49-F238E27FC236}">
                <a16:creationId xmlns:a16="http://schemas.microsoft.com/office/drawing/2014/main" id="{CDE47705-FFBE-4A45-B54C-679752ADBEC2}"/>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Testing Strategy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0ABE38A0-881F-62A6-5ABC-0587C7682BD0}"/>
              </a:ext>
            </a:extLst>
          </p:cNvPr>
          <p:cNvSpPr>
            <a:spLocks noChangeArrowheads="1"/>
          </p:cNvSpPr>
          <p:nvPr/>
        </p:nvSpPr>
        <p:spPr bwMode="auto">
          <a:xfrm>
            <a:off x="742950" y="1628775"/>
            <a:ext cx="7358063" cy="421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Specify product requirements in a quantifiable manner long before testing commences. </a:t>
            </a:r>
          </a:p>
          <a:p>
            <a:r>
              <a:rPr kumimoji="1" lang="en-US" altLang="zh-CN" sz="2000">
                <a:latin typeface="Helvetica" panose="020B0604020202020204" pitchFamily="34" charset="0"/>
              </a:rPr>
              <a:t>State testing objectives explicitly. </a:t>
            </a:r>
          </a:p>
          <a:p>
            <a:r>
              <a:rPr kumimoji="1" lang="en-US" altLang="zh-CN" sz="2000">
                <a:latin typeface="Helvetica" panose="020B0604020202020204" pitchFamily="34" charset="0"/>
              </a:rPr>
              <a:t>Understand the users of the software and develop a profile for each user category.</a:t>
            </a:r>
          </a:p>
          <a:p>
            <a:r>
              <a:rPr kumimoji="1" lang="en-US" altLang="zh-CN" sz="2000">
                <a:latin typeface="Helvetica" panose="020B0604020202020204" pitchFamily="34" charset="0"/>
              </a:rPr>
              <a:t>Develop a testing plan that emphasizes “rapid cycle testing.”</a:t>
            </a:r>
          </a:p>
          <a:p>
            <a:r>
              <a:rPr kumimoji="1" lang="en-US" altLang="zh-CN" sz="2000">
                <a:latin typeface="Helvetica" panose="020B0604020202020204" pitchFamily="34" charset="0"/>
              </a:rPr>
              <a:t>Build “robust” software that is designed to test itself</a:t>
            </a:r>
          </a:p>
          <a:p>
            <a:r>
              <a:rPr kumimoji="1" lang="en-US" altLang="zh-CN" sz="2000">
                <a:latin typeface="Helvetica" panose="020B0604020202020204" pitchFamily="34" charset="0"/>
              </a:rPr>
              <a:t>Use effective technical reviews as a filter prior to testing</a:t>
            </a:r>
          </a:p>
          <a:p>
            <a:r>
              <a:rPr kumimoji="1" lang="en-US" altLang="zh-CN" sz="2000">
                <a:latin typeface="Helvetica" panose="020B0604020202020204" pitchFamily="34" charset="0"/>
              </a:rPr>
              <a:t>Conduct technical reviews to assess the test strategy and test cases themselves. </a:t>
            </a:r>
          </a:p>
          <a:p>
            <a:r>
              <a:rPr kumimoji="1" lang="en-US" altLang="zh-CN" sz="2000">
                <a:latin typeface="Helvetica" panose="020B0604020202020204" pitchFamily="34" charset="0"/>
              </a:rPr>
              <a:t>Develop a continuous improvement approach for the testing process. </a:t>
            </a:r>
          </a:p>
        </p:txBody>
      </p:sp>
      <p:sp>
        <p:nvSpPr>
          <p:cNvPr id="18435" name="灯片编号占位符 1">
            <a:extLst>
              <a:ext uri="{FF2B5EF4-FFF2-40B4-BE49-F238E27FC236}">
                <a16:creationId xmlns:a16="http://schemas.microsoft.com/office/drawing/2014/main" id="{3C223942-F033-C1DD-B9F6-2502961BAB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5FD81FD-C4FB-4698-8075-BAD79E63053D}" type="slidenum">
              <a:rPr lang="en-US" altLang="zh-CN" sz="1400">
                <a:solidFill>
                  <a:schemeClr val="tx1"/>
                </a:solidFill>
              </a:rPr>
              <a:pPr>
                <a:spcBef>
                  <a:spcPct val="0"/>
                </a:spcBef>
                <a:buFontTx/>
                <a:buNone/>
              </a:pPr>
              <a:t>9</a:t>
            </a:fld>
            <a:endParaRPr lang="en-US" altLang="zh-CN" sz="1400">
              <a:solidFill>
                <a:schemeClr val="tx1"/>
              </a:solidFill>
            </a:endParaRPr>
          </a:p>
        </p:txBody>
      </p:sp>
      <p:sp>
        <p:nvSpPr>
          <p:cNvPr id="7" name="Rectangle 3">
            <a:extLst>
              <a:ext uri="{FF2B5EF4-FFF2-40B4-BE49-F238E27FC236}">
                <a16:creationId xmlns:a16="http://schemas.microsoft.com/office/drawing/2014/main" id="{B9C95BAF-9542-C920-CEBE-588CFB56AA4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Strategic Issues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3162</TotalTime>
  <Words>1955</Words>
  <Application>Microsoft Office PowerPoint</Application>
  <PresentationFormat>全屏显示(4:3)</PresentationFormat>
  <Paragraphs>330</Paragraphs>
  <Slides>35</Slides>
  <Notes>34</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Arial</vt:lpstr>
      <vt:lpstr>宋体</vt:lpstr>
      <vt:lpstr>Calibri</vt:lpstr>
      <vt:lpstr>Helvetica</vt:lpstr>
      <vt:lpstr>MS PGothic</vt:lpstr>
      <vt:lpstr>默认设计模板</vt:lpstr>
      <vt:lpstr>Ch.22  Software Testing  Strategies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163</cp:revision>
  <dcterms:created xsi:type="dcterms:W3CDTF">2007-07-09T05:40:59Z</dcterms:created>
  <dcterms:modified xsi:type="dcterms:W3CDTF">2025-02-24T13:31:43Z</dcterms:modified>
</cp:coreProperties>
</file>