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419" r:id="rId3"/>
    <p:sldId id="420" r:id="rId4"/>
    <p:sldId id="421" r:id="rId5"/>
    <p:sldId id="422" r:id="rId6"/>
    <p:sldId id="423" r:id="rId7"/>
    <p:sldId id="343" r:id="rId8"/>
    <p:sldId id="425" r:id="rId9"/>
    <p:sldId id="426" r:id="rId10"/>
    <p:sldId id="427" r:id="rId11"/>
    <p:sldId id="428" r:id="rId12"/>
    <p:sldId id="429" r:id="rId13"/>
    <p:sldId id="430" r:id="rId1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33CC"/>
    <a:srgbClr val="0000FF"/>
    <a:srgbClr val="99CCFF"/>
    <a:srgbClr val="CCFFFF"/>
    <a:srgbClr val="00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96" autoAdjust="0"/>
    <p:restoredTop sz="94660"/>
  </p:normalViewPr>
  <p:slideViewPr>
    <p:cSldViewPr>
      <p:cViewPr varScale="1">
        <p:scale>
          <a:sx n="108" d="100"/>
          <a:sy n="108" d="100"/>
        </p:scale>
        <p:origin x="123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1F01231-4520-8780-245F-F9E8F0102C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16FFE211-BD00-0468-AC5B-B82BFB1D7DC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D00028EA-990B-44A3-AD05-18D1DD18C057}" type="datetimeFigureOut">
              <a:rPr lang="zh-CN" altLang="en-US"/>
              <a:pPr>
                <a:defRPr/>
              </a:pPr>
              <a:t>2025/2/25</a:t>
            </a:fld>
            <a:endParaRPr lang="zh-CN" altLang="en-US"/>
          </a:p>
        </p:txBody>
      </p:sp>
      <p:sp>
        <p:nvSpPr>
          <p:cNvPr id="4" name="幻灯片图像占位符 3">
            <a:extLst>
              <a:ext uri="{FF2B5EF4-FFF2-40B4-BE49-F238E27FC236}">
                <a16:creationId xmlns:a16="http://schemas.microsoft.com/office/drawing/2014/main" id="{2911EB1C-0F4E-6E9F-31C0-425666A5882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BEF0074-7419-ACE2-E944-7D4DD39FFCD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03A09A9-F496-0F64-0762-14CF62F3FAE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7BF8491A-684D-6129-7A7F-B84509D64DA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E0D4B16-DF40-4004-8EC5-E1F2EFDC69C7}"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FC523325-EF0D-1658-004D-F86355C20E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0C83A217-2021-ECB7-506A-D4F9E545C1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7215C3BA-FC47-2222-3E27-8673FB6A27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D15F4E-994F-4580-B250-B563B591E66F}" type="slidenum">
              <a:rPr lang="zh-CN" altLang="en-US"/>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3D8F4868-A198-A691-8C3A-D9D0269395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034E3AEF-B175-D30B-71E3-15CB8A2F4F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a:extLst>
              <a:ext uri="{FF2B5EF4-FFF2-40B4-BE49-F238E27FC236}">
                <a16:creationId xmlns:a16="http://schemas.microsoft.com/office/drawing/2014/main" id="{DB0BAB02-B376-2472-6B4E-B7054AA2E6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5CB0DF-6D33-4F04-919F-F2AA23B4E710}" type="slidenum">
              <a:rPr lang="zh-CN" altLang="en-US"/>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75AFD733-3B56-89E5-DAE8-60477A2227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8D944F71-E4ED-FEE5-0146-0B7B7F99D4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a:extLst>
              <a:ext uri="{FF2B5EF4-FFF2-40B4-BE49-F238E27FC236}">
                <a16:creationId xmlns:a16="http://schemas.microsoft.com/office/drawing/2014/main" id="{F5400D6B-C2E2-EA3A-320F-E03E0D4610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9B567B-C830-47B6-BB4A-36851D77792C}" type="slidenum">
              <a:rPr lang="zh-CN" altLang="en-US"/>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315A5EB5-DFEB-BA64-6836-4A14FCEA11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DD5AD721-1E22-AAC9-C76D-9E5CE2806C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BB7E400E-63BD-E87B-9EDB-4BC3CD95D3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0400C0-7616-44A7-85CD-95F10BF1F259}" type="slidenum">
              <a:rPr lang="zh-CN" altLang="en-US"/>
              <a:pPr/>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29AF4CB2-8A55-21E7-8B78-10044A6CAD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BEDFF3DA-045D-BF40-6C1A-589FCA16D2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D050B309-0606-F742-92D5-0E87FE8F25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50CC61-6A11-42E2-B873-AAA8F59DCCDB}"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5EB45F5A-9280-524B-3B72-AD82FB1444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DF7BA406-DF52-A45C-7A2D-1B63575BFF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220" name="灯片编号占位符 3">
            <a:extLst>
              <a:ext uri="{FF2B5EF4-FFF2-40B4-BE49-F238E27FC236}">
                <a16:creationId xmlns:a16="http://schemas.microsoft.com/office/drawing/2014/main" id="{204F6876-1D75-49B2-B319-FCEC79A99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BB0AB9-0D2B-4521-BA6F-5B28B50EB3C7}" type="slidenum">
              <a:rPr lang="zh-CN"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01E935B5-BFAB-3E0A-67F5-DD53984999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8B09B357-5777-7742-0890-BF2EA007F2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a:extLst>
              <a:ext uri="{FF2B5EF4-FFF2-40B4-BE49-F238E27FC236}">
                <a16:creationId xmlns:a16="http://schemas.microsoft.com/office/drawing/2014/main" id="{A23266C0-A3E1-B90E-25FA-46E739754A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6A22C9-068B-4E88-9C7E-2A15A53B082D}"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6D9DDE7F-54A0-6F29-766D-4ACFE478F1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ED495900-BFB6-8ACB-E90F-216DB83CEC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a:extLst>
              <a:ext uri="{FF2B5EF4-FFF2-40B4-BE49-F238E27FC236}">
                <a16:creationId xmlns:a16="http://schemas.microsoft.com/office/drawing/2014/main" id="{B1F179AE-2419-3E15-6449-84664C6EF6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BABB28-8C39-4802-BD90-DD1067D3C754}"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69E8A1C0-F0B3-5349-AD84-41F95E5A4E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65A42EB7-96F9-DB4F-DD13-A36E250DC1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34D0C5FB-441A-526A-AEF8-43F21FA83D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C9C409-B7ED-4649-A65C-BB91F3D225E0}"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C1B116BC-5004-3669-AC5D-3281874C44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1EFFA05-7BC0-EA19-3436-9422E58C79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a:extLst>
              <a:ext uri="{FF2B5EF4-FFF2-40B4-BE49-F238E27FC236}">
                <a16:creationId xmlns:a16="http://schemas.microsoft.com/office/drawing/2014/main" id="{BCCB4F96-45F0-352A-26C0-01B1371257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5AA5BD-D634-41F9-8659-A42E1AAAC650}"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1267BFD4-4C30-EF32-4499-D6C3DB6278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99156922-9263-304C-8313-EBCE0492FB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DF599A62-EEDB-34AD-9468-1BFEA45EF3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2A46AF-4038-4DAF-AE35-B2E8E190A543}" type="slidenum">
              <a:rPr lang="zh-CN" altLang="en-US"/>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E8C8BC2C-7369-D64D-580B-AB8192AA8C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C33B6CDB-A564-E260-8E5F-14D206096B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536CF78B-B6A3-E425-A3CB-F9FB7408B9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CFAA41-258A-46F0-9F99-5E7023B1AADB}" type="slidenum">
              <a:rPr lang="zh-CN" altLang="en-US"/>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8F15E31-877D-FE0B-19BF-F8754E0789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3246B00-ADEE-C80C-042A-206E822AF3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E8A0D03-3D2A-85F2-BCFC-F2DAE2903CC1}"/>
              </a:ext>
            </a:extLst>
          </p:cNvPr>
          <p:cNvSpPr>
            <a:spLocks noGrp="1" noChangeArrowheads="1"/>
          </p:cNvSpPr>
          <p:nvPr>
            <p:ph type="sldNum" sz="quarter" idx="12"/>
          </p:nvPr>
        </p:nvSpPr>
        <p:spPr>
          <a:ln/>
        </p:spPr>
        <p:txBody>
          <a:bodyPr/>
          <a:lstStyle>
            <a:lvl1pPr>
              <a:defRPr/>
            </a:lvl1pPr>
          </a:lstStyle>
          <a:p>
            <a:fld id="{68EA5838-0709-4362-AD28-319AF46280A0}" type="slidenum">
              <a:rPr lang="en-US" altLang="zh-CN"/>
              <a:pPr/>
              <a:t>‹#›</a:t>
            </a:fld>
            <a:endParaRPr lang="en-US" altLang="zh-CN"/>
          </a:p>
        </p:txBody>
      </p:sp>
    </p:spTree>
    <p:extLst>
      <p:ext uri="{BB962C8B-B14F-4D97-AF65-F5344CB8AC3E}">
        <p14:creationId xmlns:p14="http://schemas.microsoft.com/office/powerpoint/2010/main" val="84176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1A5D04-2684-739D-A909-6BA9F75837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677572E-60D2-02BA-0193-22D2E79A21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878EA74-A815-78EA-2E5B-E0633A3F48B5}"/>
              </a:ext>
            </a:extLst>
          </p:cNvPr>
          <p:cNvSpPr>
            <a:spLocks noGrp="1" noChangeArrowheads="1"/>
          </p:cNvSpPr>
          <p:nvPr>
            <p:ph type="sldNum" sz="quarter" idx="12"/>
          </p:nvPr>
        </p:nvSpPr>
        <p:spPr>
          <a:ln/>
        </p:spPr>
        <p:txBody>
          <a:bodyPr/>
          <a:lstStyle>
            <a:lvl1pPr>
              <a:defRPr/>
            </a:lvl1pPr>
          </a:lstStyle>
          <a:p>
            <a:fld id="{A2F20853-000C-459D-83A9-E89EBB2A5B50}" type="slidenum">
              <a:rPr lang="en-US" altLang="zh-CN"/>
              <a:pPr/>
              <a:t>‹#›</a:t>
            </a:fld>
            <a:endParaRPr lang="en-US" altLang="zh-CN"/>
          </a:p>
        </p:txBody>
      </p:sp>
    </p:spTree>
    <p:extLst>
      <p:ext uri="{BB962C8B-B14F-4D97-AF65-F5344CB8AC3E}">
        <p14:creationId xmlns:p14="http://schemas.microsoft.com/office/powerpoint/2010/main" val="49343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094AFF9-99EF-80E7-848A-84E45DC78D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3604B0E-258E-050A-3CC5-7A0C89E93C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D7FECC3-1530-0403-9DBB-5000388F158A}"/>
              </a:ext>
            </a:extLst>
          </p:cNvPr>
          <p:cNvSpPr>
            <a:spLocks noGrp="1" noChangeArrowheads="1"/>
          </p:cNvSpPr>
          <p:nvPr>
            <p:ph type="sldNum" sz="quarter" idx="12"/>
          </p:nvPr>
        </p:nvSpPr>
        <p:spPr>
          <a:ln/>
        </p:spPr>
        <p:txBody>
          <a:bodyPr/>
          <a:lstStyle>
            <a:lvl1pPr>
              <a:defRPr/>
            </a:lvl1pPr>
          </a:lstStyle>
          <a:p>
            <a:fld id="{2D0F3AC1-F7B6-4479-B7D3-1A4313818A24}" type="slidenum">
              <a:rPr lang="en-US" altLang="zh-CN"/>
              <a:pPr/>
              <a:t>‹#›</a:t>
            </a:fld>
            <a:endParaRPr lang="en-US" altLang="zh-CN"/>
          </a:p>
        </p:txBody>
      </p:sp>
    </p:spTree>
    <p:extLst>
      <p:ext uri="{BB962C8B-B14F-4D97-AF65-F5344CB8AC3E}">
        <p14:creationId xmlns:p14="http://schemas.microsoft.com/office/powerpoint/2010/main" val="312180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896D894-6521-523F-82FF-1449A153DD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FB11261-AC3B-B66A-F0FB-B5F82BC50A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9E09394-83E9-9905-B58D-CEE9A493360C}"/>
              </a:ext>
            </a:extLst>
          </p:cNvPr>
          <p:cNvSpPr>
            <a:spLocks noGrp="1" noChangeArrowheads="1"/>
          </p:cNvSpPr>
          <p:nvPr>
            <p:ph type="sldNum" sz="quarter" idx="12"/>
          </p:nvPr>
        </p:nvSpPr>
        <p:spPr>
          <a:ln/>
        </p:spPr>
        <p:txBody>
          <a:bodyPr/>
          <a:lstStyle>
            <a:lvl1pPr>
              <a:defRPr/>
            </a:lvl1pPr>
          </a:lstStyle>
          <a:p>
            <a:fld id="{6CC3DBD3-CEA1-45A2-A1F7-3A637FEDCF13}" type="slidenum">
              <a:rPr lang="en-US" altLang="zh-CN"/>
              <a:pPr/>
              <a:t>‹#›</a:t>
            </a:fld>
            <a:endParaRPr lang="en-US" altLang="zh-CN"/>
          </a:p>
        </p:txBody>
      </p:sp>
    </p:spTree>
    <p:extLst>
      <p:ext uri="{BB962C8B-B14F-4D97-AF65-F5344CB8AC3E}">
        <p14:creationId xmlns:p14="http://schemas.microsoft.com/office/powerpoint/2010/main" val="297862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1CD5A00-0C49-A045-A77C-94845A19F9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1D564E9-ACD8-4A86-0BDF-C2323C5CD4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9E8FC11-3ADD-1B19-BC7B-335ED451D78D}"/>
              </a:ext>
            </a:extLst>
          </p:cNvPr>
          <p:cNvSpPr>
            <a:spLocks noGrp="1" noChangeArrowheads="1"/>
          </p:cNvSpPr>
          <p:nvPr>
            <p:ph type="sldNum" sz="quarter" idx="12"/>
          </p:nvPr>
        </p:nvSpPr>
        <p:spPr>
          <a:ln/>
        </p:spPr>
        <p:txBody>
          <a:bodyPr/>
          <a:lstStyle>
            <a:lvl1pPr>
              <a:defRPr/>
            </a:lvl1pPr>
          </a:lstStyle>
          <a:p>
            <a:fld id="{B8DCA824-59ED-4058-8FF8-4ED1D97FFB7A}" type="slidenum">
              <a:rPr lang="en-US" altLang="zh-CN"/>
              <a:pPr/>
              <a:t>‹#›</a:t>
            </a:fld>
            <a:endParaRPr lang="en-US" altLang="zh-CN"/>
          </a:p>
        </p:txBody>
      </p:sp>
    </p:spTree>
    <p:extLst>
      <p:ext uri="{BB962C8B-B14F-4D97-AF65-F5344CB8AC3E}">
        <p14:creationId xmlns:p14="http://schemas.microsoft.com/office/powerpoint/2010/main" val="313862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7028916-05B5-C003-75DD-110D1863E9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7B003D1-62B2-9FEB-B148-EB5D8F6768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7583023-BD41-3563-77BE-AAE31355375C}"/>
              </a:ext>
            </a:extLst>
          </p:cNvPr>
          <p:cNvSpPr>
            <a:spLocks noGrp="1" noChangeArrowheads="1"/>
          </p:cNvSpPr>
          <p:nvPr>
            <p:ph type="sldNum" sz="quarter" idx="12"/>
          </p:nvPr>
        </p:nvSpPr>
        <p:spPr>
          <a:ln/>
        </p:spPr>
        <p:txBody>
          <a:bodyPr/>
          <a:lstStyle>
            <a:lvl1pPr>
              <a:defRPr/>
            </a:lvl1pPr>
          </a:lstStyle>
          <a:p>
            <a:fld id="{90A37259-5640-40E3-8984-318B3CB7FAE9}" type="slidenum">
              <a:rPr lang="en-US" altLang="zh-CN"/>
              <a:pPr/>
              <a:t>‹#›</a:t>
            </a:fld>
            <a:endParaRPr lang="en-US" altLang="zh-CN"/>
          </a:p>
        </p:txBody>
      </p:sp>
    </p:spTree>
    <p:extLst>
      <p:ext uri="{BB962C8B-B14F-4D97-AF65-F5344CB8AC3E}">
        <p14:creationId xmlns:p14="http://schemas.microsoft.com/office/powerpoint/2010/main" val="66556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4362076-CB3F-A168-D291-196DBB4979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FD2E43E-0B13-0179-BCCF-2C79B57C6E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14DCE28-C8A6-B841-7368-A6376C38B7A5}"/>
              </a:ext>
            </a:extLst>
          </p:cNvPr>
          <p:cNvSpPr>
            <a:spLocks noGrp="1" noChangeArrowheads="1"/>
          </p:cNvSpPr>
          <p:nvPr>
            <p:ph type="sldNum" sz="quarter" idx="12"/>
          </p:nvPr>
        </p:nvSpPr>
        <p:spPr>
          <a:ln/>
        </p:spPr>
        <p:txBody>
          <a:bodyPr/>
          <a:lstStyle>
            <a:lvl1pPr>
              <a:defRPr/>
            </a:lvl1pPr>
          </a:lstStyle>
          <a:p>
            <a:fld id="{933C183C-6E6A-4E1A-9DA6-4B86751579C0}" type="slidenum">
              <a:rPr lang="en-US" altLang="zh-CN"/>
              <a:pPr/>
              <a:t>‹#›</a:t>
            </a:fld>
            <a:endParaRPr lang="en-US" altLang="zh-CN"/>
          </a:p>
        </p:txBody>
      </p:sp>
    </p:spTree>
    <p:extLst>
      <p:ext uri="{BB962C8B-B14F-4D97-AF65-F5344CB8AC3E}">
        <p14:creationId xmlns:p14="http://schemas.microsoft.com/office/powerpoint/2010/main" val="273046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A0D4A82-5836-36E0-22D5-1B340F705B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A6CCE8EF-EFEC-D10E-C4CB-AA18CE0930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C1E6074-1C3C-CC14-3861-71CCF11EAE69}"/>
              </a:ext>
            </a:extLst>
          </p:cNvPr>
          <p:cNvSpPr>
            <a:spLocks noGrp="1" noChangeArrowheads="1"/>
          </p:cNvSpPr>
          <p:nvPr>
            <p:ph type="sldNum" sz="quarter" idx="12"/>
          </p:nvPr>
        </p:nvSpPr>
        <p:spPr>
          <a:ln/>
        </p:spPr>
        <p:txBody>
          <a:bodyPr/>
          <a:lstStyle>
            <a:lvl1pPr>
              <a:defRPr/>
            </a:lvl1pPr>
          </a:lstStyle>
          <a:p>
            <a:fld id="{40724889-4055-4AE6-9F58-31B7556F07BC}" type="slidenum">
              <a:rPr lang="en-US" altLang="zh-CN"/>
              <a:pPr/>
              <a:t>‹#›</a:t>
            </a:fld>
            <a:endParaRPr lang="en-US" altLang="zh-CN"/>
          </a:p>
        </p:txBody>
      </p:sp>
    </p:spTree>
    <p:extLst>
      <p:ext uri="{BB962C8B-B14F-4D97-AF65-F5344CB8AC3E}">
        <p14:creationId xmlns:p14="http://schemas.microsoft.com/office/powerpoint/2010/main" val="236310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B23D230-62A9-0958-C18D-F58EC61CD8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AEB6233-094A-D8D4-817F-EFE2598DE2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B9B8EAE-CC21-15F9-6344-6E018598E270}"/>
              </a:ext>
            </a:extLst>
          </p:cNvPr>
          <p:cNvSpPr>
            <a:spLocks noGrp="1" noChangeArrowheads="1"/>
          </p:cNvSpPr>
          <p:nvPr>
            <p:ph type="sldNum" sz="quarter" idx="12"/>
          </p:nvPr>
        </p:nvSpPr>
        <p:spPr>
          <a:ln/>
        </p:spPr>
        <p:txBody>
          <a:bodyPr/>
          <a:lstStyle>
            <a:lvl1pPr>
              <a:defRPr/>
            </a:lvl1pPr>
          </a:lstStyle>
          <a:p>
            <a:fld id="{7130B9CC-42FF-4480-A03D-9A9A93A0DC90}" type="slidenum">
              <a:rPr lang="en-US" altLang="zh-CN"/>
              <a:pPr/>
              <a:t>‹#›</a:t>
            </a:fld>
            <a:endParaRPr lang="en-US" altLang="zh-CN"/>
          </a:p>
        </p:txBody>
      </p:sp>
    </p:spTree>
    <p:extLst>
      <p:ext uri="{BB962C8B-B14F-4D97-AF65-F5344CB8AC3E}">
        <p14:creationId xmlns:p14="http://schemas.microsoft.com/office/powerpoint/2010/main" val="110760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8E12F41-F88F-6E7B-B682-C776340E02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F5BB6BF-9BD6-8DAF-201D-C1B2E23925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F920E3B-C3B6-3D57-E241-3CAF105ACB4D}"/>
              </a:ext>
            </a:extLst>
          </p:cNvPr>
          <p:cNvSpPr>
            <a:spLocks noGrp="1" noChangeArrowheads="1"/>
          </p:cNvSpPr>
          <p:nvPr>
            <p:ph type="sldNum" sz="quarter" idx="12"/>
          </p:nvPr>
        </p:nvSpPr>
        <p:spPr>
          <a:ln/>
        </p:spPr>
        <p:txBody>
          <a:bodyPr/>
          <a:lstStyle>
            <a:lvl1pPr>
              <a:defRPr/>
            </a:lvl1pPr>
          </a:lstStyle>
          <a:p>
            <a:fld id="{368F050F-FF0F-4098-BB7B-7D623B1FBFD6}" type="slidenum">
              <a:rPr lang="en-US" altLang="zh-CN"/>
              <a:pPr/>
              <a:t>‹#›</a:t>
            </a:fld>
            <a:endParaRPr lang="en-US" altLang="zh-CN"/>
          </a:p>
        </p:txBody>
      </p:sp>
    </p:spTree>
    <p:extLst>
      <p:ext uri="{BB962C8B-B14F-4D97-AF65-F5344CB8AC3E}">
        <p14:creationId xmlns:p14="http://schemas.microsoft.com/office/powerpoint/2010/main" val="349583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38663C1-0A0C-ED22-2178-8CD1BE7DFF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D40AA79-33BE-B6AE-FA1D-E970D6BFB3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681175D-0940-CB53-68F5-332A8FD15370}"/>
              </a:ext>
            </a:extLst>
          </p:cNvPr>
          <p:cNvSpPr>
            <a:spLocks noGrp="1" noChangeArrowheads="1"/>
          </p:cNvSpPr>
          <p:nvPr>
            <p:ph type="sldNum" sz="quarter" idx="12"/>
          </p:nvPr>
        </p:nvSpPr>
        <p:spPr>
          <a:ln/>
        </p:spPr>
        <p:txBody>
          <a:bodyPr/>
          <a:lstStyle>
            <a:lvl1pPr>
              <a:defRPr/>
            </a:lvl1pPr>
          </a:lstStyle>
          <a:p>
            <a:fld id="{5D8FFED7-0B5B-4676-956F-947FE72303E7}" type="slidenum">
              <a:rPr lang="en-US" altLang="zh-CN"/>
              <a:pPr/>
              <a:t>‹#›</a:t>
            </a:fld>
            <a:endParaRPr lang="en-US" altLang="zh-CN"/>
          </a:p>
        </p:txBody>
      </p:sp>
    </p:spTree>
    <p:extLst>
      <p:ext uri="{BB962C8B-B14F-4D97-AF65-F5344CB8AC3E}">
        <p14:creationId xmlns:p14="http://schemas.microsoft.com/office/powerpoint/2010/main" val="299817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66">
            <a:extLst>
              <a:ext uri="{FF2B5EF4-FFF2-40B4-BE49-F238E27FC236}">
                <a16:creationId xmlns:a16="http://schemas.microsoft.com/office/drawing/2014/main" id="{B1E7E84C-F66A-9C2F-2B62-CA6E6DEB860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B80EF209-AC05-D80C-81B2-BA606A262A2A}"/>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7257575C-D9B4-A09F-D62D-8E1ADA22B31A}"/>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9C37DF01-6917-3147-E94D-7ADF971EAE65}"/>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8336B620-3F52-FF34-8FDF-33846EF15A91}"/>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3F4F13FD-C466-92FE-CCC3-22118E3E261C}"/>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78505D7A-1E68-4761-A8A5-7B1D31DAD9A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5B7C0CD-55B6-66E9-3D8B-E6F09C101071}"/>
              </a:ext>
            </a:extLst>
          </p:cNvPr>
          <p:cNvSpPr>
            <a:spLocks noGrp="1" noChangeArrowheads="1"/>
          </p:cNvSpPr>
          <p:nvPr>
            <p:ph type="ctrTitle"/>
          </p:nvPr>
        </p:nvSpPr>
        <p:spPr>
          <a:xfrm>
            <a:off x="685800" y="2130425"/>
            <a:ext cx="7815263" cy="1470025"/>
          </a:xfrm>
          <a:noFill/>
        </p:spPr>
        <p:txBody>
          <a:bodyPr/>
          <a:lstStyle/>
          <a:p>
            <a:pPr eaLnBrk="1" hangingPunct="1"/>
            <a:r>
              <a:rPr lang="en-US" altLang="zh-CN"/>
              <a:t>Ch.24  Testing Object-Oriented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042D7F1-7F27-DBE0-8DA3-8AED5BADFEDD}"/>
              </a:ext>
            </a:extLst>
          </p:cNvPr>
          <p:cNvSpPr>
            <a:spLocks noChangeArrowheads="1"/>
          </p:cNvSpPr>
          <p:nvPr/>
        </p:nvSpPr>
        <p:spPr bwMode="auto">
          <a:xfrm>
            <a:off x="742950" y="1720850"/>
            <a:ext cx="7069138"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1257300" indent="-342900">
              <a:spcBef>
                <a:spcPct val="20000"/>
              </a:spcBef>
              <a:buChar char="»"/>
              <a:defRPr sz="2000">
                <a:solidFill>
                  <a:srgbClr val="000066"/>
                </a:solidFill>
                <a:latin typeface="Arial" panose="020B0604020202020204" pitchFamily="34" charset="0"/>
                <a:ea typeface="宋体" panose="02010600030101010101" pitchFamily="2" charset="-122"/>
              </a:defRPr>
            </a:lvl5pPr>
            <a:lvl6pPr marL="17145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1717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26289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0861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Random testing</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identify operations applicable to a class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define constraints on their use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identify a minimum test sequence</a:t>
            </a:r>
          </a:p>
          <a:p>
            <a:pPr lvl="4">
              <a:lnSpc>
                <a:spcPct val="90000"/>
              </a:lnSpc>
              <a:buFontTx/>
              <a:buChar char="•"/>
            </a:pPr>
            <a:r>
              <a:rPr kumimoji="1" lang="en-US" altLang="zh-CN" sz="1800">
                <a:latin typeface="Helvetica" panose="020B0604020202020204" pitchFamily="34" charset="0"/>
              </a:rPr>
              <a:t>an operation sequence that defines the minimum life history of the class (object)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generate a variety of random (but valid) test sequences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exercise other (more complex) class instance life histories</a:t>
            </a:r>
          </a:p>
        </p:txBody>
      </p:sp>
      <p:sp>
        <p:nvSpPr>
          <p:cNvPr id="20483" name="灯片编号占位符 1">
            <a:extLst>
              <a:ext uri="{FF2B5EF4-FFF2-40B4-BE49-F238E27FC236}">
                <a16:creationId xmlns:a16="http://schemas.microsoft.com/office/drawing/2014/main" id="{62427354-CA92-EA83-EC74-C66F2CF054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97B5B59-ADA2-45AF-B9BB-AD39C1B6AD29}" type="slidenum">
              <a:rPr lang="en-US" altLang="zh-CN" sz="1400">
                <a:solidFill>
                  <a:schemeClr val="tx1"/>
                </a:solidFill>
              </a:rPr>
              <a:pPr>
                <a:spcBef>
                  <a:spcPct val="0"/>
                </a:spcBef>
                <a:buFontTx/>
                <a:buNone/>
              </a:pPr>
              <a:t>10</a:t>
            </a:fld>
            <a:endParaRPr lang="en-US" altLang="zh-CN" sz="1400">
              <a:solidFill>
                <a:schemeClr val="tx1"/>
              </a:solidFill>
            </a:endParaRPr>
          </a:p>
        </p:txBody>
      </p:sp>
      <p:sp>
        <p:nvSpPr>
          <p:cNvPr id="7" name="Rectangle 3">
            <a:extLst>
              <a:ext uri="{FF2B5EF4-FFF2-40B4-BE49-F238E27FC236}">
                <a16:creationId xmlns:a16="http://schemas.microsoft.com/office/drawing/2014/main" id="{CA66B598-7741-3436-8C2E-B1866A6C4ED3}"/>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OOT Methods: Random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down)">
                                      <p:cBhvr>
                                        <p:cTn id="25" dur="500"/>
                                        <p:tgtEl>
                                          <p:spTgt spid="8">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wipe(down)">
                                      <p:cBhvr>
                                        <p:cTn id="30" dur="500"/>
                                        <p:tgtEl>
                                          <p:spTgt spid="8">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wipe(down)">
                                      <p:cBhvr>
                                        <p:cTn id="3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60EFDA7-DD41-312A-FA22-33F88FFF49B4}"/>
              </a:ext>
            </a:extLst>
          </p:cNvPr>
          <p:cNvSpPr>
            <a:spLocks noChangeArrowheads="1"/>
          </p:cNvSpPr>
          <p:nvPr/>
        </p:nvSpPr>
        <p:spPr bwMode="auto">
          <a:xfrm>
            <a:off x="742950" y="1598613"/>
            <a:ext cx="7500938" cy="42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1257300" indent="-342900">
              <a:spcBef>
                <a:spcPct val="20000"/>
              </a:spcBef>
              <a:buChar char="»"/>
              <a:defRPr sz="2000">
                <a:solidFill>
                  <a:srgbClr val="000066"/>
                </a:solidFill>
                <a:latin typeface="Arial" panose="020B0604020202020204" pitchFamily="34" charset="0"/>
                <a:ea typeface="宋体" panose="02010600030101010101" pitchFamily="2" charset="-122"/>
              </a:defRPr>
            </a:lvl5pPr>
            <a:lvl6pPr marL="17145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1717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26289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0861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Partition Testing</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reduces the number of test cases required to test a class in much the same way as equivalence partitioning for conventional software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state-based partitioning</a:t>
            </a:r>
          </a:p>
          <a:p>
            <a:pPr lvl="4">
              <a:lnSpc>
                <a:spcPct val="90000"/>
              </a:lnSpc>
              <a:buFontTx/>
              <a:buChar char="•"/>
            </a:pPr>
            <a:r>
              <a:rPr kumimoji="1" lang="en-US" altLang="zh-CN" sz="1800">
                <a:latin typeface="Helvetica" panose="020B0604020202020204" pitchFamily="34" charset="0"/>
              </a:rPr>
              <a:t>categorize and test operations based on their ability to change the state of a class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attribute-based partitioning</a:t>
            </a:r>
          </a:p>
          <a:p>
            <a:pPr lvl="4">
              <a:lnSpc>
                <a:spcPct val="90000"/>
              </a:lnSpc>
              <a:buFontTx/>
              <a:buChar char="•"/>
            </a:pPr>
            <a:r>
              <a:rPr kumimoji="1" lang="en-US" altLang="zh-CN" sz="1800">
                <a:latin typeface="Helvetica" panose="020B0604020202020204" pitchFamily="34" charset="0"/>
              </a:rPr>
              <a:t>categorize and test operations based on the attributes that they use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category-based partitioning</a:t>
            </a:r>
          </a:p>
          <a:p>
            <a:pPr lvl="4">
              <a:lnSpc>
                <a:spcPct val="90000"/>
              </a:lnSpc>
              <a:buFontTx/>
              <a:buChar char="•"/>
            </a:pPr>
            <a:r>
              <a:rPr kumimoji="1" lang="en-US" altLang="zh-CN" sz="1800">
                <a:latin typeface="Helvetica" panose="020B0604020202020204" pitchFamily="34" charset="0"/>
              </a:rPr>
              <a:t>categorize and test operations based on the generic function each performs</a:t>
            </a:r>
          </a:p>
        </p:txBody>
      </p:sp>
      <p:sp>
        <p:nvSpPr>
          <p:cNvPr id="22531" name="灯片编号占位符 1">
            <a:extLst>
              <a:ext uri="{FF2B5EF4-FFF2-40B4-BE49-F238E27FC236}">
                <a16:creationId xmlns:a16="http://schemas.microsoft.com/office/drawing/2014/main" id="{35DCED3E-B8C8-667D-34FB-A51EB31B9E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3A477159-4EA9-44C0-B805-9A98F0C8385E}" type="slidenum">
              <a:rPr lang="en-US" altLang="zh-CN" sz="1400">
                <a:solidFill>
                  <a:schemeClr val="tx1"/>
                </a:solidFill>
              </a:rPr>
              <a:pPr>
                <a:spcBef>
                  <a:spcPct val="0"/>
                </a:spcBef>
                <a:buFontTx/>
                <a:buNone/>
              </a:pPr>
              <a:t>11</a:t>
            </a:fld>
            <a:endParaRPr lang="en-US" altLang="zh-CN" sz="1400">
              <a:solidFill>
                <a:schemeClr val="tx1"/>
              </a:solidFill>
            </a:endParaRPr>
          </a:p>
        </p:txBody>
      </p:sp>
      <p:sp>
        <p:nvSpPr>
          <p:cNvPr id="7" name="Rectangle 3">
            <a:extLst>
              <a:ext uri="{FF2B5EF4-FFF2-40B4-BE49-F238E27FC236}">
                <a16:creationId xmlns:a16="http://schemas.microsoft.com/office/drawing/2014/main" id="{CD1221E6-4C82-96A2-E094-46159E87B92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OOT Methods: Partition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down)">
                                      <p:cBhvr>
                                        <p:cTn id="20" dur="500"/>
                                        <p:tgtEl>
                                          <p:spTgt spid="8">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down)">
                                      <p:cBhvr>
                                        <p:cTn id="25" dur="500"/>
                                        <p:tgtEl>
                                          <p:spTgt spid="8">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down)">
                                      <p:cBhvr>
                                        <p:cTn id="28" dur="500"/>
                                        <p:tgtEl>
                                          <p:spTgt spid="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wipe(down)">
                                      <p:cBhvr>
                                        <p:cTn id="33" dur="500"/>
                                        <p:tgtEl>
                                          <p:spTgt spid="8">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wipe(down)">
                                      <p:cBhvr>
                                        <p:cTn id="3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0BF96B95-1D9F-0213-955C-ED8010E1CCC1}"/>
              </a:ext>
            </a:extLst>
          </p:cNvPr>
          <p:cNvSpPr>
            <a:spLocks noChangeArrowheads="1"/>
          </p:cNvSpPr>
          <p:nvPr/>
        </p:nvSpPr>
        <p:spPr bwMode="auto">
          <a:xfrm>
            <a:off x="742950" y="1598613"/>
            <a:ext cx="7500938"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1257300" indent="-342900">
              <a:spcBef>
                <a:spcPct val="20000"/>
              </a:spcBef>
              <a:buChar char="»"/>
              <a:defRPr sz="2000">
                <a:solidFill>
                  <a:srgbClr val="000066"/>
                </a:solidFill>
                <a:latin typeface="Arial" panose="020B0604020202020204" pitchFamily="34" charset="0"/>
                <a:ea typeface="宋体" panose="02010600030101010101" pitchFamily="2" charset="-122"/>
              </a:defRPr>
            </a:lvl5pPr>
            <a:lvl6pPr marL="17145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1717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26289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0861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Inter-class testing</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For each client class, use the list of class operators to generate a series of random test sequences. The operators will send messages to other server classes.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For each message that is generated, determine the collaborator class and the corresponding operator in the server object.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For each operator in the server object (that has been invoked by messages sent from the client object), determine the messages that it transmits.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For each of the messages, determine the next level of operators that are invoked and incorporate these into the test sequence</a:t>
            </a:r>
          </a:p>
        </p:txBody>
      </p:sp>
      <p:sp>
        <p:nvSpPr>
          <p:cNvPr id="24579" name="灯片编号占位符 1">
            <a:extLst>
              <a:ext uri="{FF2B5EF4-FFF2-40B4-BE49-F238E27FC236}">
                <a16:creationId xmlns:a16="http://schemas.microsoft.com/office/drawing/2014/main" id="{C8F95FB0-7A80-B2C0-526B-ED3020C581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D56D40E-01A7-4485-B91C-A95BC334AD85}" type="slidenum">
              <a:rPr lang="en-US" altLang="zh-CN" sz="1400">
                <a:solidFill>
                  <a:schemeClr val="tx1"/>
                </a:solidFill>
              </a:rPr>
              <a:pPr>
                <a:spcBef>
                  <a:spcPct val="0"/>
                </a:spcBef>
                <a:buFontTx/>
                <a:buNone/>
              </a:pPr>
              <a:t>12</a:t>
            </a:fld>
            <a:endParaRPr lang="en-US" altLang="zh-CN" sz="1400">
              <a:solidFill>
                <a:schemeClr val="tx1"/>
              </a:solidFill>
            </a:endParaRPr>
          </a:p>
        </p:txBody>
      </p:sp>
      <p:sp>
        <p:nvSpPr>
          <p:cNvPr id="7" name="Rectangle 3">
            <a:extLst>
              <a:ext uri="{FF2B5EF4-FFF2-40B4-BE49-F238E27FC236}">
                <a16:creationId xmlns:a16="http://schemas.microsoft.com/office/drawing/2014/main" id="{67EFEF88-A697-F22F-4E2E-156C468BD7F6}"/>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OOT Methods: Inter-Class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C58E0A6B-2BA6-1658-FB47-7083B4E32E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37B3435-FFC5-4C8A-9E83-4AF8ED6446EC}" type="slidenum">
              <a:rPr lang="en-US" altLang="zh-CN" sz="1400">
                <a:solidFill>
                  <a:schemeClr val="tx1"/>
                </a:solidFill>
              </a:rPr>
              <a:pPr>
                <a:spcBef>
                  <a:spcPct val="0"/>
                </a:spcBef>
                <a:buFontTx/>
                <a:buNone/>
              </a:pPr>
              <a:t>13</a:t>
            </a:fld>
            <a:endParaRPr lang="en-US" altLang="zh-CN" sz="1400">
              <a:solidFill>
                <a:schemeClr val="tx1"/>
              </a:solidFill>
            </a:endParaRPr>
          </a:p>
        </p:txBody>
      </p:sp>
      <p:sp>
        <p:nvSpPr>
          <p:cNvPr id="7" name="Rectangle 3">
            <a:extLst>
              <a:ext uri="{FF2B5EF4-FFF2-40B4-BE49-F238E27FC236}">
                <a16:creationId xmlns:a16="http://schemas.microsoft.com/office/drawing/2014/main" id="{D0AC0DFE-5F5B-F5BE-5379-82270444CBE9}"/>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OOT Methods: Behavior Testing</a:t>
            </a:r>
          </a:p>
        </p:txBody>
      </p:sp>
      <p:pic>
        <p:nvPicPr>
          <p:cNvPr id="5" name="Picture 4">
            <a:extLst>
              <a:ext uri="{FF2B5EF4-FFF2-40B4-BE49-F238E27FC236}">
                <a16:creationId xmlns:a16="http://schemas.microsoft.com/office/drawing/2014/main" id="{5606A1C1-6560-FFBE-64A7-A815EB52C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788" y="1844675"/>
            <a:ext cx="4305300"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Text Box 5">
            <a:extLst>
              <a:ext uri="{FF2B5EF4-FFF2-40B4-BE49-F238E27FC236}">
                <a16:creationId xmlns:a16="http://schemas.microsoft.com/office/drawing/2014/main" id="{9D642D7F-7829-B24B-6364-2294F736858B}"/>
              </a:ext>
            </a:extLst>
          </p:cNvPr>
          <p:cNvSpPr txBox="1">
            <a:spLocks noChangeArrowheads="1"/>
          </p:cNvSpPr>
          <p:nvPr/>
        </p:nvSpPr>
        <p:spPr bwMode="auto">
          <a:xfrm>
            <a:off x="1144588" y="1844675"/>
            <a:ext cx="2200275" cy="3063875"/>
          </a:xfrm>
          <a:prstGeom prst="rect">
            <a:avLst/>
          </a:prstGeom>
          <a:noFill/>
          <a:ln>
            <a:noFill/>
          </a:ln>
          <a:effectLst/>
        </p:spPr>
        <p:txBody>
          <a:bodyPr>
            <a:spAutoFit/>
          </a:bodyPr>
          <a:lstStyle/>
          <a:p>
            <a:pPr>
              <a:lnSpc>
                <a:spcPct val="90000"/>
              </a:lnSpc>
              <a:spcBef>
                <a:spcPct val="50000"/>
              </a:spcBef>
              <a:defRPr/>
            </a:pPr>
            <a:r>
              <a:rPr lang="en-US" b="1" dirty="0">
                <a:solidFill>
                  <a:srgbClr val="000000"/>
                </a:solidFill>
                <a:effectLst>
                  <a:outerShdw blurRad="38100" dist="38100" dir="2700000" algn="tl">
                    <a:srgbClr val="FFFFFF"/>
                  </a:outerShdw>
                </a:effectLst>
                <a:latin typeface="Avant Garde" charset="0"/>
                <a:ea typeface="ＭＳ Ｐゴシック" pitchFamily="-128" charset="-128"/>
              </a:rPr>
              <a:t>The tests to be designed should achieve all state coverage [KIR94]. That is, the operation sequences should cause the Account class to make transition through all allowable states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5D31A0B-7FA6-6703-A3F8-86C04C0A45EB}"/>
              </a:ext>
            </a:extLst>
          </p:cNvPr>
          <p:cNvSpPr>
            <a:spLocks noChangeArrowheads="1"/>
          </p:cNvSpPr>
          <p:nvPr/>
        </p:nvSpPr>
        <p:spPr bwMode="auto">
          <a:xfrm>
            <a:off x="742950" y="1790700"/>
            <a:ext cx="8077200"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To adequately test OO systems, three things must be done: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the definition of testing must be broadened to include </a:t>
            </a:r>
            <a:r>
              <a:rPr kumimoji="1" lang="en-US" altLang="zh-CN" sz="2000">
                <a:latin typeface="Helvetica" panose="020B0604020202020204" pitchFamily="34" charset="0"/>
              </a:rPr>
              <a:t>error discovery techniques applied to object-oriented analysis and design models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the strategy for unit and integration testing must change significantly, and </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the design of test cases must account for the unique characteristics of OO software.</a:t>
            </a:r>
          </a:p>
        </p:txBody>
      </p:sp>
      <p:sp>
        <p:nvSpPr>
          <p:cNvPr id="4099" name="灯片编号占位符 1">
            <a:extLst>
              <a:ext uri="{FF2B5EF4-FFF2-40B4-BE49-F238E27FC236}">
                <a16:creationId xmlns:a16="http://schemas.microsoft.com/office/drawing/2014/main" id="{0B4A4F19-C894-F3E8-7185-D9CD2185EC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9AC56DF-2097-4E77-B68B-458423B79A61}" type="slidenum">
              <a:rPr lang="en-US" altLang="zh-CN" sz="1400">
                <a:solidFill>
                  <a:schemeClr val="tx1"/>
                </a:solidFill>
              </a:rPr>
              <a:pPr>
                <a:spcBef>
                  <a:spcPct val="0"/>
                </a:spcBef>
                <a:buFontTx/>
                <a:buNone/>
              </a:pPr>
              <a:t>2</a:t>
            </a:fld>
            <a:endParaRPr lang="en-US" altLang="zh-CN" sz="1400">
              <a:solidFill>
                <a:schemeClr val="tx1"/>
              </a:solidFill>
            </a:endParaRPr>
          </a:p>
        </p:txBody>
      </p:sp>
      <p:sp>
        <p:nvSpPr>
          <p:cNvPr id="7" name="Rectangle 3">
            <a:extLst>
              <a:ext uri="{FF2B5EF4-FFF2-40B4-BE49-F238E27FC236}">
                <a16:creationId xmlns:a16="http://schemas.microsoft.com/office/drawing/2014/main" id="{7757FEBA-E8E8-6A86-9D2D-F16C353A752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0C0B305-7941-0129-5997-266DC0B72042}"/>
              </a:ext>
            </a:extLst>
          </p:cNvPr>
          <p:cNvSpPr>
            <a:spLocks noChangeArrowheads="1"/>
          </p:cNvSpPr>
          <p:nvPr/>
        </p:nvSpPr>
        <p:spPr bwMode="auto">
          <a:xfrm>
            <a:off x="742950" y="1790700"/>
            <a:ext cx="8077200" cy="38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The review of OO analysis and design models is especially useful because the same semantic constructs (e.g., classes, attributes, operations, messages) appear at the analysis, design, and code level</a:t>
            </a:r>
          </a:p>
          <a:p>
            <a:r>
              <a:rPr kumimoji="1" lang="en-US" altLang="zh-CN">
                <a:latin typeface="Helvetica" panose="020B0604020202020204" pitchFamily="34" charset="0"/>
              </a:rPr>
              <a:t>Therefore, a problem in the definition of class attributes that is uncovered during analysis will circumvent side affects that might occur if the problem were not discovered until design or code (or even the next iteration of analysis). </a:t>
            </a:r>
          </a:p>
        </p:txBody>
      </p:sp>
      <p:sp>
        <p:nvSpPr>
          <p:cNvPr id="6147" name="灯片编号占位符 1">
            <a:extLst>
              <a:ext uri="{FF2B5EF4-FFF2-40B4-BE49-F238E27FC236}">
                <a16:creationId xmlns:a16="http://schemas.microsoft.com/office/drawing/2014/main" id="{43F23D36-00BA-D300-8C61-F6D823BB78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83B8B600-9A1D-42DA-A578-255691BB6035}" type="slidenum">
              <a:rPr lang="en-US" altLang="zh-CN" sz="1400">
                <a:solidFill>
                  <a:schemeClr val="tx1"/>
                </a:solidFill>
              </a:rPr>
              <a:pPr>
                <a:spcBef>
                  <a:spcPct val="0"/>
                </a:spcBef>
                <a:buFontTx/>
                <a:buNone/>
              </a:pPr>
              <a:t>3</a:t>
            </a:fld>
            <a:endParaRPr lang="en-US" altLang="zh-CN" sz="1400">
              <a:solidFill>
                <a:schemeClr val="tx1"/>
              </a:solidFill>
            </a:endParaRPr>
          </a:p>
        </p:txBody>
      </p:sp>
      <p:sp>
        <p:nvSpPr>
          <p:cNvPr id="7" name="Rectangle 3">
            <a:extLst>
              <a:ext uri="{FF2B5EF4-FFF2-40B4-BE49-F238E27FC236}">
                <a16:creationId xmlns:a16="http://schemas.microsoft.com/office/drawing/2014/main" id="{539FB13C-F940-FD63-FFE7-07BEA1280AF7}"/>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‘Testing’ OO Models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2AE0E249-2D5D-C95A-B8E5-1A033F55CFD2}"/>
              </a:ext>
            </a:extLst>
          </p:cNvPr>
          <p:cNvSpPr>
            <a:spLocks noChangeArrowheads="1"/>
          </p:cNvSpPr>
          <p:nvPr/>
        </p:nvSpPr>
        <p:spPr bwMode="auto">
          <a:xfrm>
            <a:off x="742950" y="1628775"/>
            <a:ext cx="8077200"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During analysis and design, semantic correctness can be asesssed based on the model’s conformance to the real world problem domain. </a:t>
            </a:r>
          </a:p>
          <a:p>
            <a:r>
              <a:rPr kumimoji="1" lang="en-US" altLang="zh-CN" sz="2000">
                <a:latin typeface="Helvetica" panose="020B0604020202020204" pitchFamily="34" charset="0"/>
              </a:rPr>
              <a:t>If the model accurately reflects the real world (to a level of detail that is appropriate to the stage of development at which the model is reviewed) then it is semantically correct. </a:t>
            </a:r>
          </a:p>
          <a:p>
            <a:r>
              <a:rPr kumimoji="1" lang="en-US" altLang="zh-CN" sz="2000">
                <a:latin typeface="Helvetica" panose="020B0604020202020204" pitchFamily="34" charset="0"/>
              </a:rPr>
              <a:t>To determine whether the model does, in fact, reflect real world requirements, it should be presented to problem domain experts who will examine the class definitions and hierarchy for omissions and ambiguity. </a:t>
            </a:r>
          </a:p>
          <a:p>
            <a:r>
              <a:rPr kumimoji="1" lang="en-US" altLang="zh-CN" sz="2000">
                <a:latin typeface="Helvetica" panose="020B0604020202020204" pitchFamily="34" charset="0"/>
              </a:rPr>
              <a:t>Class relationships (instance connections) are evaluated to determine whether they accurately reflect real-world object connections.</a:t>
            </a:r>
          </a:p>
        </p:txBody>
      </p:sp>
      <p:sp>
        <p:nvSpPr>
          <p:cNvPr id="8195" name="灯片编号占位符 1">
            <a:extLst>
              <a:ext uri="{FF2B5EF4-FFF2-40B4-BE49-F238E27FC236}">
                <a16:creationId xmlns:a16="http://schemas.microsoft.com/office/drawing/2014/main" id="{4A52F838-CA51-1B8D-966B-E4692AFF23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295F45F-ACB2-40C5-A993-611EB02B4B93}" type="slidenum">
              <a:rPr lang="en-US" altLang="zh-CN" sz="1400">
                <a:solidFill>
                  <a:schemeClr val="tx1"/>
                </a:solidFill>
              </a:rPr>
              <a:pPr>
                <a:spcBef>
                  <a:spcPct val="0"/>
                </a:spcBef>
                <a:buFontTx/>
                <a:buNone/>
              </a:pPr>
              <a:t>4</a:t>
            </a:fld>
            <a:endParaRPr lang="en-US" altLang="zh-CN" sz="1400">
              <a:solidFill>
                <a:schemeClr val="tx1"/>
              </a:solidFill>
            </a:endParaRPr>
          </a:p>
        </p:txBody>
      </p:sp>
      <p:sp>
        <p:nvSpPr>
          <p:cNvPr id="7" name="Rectangle 3">
            <a:extLst>
              <a:ext uri="{FF2B5EF4-FFF2-40B4-BE49-F238E27FC236}">
                <a16:creationId xmlns:a16="http://schemas.microsoft.com/office/drawing/2014/main" id="{CAE1ED5C-5250-9ADB-6F2F-4993B82F83E2}"/>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Correctness of OO Models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753B1DC-B7DA-64A3-5F68-5374BEFA6729}"/>
              </a:ext>
            </a:extLst>
          </p:cNvPr>
          <p:cNvSpPr>
            <a:spLocks noChangeArrowheads="1"/>
          </p:cNvSpPr>
          <p:nvPr/>
        </p:nvSpPr>
        <p:spPr bwMode="auto">
          <a:xfrm>
            <a:off x="742950" y="1557338"/>
            <a:ext cx="7573963" cy="433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Revisit the CRC model and the object-relationship model.</a:t>
            </a:r>
          </a:p>
          <a:p>
            <a:r>
              <a:rPr kumimoji="1" lang="en-US" altLang="zh-CN" sz="2000">
                <a:latin typeface="Helvetica" panose="020B0604020202020204" pitchFamily="34" charset="0"/>
              </a:rPr>
              <a:t>Inspect the description of each CRC index card to determine if a delegated responsibility is part of the collaborator’s definition.</a:t>
            </a:r>
          </a:p>
          <a:p>
            <a:r>
              <a:rPr kumimoji="1" lang="en-US" altLang="zh-CN" sz="2000">
                <a:latin typeface="Helvetica" panose="020B0604020202020204" pitchFamily="34" charset="0"/>
              </a:rPr>
              <a:t>Invert the connection to ensure that each collaborator that is asked for service is receiving requests from a reasonable source.</a:t>
            </a:r>
          </a:p>
          <a:p>
            <a:r>
              <a:rPr kumimoji="1" lang="en-US" altLang="zh-CN" sz="2000">
                <a:latin typeface="Helvetica" panose="020B0604020202020204" pitchFamily="34" charset="0"/>
              </a:rPr>
              <a:t>Using the inverted connections examined in the preceding step, determine whether other classes might be required or whether responsibilities are properly grouped among the classes.</a:t>
            </a:r>
          </a:p>
          <a:p>
            <a:r>
              <a:rPr kumimoji="1" lang="en-US" altLang="zh-CN" sz="2000">
                <a:latin typeface="Helvetica" panose="020B0604020202020204" pitchFamily="34" charset="0"/>
              </a:rPr>
              <a:t>Determine whether widely requested responsibilities might be combined into a single responsibility. </a:t>
            </a:r>
          </a:p>
        </p:txBody>
      </p:sp>
      <p:sp>
        <p:nvSpPr>
          <p:cNvPr id="10243" name="灯片编号占位符 1">
            <a:extLst>
              <a:ext uri="{FF2B5EF4-FFF2-40B4-BE49-F238E27FC236}">
                <a16:creationId xmlns:a16="http://schemas.microsoft.com/office/drawing/2014/main" id="{D3800E15-1266-86FA-668D-895853E28E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9084CF6-F82B-4B40-A4D1-ADC03F175A45}" type="slidenum">
              <a:rPr lang="en-US" altLang="zh-CN" sz="1400">
                <a:solidFill>
                  <a:schemeClr val="tx1"/>
                </a:solidFill>
              </a:rPr>
              <a:pPr>
                <a:spcBef>
                  <a:spcPct val="0"/>
                </a:spcBef>
                <a:buFontTx/>
                <a:buNone/>
              </a:pPr>
              <a:t>5</a:t>
            </a:fld>
            <a:endParaRPr lang="en-US" altLang="zh-CN" sz="1400">
              <a:solidFill>
                <a:schemeClr val="tx1"/>
              </a:solidFill>
            </a:endParaRPr>
          </a:p>
        </p:txBody>
      </p:sp>
      <p:sp>
        <p:nvSpPr>
          <p:cNvPr id="7" name="Rectangle 3">
            <a:extLst>
              <a:ext uri="{FF2B5EF4-FFF2-40B4-BE49-F238E27FC236}">
                <a16:creationId xmlns:a16="http://schemas.microsoft.com/office/drawing/2014/main" id="{0A0386F9-439F-9000-0062-5B153E609CD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Class Model Consistency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766407A-F75B-5D87-0154-A14F73663DAC}"/>
              </a:ext>
            </a:extLst>
          </p:cNvPr>
          <p:cNvSpPr>
            <a:spLocks noChangeArrowheads="1"/>
          </p:cNvSpPr>
          <p:nvPr/>
        </p:nvSpPr>
        <p:spPr bwMode="auto">
          <a:xfrm>
            <a:off x="742950" y="1341438"/>
            <a:ext cx="8077200" cy="486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Unit testing</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the concept of the unit changes</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the smallest testable unit is the encapsulated class</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a single operation can no longer be tested in isolation (the conventional view of unit testing) but rather, as part of a class </a:t>
            </a:r>
          </a:p>
          <a:p>
            <a:r>
              <a:rPr kumimoji="1" lang="en-US" altLang="zh-CN" sz="2000">
                <a:latin typeface="Helvetica" panose="020B0604020202020204" pitchFamily="34" charset="0"/>
              </a:rPr>
              <a:t>Integration Testing</a:t>
            </a:r>
          </a:p>
          <a:p>
            <a:pPr lvl="1">
              <a:lnSpc>
                <a:spcPct val="90000"/>
              </a:lnSpc>
              <a:spcAft>
                <a:spcPct val="20000"/>
              </a:spcAft>
              <a:buFont typeface="Helvetica" panose="020B0604020202020204" pitchFamily="34" charset="0"/>
              <a:buChar char="–"/>
            </a:pPr>
            <a:r>
              <a:rPr kumimoji="1" lang="en-US" altLang="zh-CN" sz="1800" b="1" i="1">
                <a:latin typeface="Helvetica" panose="020B0604020202020204" pitchFamily="34" charset="0"/>
              </a:rPr>
              <a:t>Thread-based testing </a:t>
            </a:r>
            <a:r>
              <a:rPr lang="en-US" altLang="zh-CN" sz="1800">
                <a:solidFill>
                  <a:srgbClr val="0033CC"/>
                </a:solidFill>
                <a:latin typeface="Helvetica" panose="020B0604020202020204" pitchFamily="34" charset="0"/>
              </a:rPr>
              <a:t>integrates the set of classes required to respond to one input or event for the system</a:t>
            </a:r>
          </a:p>
          <a:p>
            <a:pPr lvl="1">
              <a:lnSpc>
                <a:spcPct val="90000"/>
              </a:lnSpc>
              <a:spcAft>
                <a:spcPct val="20000"/>
              </a:spcAft>
              <a:buFont typeface="Helvetica" panose="020B0604020202020204" pitchFamily="34" charset="0"/>
              <a:buChar char="–"/>
            </a:pPr>
            <a:r>
              <a:rPr kumimoji="1" lang="en-US" altLang="zh-CN" sz="1800" b="1" i="1">
                <a:latin typeface="Helvetica" panose="020B0604020202020204" pitchFamily="34" charset="0"/>
              </a:rPr>
              <a:t>Use-based testing </a:t>
            </a:r>
            <a:r>
              <a:rPr lang="en-US" altLang="zh-CN" sz="1800">
                <a:solidFill>
                  <a:srgbClr val="0033CC"/>
                </a:solidFill>
                <a:latin typeface="Helvetica" panose="020B0604020202020204" pitchFamily="34" charset="0"/>
              </a:rPr>
              <a:t>begins the construction of the system by testing those classes (called independent classes) that use very few (if any) of server classes. After the independent classes are tested, the next layer of classes, called dependent classes</a:t>
            </a:r>
          </a:p>
          <a:p>
            <a:pPr lvl="1">
              <a:lnSpc>
                <a:spcPct val="90000"/>
              </a:lnSpc>
              <a:spcAft>
                <a:spcPct val="20000"/>
              </a:spcAft>
              <a:buFont typeface="Helvetica" panose="020B0604020202020204" pitchFamily="34" charset="0"/>
              <a:buChar char="–"/>
            </a:pPr>
            <a:r>
              <a:rPr kumimoji="1" lang="en-US" altLang="zh-CN" sz="1800" b="1" i="1">
                <a:latin typeface="Helvetica" panose="020B0604020202020204" pitchFamily="34" charset="0"/>
              </a:rPr>
              <a:t>Cluster testing </a:t>
            </a:r>
            <a:r>
              <a:rPr lang="en-US" altLang="zh-CN" sz="1800">
                <a:solidFill>
                  <a:srgbClr val="0033CC"/>
                </a:solidFill>
                <a:latin typeface="Helvetica" panose="020B0604020202020204" pitchFamily="34" charset="0"/>
              </a:rPr>
              <a:t>[McG94] defines a cluster of collaborating classes (determined by examining the CRC and object-relationship model) is exercised by designing test cases that attempt to uncover errors in the collaborations. </a:t>
            </a:r>
          </a:p>
        </p:txBody>
      </p:sp>
      <p:sp>
        <p:nvSpPr>
          <p:cNvPr id="12291" name="灯片编号占位符 1">
            <a:extLst>
              <a:ext uri="{FF2B5EF4-FFF2-40B4-BE49-F238E27FC236}">
                <a16:creationId xmlns:a16="http://schemas.microsoft.com/office/drawing/2014/main" id="{332D56EE-4360-B53F-29E3-20007787F5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7D543D0-331F-411C-B850-1E2A339C2844}" type="slidenum">
              <a:rPr lang="en-US" altLang="zh-CN" sz="1400">
                <a:solidFill>
                  <a:schemeClr val="tx1"/>
                </a:solidFill>
              </a:rPr>
              <a:pPr>
                <a:spcBef>
                  <a:spcPct val="0"/>
                </a:spcBef>
                <a:buFontTx/>
                <a:buNone/>
              </a:pPr>
              <a:t>6</a:t>
            </a:fld>
            <a:endParaRPr lang="en-US" altLang="zh-CN" sz="1400">
              <a:solidFill>
                <a:schemeClr val="tx1"/>
              </a:solidFill>
            </a:endParaRPr>
          </a:p>
        </p:txBody>
      </p:sp>
      <p:sp>
        <p:nvSpPr>
          <p:cNvPr id="7" name="Rectangle 3">
            <a:extLst>
              <a:ext uri="{FF2B5EF4-FFF2-40B4-BE49-F238E27FC236}">
                <a16:creationId xmlns:a16="http://schemas.microsoft.com/office/drawing/2014/main" id="{0015A020-8E44-04B2-D2D4-299458D576D8}"/>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 Testing Strategies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wipe(down)">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5AD7DDB-9A40-72C5-20D6-39862163548C}"/>
              </a:ext>
            </a:extLst>
          </p:cNvPr>
          <p:cNvSpPr>
            <a:spLocks noChangeArrowheads="1"/>
          </p:cNvSpPr>
          <p:nvPr/>
        </p:nvSpPr>
        <p:spPr bwMode="auto">
          <a:xfrm>
            <a:off x="742950" y="1773238"/>
            <a:ext cx="80772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342900" indent="-3429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2">
              <a:lnSpc>
                <a:spcPct val="150000"/>
              </a:lnSpc>
              <a:spcAft>
                <a:spcPct val="20000"/>
              </a:spcAft>
              <a:buFont typeface="Helvetica" panose="020B0604020202020204" pitchFamily="34" charset="0"/>
              <a:buChar char="•"/>
            </a:pPr>
            <a:r>
              <a:rPr kumimoji="1" lang="en-US" altLang="zh-CN" sz="2400">
                <a:latin typeface="Helvetica" panose="020B0604020202020204" pitchFamily="34" charset="0"/>
              </a:rPr>
              <a:t>Validation Testing</a:t>
            </a:r>
          </a:p>
          <a:p>
            <a:pPr lvl="2">
              <a:lnSpc>
                <a:spcPct val="150000"/>
              </a:lnSpc>
              <a:spcAft>
                <a:spcPct val="20000"/>
              </a:spcAft>
              <a:buFont typeface="Helvetica" panose="020B0604020202020204" pitchFamily="34" charset="0"/>
              <a:buChar char="•"/>
            </a:pPr>
            <a:r>
              <a:rPr kumimoji="1" lang="en-US" altLang="zh-CN" sz="2400">
                <a:latin typeface="Helvetica" panose="020B0604020202020204" pitchFamily="34" charset="0"/>
              </a:rPr>
              <a:t>details of class connections disappear</a:t>
            </a:r>
          </a:p>
          <a:p>
            <a:pPr lvl="2">
              <a:lnSpc>
                <a:spcPct val="150000"/>
              </a:lnSpc>
              <a:spcAft>
                <a:spcPct val="20000"/>
              </a:spcAft>
              <a:buFont typeface="Helvetica" panose="020B0604020202020204" pitchFamily="34" charset="0"/>
              <a:buChar char="•"/>
            </a:pPr>
            <a:r>
              <a:rPr kumimoji="1" lang="en-US" altLang="zh-CN" sz="2400">
                <a:latin typeface="Helvetica" panose="020B0604020202020204" pitchFamily="34" charset="0"/>
              </a:rPr>
              <a:t>draw upon use cases (Chapters 5 and 6) that are part of the requirements model</a:t>
            </a:r>
          </a:p>
          <a:p>
            <a:pPr lvl="2">
              <a:lnSpc>
                <a:spcPct val="150000"/>
              </a:lnSpc>
              <a:spcAft>
                <a:spcPct val="20000"/>
              </a:spcAft>
              <a:buFont typeface="Helvetica" panose="020B0604020202020204" pitchFamily="34" charset="0"/>
              <a:buChar char="•"/>
            </a:pPr>
            <a:r>
              <a:rPr kumimoji="1" lang="en-US" altLang="zh-CN" sz="2400">
                <a:latin typeface="Helvetica" panose="020B0604020202020204" pitchFamily="34" charset="0"/>
              </a:rPr>
              <a:t>Conventional black-box testing methods (Chapter 18) can be used to drive validation tests</a:t>
            </a:r>
          </a:p>
        </p:txBody>
      </p:sp>
      <p:sp>
        <p:nvSpPr>
          <p:cNvPr id="14339" name="灯片编号占位符 1">
            <a:extLst>
              <a:ext uri="{FF2B5EF4-FFF2-40B4-BE49-F238E27FC236}">
                <a16:creationId xmlns:a16="http://schemas.microsoft.com/office/drawing/2014/main" id="{784E3009-EDD2-B98D-75EB-A199EBABF5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E28F09B-657F-4A6A-9B6D-D7AFFB011C5C}" type="slidenum">
              <a:rPr lang="en-US" altLang="zh-CN" sz="1400">
                <a:solidFill>
                  <a:schemeClr val="tx1"/>
                </a:solidFill>
              </a:rPr>
              <a:pPr>
                <a:spcBef>
                  <a:spcPct val="0"/>
                </a:spcBef>
                <a:buFontTx/>
                <a:buNone/>
              </a:pPr>
              <a:t>7</a:t>
            </a:fld>
            <a:endParaRPr lang="en-US" altLang="zh-CN" sz="1400">
              <a:solidFill>
                <a:schemeClr val="tx1"/>
              </a:solidFill>
            </a:endParaRPr>
          </a:p>
        </p:txBody>
      </p:sp>
      <p:sp>
        <p:nvSpPr>
          <p:cNvPr id="7" name="Rectangle 3">
            <a:extLst>
              <a:ext uri="{FF2B5EF4-FFF2-40B4-BE49-F238E27FC236}">
                <a16:creationId xmlns:a16="http://schemas.microsoft.com/office/drawing/2014/main" id="{DDFBA0A1-C7DF-1014-0159-A14A5EC73C17}"/>
              </a:ext>
            </a:extLst>
          </p:cNvPr>
          <p:cNvSpPr txBox="1">
            <a:spLocks noChangeArrowheads="1"/>
          </p:cNvSpPr>
          <p:nvPr/>
        </p:nvSpPr>
        <p:spPr bwMode="auto">
          <a:xfrm>
            <a:off x="250825" y="977900"/>
            <a:ext cx="8229600" cy="7223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 Testing Strategies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2F4D546-BD1F-4F1E-774D-0CC1A712EAA1}"/>
              </a:ext>
            </a:extLst>
          </p:cNvPr>
          <p:cNvSpPr>
            <a:spLocks noChangeArrowheads="1"/>
          </p:cNvSpPr>
          <p:nvPr/>
        </p:nvSpPr>
        <p:spPr bwMode="auto">
          <a:xfrm>
            <a:off x="742950" y="1484313"/>
            <a:ext cx="80772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i="1">
                <a:latin typeface="Helvetica" panose="020B0604020202020204" pitchFamily="34" charset="0"/>
              </a:rPr>
              <a:t>Berard [Ber93] proposes the following approach:</a:t>
            </a:r>
          </a:p>
          <a:p>
            <a:endParaRPr kumimoji="1" lang="en-US" altLang="zh-CN" sz="2000">
              <a:latin typeface="Helvetica" panose="020B0604020202020204" pitchFamily="34" charset="0"/>
            </a:endParaRPr>
          </a:p>
          <a:p>
            <a:r>
              <a:rPr kumimoji="1" lang="en-US" altLang="zh-CN" sz="1800">
                <a:latin typeface="Helvetica" panose="020B0604020202020204" pitchFamily="34" charset="0"/>
              </a:rPr>
              <a:t>Each test case should be uniquely identified and should be explicitly associated with the class to be tested,</a:t>
            </a:r>
          </a:p>
          <a:p>
            <a:r>
              <a:rPr kumimoji="1" lang="en-US" altLang="zh-CN" sz="1800">
                <a:latin typeface="Helvetica" panose="020B0604020202020204" pitchFamily="34" charset="0"/>
              </a:rPr>
              <a:t>The purpose of the test should be stated,</a:t>
            </a:r>
          </a:p>
          <a:p>
            <a:r>
              <a:rPr kumimoji="1" lang="en-US" altLang="zh-CN" sz="1800">
                <a:latin typeface="Helvetica" panose="020B0604020202020204" pitchFamily="34" charset="0"/>
              </a:rPr>
              <a:t>A list of testing steps should be developed for each test and should contain [BER94]:</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a list of specified states for the object that is to be tested</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a list of messages and operations that will be exercised as a consequence of the test</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a list of exceptions that may occur as the object is tested</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a list of external conditions (i.e., changes in the environment external to the software that must exist in order to properly conduct the test)</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supplementary information that will aid in understanding or implementing the test.</a:t>
            </a:r>
          </a:p>
        </p:txBody>
      </p:sp>
      <p:sp>
        <p:nvSpPr>
          <p:cNvPr id="16387" name="灯片编号占位符 1">
            <a:extLst>
              <a:ext uri="{FF2B5EF4-FFF2-40B4-BE49-F238E27FC236}">
                <a16:creationId xmlns:a16="http://schemas.microsoft.com/office/drawing/2014/main" id="{731603C0-B2FC-F53E-7940-CBA8FC4D15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E3CDCDA-772D-4B40-BFAD-D5005A77BC62}" type="slidenum">
              <a:rPr lang="en-US" altLang="zh-CN" sz="1400">
                <a:solidFill>
                  <a:schemeClr val="tx1"/>
                </a:solidFill>
              </a:rPr>
              <a:pPr>
                <a:spcBef>
                  <a:spcPct val="0"/>
                </a:spcBef>
                <a:buFontTx/>
                <a:buNone/>
              </a:pPr>
              <a:t>8</a:t>
            </a:fld>
            <a:endParaRPr lang="en-US" altLang="zh-CN" sz="1400">
              <a:solidFill>
                <a:schemeClr val="tx1"/>
              </a:solidFill>
            </a:endParaRPr>
          </a:p>
        </p:txBody>
      </p:sp>
      <p:sp>
        <p:nvSpPr>
          <p:cNvPr id="7" name="Rectangle 3">
            <a:extLst>
              <a:ext uri="{FF2B5EF4-FFF2-40B4-BE49-F238E27FC236}">
                <a16:creationId xmlns:a16="http://schemas.microsoft.com/office/drawing/2014/main" id="{85D91CEE-7B4C-1783-3762-6126B37DB8C9}"/>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OOT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down)">
                                      <p:cBhvr>
                                        <p:cTn id="22" dur="500"/>
                                        <p:tgtEl>
                                          <p:spTgt spid="8">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wipe(down)">
                                      <p:cBhvr>
                                        <p:cTn id="25" dur="500"/>
                                        <p:tgtEl>
                                          <p:spTgt spid="8">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down)">
                                      <p:cBhvr>
                                        <p:cTn id="28" dur="500"/>
                                        <p:tgtEl>
                                          <p:spTgt spid="8">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wipe(down)">
                                      <p:cBhvr>
                                        <p:cTn id="31" dur="500"/>
                                        <p:tgtEl>
                                          <p:spTgt spid="8">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animEffect transition="in" filter="wipe(down)">
                                      <p:cBhvr>
                                        <p:cTn id="34" dur="500"/>
                                        <p:tgtEl>
                                          <p:spTgt spid="8">
                                            <p:txEl>
                                              <p:pRg st="8" end="8"/>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wipe(down)">
                                      <p:cBhvr>
                                        <p:cTn id="3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2BB69BAD-E4D6-9805-16F2-7ADC30B8728D}"/>
              </a:ext>
            </a:extLst>
          </p:cNvPr>
          <p:cNvSpPr>
            <a:spLocks noChangeArrowheads="1"/>
          </p:cNvSpPr>
          <p:nvPr/>
        </p:nvSpPr>
        <p:spPr bwMode="auto">
          <a:xfrm>
            <a:off x="742950" y="1462088"/>
            <a:ext cx="8077200" cy="470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Fault-based testing</a:t>
            </a:r>
          </a:p>
          <a:p>
            <a:pPr lvl="1">
              <a:lnSpc>
                <a:spcPct val="90000"/>
              </a:lnSpc>
              <a:spcBef>
                <a:spcPct val="20000"/>
              </a:spcBef>
              <a:spcAft>
                <a:spcPct val="20000"/>
              </a:spcAft>
              <a:buFont typeface="Helvetica" panose="020B0604020202020204" pitchFamily="34" charset="0"/>
              <a:buChar char="–"/>
              <a:defRPr/>
            </a:pPr>
            <a:r>
              <a:rPr kumimoji="1" lang="en-US" altLang="zh-CN" sz="2000" dirty="0">
                <a:solidFill>
                  <a:srgbClr val="000066"/>
                </a:solidFill>
                <a:latin typeface="Helvetica" panose="020B0604020202020204" pitchFamily="34" charset="0"/>
              </a:rPr>
              <a:t>The tester looks for plausible faults (i.e., aspects of the implementation of the system that may result in defects). To determine whether these faults exist, test cases are designed to exercise the design or code. </a:t>
            </a:r>
          </a:p>
          <a:p>
            <a:pPr>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Class Testing and the Class Hierarchy</a:t>
            </a:r>
          </a:p>
          <a:p>
            <a:pPr lvl="1">
              <a:lnSpc>
                <a:spcPct val="90000"/>
              </a:lnSpc>
              <a:spcBef>
                <a:spcPct val="20000"/>
              </a:spcBef>
              <a:spcAft>
                <a:spcPct val="20000"/>
              </a:spcAft>
              <a:buFont typeface="Helvetica" panose="020B0604020202020204" pitchFamily="34" charset="0"/>
              <a:buChar char="–"/>
              <a:defRPr/>
            </a:pPr>
            <a:r>
              <a:rPr kumimoji="1" lang="en-US" altLang="zh-CN" sz="2000" dirty="0">
                <a:solidFill>
                  <a:srgbClr val="000066"/>
                </a:solidFill>
                <a:latin typeface="Helvetica" panose="020B0604020202020204" pitchFamily="34" charset="0"/>
              </a:rPr>
              <a:t>Inheritance does not obviate the need for thorough testing of all derived classes. In fact, it can actually complicate the testing process.</a:t>
            </a:r>
          </a:p>
          <a:p>
            <a:pPr>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Scenario-Based Test Design</a:t>
            </a:r>
          </a:p>
          <a:p>
            <a:pPr lvl="1">
              <a:lnSpc>
                <a:spcPct val="90000"/>
              </a:lnSpc>
              <a:spcBef>
                <a:spcPct val="20000"/>
              </a:spcBef>
              <a:spcAft>
                <a:spcPct val="20000"/>
              </a:spcAft>
              <a:buFont typeface="Helvetica" panose="020B0604020202020204" pitchFamily="34" charset="0"/>
              <a:buChar char="–"/>
              <a:defRPr/>
            </a:pPr>
            <a:r>
              <a:rPr kumimoji="1" lang="en-US" altLang="zh-CN" sz="2000" dirty="0">
                <a:solidFill>
                  <a:srgbClr val="000066"/>
                </a:solidFill>
                <a:latin typeface="Helvetica" panose="020B0604020202020204" pitchFamily="34" charset="0"/>
              </a:rPr>
              <a:t>Scenario-based testing concentrates on what the user does, not what the product does. This means capturing the tasks (via use-cases) that the user has to perform, then applying them and their variants as tests.</a:t>
            </a:r>
          </a:p>
        </p:txBody>
      </p:sp>
      <p:sp>
        <p:nvSpPr>
          <p:cNvPr id="18435" name="灯片编号占位符 1">
            <a:extLst>
              <a:ext uri="{FF2B5EF4-FFF2-40B4-BE49-F238E27FC236}">
                <a16:creationId xmlns:a16="http://schemas.microsoft.com/office/drawing/2014/main" id="{75309895-4577-AB16-9E0B-6B5A0AC86A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A35772E-3986-46D1-B6D7-70414B9D7AEE}" type="slidenum">
              <a:rPr lang="en-US" altLang="zh-CN" sz="1400">
                <a:solidFill>
                  <a:schemeClr val="tx1"/>
                </a:solidFill>
              </a:rPr>
              <a:pPr>
                <a:spcBef>
                  <a:spcPct val="0"/>
                </a:spcBef>
                <a:buFontTx/>
                <a:buNone/>
              </a:pPr>
              <a:t>9</a:t>
            </a:fld>
            <a:endParaRPr lang="en-US" altLang="zh-CN" sz="1400">
              <a:solidFill>
                <a:schemeClr val="tx1"/>
              </a:solidFill>
            </a:endParaRPr>
          </a:p>
        </p:txBody>
      </p:sp>
      <p:sp>
        <p:nvSpPr>
          <p:cNvPr id="7" name="Rectangle 3">
            <a:extLst>
              <a:ext uri="{FF2B5EF4-FFF2-40B4-BE49-F238E27FC236}">
                <a16:creationId xmlns:a16="http://schemas.microsoft.com/office/drawing/2014/main" id="{50D16273-CD52-585F-E248-4D5C60AB4850}"/>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Testing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3261</TotalTime>
  <Words>1103</Words>
  <Application>Microsoft Office PowerPoint</Application>
  <PresentationFormat>全屏显示(4:3)</PresentationFormat>
  <Paragraphs>101</Paragraphs>
  <Slides>13</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Calibri</vt:lpstr>
      <vt:lpstr>Helvetica</vt:lpstr>
      <vt:lpstr>Avant Garde</vt:lpstr>
      <vt:lpstr>ＭＳ Ｐゴシック</vt:lpstr>
      <vt:lpstr>默认设计模板</vt:lpstr>
      <vt:lpstr>Ch.24  Testing Object-Oriented Applications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168</cp:revision>
  <dcterms:created xsi:type="dcterms:W3CDTF">2007-07-09T05:40:59Z</dcterms:created>
  <dcterms:modified xsi:type="dcterms:W3CDTF">2025-02-24T17:06:41Z</dcterms:modified>
</cp:coreProperties>
</file>