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4683"/>
  </p:normalViewPr>
  <p:slideViewPr>
    <p:cSldViewPr>
      <p:cViewPr varScale="1">
        <p:scale>
          <a:sx n="108" d="100"/>
          <a:sy n="108" d="100"/>
        </p:scale>
        <p:origin x="19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999D706-E89E-554D-95F0-2A4EFA435D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9C1CB3A-3E32-C543-BFAA-23F76A31F8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E61698D1-BF94-889B-B37B-FF5D75048F8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F16DC039-F519-1245-9358-94AD85D9569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601893BF-DB0C-F944-9C56-24E7A80E7F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CC5B0301-0F0F-D646-8E6C-BA2B2DA22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F784F23-0986-4F03-8DCA-FB3BDCB92F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D85A1EDE-9D03-1DA6-2826-14BE6A500E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9F1B5B-77D1-4D1E-AB0C-7F141BD8798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E12EEEA-CD77-CCC3-13CB-69C0565A9E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4507B82-93E2-C974-5CAB-1D8AD08E1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BD9973E2-5758-3C2A-F9BB-670474C0B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9DB1CB-84F7-4ECC-BCC8-E9188DE009BE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E4E94F0E-87EA-8F5A-3346-FC90928D67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F332C65-7E8B-8DB4-C53B-21BD0F806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07ED7565-1E7B-65F7-E94F-4388803CB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D5DBC1-5259-480F-85C6-45A19127178C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07BB600-8959-E3E1-AC44-3A23537891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074D1C2-6FF7-2ABD-243B-81F342D66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7DF8798B-C469-0210-9CFE-0429A48CF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A4B759-297B-4B5F-B559-2438A7F5118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1399784-7E65-33D9-5F6B-D3B4CA26AC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7BF0A2F-1C51-57AB-5AA7-2EF552A07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768ABDD4-C3ED-C914-D6B0-7F2FE7385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8AAE16-85A3-473F-97CD-B467727F97C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B7EABD-9863-14E8-ACDC-E6FEDDDC9C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B23260F-6A32-C62A-C388-7EA4FA7C6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36692F8E-1BA5-A901-71B3-76EE0A8C7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21B5DE-081E-4E1A-B883-E60BB784A1E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017E8BA-7DFE-4C32-4C03-654240AB378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E785023-9058-A4A6-57A3-51B2AD1C2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1BB9ECAF-8095-EB0D-FAD3-5210729BFD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B182FB-C242-4FF0-A216-6D74F565F742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74C7296-E119-1126-DB74-2BF9A1BD1D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F6B2CB7-77E5-67CA-E33C-2BC11BD55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CCC4AAFD-C340-A479-8D08-EAC539574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E995A3-EA3D-4359-93DF-2AA3FEC5AA2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6E41621-B767-F62B-86D6-F36FA20E02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9DBDCF8-E49D-9185-C887-587E58D86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06F4489D-BD48-073C-4013-F7992F643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1769BE-3850-44E2-BBFA-B65EB101EE3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3D3757DA-131A-C4C1-6DD7-5CDF990518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830A075-9A8C-4DF9-DA48-1C3248C72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E12D09BC-5BBD-5F0D-C759-0B929D191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4EA2DF-354B-4ED8-90B1-FDEC003D8EC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3445CF0-FBF3-4FB2-89D4-E3D49D2515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781AFC7-ABAF-1EBA-59AE-BCCD24791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03CB2FE6-C1F1-E36C-9A4F-4528A4A0B2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863230-7008-4DD3-86B1-D5EAC1C17F1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A209FB4-FBDB-4917-4722-06EB57CDC4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CB00A91-0BFD-8D12-E622-1BE956594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CF6806-575A-D4F4-21D3-8E1E0EB64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71DFE2-4CD6-4A63-BC0F-8AFE636F9AB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DE3BAEB-0A75-E9FD-3EAB-E7C120D16F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D5668B0-3BED-C8AD-1FD4-4951B2BF8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0FD7B9FC-1705-72C0-6809-7FF2B4BD2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E8A8E3-A222-491F-AE30-E3E951B441FB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36E8F97D-3F63-CE1D-2C19-839F54FFBC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C15F373-C729-2379-5B3A-DB75F9719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B112BA10-8006-B6B0-A5E6-026DD427A8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BD91D4-3C12-42DF-AFF9-815268CEF23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AB4C8955-3D88-22B7-9C0F-7F27B7390B8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B0C39FB-58C2-D5D4-3F71-295701081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D6EED41-0546-BEBB-4611-3C4BDF14E6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ADCD8F-8B03-4539-877C-19DF737D514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633525F-4B6E-7F5C-8309-2CD3C631A4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55FC1C0-6A46-6067-FB6C-D3D11B805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47CB3CDF-C121-E3EC-6D29-4722CF92B0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BF31E3-3328-45EC-8860-B99446962A1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4116E107-7CD2-1519-1A0A-47D9DA0B5A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95BEDD3-F6C3-BD45-B5FC-CE6451DED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6D75CB7B-A8B1-6AA6-CF51-4118EFC1E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DD0AE4-DA9D-4F84-8EB1-B1E6C8C5FA6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EE7D77D-766A-F38D-6E7B-316190FCED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621714B-4395-B665-8D23-AA35C8BA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16029220-08A9-6940-00D3-C2C0CDD76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C5CB2B-EE04-4180-B6B7-EA3F36C03C4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26958EB-A48D-303B-D724-E26FD68029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0C43ED0-DFC9-ED3C-847F-75D3BA036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BBF96B3-A662-0A39-62D8-1928B61E2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FB3282-9568-48EB-BB28-6E2D55FB77C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8576B57B-0B93-800D-01A4-0E8C8CCB3B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A92212B-8DEF-6342-868F-0C3E0C9A3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A7FB777B-E258-166C-EF30-3D2CF666E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59A87-332F-4E12-BF9D-ECDDA0ABAE6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55D5B1FB-2F85-CCC5-5904-2075C8C5C2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4D25962-5D15-2F10-1BEE-E03D0FE25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8A270B2C-DFDF-58D9-C673-E48CF3618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3C5EAF-103C-44AF-8EEE-02FBBE422DF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87FCDBCE-FF57-6F4E-C225-397ED3C720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33630D9-E825-53E8-BE75-791FFB6A5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9D253C78-5C1E-C510-6AA7-FE17E0DDFC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1F33B3-BCCB-48E8-B391-50058DC2035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E24E4EA-BD6C-B426-909D-00AB79200D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69FBB40-A569-4539-19CD-B918DF335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43088A-48F5-D908-A4B8-9F7A66A4F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F6D526-5733-D1AF-3696-3131810830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DD0657-B7BF-EF17-0ED5-2E0E990658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AE6F31-C6B0-4C90-B4D5-1C83F4546B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25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669B9C1-937A-C062-9B45-D88354E00F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14277D-6F81-24A7-F4FD-61C74AFCB3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5C9E1F-5FB3-5CC9-5A3F-21FF2A7615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F4757-9307-46C2-A83B-877A060448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30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1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D9B213-EB76-8E2F-90A6-F58303066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1D54A8-97D5-4A7C-ABD7-5C65E9CB53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DD8300-A1C5-B439-B1D7-6099A77BC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B52B7-9151-40B8-A845-324AE315B4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5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9E0154-4369-AA96-76FD-B4485539CB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6A6756-7B7B-4370-7B49-3B322576D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FB82A0-0857-FD6B-B61E-DBC8726D4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65560E-2632-4CCD-8909-B32973BD27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32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0B616A5-3791-A116-D5C5-328CCA0EF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59B40A-956B-1E81-3E75-B824BDE60A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F319B7-07B9-3C73-0184-D2E86A74B3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781A0A-1B00-472C-BC27-154390BD18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3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40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40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3E198-1AFF-3B73-6992-977D92D3E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36A47-88EE-82AC-A091-2E773CFE4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C4DCB-DCC0-CE71-E2D8-1C22E7E9AE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4FBD0-3FD5-45D5-B3AB-AB6EF0644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08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98F11D-79B0-BDE7-7DDB-D3BAFDCD7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5AC720A-E391-00F9-4262-18779A9CB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886BBF-9364-A2DA-4414-0F8BA4C3F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63C4C-5083-47CF-ADDD-BA617B895D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2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09872D-A581-A28B-327E-B9FC3400D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FA1A5C-D332-A93D-77AA-C82ECD023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892E3A-27EF-5E1A-1C36-B86342F14E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DB1A17-232C-4FFD-8F9C-E91FF07F42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91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AA180F6-53E6-AFDB-DA60-AE913EF94C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F9DEF21-937D-5E50-5CBA-7A750A3C7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AE664B-61C9-D2A4-20F8-FB378CC89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CF7A4-B69D-4244-A316-7DA7D47685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53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60C3B-1A69-E491-38E5-5177C2EA4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8F640E-9C4D-2274-388B-87E9777E18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0A1CB-2AE1-6289-AC5B-30D469D41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2BF98-A9CF-470F-950D-65F755EF4B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24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E2CFBA-001D-1032-06C5-247A5E1DD8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A40CD-39B9-C940-5C7B-5F1E82C1F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107C6-5701-A6B6-4252-BDE085E6A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FFD53-B66F-4F41-87BC-CF259AE809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96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F1FCFE40-EE20-1798-8B42-31D4D176D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5BF3CE1-4C93-4F0B-F5AD-1A61016F2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E7A949B-5A5E-A26C-0F20-352D2C7886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3F3942C-6150-AE41-9497-DD70E072468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4734326-2861-FF43-9699-09F532D4C3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D05C62-019E-1F4E-A085-47F6E979AB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E290D43-BE01-48A2-B82D-E8D2F42809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82D1671-8D2E-36E5-1077-7CFBD0C3A50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3600"/>
              <a:t>Ch.25  Testing Web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8023719A-8031-485F-EDC6-1CE048EF0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25.3.2 Database Testing</a:t>
            </a:r>
          </a:p>
        </p:txBody>
      </p:sp>
      <p:pic>
        <p:nvPicPr>
          <p:cNvPr id="31746" name="图片 1">
            <a:extLst>
              <a:ext uri="{FF2B5EF4-FFF2-40B4-BE49-F238E27FC236}">
                <a16:creationId xmlns:a16="http://schemas.microsoft.com/office/drawing/2014/main" id="{F2AE5D7A-7E84-2AFE-9D50-C1E3EAA8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488" y="1484313"/>
            <a:ext cx="345757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DD91578C-8981-2845-B33D-EA0F67559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27325"/>
            <a:ext cx="2432050" cy="587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Tests are defined for</a:t>
            </a:r>
          </a:p>
          <a:p>
            <a:pPr algn="ctr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each layer</a:t>
            </a:r>
          </a:p>
        </p:txBody>
      </p:sp>
      <p:sp>
        <p:nvSpPr>
          <p:cNvPr id="31748" name="Line 5">
            <a:extLst>
              <a:ext uri="{FF2B5EF4-FFF2-40B4-BE49-F238E27FC236}">
                <a16:creationId xmlns:a16="http://schemas.microsoft.com/office/drawing/2014/main" id="{C8A8D8A6-907A-A34C-7DDB-6996034C1D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6788" y="1804988"/>
            <a:ext cx="785812" cy="96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Line 6">
            <a:extLst>
              <a:ext uri="{FF2B5EF4-FFF2-40B4-BE49-F238E27FC236}">
                <a16:creationId xmlns:a16="http://schemas.microsoft.com/office/drawing/2014/main" id="{A2D985AF-992A-FAFA-A66C-4029C37DAC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538" y="2452688"/>
            <a:ext cx="709612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Line 7">
            <a:extLst>
              <a:ext uri="{FF2B5EF4-FFF2-40B4-BE49-F238E27FC236}">
                <a16:creationId xmlns:a16="http://schemas.microsoft.com/office/drawing/2014/main" id="{CFD9591D-EB13-814A-517C-C633EE37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288" y="2947988"/>
            <a:ext cx="709612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Line 8">
            <a:extLst>
              <a:ext uri="{FF2B5EF4-FFF2-40B4-BE49-F238E27FC236}">
                <a16:creationId xmlns:a16="http://schemas.microsoft.com/office/drawing/2014/main" id="{1D0C102F-55CD-0487-8044-C4D7A6E01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0125" y="3035300"/>
            <a:ext cx="755650" cy="831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Line 9">
            <a:extLst>
              <a:ext uri="{FF2B5EF4-FFF2-40B4-BE49-F238E27FC236}">
                <a16:creationId xmlns:a16="http://schemas.microsoft.com/office/drawing/2014/main" id="{D9B1B08F-5038-2EBE-2786-E0D2CCD85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5675" y="3121025"/>
            <a:ext cx="785813" cy="147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870106C1-6998-7B74-9A17-1A1234938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25.4.1 User Interface Testing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BF71537-653A-C947-BA0C-099B2EC2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7962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Interface features are tested to ensure that design rules, aesthetics, and related visual content is available for the user without error.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Individual interface mechanisms are tested in a manner that is analogous to unit testing.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Each interface mechanism is tested within the context of a use-case or NSU for a specific user category.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The complete interface is tested against selected use-cases and NSUs to uncover errors in the semantics of the interface.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The interface is tested within a variety of environments (e.g., browsers) to ensure that it will be compatible.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000" b="1" dirty="0"/>
          </a:p>
          <a:p>
            <a:pPr marL="457200" lvl="1" indent="0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DADCDC57-0274-57BB-AEBB-64F39E0FB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25.4.2 Testing Interface Mechanisms-I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D87E4A-8839-8047-8872-DBF708EF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37247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Links </a:t>
            </a:r>
            <a:r>
              <a:rPr lang="en-US" altLang="zh-CN" sz="2000" b="1" dirty="0"/>
              <a:t>— navigation mechanisms that link the user to some other content object or function.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Forms </a:t>
            </a:r>
            <a:r>
              <a:rPr lang="en-US" altLang="zh-CN" sz="2000" b="1" dirty="0"/>
              <a:t>— a structured document containing blank fields that are filled in by the user. The data contained in the fields are used as input to one or more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functions.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Client-side scripting </a:t>
            </a:r>
            <a:r>
              <a:rPr lang="en-US" altLang="zh-CN" sz="2000" b="1" dirty="0"/>
              <a:t>— a list of programmed commands in a scripting language (e.g., </a:t>
            </a:r>
            <a:r>
              <a:rPr lang="en-US" altLang="zh-CN" sz="2000" b="1" dirty="0" err="1"/>
              <a:t>Javascript</a:t>
            </a:r>
            <a:r>
              <a:rPr lang="en-US" altLang="zh-CN" sz="2000" b="1" dirty="0"/>
              <a:t>) that handle information input via forms or other user interactions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Dynamic HTML </a:t>
            </a:r>
            <a:r>
              <a:rPr lang="en-US" altLang="zh-CN" sz="2000" b="1" dirty="0"/>
              <a:t>— leads to content objects that are manipulated on the client side using scripting or cascading style sheets (CSS).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Client-side pop-up windows </a:t>
            </a:r>
            <a:r>
              <a:rPr lang="en-US" altLang="zh-CN" sz="2000" b="1" dirty="0"/>
              <a:t>— small windows that pop-up without user interaction. These windows can be content-oriented and may require some form of user interaction.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endParaRPr lang="en-US" altLang="zh-CN" sz="2000" b="1" dirty="0"/>
          </a:p>
          <a:p>
            <a:pPr marL="457200" lvl="1" indent="0">
              <a:spcBef>
                <a:spcPts val="600"/>
              </a:spcBef>
              <a:buClr>
                <a:schemeClr val="tx1"/>
              </a:buClr>
              <a:buFontTx/>
              <a:buNone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63D2E582-14B1-69C8-C93F-7D5E0FEE7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25.4.2 Testing Interface Mechanisms-II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06353B-4289-CB42-A62A-050A8D280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268413"/>
            <a:ext cx="8888413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>
                <a:solidFill>
                  <a:srgbClr val="0000E1"/>
                </a:solidFill>
              </a:rPr>
              <a:t>CGI scripts </a:t>
            </a:r>
            <a:r>
              <a:rPr lang="en-US" altLang="zh-CN" sz="1800" b="1" dirty="0"/>
              <a:t>— a common gateway interface (CGI) script implements a standard method that allows a Web server to interact dynamically with users (e.g., a </a:t>
            </a:r>
            <a:r>
              <a:rPr lang="en-US" altLang="zh-CN" sz="1800" b="1" dirty="0" err="1"/>
              <a:t>WebApp</a:t>
            </a:r>
            <a:r>
              <a:rPr lang="en-US" altLang="zh-CN" sz="1800" b="1" dirty="0"/>
              <a:t> that contains forms may use a CGI script to process the data contained in the form once it is submitted by the user).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>
                <a:solidFill>
                  <a:srgbClr val="0000E1"/>
                </a:solidFill>
              </a:rPr>
              <a:t>Streaming content </a:t>
            </a:r>
            <a:r>
              <a:rPr lang="en-US" altLang="zh-CN" sz="1800" b="1" dirty="0"/>
              <a:t>— rather than waiting for a request from the client-side, content objects are downloaded automatically from the server side. This approach is sometimes called “push” technology because the server pushes data to the client.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>
                <a:solidFill>
                  <a:srgbClr val="0000E1"/>
                </a:solidFill>
              </a:rPr>
              <a:t>Cookies</a:t>
            </a:r>
            <a:r>
              <a:rPr lang="en-US" altLang="zh-CN" sz="1800" b="1" dirty="0"/>
              <a:t> — a block of data sent by the server and stored by a browser as a consequence of a specific user interaction. The content of the data is </a:t>
            </a:r>
            <a:r>
              <a:rPr lang="en-US" altLang="zh-CN" sz="1800" b="1" dirty="0" err="1"/>
              <a:t>WebApp</a:t>
            </a:r>
            <a:r>
              <a:rPr lang="en-US" altLang="zh-CN" sz="1800" b="1" dirty="0"/>
              <a:t>-specific (e.g., user identification data or a list of items that have been selected for purchase by the user).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1800" b="1" i="1" dirty="0">
                <a:solidFill>
                  <a:srgbClr val="0000E1"/>
                </a:solidFill>
              </a:rPr>
              <a:t>Application specific interface mechanisms </a:t>
            </a:r>
            <a:r>
              <a:rPr lang="en-US" altLang="zh-CN" sz="1800" b="1" dirty="0"/>
              <a:t>— include one or more “macro” interface mechanisms such as a shopping cart, credit card processing, or a shipping cost calculator.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altLang="zh-CN" sz="1800" b="1" dirty="0"/>
          </a:p>
          <a:p>
            <a:pPr marL="457200" lvl="1" indent="0">
              <a:spcBef>
                <a:spcPts val="600"/>
              </a:spcBef>
              <a:buFontTx/>
              <a:buNone/>
              <a:defRPr/>
            </a:pPr>
            <a:endParaRPr lang="en-US" altLang="zh-CN" sz="18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6FB29900-10B3-D530-B189-B0DCBB5AA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25.4.3 Usability Tests</a:t>
            </a:r>
          </a:p>
        </p:txBody>
      </p:sp>
      <p:sp>
        <p:nvSpPr>
          <p:cNvPr id="39938" name="Rectangle 4">
            <a:extLst>
              <a:ext uri="{FF2B5EF4-FFF2-40B4-BE49-F238E27FC236}">
                <a16:creationId xmlns:a16="http://schemas.microsoft.com/office/drawing/2014/main" id="{C689CC76-188F-A686-CA89-8A076373C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68375"/>
            <a:ext cx="8631238" cy="526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000" b="1"/>
              <a:t>Design by WebE team … executed by end-users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Testing sequence …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Define a set of usability testing categories and identify goals for each.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Design tests that will enable each goal to be evaluated.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Select participants who will conduct the tests.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Instrument participants’ interaction with the WebApp while testing is conducted.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Develop a mechanism for assessing the usability of the WebApp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Different levels of abstraction: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 the usability of a specific interface mechanism (e.g., a form) can be assessed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the usability of a complete Web page (encompassing interface mechanisms, data objects and related functions) can be evaluated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the usability of the complete WebApp can be considered.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FAD2F92-778B-717F-29AC-100DF472F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25.4.4 Compatibility Testing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3A5629-B289-4840-AAE5-172A7B818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1011238"/>
            <a:ext cx="896302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Compatibility testing is to define a set of “commonly encountered” client side computing configurations and their variants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Create a tree structure identifying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each computing platform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typical display devices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the operating systems supported on the platform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the browsers available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likely Internet connection speeds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similar information. 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Derive a series of compatibility validation tests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derived from existing interface tests, navigation tests, performance tests, and security tests.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intent of these tests is to uncover errors or execution problems that can be traced to configuration differences. </a:t>
            </a:r>
          </a:p>
          <a:p>
            <a:pPr marL="457200" lvl="1" indent="0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4617A60F-C8DA-5930-536A-43949CE03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25.5 Component-Level Testing</a:t>
            </a:r>
          </a:p>
        </p:txBody>
      </p:sp>
      <p:sp>
        <p:nvSpPr>
          <p:cNvPr id="44034" name="Rectangle 4">
            <a:extLst>
              <a:ext uri="{FF2B5EF4-FFF2-40B4-BE49-F238E27FC236}">
                <a16:creationId xmlns:a16="http://schemas.microsoft.com/office/drawing/2014/main" id="{1B16B41B-E792-81E1-B25A-DC71F1CF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7962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b="1"/>
              <a:t>Focuses on a set of tests that attempt to uncover errors in WebApp functions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Conventional black-box and white-box test case design methods can be used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Database testing is often an integral part of the component-testing regime</a:t>
            </a:r>
          </a:p>
          <a:p>
            <a:pPr>
              <a:spcBef>
                <a:spcPts val="600"/>
              </a:spcBef>
            </a:pPr>
            <a:endParaRPr lang="en-US" altLang="zh-CN" sz="2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C8E291AD-8E7F-299B-896E-C1D0244C7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25.6 Navigation Testing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29774D-A530-6940-9641-A38F7F35E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50" y="836613"/>
            <a:ext cx="9128125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The following navigation mechanisms should be tested: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Navigation links </a:t>
            </a:r>
            <a:r>
              <a:rPr lang="en-US" altLang="zh-CN" sz="2000" b="1" dirty="0"/>
              <a:t>— these mechanisms include internal links within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, external links to other </a:t>
            </a:r>
            <a:r>
              <a:rPr lang="en-US" altLang="zh-CN" sz="2000" b="1" dirty="0" err="1"/>
              <a:t>WebApps</a:t>
            </a:r>
            <a:r>
              <a:rPr lang="en-US" altLang="zh-CN" sz="2000" b="1" dirty="0"/>
              <a:t>, and anchors within a specific Web page.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Redirects</a:t>
            </a:r>
            <a:r>
              <a:rPr lang="en-US" altLang="zh-CN" sz="2000" b="1" dirty="0"/>
              <a:t> — these links come into play when a user requests a non-existent URL or selects a link whose destination has been removed or whose name has changed.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Bookmarks</a:t>
            </a:r>
            <a:r>
              <a:rPr lang="en-US" altLang="zh-CN" sz="2000" b="1" dirty="0"/>
              <a:t> — although bookmarks are a browser function,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should be tested to ensure that a meaningful page title can be extracted as the bookmark is created.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Frames and framesets </a:t>
            </a:r>
            <a:r>
              <a:rPr lang="en-US" altLang="zh-CN" sz="2000" b="1" dirty="0"/>
              <a:t>— tested for correct content, proper layout and sizing, download performance, and browser compatibility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Site maps </a:t>
            </a:r>
            <a:r>
              <a:rPr lang="en-US" altLang="zh-CN" sz="2000" b="1" dirty="0"/>
              <a:t>— Each site map entry should be tested to ensure that the link takes the user to the proper content or functionality.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i="1" dirty="0">
                <a:solidFill>
                  <a:srgbClr val="0000E1"/>
                </a:solidFill>
              </a:rPr>
              <a:t>Internal search engines </a:t>
            </a:r>
            <a:r>
              <a:rPr lang="en-US" altLang="zh-CN" sz="2000" b="1" dirty="0"/>
              <a:t>— Search engine testing validates the accuracy and completeness of the search, the error-handling properties of the search engine, and advanced search features</a:t>
            </a:r>
          </a:p>
          <a:p>
            <a:pPr marL="457200" lvl="1" indent="0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C73B7E7B-3EF6-ED5D-5C41-7EA3D6A24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25.7.1 Configuration Testing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0F5A25-AF93-1742-862C-17CFF5F52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81075"/>
            <a:ext cx="9001125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Server-side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Is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fully compatible with the server OS?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Are system files, directories, and related system data created correctly when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is operational?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Do system security measures (e.g., firewalls or encryption) allow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to execute and service users without interference or performance degradation?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Has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been tested with the distributed server configuration (if one exists) that has been chosen?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Is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properly integrated with database software? Is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sensitive to different versions of database software?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Do server-side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scripts execute properly?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Have system administrator errors been examined for their affect on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operations?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If proxy servers are used, have differences in their configuration been addressed with on-site testing?</a:t>
            </a:r>
          </a:p>
          <a:p>
            <a:pPr marL="457200" lvl="1" indent="0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F6D47FA8-989D-4529-75A7-04A426424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25.7.2 Configuration Testing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B2239C-1E48-BD41-BCD2-25C68A7F3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7962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Client-side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rgbClr val="0000E1"/>
                </a:solidFill>
              </a:rPr>
              <a:t>Hardware</a:t>
            </a:r>
            <a:r>
              <a:rPr lang="en-US" altLang="zh-CN" sz="2000" b="1" dirty="0"/>
              <a:t> — CPU, memory, storage and printing devices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rgbClr val="0000E1"/>
                </a:solidFill>
              </a:rPr>
              <a:t>Operating systems </a:t>
            </a:r>
            <a:r>
              <a:rPr lang="en-US" altLang="zh-CN" sz="2000" b="1" dirty="0"/>
              <a:t>— Linux, Macintosh OS, Microsoft Windows, a mobile-based OS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rgbClr val="0000E1"/>
                </a:solidFill>
              </a:rPr>
              <a:t>Browser software </a:t>
            </a:r>
            <a:r>
              <a:rPr lang="en-US" altLang="zh-CN" sz="2000" b="1" dirty="0"/>
              <a:t>— Internet Explorer, Mozilla/Netscape, Opera, Safari, and others 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rgbClr val="0000E1"/>
                </a:solidFill>
              </a:rPr>
              <a:t>User interface components </a:t>
            </a:r>
            <a:r>
              <a:rPr lang="en-US" altLang="zh-CN" sz="2000" b="1" dirty="0"/>
              <a:t>— Active X, Java applets and others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rgbClr val="0000E1"/>
                </a:solidFill>
              </a:rPr>
              <a:t>Plug-ins</a:t>
            </a:r>
            <a:r>
              <a:rPr lang="en-US" altLang="zh-CN" sz="2000" b="1" dirty="0"/>
              <a:t> — QuickTime, RealPlayer, and many others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srgbClr val="0000E1"/>
                </a:solidFill>
              </a:rPr>
              <a:t>Connectivity</a:t>
            </a:r>
            <a:r>
              <a:rPr lang="en-US" altLang="zh-CN" sz="2000" b="1" dirty="0"/>
              <a:t> — cable, DSL, regular modem, T1</a:t>
            </a:r>
          </a:p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The number of configuration variables must be reduced to a manageable number</a:t>
            </a:r>
          </a:p>
          <a:p>
            <a:pPr>
              <a:spcBef>
                <a:spcPts val="600"/>
              </a:spcBef>
              <a:defRPr/>
            </a:pPr>
            <a:endParaRPr lang="en-US" altLang="zh-CN" sz="20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000" b="1" dirty="0"/>
          </a:p>
          <a:p>
            <a:pPr marL="457200" lvl="1" indent="0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EBDC8241-6D87-2C91-C1DB-A630738D8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25.1.1 Testing Quality Dimensions-I</a:t>
            </a:r>
          </a:p>
        </p:txBody>
      </p:sp>
      <p:sp>
        <p:nvSpPr>
          <p:cNvPr id="15362" name="Rectangle 4">
            <a:extLst>
              <a:ext uri="{FF2B5EF4-FFF2-40B4-BE49-F238E27FC236}">
                <a16:creationId xmlns:a16="http://schemas.microsoft.com/office/drawing/2014/main" id="{6A3FE0EB-32EE-A9B9-2382-C4BC73102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Content</a:t>
            </a:r>
            <a:r>
              <a:rPr lang="en-US" altLang="zh-CN" sz="2000" b="1">
                <a:solidFill>
                  <a:srgbClr val="0000E1"/>
                </a:solidFill>
              </a:rPr>
              <a:t> </a:t>
            </a:r>
            <a:r>
              <a:rPr lang="en-US" altLang="zh-CN" sz="2000" b="1"/>
              <a:t>is evaluated at both a syntactic and semantic level.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syntactic level—spelling, punctuation and grammar are assessed for text-based documents. 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semantic level—correctness (of information presented), consistency (across the entire content object and related objects) and lack of ambiguity are all assessed.</a:t>
            </a:r>
          </a:p>
          <a:p>
            <a:pPr>
              <a:spcBef>
                <a:spcPts val="300"/>
              </a:spcBef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Function</a:t>
            </a:r>
            <a:r>
              <a:rPr lang="en-US" altLang="zh-CN" sz="2000" b="1">
                <a:solidFill>
                  <a:srgbClr val="0000E1"/>
                </a:solidFill>
              </a:rPr>
              <a:t> </a:t>
            </a:r>
            <a:r>
              <a:rPr lang="en-US" altLang="zh-CN" sz="2000" b="1"/>
              <a:t>is tested for correctness, instability,</a:t>
            </a:r>
            <a:r>
              <a:rPr lang="en-US" altLang="zh-CN" sz="2000" b="1">
                <a:solidFill>
                  <a:srgbClr val="FF0000"/>
                </a:solidFill>
              </a:rPr>
              <a:t> </a:t>
            </a:r>
            <a:r>
              <a:rPr lang="en-US" altLang="zh-CN" sz="2000" b="1"/>
              <a:t>and general conformance to appropriate implementation standards (e.g.,Java or XML language standards). </a:t>
            </a:r>
          </a:p>
          <a:p>
            <a:pPr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Structure</a:t>
            </a:r>
            <a:r>
              <a:rPr lang="en-US" altLang="zh-CN" sz="2000" b="1">
                <a:solidFill>
                  <a:srgbClr val="0000E1"/>
                </a:solidFill>
              </a:rPr>
              <a:t> </a:t>
            </a:r>
            <a:r>
              <a:rPr lang="en-US" altLang="zh-CN" sz="2000" b="1"/>
              <a:t>is assessed to ensure that it </a:t>
            </a:r>
          </a:p>
          <a:p>
            <a:pPr lvl="1"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properly delivers WebApp content and function</a:t>
            </a:r>
          </a:p>
          <a:p>
            <a:pPr lvl="1"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 is extensible</a:t>
            </a:r>
          </a:p>
          <a:p>
            <a:pPr lvl="1"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 can be supported as new content or functionality is added.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398C85F4-1686-2DAE-2B9F-DB9D2FDAFA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25.8 Security Testing</a:t>
            </a:r>
          </a:p>
        </p:txBody>
      </p:sp>
      <p:sp>
        <p:nvSpPr>
          <p:cNvPr id="52226" name="Rectangle 4">
            <a:extLst>
              <a:ext uri="{FF2B5EF4-FFF2-40B4-BE49-F238E27FC236}">
                <a16:creationId xmlns:a16="http://schemas.microsoft.com/office/drawing/2014/main" id="{E9D1D57A-4D24-C3DD-BC46-09A4F49C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7962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000" b="1"/>
              <a:t>Designed to probe vulnerabilities of the client-side environment, the network communications that occur as data are passed from client to server and back again, and the server-side environment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On the client-side, vulnerabilities can often be traced to pre-existing bugs in browsers, e-mail programs, or communication software.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On the server-side, vulnerabilities include denial-of-service attacks and malicious scripts that can be passed along to the client-side or used to disable server operations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84188CD3-CA21-EEF1-89DA-FFAF0E896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25.9.1 Performance Testing</a:t>
            </a:r>
          </a:p>
        </p:txBody>
      </p:sp>
      <p:sp>
        <p:nvSpPr>
          <p:cNvPr id="54274" name="Rectangle 4">
            <a:extLst>
              <a:ext uri="{FF2B5EF4-FFF2-40B4-BE49-F238E27FC236}">
                <a16:creationId xmlns:a16="http://schemas.microsoft.com/office/drawing/2014/main" id="{77FAC0B7-4E60-CC23-37EF-BFEAA186E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7962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000" b="1"/>
              <a:t>Does the server response time degrade to a point where it is noticeable and unacceptable?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At what point (in terms of users, transactions or data loading) does performance become unacceptable?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What system components are responsible for performance degradation?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What is the average response time for users under a variety of loading conditions?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Does performance degradation have an impact on system security?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Is WebApp reliability or accuracy affected as the load on the system grows?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What happens when loads that are greater than maximum server capacity are applied?</a:t>
            </a:r>
          </a:p>
          <a:p>
            <a:pPr>
              <a:spcBef>
                <a:spcPts val="600"/>
              </a:spcBef>
            </a:pPr>
            <a:endParaRPr lang="en-US" altLang="zh-CN" sz="2000" b="1"/>
          </a:p>
          <a:p>
            <a:pPr lvl="1">
              <a:spcBef>
                <a:spcPts val="600"/>
              </a:spcBef>
              <a:buFontTx/>
              <a:buNone/>
            </a:pPr>
            <a:endParaRPr lang="en-US" altLang="zh-CN" sz="20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EF25CB82-C676-049D-085B-4A4712F92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25.9.2 Load Testing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09A02C-DA19-A84F-90AA-942B3C72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7962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The intent is to determine how the </a:t>
            </a:r>
            <a:r>
              <a:rPr lang="en-US" altLang="zh-CN" sz="2000" b="1" dirty="0" err="1"/>
              <a:t>WebApp</a:t>
            </a:r>
            <a:r>
              <a:rPr lang="en-US" altLang="zh-CN" sz="2000" b="1" dirty="0"/>
              <a:t> and its server-side environment will respond to various loading conditions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N, the number of concurrent users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T, the number of on-line transactions per unit of time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D, the data load processed by the server per transaction</a:t>
            </a:r>
          </a:p>
          <a:p>
            <a:pPr marL="342900" lvl="1" indent="-342900">
              <a:spcBef>
                <a:spcPts val="600"/>
              </a:spcBef>
              <a:buFontTx/>
              <a:buChar char="•"/>
              <a:defRPr/>
            </a:pPr>
            <a:r>
              <a:rPr lang="en-US" altLang="zh-CN" sz="2000" b="1" dirty="0"/>
              <a:t>Overall throughput, P, is computed in the following manner: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i="1" dirty="0"/>
              <a:t>P =  N</a:t>
            </a:r>
            <a:r>
              <a:rPr lang="en-US" altLang="zh-CN" dirty="0"/>
              <a:t> x</a:t>
            </a:r>
            <a:r>
              <a:rPr lang="en-US" altLang="zh-CN" i="1" dirty="0"/>
              <a:t> T</a:t>
            </a:r>
            <a:r>
              <a:rPr lang="en-US" altLang="zh-CN" dirty="0"/>
              <a:t> x</a:t>
            </a:r>
            <a:r>
              <a:rPr lang="en-US" altLang="zh-CN" i="1" dirty="0"/>
              <a:t> D</a:t>
            </a:r>
          </a:p>
          <a:p>
            <a:pPr marL="342900" lvl="1" indent="-342900">
              <a:spcBef>
                <a:spcPts val="600"/>
              </a:spcBef>
              <a:buFontTx/>
              <a:buChar char="•"/>
              <a:defRPr/>
            </a:pPr>
            <a:endParaRPr lang="en-US" altLang="zh-CN" sz="2000" b="1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9CA3B506-B282-0844-75CE-5F70E5A8B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25.9.3 Stress Testing</a:t>
            </a:r>
          </a:p>
        </p:txBody>
      </p:sp>
      <p:sp>
        <p:nvSpPr>
          <p:cNvPr id="58370" name="Rectangle 4">
            <a:extLst>
              <a:ext uri="{FF2B5EF4-FFF2-40B4-BE49-F238E27FC236}">
                <a16:creationId xmlns:a16="http://schemas.microsoft.com/office/drawing/2014/main" id="{CD522EFF-B19A-6CE2-AB92-BADCDDF8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569325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/>
              <a:t>Does the system degrade ‘gently’ or does the server shut down as capacity is exceeded?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/>
              <a:t>Does server software generate “server not available” messages? More generally, are users aware that they cannot reach the server?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/>
              <a:t>Does the server queue requests for resources and empty the queue once capacity demands diminish?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/>
              <a:t>Are transactions lost as capacity is exceeded?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/>
              <a:t>Is data integrity affected as capacity is exceeded?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/>
              <a:t>What values of N, T, and D force the server environment to fail? How does failure manifest itself? Are automated notifications sent to technical support staff at the server site?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/>
              <a:t>If the system does fail, how long will it take to come back on-line?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000" b="1"/>
              <a:t>Are certain WebApp functions (e.g., compute intensive functionality, data streaming capabilities) discontinued as capacity reaches the 80 or 90 percent level?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C2D0B36-D09E-2B7B-8517-A4BA7E98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25.1.1 Testing Quality Dimensions-II</a:t>
            </a:r>
          </a:p>
        </p:txBody>
      </p:sp>
      <p:sp>
        <p:nvSpPr>
          <p:cNvPr id="17410" name="Rectangle 4">
            <a:extLst>
              <a:ext uri="{FF2B5EF4-FFF2-40B4-BE49-F238E27FC236}">
                <a16:creationId xmlns:a16="http://schemas.microsoft.com/office/drawing/2014/main" id="{9BBD18CD-A01F-C85B-4F95-68C90674CD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Usability</a:t>
            </a:r>
            <a:r>
              <a:rPr lang="en-US" altLang="zh-CN" sz="2000" b="1">
                <a:solidFill>
                  <a:srgbClr val="0000E1"/>
                </a:solidFill>
              </a:rPr>
              <a:t> </a:t>
            </a:r>
            <a:r>
              <a:rPr lang="en-US" altLang="zh-CN" sz="2000" b="1"/>
              <a:t>is tested to ensure that each category of user 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is supported by the interface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can learn and apply all required navigation syntax and semantics</a:t>
            </a:r>
          </a:p>
          <a:p>
            <a:pPr>
              <a:spcBef>
                <a:spcPts val="300"/>
              </a:spcBef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Navigability</a:t>
            </a:r>
            <a:r>
              <a:rPr lang="en-US" altLang="zh-CN" sz="2000" b="1" i="1"/>
              <a:t> </a:t>
            </a:r>
            <a:r>
              <a:rPr lang="en-US" altLang="zh-CN" sz="2000" b="1"/>
              <a:t>is tested to ensure that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all navigation syntax and semantics are exercised to uncover any navigation errors (e.g., dead links, improper links, erroneous links).</a:t>
            </a:r>
          </a:p>
          <a:p>
            <a:pPr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Performance</a:t>
            </a:r>
            <a:r>
              <a:rPr lang="en-US" altLang="zh-CN" sz="2000" b="1"/>
              <a:t> is tested under a variety of operating conditions, configurations, and loading to ensure that </a:t>
            </a:r>
          </a:p>
          <a:p>
            <a:pPr lvl="1"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the system is responsive to user interaction</a:t>
            </a:r>
          </a:p>
          <a:p>
            <a:pPr lvl="1"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the system handles extreme loading without unacceptable operational degradation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61125479-0531-DE94-BECE-F49F47E9A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25.1.1 Testing Quality Dimensions-III</a:t>
            </a:r>
          </a:p>
        </p:txBody>
      </p:sp>
      <p:sp>
        <p:nvSpPr>
          <p:cNvPr id="19458" name="Rectangle 4">
            <a:extLst>
              <a:ext uri="{FF2B5EF4-FFF2-40B4-BE49-F238E27FC236}">
                <a16:creationId xmlns:a16="http://schemas.microsoft.com/office/drawing/2014/main" id="{3F21B066-3C11-CCAD-7B7D-93D54A1B0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Compatibility</a:t>
            </a:r>
            <a:r>
              <a:rPr lang="en-US" altLang="zh-CN" sz="2000" b="1" i="1"/>
              <a:t> </a:t>
            </a:r>
            <a:r>
              <a:rPr lang="en-US" altLang="zh-CN" sz="2000" b="1"/>
              <a:t>is tested by executing the WebApp in a variety of different host configurations on both the client and server sides. </a:t>
            </a:r>
          </a:p>
          <a:p>
            <a:pPr lvl="1">
              <a:spcBef>
                <a:spcPts val="600"/>
              </a:spcBef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The intent is to find errors that are specific to a unique host configuration.</a:t>
            </a:r>
          </a:p>
          <a:p>
            <a:pPr>
              <a:spcBef>
                <a:spcPts val="300"/>
              </a:spcBef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Interoperability</a:t>
            </a:r>
            <a:r>
              <a:rPr lang="en-US" altLang="zh-CN" sz="2000" b="1" i="1"/>
              <a:t> </a:t>
            </a:r>
            <a:r>
              <a:rPr lang="en-US" altLang="zh-CN" sz="2000" b="1"/>
              <a:t>is tested to ensure that the WebApp properly interfaces with other applications and/or databases.</a:t>
            </a:r>
          </a:p>
          <a:p>
            <a:pPr>
              <a:buClr>
                <a:srgbClr val="000066"/>
              </a:buClr>
            </a:pPr>
            <a:r>
              <a:rPr lang="en-US" altLang="zh-CN" sz="2000" b="1" i="1">
                <a:solidFill>
                  <a:srgbClr val="0000E1"/>
                </a:solidFill>
              </a:rPr>
              <a:t>Security</a:t>
            </a:r>
            <a:r>
              <a:rPr lang="en-US" altLang="zh-CN" sz="2000" b="1">
                <a:solidFill>
                  <a:srgbClr val="0000E1"/>
                </a:solidFill>
              </a:rPr>
              <a:t> </a:t>
            </a:r>
            <a:r>
              <a:rPr lang="en-US" altLang="zh-CN" sz="2000" b="1"/>
              <a:t>is tested by assessing potential vulnerabilities and attempting to exploit each. </a:t>
            </a:r>
          </a:p>
          <a:p>
            <a:pPr lvl="1"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en-US" altLang="zh-CN" sz="2000" b="1"/>
              <a:t>Any successful penetration attempt is deemed a security failure.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6FD3E35-CA0B-E211-DC64-FF95B2F6F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25.1.2 WebApp Testing Strategy-I</a:t>
            </a:r>
          </a:p>
        </p:txBody>
      </p:sp>
      <p:sp>
        <p:nvSpPr>
          <p:cNvPr id="21506" name="Rectangle 4">
            <a:extLst>
              <a:ext uri="{FF2B5EF4-FFF2-40B4-BE49-F238E27FC236}">
                <a16:creationId xmlns:a16="http://schemas.microsoft.com/office/drawing/2014/main" id="{7FA3D051-272C-4561-A0F4-1997FC2AF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The content model for the WebApp is reviewed to uncover errors. 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The interface model is reviewed to ensure that all use-cases can be accommodated. 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The design model for the WebApp is reviewed to uncover navigation errors. 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The user interface is tested to uncover errors in presentation and/or navigation mechanics.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Selected functional components are unit tested.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48CDE0E-600E-8C43-F951-81BA57255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25.1.2 WebApp Testing Strategy-II</a:t>
            </a:r>
          </a:p>
        </p:txBody>
      </p:sp>
      <p:sp>
        <p:nvSpPr>
          <p:cNvPr id="23554" name="Rectangle 4">
            <a:extLst>
              <a:ext uri="{FF2B5EF4-FFF2-40B4-BE49-F238E27FC236}">
                <a16:creationId xmlns:a16="http://schemas.microsoft.com/office/drawing/2014/main" id="{7AB153E8-F407-0CA7-9F5A-D5867D7F0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Navigation throughout the architecture is tested. 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The WebApp is implemented in a variety of different environmental configurations and is tested for compatibility with each configuration. 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Security tests are conducted in an attempt to exploit vulnerabilities in the WebApp or within its environment.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Performance tests are conducted.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The WebApp is tested by a controlled and monitored population of end-users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sz="2000" b="1"/>
              <a:t> the results of their interaction with the system are evaluated for content and navigation errors, usability concerns, compatibility concerns, and WebApp reliability and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0EF494B5-C4F4-A67E-1F16-9AC5FB66B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25.2 The Testing Process</a:t>
            </a:r>
          </a:p>
        </p:txBody>
      </p:sp>
      <p:pic>
        <p:nvPicPr>
          <p:cNvPr id="25602" name="图片 4">
            <a:extLst>
              <a:ext uri="{FF2B5EF4-FFF2-40B4-BE49-F238E27FC236}">
                <a16:creationId xmlns:a16="http://schemas.microsoft.com/office/drawing/2014/main" id="{55A74A02-D808-EECC-2F8E-9837C43A2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341438"/>
            <a:ext cx="5367337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38AD160C-FF85-F1C1-54F0-DEA56235B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25.3.1 Content Testing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4CCD47-A066-DC49-A6C5-8551A60A5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796212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000" b="1" dirty="0"/>
              <a:t>Content testing has three important objectives: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 to uncover syntactic errors (e.g., typos, grammar mistakes) in text-based documents, graphical representations, and other media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 to uncover semantic errors (i.e., errors in the accuracy or completeness of information) in any content object presented as navigation occurs, and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/>
              <a:t> to find errors in the organization or structure of content that is presented to the end-user.</a:t>
            </a:r>
          </a:p>
          <a:p>
            <a:pPr marL="457200" lvl="1" indent="0">
              <a:spcBef>
                <a:spcPts val="600"/>
              </a:spcBef>
              <a:buFontTx/>
              <a:buNone/>
              <a:defRPr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0A824241-1C37-C91A-656E-7D4372C40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25.3.1 Assessing Content Semantics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0399E0-8302-BF4E-9013-12FF427F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1052513"/>
            <a:ext cx="8640763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Is the information factually accurate?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Is the information concise and to the point?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Is the layout of the content object easy for the user to understand?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Can information embedded within a content object be found easily?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Have proper references been provided for all information derived from other sources?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Is the information presented consistent internally and consistent with information presented in other content objects?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Is the content offensive, misleading, or does it open the door to litigation?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Does the content infringe on existing copyrights or trademarks?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Does the content contain internal links that supplement existing content? Are the links correct?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1800" b="1" dirty="0"/>
              <a:t>Does the aesthetic style of the content conflict with the aesthetic style of the interface?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endParaRPr lang="en-US" altLang="zh-CN" sz="1800" b="1" dirty="0"/>
          </a:p>
          <a:p>
            <a:pPr marL="457200" lvl="1" indent="0">
              <a:spcBef>
                <a:spcPts val="600"/>
              </a:spcBef>
              <a:buFontTx/>
              <a:buNone/>
              <a:defRPr/>
            </a:pPr>
            <a:endParaRPr lang="en-US" altLang="zh-CN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2175</Words>
  <Application>Microsoft Office PowerPoint</Application>
  <PresentationFormat>全屏显示(4:3)</PresentationFormat>
  <Paragraphs>181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宋体</vt:lpstr>
      <vt:lpstr>Wingdings</vt:lpstr>
      <vt:lpstr>Helvetica</vt:lpstr>
      <vt:lpstr>ＭＳ Ｐゴシック</vt:lpstr>
      <vt:lpstr>默认设计模板</vt:lpstr>
      <vt:lpstr>Ch.25  Testing Web Applications</vt:lpstr>
      <vt:lpstr>25.1.1 Testing Quality Dimensions-I</vt:lpstr>
      <vt:lpstr>25.1.1 Testing Quality Dimensions-II</vt:lpstr>
      <vt:lpstr>25.1.1 Testing Quality Dimensions-III</vt:lpstr>
      <vt:lpstr>25.1.2 WebApp Testing Strategy-I</vt:lpstr>
      <vt:lpstr>25.1.2 WebApp Testing Strategy-II</vt:lpstr>
      <vt:lpstr>25.2 The Testing Process</vt:lpstr>
      <vt:lpstr>25.3.1 Content Testing</vt:lpstr>
      <vt:lpstr>25.3.1 Assessing Content Semantics</vt:lpstr>
      <vt:lpstr>25.3.2 Database Testing</vt:lpstr>
      <vt:lpstr>25.4.1 User Interface Testing</vt:lpstr>
      <vt:lpstr>25.4.2 Testing Interface Mechanisms-I</vt:lpstr>
      <vt:lpstr>25.4.2 Testing Interface Mechanisms-II</vt:lpstr>
      <vt:lpstr>25.4.3 Usability Tests</vt:lpstr>
      <vt:lpstr>25.4.4 Compatibility Testing</vt:lpstr>
      <vt:lpstr>25.5 Component-Level Testing</vt:lpstr>
      <vt:lpstr>25.6 Navigation Testing</vt:lpstr>
      <vt:lpstr>25.7.1 Configuration Testing</vt:lpstr>
      <vt:lpstr>25.7.2 Configuration Testing</vt:lpstr>
      <vt:lpstr>25.8 Security Testing</vt:lpstr>
      <vt:lpstr>25.9.1 Performance Testing</vt:lpstr>
      <vt:lpstr>25.9.2 Load Testing</vt:lpstr>
      <vt:lpstr>25.9.3 Stress Testing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115</cp:revision>
  <dcterms:created xsi:type="dcterms:W3CDTF">2007-07-09T05:40:59Z</dcterms:created>
  <dcterms:modified xsi:type="dcterms:W3CDTF">2025-02-24T17:06:49Z</dcterms:modified>
</cp:coreProperties>
</file>