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3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1"/>
    <a:srgbClr val="464679"/>
    <a:srgbClr val="0033CC"/>
    <a:srgbClr val="000066"/>
    <a:srgbClr val="000099"/>
    <a:srgbClr val="33CC33"/>
    <a:srgbClr val="FFFF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8" autoAdjust="0"/>
    <p:restoredTop sz="94660"/>
  </p:normalViewPr>
  <p:slideViewPr>
    <p:cSldViewPr>
      <p:cViewPr varScale="1">
        <p:scale>
          <a:sx n="114" d="100"/>
          <a:sy n="114" d="100"/>
        </p:scale>
        <p:origin x="179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29FF71B-C138-13AB-CADE-E7F0E8127C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36F91B9-61BB-5198-BB8E-AAAC3E827FD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3C53732-9596-4CE8-7A8B-054C926C371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0BA72CB8-A74D-F4D2-3BC4-180B0D9039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0D828415-EE15-4AE4-3F94-0246B9CA37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F34A2B7C-F8E0-8CD0-5860-F0B34808C3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F1AC0C6-E5B5-4888-9BFA-5404679838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BFB3D49-6D63-A183-4B07-1DA97E28E2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3E1947-FE05-42C1-8E35-0D44AAD971A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58A6AFC-A0F5-A8A8-BD4F-2368D6C493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9A6DDAA-5121-2121-BEC1-07181AB35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F0AB02A-33DA-A943-4051-5CE6142FD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8711F8-FAAD-439E-888E-94CACC9F6CA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F64DE5D-DD0A-3764-A704-58FCF38591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2924CAA-65E4-C739-7B75-BED652D1F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E0CA6D9C-B912-0E10-79E2-228197E6AF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62F255-C73C-46CA-93D5-4DF1BBF7FE6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5C6C7CE-3F72-41A2-7E85-05BCAC1231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39CCBCA-BE2D-4FEC-50B5-06322C87E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3F123B6-5C26-6A13-C6C8-DB70CE66FF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FD14A2-B46C-448C-9F10-FEAC2158909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56485A5-E570-7621-1D9A-B4C0E854FE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EF430E1-2B9A-A24B-912E-3CADFA8BF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E733C80-A41A-9E78-46EB-03D8B9AE0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D25572-C5B8-45F2-9186-B4A5394AAAA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39B6622-D8ED-B8B0-E124-DC78282B02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9F15B2B-94A1-DF6E-9B89-E56FE5F47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636C6B3-47A1-6312-843C-436696CCF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B6DC02-5AF2-458B-AC2B-B422AEC2F25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1F0E935-7941-1286-5E85-0F53DF4089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F505E3E-D488-49DF-3A6B-0CDFF7B27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C1411F3-6F57-6A17-0BF2-56672B93E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5D333F-A970-449D-AAFF-B4F11CFCC50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89D3E03-07E6-A1F3-E683-2EC65D278A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9E694BC-D399-1337-5954-9797838DF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7AD65D6-6EF7-FA4F-90F1-0455B260D2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8BE73A-2E7D-4C44-8125-892FA89DA25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9BE6A9B-E0B0-007C-D4ED-742A9C319B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5BD73D6-615F-55A9-DE85-D735740C6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95BBCF8C-39B1-B7CD-EC1B-EFAE13559C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DE2F2D-49EF-4934-84F0-D1E138D813D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F1CD683-5FA0-A273-FFA5-C4FF42AC27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3068A4B-A51F-6F0A-BB49-68CD14C10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6C5CF2D-F3BB-D823-ADB7-DF366D9D5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E4D3F3-A613-4D67-92CF-02C59FB424A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F651B88-64BB-4B7E-30C6-0CCAA3E373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89FE0ED-354D-A312-2E59-0AEB01FCD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31EC98-F655-63E8-B69C-7D0CD13CFA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CD0B25-3773-4706-679E-4F0993121E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29D902-0673-A550-A546-65AFCFC07E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194845-FAA8-4C26-B918-48AD956D00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53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094918-11C5-B542-06F6-0940A685F0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1FD0FF-39A3-BE68-BFEE-75C5A6F767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556D91-A060-4D0E-5175-B34E3BD28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200C2-5AED-4E81-B944-F242AF3AAC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81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1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D37EF1-B5B2-240C-CC10-BE59490E02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247BDA-3EA5-4AB2-FAB4-FD1AFA6C95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B74EA0-EC40-C2E1-2551-65EC40B92F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C8C0A-1BE6-48F8-9314-F6850790DC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83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204864"/>
            <a:ext cx="7560840" cy="115212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3383" y="3429000"/>
            <a:ext cx="7565183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6880E-B201-ACAF-AA82-7B69DA14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0" y="61658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prstClr val="white">
                    <a:lumMod val="50000"/>
                  </a:prst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E41B473-2D14-41B1-B878-AD0FF36A066D}" type="datetime1">
              <a:rPr lang="zh-CN" altLang="en-US"/>
              <a:pPr>
                <a:defRPr/>
              </a:pPr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1F2F7-7328-62F7-3DFB-805FF9DA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2613" y="61658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prstClr val="white">
                    <a:lumMod val="50000"/>
                  </a:prst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营销管理中心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6F643-B8BA-CC2C-91F9-D8411E20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4263" y="61658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7F7F7F"/>
                </a:solidFill>
              </a:defRPr>
            </a:lvl1pPr>
          </a:lstStyle>
          <a:p>
            <a:fld id="{BF7D51A3-92F3-4A88-B536-BA90E7D57D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03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779463"/>
            <a:ext cx="7542213" cy="6334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1468438"/>
            <a:ext cx="7542213" cy="4567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E1194-3CF5-2370-DA47-91B6D6A3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0" y="61658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prstClr val="black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7624F-2DF0-F6BD-7617-7BC61DB0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2613" y="61658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prstClr val="black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7E0D0-BB33-1770-B77B-FBC7498A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4263" y="61658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prstClr val="black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72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406900"/>
            <a:ext cx="754297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5576" y="2906713"/>
            <a:ext cx="754297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153FB-A831-4642-F0A4-6C7A9E1E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0" y="61658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prstClr val="black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F67C073-CB43-4534-B150-92B11BF1BDB7}" type="datetime1">
              <a:rPr lang="zh-CN" altLang="en-US"/>
              <a:pPr>
                <a:defRPr/>
              </a:pPr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1CDA0-532E-E31D-50DF-08CAB951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2613" y="61658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prstClr val="black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营销管理中心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70D3F-765F-95AA-364F-632BD0EF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4263" y="61658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fld id="{FEF44F8E-698B-4523-B68C-4BD2D8EF9B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24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42AC98A-8BD9-7B86-6A2C-B3B628F4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0" y="61658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prstClr val="black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09C7B3B-78FA-45D5-968B-09F50F4742ED}" type="datetime1">
              <a:rPr lang="zh-CN" altLang="en-US"/>
              <a:pPr>
                <a:defRPr/>
              </a:pPr>
              <a:t>2025/2/25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DB396C7-896C-13B4-0D8C-8B75BC70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2613" y="61658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prstClr val="black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营销管理中心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311A8CA-9EB0-5D31-1AB0-AB9843FC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4263" y="61658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fld id="{588113CA-F581-4D2B-BFB2-123711B524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64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55577" y="764703"/>
            <a:ext cx="7542968" cy="52836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2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spcCol="0" rtlCol="0" fromWordArt="0" anchor="ctr" forceAA="0">
            <a:noAutofit/>
          </a:bodyPr>
          <a:lstStyle>
            <a:lvl1pPr>
              <a:defRPr lang="zh-CN" altLang="en-US" dirty="0">
                <a:solidFill>
                  <a:schemeClr val="lt1"/>
                </a:solidFill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4800600"/>
            <a:ext cx="754296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755577" y="5367338"/>
            <a:ext cx="7542968" cy="6810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日期占位符 4">
            <a:extLst>
              <a:ext uri="{FF2B5EF4-FFF2-40B4-BE49-F238E27FC236}">
                <a16:creationId xmlns:a16="http://schemas.microsoft.com/office/drawing/2014/main" id="{D89912FE-1E45-64C0-3EF5-1B96D4CF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0" y="61658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prstClr val="black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EECEE65-BA38-415B-8892-4718819A87B4}" type="datetime1">
              <a:rPr lang="zh-CN" altLang="en-US"/>
              <a:pPr>
                <a:defRPr/>
              </a:pPr>
              <a:t>2025/2/25</a:t>
            </a:fld>
            <a:endParaRPr lang="zh-CN" altLang="en-US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83605CA6-984A-5053-BAEB-EA3CED0E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2613" y="61658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prstClr val="black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小田 </a:t>
            </a:r>
            <a:r>
              <a:rPr lang="en-US" altLang="zh-CN"/>
              <a:t>@ www.iloveppt.org</a:t>
            </a: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470EF85B-B044-CE46-7E16-3FCF45D3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4263" y="61658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fld id="{40032F36-4BD6-4794-A294-03401C11D9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11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55577" y="764703"/>
            <a:ext cx="7542968" cy="52836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2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spcCol="0" rtlCol="0" fromWordArt="0" anchor="ctr" forceAA="0">
            <a:noAutofit/>
          </a:bodyPr>
          <a:lstStyle>
            <a:lvl1pPr>
              <a:defRPr lang="zh-CN" altLang="en-US" dirty="0">
                <a:solidFill>
                  <a:schemeClr val="lt1"/>
                </a:solidFill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" name="日期占位符 4">
            <a:extLst>
              <a:ext uri="{FF2B5EF4-FFF2-40B4-BE49-F238E27FC236}">
                <a16:creationId xmlns:a16="http://schemas.microsoft.com/office/drawing/2014/main" id="{CCBAABB3-0D3F-3C48-492B-19F01790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0" y="61658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prstClr val="black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8AC4D8-9291-4606-B405-1C3C3CBF1FDF}" type="datetime1">
              <a:rPr lang="zh-CN" altLang="en-US"/>
              <a:pPr>
                <a:defRPr/>
              </a:pPr>
              <a:t>2025/2/25</a:t>
            </a:fld>
            <a:endParaRPr lang="zh-CN" altLang="en-US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3ACB7E57-1B72-7862-4977-9CE0C340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2613" y="61658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800">
                <a:solidFill>
                  <a:prstClr val="black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小田 </a:t>
            </a:r>
            <a:r>
              <a:rPr lang="en-US" altLang="zh-CN"/>
              <a:t>@ www.iloveppt.org</a:t>
            </a: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5E6C6999-1C90-5937-6A2A-F2B76AA4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4263" y="61658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fld id="{116ECC6E-2865-4154-810B-55B28415CD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4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4C4099-FA59-C8D8-89B9-ABAF9C741D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C6E578-F6AB-F231-D6A5-0170078BE6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5389B4-EFF3-47DC-01C5-68F9F30F89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E57F-1A57-4B6B-8081-40558EBD84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9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B7F387-9C2C-AFA4-42AA-7C9389F3D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7720FE-DAC7-E0F5-AA74-567193DB8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0407BF-1977-D8DC-20A7-4B328D305F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B0C02D-FFE0-4E0B-A2C0-D2A132F32A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29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40"/>
            <a:ext cx="4038600" cy="492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40"/>
            <a:ext cx="4038600" cy="492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6CE1C-C276-3684-13F4-B5D327DEB3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4AB11-4D63-47B9-6135-CA908F499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B7E016-56AE-DB17-71A6-296A223C2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A3CD4-71CC-4163-958A-3576B7F686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53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42E3D0-6077-00DB-52AD-926851890C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2DAAFD-1D1F-C269-D00A-3EDD988DE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16308-E878-1EA4-59A8-00F369BE16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F3CDD-094A-4468-98A3-C7F17E10A2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F0478E-91C2-865C-4D9C-5635FCAF68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995EAC-45A2-328C-05E9-0C937043B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DF4B51A-9B2C-64FB-8103-F9C16B1065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907600-AE68-4E89-B3A4-8801BA36B3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02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DB0656-1AA8-F216-1A19-BF6954E3B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BA3CAE-DCB1-6A48-D5C1-2D2BA41C84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365D813-C02B-79E8-83B6-A26C012CFD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EBEAD-42A3-47CF-9519-914DC0AF08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50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A5FF3-AA92-0406-E098-28A1E5F2CF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CFDB4C-7EF4-4F42-8DF1-C0440FB7E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AC431-B9EF-8825-A744-4BC27399EE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44B15-69C4-46BF-94A6-198959C4B8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00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A6693-6951-6CEC-F9FF-6CAB380303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1DF4E-D552-A43E-0832-7C7FEC44BA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6F5E8-255F-ADC4-4B57-E7C6CCF5FB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92218-9D15-478B-9C64-7CC4C65EDA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29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>
            <a:extLst>
              <a:ext uri="{FF2B5EF4-FFF2-40B4-BE49-F238E27FC236}">
                <a16:creationId xmlns:a16="http://schemas.microsoft.com/office/drawing/2014/main" id="{3107DBC0-32AF-F330-B61C-76706EA2A0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21C1674A-AAFC-F4C6-B176-C7F0F768F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FCABAB-0181-56D4-1E05-655276E4B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7722BB2-A2CE-02DD-8305-04ADF3484A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61F541A-AA91-75B1-9299-E8E490EB85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E59079-D203-16B0-2973-E2A3E95C16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AED22FE-6971-4F99-8803-02845B6ADA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62626"/>
            </a:gs>
            <a:gs pos="71001">
              <a:srgbClr val="F2F2F2"/>
            </a:gs>
            <a:gs pos="100000">
              <a:srgbClr val="7F7F7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新建文件夹\ipad_zoomerlay_land_20100225.png">
            <a:extLst>
              <a:ext uri="{FF2B5EF4-FFF2-40B4-BE49-F238E27FC236}">
                <a16:creationId xmlns:a16="http://schemas.microsoft.com/office/drawing/2014/main" id="{E3440BDB-6155-589D-EE4E-F50E657DE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62F7115-31B1-FB00-7ACF-2E3368A4159F}"/>
              </a:ext>
            </a:extLst>
          </p:cNvPr>
          <p:cNvSpPr/>
          <p:nvPr userDrawn="1"/>
        </p:nvSpPr>
        <p:spPr>
          <a:xfrm>
            <a:off x="755576" y="778772"/>
            <a:ext cx="7542969" cy="5256584"/>
          </a:xfrm>
          <a:prstGeom prst="rect">
            <a:avLst/>
          </a:prstGeom>
          <a:gradFill>
            <a:gsLst>
              <a:gs pos="0">
                <a:schemeClr val="bg1"/>
              </a:gs>
              <a:gs pos="71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2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>
            <a:hlinkClick r:id="" action="ppaction://hlinkshowjump?jump=firstslide" tooltip="重新播放"/>
            <a:extLst>
              <a:ext uri="{FF2B5EF4-FFF2-40B4-BE49-F238E27FC236}">
                <a16:creationId xmlns:a16="http://schemas.microsoft.com/office/drawing/2014/main" id="{E2379CE2-82F5-EED1-A090-5F0291342B25}"/>
              </a:ext>
            </a:extLst>
          </p:cNvPr>
          <p:cNvSpPr/>
          <p:nvPr userDrawn="1"/>
        </p:nvSpPr>
        <p:spPr>
          <a:xfrm>
            <a:off x="8461375" y="3200400"/>
            <a:ext cx="419100" cy="419100"/>
          </a:xfrm>
          <a:prstGeom prst="ellipse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C6F1E0A-3BC0-3DB6-D19B-9FF3CC033F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3600"/>
              <a:t>Ch.26  Testing Mobile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9C9A9B3-031D-D924-ED02-FE0187787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26.7.2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“现场抓拍”测试用例要点</a:t>
            </a:r>
            <a:endParaRPr lang="en-US" altLang="zh-CN" sz="2400"/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BA488CCD-0275-41E5-9F90-31DCF1B2E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796212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z="2000" b="1"/>
              <a:t>能否成功调用摄像头进行拍照？</a:t>
            </a:r>
          </a:p>
          <a:p>
            <a:pPr>
              <a:spcBef>
                <a:spcPts val="600"/>
              </a:spcBef>
            </a:pPr>
            <a:r>
              <a:rPr lang="zh-CN" altLang="en-US" sz="2000" b="1"/>
              <a:t>能否成功调用麦克风发布语音消息？</a:t>
            </a:r>
          </a:p>
          <a:p>
            <a:pPr>
              <a:spcBef>
                <a:spcPts val="600"/>
              </a:spcBef>
            </a:pPr>
            <a:r>
              <a:rPr lang="zh-CN" altLang="en-US" sz="2000" b="1"/>
              <a:t>语音消息过长（</a:t>
            </a:r>
            <a:r>
              <a:rPr lang="en-US" altLang="zh-CN" sz="2000" b="1"/>
              <a:t>30</a:t>
            </a:r>
            <a:r>
              <a:rPr lang="zh-CN" altLang="en-US" sz="2000" b="1"/>
              <a:t>秒以上）上传失败，是否有提示弹出？</a:t>
            </a:r>
          </a:p>
          <a:p>
            <a:pPr>
              <a:spcBef>
                <a:spcPts val="600"/>
              </a:spcBef>
            </a:pPr>
            <a:r>
              <a:rPr lang="zh-CN" altLang="en-US" sz="2000" b="1"/>
              <a:t>语音消息过多（</a:t>
            </a:r>
            <a:r>
              <a:rPr lang="en-US" altLang="zh-CN" sz="2000" b="1"/>
              <a:t>3</a:t>
            </a:r>
            <a:r>
              <a:rPr lang="zh-CN" altLang="en-US" sz="2000" b="1"/>
              <a:t>条以上）上传失败，是否有提示弹出？</a:t>
            </a:r>
          </a:p>
          <a:p>
            <a:pPr>
              <a:spcBef>
                <a:spcPts val="600"/>
              </a:spcBef>
            </a:pPr>
            <a:r>
              <a:rPr lang="zh-CN" altLang="en-US" sz="2000" b="1"/>
              <a:t>点击“确认上报”能否正确上报？上报成功后是否有提示？</a:t>
            </a:r>
          </a:p>
          <a:p>
            <a:pPr>
              <a:spcBef>
                <a:spcPts val="600"/>
              </a:spcBef>
            </a:pPr>
            <a:r>
              <a:rPr lang="zh-CN" altLang="en-US" sz="2000" b="1"/>
              <a:t>遇到网络连接错误是否有警告？</a:t>
            </a:r>
          </a:p>
          <a:p>
            <a:pPr>
              <a:spcBef>
                <a:spcPts val="600"/>
              </a:spcBef>
            </a:pPr>
            <a:r>
              <a:rPr lang="zh-CN" altLang="en-US" sz="2000" b="1"/>
              <a:t>上报成功后“记录查询”模块是否自动增加一条新的记录？</a:t>
            </a:r>
          </a:p>
          <a:p>
            <a:pPr>
              <a:spcBef>
                <a:spcPts val="600"/>
              </a:spcBef>
            </a:pPr>
            <a:endParaRPr lang="en-US" altLang="zh-CN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A3510B7-E101-837C-3F98-CF3E20ABB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26.8.1 Mobile App Testing Tools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7DB72806-FA5C-F841-1D59-8CC50B4A8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/>
              <a:t>Mobile page compliance checkers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Mobile browser emulators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Device emulators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Key logging and playback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Network monitors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Mobile analytics collectors</a:t>
            </a:r>
          </a:p>
          <a:p>
            <a:pPr>
              <a:spcBef>
                <a:spcPts val="600"/>
              </a:spcBef>
            </a:pPr>
            <a:endParaRPr lang="en-US" altLang="zh-CN" sz="20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71315EA-202E-CBAA-7A31-05780B2F1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26.8.2 Tool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/>
              <a:t>Sample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某在线测试云平台</a:t>
            </a:r>
            <a:endParaRPr lang="en-US" altLang="zh-CN" sz="2400"/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3399132A-0BAB-D6AD-D0EC-9B1184F6B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/>
              <a:t>云测试：一键提交，多设备多系统全自动测试服务</a:t>
            </a:r>
          </a:p>
          <a:p>
            <a:pPr>
              <a:spcBef>
                <a:spcPts val="600"/>
              </a:spcBef>
            </a:pPr>
            <a:r>
              <a:rPr lang="zh-CN" altLang="en-US" sz="2000" b="1"/>
              <a:t>安装卸载测试：检测安装</a:t>
            </a:r>
            <a:r>
              <a:rPr lang="en-US" altLang="zh-CN" sz="2000" b="1"/>
              <a:t>/</a:t>
            </a:r>
            <a:r>
              <a:rPr lang="zh-CN" altLang="en-US" sz="2000" b="1"/>
              <a:t>卸载</a:t>
            </a:r>
            <a:r>
              <a:rPr lang="en-US" altLang="zh-CN" sz="2000" b="1"/>
              <a:t>APP</a:t>
            </a:r>
            <a:r>
              <a:rPr lang="zh-CN" altLang="en-US" sz="2000" b="1"/>
              <a:t>是否能正常完成</a:t>
            </a:r>
          </a:p>
          <a:p>
            <a:pPr>
              <a:spcBef>
                <a:spcPts val="600"/>
              </a:spcBef>
            </a:pPr>
            <a:r>
              <a:rPr lang="zh-CN" altLang="en-US" sz="2000" b="1"/>
              <a:t>遍历测试：遍历</a:t>
            </a:r>
            <a:r>
              <a:rPr lang="en-US" altLang="zh-CN" sz="2000" b="1"/>
              <a:t>APP</a:t>
            </a:r>
            <a:r>
              <a:rPr lang="zh-CN" altLang="en-US" sz="2000" b="1"/>
              <a:t>所有控件，并记录崩溃现象和操作路径。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UI</a:t>
            </a:r>
            <a:r>
              <a:rPr lang="zh-CN" altLang="en-US" sz="2000" b="1"/>
              <a:t>适配测试：判断</a:t>
            </a:r>
            <a:r>
              <a:rPr lang="en-US" altLang="zh-CN" sz="2000" b="1"/>
              <a:t>APP</a:t>
            </a:r>
            <a:r>
              <a:rPr lang="zh-CN" altLang="en-US" sz="2000" b="1"/>
              <a:t>是否完美匹配所有屏幕尺寸</a:t>
            </a:r>
          </a:p>
          <a:p>
            <a:pPr>
              <a:spcBef>
                <a:spcPts val="600"/>
              </a:spcBef>
            </a:pPr>
            <a:r>
              <a:rPr lang="zh-CN" altLang="en-US" sz="2000" b="1"/>
              <a:t>稳定性测试：对</a:t>
            </a:r>
            <a:r>
              <a:rPr lang="en-US" altLang="zh-CN" sz="2000" b="1"/>
              <a:t>APP</a:t>
            </a:r>
            <a:r>
              <a:rPr lang="zh-CN" altLang="en-US" sz="2000" b="1"/>
              <a:t>进行压力测试</a:t>
            </a:r>
          </a:p>
          <a:p>
            <a:pPr>
              <a:spcBef>
                <a:spcPts val="600"/>
              </a:spcBef>
            </a:pPr>
            <a:r>
              <a:rPr lang="zh-CN" altLang="en-US" sz="2000" b="1"/>
              <a:t>云调试远程可视化调试，快速定位并调试</a:t>
            </a:r>
          </a:p>
          <a:p>
            <a:pPr marL="711200" lvl="2" indent="-352425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1"/>
              <a:t>提供百余种真机测试机和模拟器</a:t>
            </a:r>
            <a:endParaRPr lang="en-US" altLang="zh-CN" b="1"/>
          </a:p>
          <a:p>
            <a:pPr marL="711200" lvl="2" indent="-352425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1"/>
              <a:t>降低开发成本</a:t>
            </a:r>
          </a:p>
          <a:p>
            <a:pPr marL="711200" lvl="2" indent="-352425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1"/>
              <a:t>针对某款测试机单独安装</a:t>
            </a:r>
            <a:r>
              <a:rPr lang="en-US" altLang="zh-CN" b="1"/>
              <a:t>APP</a:t>
            </a:r>
            <a:r>
              <a:rPr lang="zh-CN" altLang="en-US" b="1"/>
              <a:t>，对操作过程进行日志跟踪，远程可视化调试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 sz="2000" b="1"/>
              <a:t>在线测试云平台</a:t>
            </a:r>
            <a:endParaRPr lang="en-US" altLang="zh-CN" sz="2000" b="1"/>
          </a:p>
          <a:p>
            <a:pPr marL="711200" lvl="2" indent="-352425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b="1"/>
              <a:t>百度移动云测试中心：</a:t>
            </a:r>
            <a:r>
              <a:rPr lang="en-US" altLang="zh-CN" b="1"/>
              <a:t>http://mtc.baidu.com/</a:t>
            </a:r>
          </a:p>
          <a:p>
            <a:pPr marL="711200" lvl="2" indent="-352425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altLang="zh-CN" b="1"/>
              <a:t>Testin </a:t>
            </a:r>
            <a:r>
              <a:rPr lang="zh-CN" altLang="en-US" b="1"/>
              <a:t>云测：</a:t>
            </a:r>
            <a:r>
              <a:rPr lang="en-US" altLang="zh-CN" b="1"/>
              <a:t>http://www.testin.cn/</a:t>
            </a:r>
            <a:endParaRPr lang="zh-CN" altLang="en-US" b="1"/>
          </a:p>
          <a:p>
            <a:pPr>
              <a:spcBef>
                <a:spcPts val="600"/>
              </a:spcBef>
            </a:pPr>
            <a:endParaRPr lang="en-US" altLang="zh-CN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D431648-D687-9C48-1F05-F7AC0B81D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26.8.2 Tool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/>
              <a:t>Sample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某在线测试云平台</a:t>
            </a:r>
            <a:endParaRPr lang="en-US" altLang="zh-CN" sz="2400"/>
          </a:p>
        </p:txBody>
      </p:sp>
      <p:pic>
        <p:nvPicPr>
          <p:cNvPr id="31747" name="图片 3" descr="百度开发者中心 - Internet Explorer">
            <a:extLst>
              <a:ext uri="{FF2B5EF4-FFF2-40B4-BE49-F238E27FC236}">
                <a16:creationId xmlns:a16="http://schemas.microsoft.com/office/drawing/2014/main" id="{76AC2BF3-F0D1-BF1B-1F2D-0C6544CB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9167" b="5647"/>
          <a:stretch>
            <a:fillRect/>
          </a:stretch>
        </p:blipFill>
        <p:spPr bwMode="auto">
          <a:xfrm>
            <a:off x="827088" y="1039813"/>
            <a:ext cx="7620000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74076C7-E281-CE72-400F-48F93D18C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26.1 Mobile App Testing Strategy Questions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228D7374-1BBA-7793-5A77-CFB2C8158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/>
              <a:t>Do you have to build a fully functional prototype before you test with users? 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Should you test with the user’s device or provide a device for testing?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What devices and user groups should you include in testing?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When is lab testing versus remote testing appropriate?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142C66E-5E9A-9A1E-B6B7-9CE26E7E8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26.2 Mobile Testing Guidelines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E3B1BE16-65C3-D29F-7C32-8576E7102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/>
              <a:t>Understand the network landscape and device landscape. 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Conduct testing in uncontrolled real-world test conditions.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Select the right automation test tool. 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Identify the most critical hardware/ platform combinations to test.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Check the end-to-end functional flow in all possible platforms at least once.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Conduct performance, GUI, and compatibility testing using actual devices. 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Measure MobileApp performance under realistic network load conditions.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C89F97C-5611-442E-35F8-C9B39FAFA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26.3 Mobile App Testing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F4B17C67-B44D-5031-5685-93913A486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1196975"/>
            <a:ext cx="6335713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/>
              <a:t>Conceptual Testing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Unit and System Testing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User Experience Testing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Stability Testing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Connectivity Testing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Performance Testing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Compatibility Testing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Security Testing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Certification Testing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AE5DB72-9606-E261-515B-40EF7A1AD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26.4 Automated Testing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E14D9320-43F8-516E-B058-01CFBBAB7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1638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/>
              <a:t>Feasibility analysis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Proof of concept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Best practice test framework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Customize testing tools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Test under real world conditions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Rapid defect resolution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Reuse of test scripts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095E9F9-4FFE-59CB-54BF-9108ECEF2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26.5 Stress Test Cases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65BB4D2A-37CB-EE9D-211C-4BCB00CBC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/>
              <a:t>Running several mobile apps on the same device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Infecting system software with viruses or malware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Attempting to take over a device and use it to spread spam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Force the mobile app to process inordinately large numbers of transactions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Storing large amounts of data on the device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910B822-1DC3-F66C-D6A5-F17DAC97B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26.6 Mobile Usability Elements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BBED3723-8A92-4067-26F0-74704C521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196975"/>
            <a:ext cx="7796213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/>
              <a:t>Functionality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Information architecture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Screen Design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User input mechanisms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Mobile context taken into account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Interface usability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Trustworthiness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Feedback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Help facilities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46A03D3-22AA-75C1-DF29-D300846D0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26.7.1 Specialized Usability Tests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DE5AD4F2-1836-92C3-810C-23F9A90B9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813" y="1196975"/>
            <a:ext cx="5976937" cy="403225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/>
              <a:t>Gestures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Voice input and recognition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Virtual keyboard input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Alerts and errors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Case Study</a:t>
            </a:r>
          </a:p>
          <a:p>
            <a:pPr>
              <a:spcBef>
                <a:spcPts val="600"/>
              </a:spcBef>
            </a:pPr>
            <a:endParaRPr lang="en-US" altLang="zh-CN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BDEAFB9C-179B-747B-B2CC-2502962D37B1}"/>
              </a:ext>
            </a:extLst>
          </p:cNvPr>
          <p:cNvSpPr/>
          <p:nvPr/>
        </p:nvSpPr>
        <p:spPr>
          <a:xfrm>
            <a:off x="841375" y="1384300"/>
            <a:ext cx="5162550" cy="383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937D09-EC6A-0EA9-BA25-5999863D7674}"/>
              </a:ext>
            </a:extLst>
          </p:cNvPr>
          <p:cNvSpPr/>
          <p:nvPr/>
        </p:nvSpPr>
        <p:spPr>
          <a:xfrm>
            <a:off x="755650" y="765175"/>
            <a:ext cx="7542213" cy="5540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dirty="0">
                <a:solidFill>
                  <a:prstClr val="white"/>
                </a:solidFill>
              </a:rPr>
              <a:t>   案卷拍拍                          记录查询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79D826C7-24EA-8EB2-DBC6-BC7CA9AD2046}"/>
              </a:ext>
            </a:extLst>
          </p:cNvPr>
          <p:cNvSpPr/>
          <p:nvPr/>
        </p:nvSpPr>
        <p:spPr>
          <a:xfrm>
            <a:off x="2306457" y="860129"/>
            <a:ext cx="1435396" cy="382772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prstClr val="white"/>
                </a:solidFill>
              </a:rPr>
              <a:t>现场抓拍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7E09F94-FCCA-DDF9-9686-7A785FAD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838" y="1428105"/>
            <a:ext cx="5163606" cy="3748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608" name="TextBox 12">
            <a:extLst>
              <a:ext uri="{FF2B5EF4-FFF2-40B4-BE49-F238E27FC236}">
                <a16:creationId xmlns:a16="http://schemas.microsoft.com/office/drawing/2014/main" id="{EFAB4239-A394-1A31-3ABF-CBB6C195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63" y="1446213"/>
            <a:ext cx="2001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现场微信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2D92FC6-F92A-09EC-EF60-7938C37181B8}"/>
              </a:ext>
            </a:extLst>
          </p:cNvPr>
          <p:cNvSpPr/>
          <p:nvPr/>
        </p:nvSpPr>
        <p:spPr>
          <a:xfrm>
            <a:off x="1670050" y="5422900"/>
            <a:ext cx="1730375" cy="41433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prstClr val="black"/>
                </a:solidFill>
              </a:rPr>
              <a:t>拍照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C5781498-9A5A-22B0-BF2A-70DED59D42ED}"/>
              </a:ext>
            </a:extLst>
          </p:cNvPr>
          <p:cNvSpPr/>
          <p:nvPr/>
        </p:nvSpPr>
        <p:spPr>
          <a:xfrm>
            <a:off x="3713163" y="5422900"/>
            <a:ext cx="1730375" cy="41433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prstClr val="black"/>
                </a:solidFill>
              </a:rPr>
              <a:t>按住说话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13F602A-CF3E-EFAE-D83D-A0D0A12FB6C0}"/>
              </a:ext>
            </a:extLst>
          </p:cNvPr>
          <p:cNvSpPr/>
          <p:nvPr/>
        </p:nvSpPr>
        <p:spPr>
          <a:xfrm>
            <a:off x="5746750" y="5422900"/>
            <a:ext cx="1730375" cy="41433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prstClr val="black"/>
                </a:solidFill>
              </a:rPr>
              <a:t>确认上报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圆角矩形标注 18">
            <a:extLst>
              <a:ext uri="{FF2B5EF4-FFF2-40B4-BE49-F238E27FC236}">
                <a16:creationId xmlns:a16="http://schemas.microsoft.com/office/drawing/2014/main" id="{0D63DC7C-BB63-5F5E-27C7-C3EDEDB9A6DB}"/>
              </a:ext>
            </a:extLst>
          </p:cNvPr>
          <p:cNvSpPr/>
          <p:nvPr/>
        </p:nvSpPr>
        <p:spPr>
          <a:xfrm>
            <a:off x="6315075" y="1978025"/>
            <a:ext cx="1712913" cy="350838"/>
          </a:xfrm>
          <a:prstGeom prst="wedgeRoundRectCallout">
            <a:avLst>
              <a:gd name="adj1" fmla="val 59291"/>
              <a:gd name="adj2" fmla="val 4128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400" dirty="0">
                <a:solidFill>
                  <a:prstClr val="white"/>
                </a:solidFill>
              </a:rPr>
              <a:t>12:30 </a:t>
            </a:r>
            <a:r>
              <a:rPr lang="zh-CN" altLang="en-US" sz="1400" dirty="0">
                <a:solidFill>
                  <a:prstClr val="white"/>
                </a:solidFill>
              </a:rPr>
              <a:t>  </a:t>
            </a:r>
            <a:r>
              <a:rPr lang="en-US" altLang="zh-CN" sz="1400" dirty="0">
                <a:solidFill>
                  <a:prstClr val="white"/>
                </a:solidFill>
              </a:rPr>
              <a:t>20’’ 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0" name="圆角矩形标注 19">
            <a:extLst>
              <a:ext uri="{FF2B5EF4-FFF2-40B4-BE49-F238E27FC236}">
                <a16:creationId xmlns:a16="http://schemas.microsoft.com/office/drawing/2014/main" id="{4F8DB2B0-A383-6260-F9CA-E0F837489616}"/>
              </a:ext>
            </a:extLst>
          </p:cNvPr>
          <p:cNvSpPr/>
          <p:nvPr/>
        </p:nvSpPr>
        <p:spPr>
          <a:xfrm>
            <a:off x="6334125" y="2540000"/>
            <a:ext cx="1712913" cy="350838"/>
          </a:xfrm>
          <a:prstGeom prst="wedgeRoundRectCallout">
            <a:avLst>
              <a:gd name="adj1" fmla="val 58049"/>
              <a:gd name="adj2" fmla="val 4431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400" dirty="0">
                <a:solidFill>
                  <a:prstClr val="white"/>
                </a:solidFill>
              </a:rPr>
              <a:t>12:31 </a:t>
            </a:r>
            <a:r>
              <a:rPr lang="zh-CN" altLang="en-US" sz="1400" dirty="0">
                <a:solidFill>
                  <a:prstClr val="white"/>
                </a:solidFill>
              </a:rPr>
              <a:t>  </a:t>
            </a:r>
            <a:r>
              <a:rPr lang="en-US" altLang="zh-CN" sz="1400" dirty="0">
                <a:solidFill>
                  <a:prstClr val="white"/>
                </a:solidFill>
              </a:rPr>
              <a:t>10’’ </a:t>
            </a:r>
            <a:endParaRPr lang="en-US" sz="1400" dirty="0">
              <a:solidFill>
                <a:prstClr val="white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2639DD4-9EB8-402B-3178-19DD7D7B5D82}"/>
              </a:ext>
            </a:extLst>
          </p:cNvPr>
          <p:cNvGrpSpPr>
            <a:grpSpLocks/>
          </p:cNvGrpSpPr>
          <p:nvPr/>
        </p:nvGrpSpPr>
        <p:grpSpPr bwMode="auto">
          <a:xfrm>
            <a:off x="2622550" y="2794000"/>
            <a:ext cx="2590800" cy="1160463"/>
            <a:chOff x="2622736" y="2793973"/>
            <a:chExt cx="2589900" cy="1159947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8BD04292-B983-103E-17B4-1E245C92965C}"/>
                </a:ext>
              </a:extLst>
            </p:cNvPr>
            <p:cNvSpPr/>
            <p:nvPr/>
          </p:nvSpPr>
          <p:spPr>
            <a:xfrm>
              <a:off x="2622736" y="2793973"/>
              <a:ext cx="2589900" cy="1159947"/>
            </a:xfrm>
            <a:prstGeom prst="roundRect">
              <a:avLst/>
            </a:prstGeom>
            <a:solidFill>
              <a:schemeClr val="accent1">
                <a:lumMod val="75000"/>
                <a:alpha val="74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628" name="TextBox 22">
              <a:extLst>
                <a:ext uri="{FF2B5EF4-FFF2-40B4-BE49-F238E27FC236}">
                  <a16:creationId xmlns:a16="http://schemas.microsoft.com/office/drawing/2014/main" id="{DDE39676-F3E7-F572-D2C2-8308321ED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9302" y="2849045"/>
              <a:ext cx="2263743" cy="702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上报提示</a:t>
              </a:r>
              <a:endParaRPr lang="en-US" altLang="zh-CN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ts val="200"/>
                </a:spcBef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当前案卷已成功上报，案卷号：</a:t>
              </a: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201300432289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797EF8A-1832-302F-4F6A-245DE36410C4}"/>
                </a:ext>
              </a:extLst>
            </p:cNvPr>
            <p:cNvSpPr/>
            <p:nvPr/>
          </p:nvSpPr>
          <p:spPr>
            <a:xfrm>
              <a:off x="2889251" y="3534041"/>
              <a:ext cx="2070976" cy="362995"/>
            </a:xfrm>
            <a:prstGeom prst="rect">
              <a:avLst/>
            </a:prstGeom>
            <a:gradFill>
              <a:gsLst>
                <a:gs pos="0">
                  <a:srgbClr val="88A6DC"/>
                </a:gs>
                <a:gs pos="37000">
                  <a:srgbClr val="4B71A1"/>
                </a:gs>
                <a:gs pos="100000">
                  <a:srgbClr val="A4BBE4"/>
                </a:gs>
              </a:gsLst>
            </a:gra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632" name="TextBox 27">
              <a:extLst>
                <a:ext uri="{FF2B5EF4-FFF2-40B4-BE49-F238E27FC236}">
                  <a16:creationId xmlns:a16="http://schemas.microsoft.com/office/drawing/2014/main" id="{3904CCCA-54F0-12B7-E99D-DF8DB1788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5267" y="3577039"/>
              <a:ext cx="7620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  认</a:t>
              </a:r>
            </a:p>
          </p:txBody>
        </p:sp>
      </p:grpSp>
      <p:grpSp>
        <p:nvGrpSpPr>
          <p:cNvPr id="27" name="Group 14">
            <a:extLst>
              <a:ext uri="{FF2B5EF4-FFF2-40B4-BE49-F238E27FC236}">
                <a16:creationId xmlns:a16="http://schemas.microsoft.com/office/drawing/2014/main" id="{5EC0D104-5463-2532-240D-E08E1F37415B}"/>
              </a:ext>
            </a:extLst>
          </p:cNvPr>
          <p:cNvGrpSpPr>
            <a:grpSpLocks/>
          </p:cNvGrpSpPr>
          <p:nvPr/>
        </p:nvGrpSpPr>
        <p:grpSpPr bwMode="auto">
          <a:xfrm rot="-842174">
            <a:off x="3233738" y="5913438"/>
            <a:ext cx="2851150" cy="3022600"/>
            <a:chOff x="96" y="1859"/>
            <a:chExt cx="2136" cy="2350"/>
          </a:xfrm>
        </p:grpSpPr>
        <p:sp>
          <p:nvSpPr>
            <p:cNvPr id="25622" name="Freeform 15">
              <a:extLst>
                <a:ext uri="{FF2B5EF4-FFF2-40B4-BE49-F238E27FC236}">
                  <a16:creationId xmlns:a16="http://schemas.microsoft.com/office/drawing/2014/main" id="{D85F594D-5C57-D866-6FF1-2ED292F60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36"/>
                <a:gd name="T61" fmla="*/ 0 h 2269"/>
                <a:gd name="T62" fmla="*/ 2136 w 2136"/>
                <a:gd name="T63" fmla="*/ 2269 h 226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E3C19F"/>
            </a:solidFill>
            <a:ln w="9525">
              <a:solidFill>
                <a:srgbClr val="DAAD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23" name="Group 16">
              <a:extLst>
                <a:ext uri="{FF2B5EF4-FFF2-40B4-BE49-F238E27FC236}">
                  <a16:creationId xmlns:a16="http://schemas.microsoft.com/office/drawing/2014/main" id="{F9AF1C61-EF9D-3127-6ADD-2F1F3F1B62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25625" name="Freeform 17">
                <a:extLst>
                  <a:ext uri="{FF2B5EF4-FFF2-40B4-BE49-F238E27FC236}">
                    <a16:creationId xmlns:a16="http://schemas.microsoft.com/office/drawing/2014/main" id="{945631C9-47F8-86A5-1474-F10C81503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740"/>
                  <a:gd name="T79" fmla="*/ 0 h 1610"/>
                  <a:gd name="T80" fmla="*/ 1740 w 1740"/>
                  <a:gd name="T81" fmla="*/ 1610 h 161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FB7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6" name="Freeform 18">
                <a:extLst>
                  <a:ext uri="{FF2B5EF4-FFF2-40B4-BE49-F238E27FC236}">
                    <a16:creationId xmlns:a16="http://schemas.microsoft.com/office/drawing/2014/main" id="{FF3ADD01-59DE-31DA-4789-F0827CB87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"/>
                  <a:gd name="T19" fmla="*/ 0 h 225"/>
                  <a:gd name="T20" fmla="*/ 268 w 268"/>
                  <a:gd name="T21" fmla="*/ 225 h 2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>
                <a:solidFill>
                  <a:srgbClr val="DAAD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24" name="Freeform 19">
              <a:extLst>
                <a:ext uri="{FF2B5EF4-FFF2-40B4-BE49-F238E27FC236}">
                  <a16:creationId xmlns:a16="http://schemas.microsoft.com/office/drawing/2014/main" id="{51EF3518-D495-C9BB-5F27-72BB9BA6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8"/>
                <a:gd name="T22" fmla="*/ 0 h 139"/>
                <a:gd name="T23" fmla="*/ 188 w 188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>
              <a:solidFill>
                <a:srgbClr val="DAAD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03189EF-1811-37B9-5625-B3A458C76191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782638"/>
            <a:ext cx="349250" cy="338137"/>
            <a:chOff x="3035836" y="4100662"/>
            <a:chExt cx="349812" cy="338554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1A11474-7272-3A00-A5C7-9BCB5E080D48}"/>
                </a:ext>
              </a:extLst>
            </p:cNvPr>
            <p:cNvSpPr/>
            <p:nvPr/>
          </p:nvSpPr>
          <p:spPr>
            <a:xfrm>
              <a:off x="3046966" y="4114967"/>
              <a:ext cx="281440" cy="279745"/>
            </a:xfrm>
            <a:prstGeom prst="ellipse">
              <a:avLst/>
            </a:prstGeom>
            <a:solidFill>
              <a:srgbClr val="CC1300"/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621" name="TextBox 37">
              <a:extLst>
                <a:ext uri="{FF2B5EF4-FFF2-40B4-BE49-F238E27FC236}">
                  <a16:creationId xmlns:a16="http://schemas.microsoft.com/office/drawing/2014/main" id="{74C844B6-5A08-93B8-8042-FD219CA54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836" y="4100662"/>
              <a:ext cx="3498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en-US" altLang="zh-CN" sz="1600" b="1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F4FA780-5112-040F-522E-EDBE5474DFC2}"/>
              </a:ext>
            </a:extLst>
          </p:cNvPr>
          <p:cNvGrpSpPr>
            <a:grpSpLocks/>
          </p:cNvGrpSpPr>
          <p:nvPr/>
        </p:nvGrpSpPr>
        <p:grpSpPr bwMode="auto">
          <a:xfrm>
            <a:off x="4954588" y="787400"/>
            <a:ext cx="349250" cy="338138"/>
            <a:chOff x="3035836" y="4100662"/>
            <a:chExt cx="349812" cy="33855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F6BB99C-5AF8-DA32-A32B-924FD5B582A5}"/>
                </a:ext>
              </a:extLst>
            </p:cNvPr>
            <p:cNvSpPr/>
            <p:nvPr/>
          </p:nvSpPr>
          <p:spPr>
            <a:xfrm>
              <a:off x="3046966" y="4114968"/>
              <a:ext cx="281440" cy="279744"/>
            </a:xfrm>
            <a:prstGeom prst="ellipse">
              <a:avLst/>
            </a:prstGeom>
            <a:solidFill>
              <a:srgbClr val="CC1300"/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619" name="TextBox 40">
              <a:extLst>
                <a:ext uri="{FF2B5EF4-FFF2-40B4-BE49-F238E27FC236}">
                  <a16:creationId xmlns:a16="http://schemas.microsoft.com/office/drawing/2014/main" id="{76AEB71B-23E8-86F1-9F86-AC92FD8F4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836" y="4100662"/>
              <a:ext cx="3498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en-US" altLang="zh-CN" sz="1600" b="1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301 L 1.38889E-6 -0.08218 " pathEditMode="relative" rAng="0" ptsTypes="AA">
                                      <p:cBhvr>
                                        <p:cTn id="6" dur="1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8218 L 0.18229 -0.082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29 -0.08218 L 0.36146 -0.08218 " pathEditMode="relative" rAng="0" ptsTypes="AA">
                                      <p:cBhvr>
                                        <p:cTn id="26" dur="1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46 -0.08218 L 0.16823 -0.3588 " pathEditMode="relative" rAng="0" ptsTypes="AA">
                                      <p:cBhvr>
                                        <p:cTn id="41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0" y="-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</TotalTime>
  <Words>592</Words>
  <Application>Microsoft Office PowerPoint</Application>
  <PresentationFormat>全屏显示(4:3)</PresentationFormat>
  <Paragraphs>106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Verdana</vt:lpstr>
      <vt:lpstr>微软雅黑</vt:lpstr>
      <vt:lpstr>黑体</vt:lpstr>
      <vt:lpstr>Wingdings</vt:lpstr>
      <vt:lpstr>默认设计模板</vt:lpstr>
      <vt:lpstr>Office 主题​​</vt:lpstr>
      <vt:lpstr>Ch.26  Testing Mobile Applications</vt:lpstr>
      <vt:lpstr>26.1 Mobile App Testing Strategy Questions</vt:lpstr>
      <vt:lpstr>26.2 Mobile Testing Guidelines</vt:lpstr>
      <vt:lpstr>26.3 Mobile App Testing</vt:lpstr>
      <vt:lpstr>26.4 Automated Testing</vt:lpstr>
      <vt:lpstr>26.5 Stress Test Cases</vt:lpstr>
      <vt:lpstr>26.6 Mobile Usability Elements</vt:lpstr>
      <vt:lpstr>26.7.1 Specialized Usability Tests</vt:lpstr>
      <vt:lpstr>PowerPoint 演示文稿</vt:lpstr>
      <vt:lpstr>26.7.2 “现场抓拍”测试用例要点</vt:lpstr>
      <vt:lpstr>26.8.1 Mobile App Testing Tools</vt:lpstr>
      <vt:lpstr>26.8.2 Tool Sample:某在线测试云平台</vt:lpstr>
      <vt:lpstr>26.8.2 Tool Sample:某在线测试云平台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128</cp:revision>
  <dcterms:created xsi:type="dcterms:W3CDTF">2007-07-09T05:40:59Z</dcterms:created>
  <dcterms:modified xsi:type="dcterms:W3CDTF">2025-02-24T17:06:55Z</dcterms:modified>
</cp:coreProperties>
</file>