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9" r:id="rId2"/>
    <p:sldId id="335" r:id="rId3"/>
    <p:sldId id="336" r:id="rId4"/>
    <p:sldId id="337" r:id="rId5"/>
    <p:sldId id="338" r:id="rId6"/>
    <p:sldId id="340" r:id="rId7"/>
    <p:sldId id="342" r:id="rId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0000FF"/>
    <a:srgbClr val="99CCFF"/>
    <a:srgbClr val="CCFFFF"/>
    <a:srgbClr val="0066CC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664B463-2B1A-8A3C-D5D5-7746D7670C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208981F-938E-4D09-3D35-A6969863C68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B01091C4-2008-409E-96AB-4D3AACD0F3C8}" type="datetimeFigureOut">
              <a:rPr lang="zh-CN" altLang="en-US"/>
              <a:pPr/>
              <a:t>2025/2/25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AA4A2352-3B80-1BE4-0078-62ADDE5DA0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A2521CE-7AA5-8775-F64F-09CAC483C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0E0F4-E74F-C1ED-4E1D-35391210095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kumimoji="1" sz="12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幻灯片编号占位符 6">
            <a:extLst>
              <a:ext uri="{FF2B5EF4-FFF2-40B4-BE49-F238E27FC236}">
                <a16:creationId xmlns:a16="http://schemas.microsoft.com/office/drawing/2014/main" id="{295F220B-8B9E-9679-30D7-605FFF3BA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/>
            </a:lvl1pPr>
          </a:lstStyle>
          <a:p>
            <a:fld id="{1EECE229-CC73-4920-A234-6469998A610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28D2E1B-65ED-FB6E-1E29-E2B4DCBE8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627B306-444B-7841-0BC4-8C21E7492B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86D6E1-D700-134A-4FCE-C28F1ADB20C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AD0BD7-4D93-4C12-B604-DE311679E6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6721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9C42DF4-4C0F-265A-D31A-557B67A778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5033AC-9FFF-A5E8-7777-D9F328F5AC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E9963C-3FD7-0C0E-6EB6-F8AD6F3BB4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BD7554-9B40-4ED8-8E2B-F239FAC28A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187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2A20EDE-78FB-35B7-928F-3A07EC2FD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4C091B6-B5B4-E6D5-4513-57CD2209B5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EF37FC4-FC47-BF39-7CCF-99099F0943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F0054D-EA50-4A22-8389-7A1854E782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44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00064C9-F55D-3734-07FF-A955239163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A22BED-E7B1-8A82-66BF-0AA3D0336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D4548A-B7A0-830F-D5AB-683B559DD6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097177-EEF3-4512-AC55-B753270C269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705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8D354F2-DCF6-56DA-5BE0-0ABDC391164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022CBC-5198-AEA9-AC9D-3B0ABC4E6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463674A-0098-FD0C-AF61-7750CF56BDD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A98861-E956-4F2E-91BB-2CCAD435E2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6542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423FA0-038B-3B93-1FA9-6960BD4D47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FD328-9AA9-4D92-2765-D387F60C9A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3F978F-F399-6628-38BE-35AA09F2B3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7673BB-BCF7-45B5-BC30-36137ED1E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B00EE69-587A-E4E0-4D6A-E7E445FF5A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C91619-9D6E-6087-F86D-394193B5E32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2B81198-B817-E51C-EF42-218E2D8185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AC5E6-542B-45F1-B50A-DA11409403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961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C50AA5A-8374-6650-A331-6ED33B12C49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F6E5C5D-94B6-4C89-BFAD-9FA2220576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44A9341-FB09-589F-F13E-A4E1F9A9372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F52340-41B5-40C3-B04D-CBE02581A7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745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21CA873-A0ED-45AE-63F0-27D22E7E2D2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A79C3AC-23F8-F108-88C8-D34DBF9FA71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47183DB-5666-32A9-D8FD-61541CC0A2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45E7EA-7B10-43DC-B45D-E95F8A70E3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6227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D5698-B073-AE60-46DA-2EA6D95155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F5955-F4C7-AC14-7A40-95B7FA1B21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04A984-61E5-4D2F-CBC9-02ABC9C5EC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12B54E-78C1-4AD7-AB69-74C23D72066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93524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F434E4-0292-6ECB-80AA-DE3C0C0330D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603062-C66B-951E-9C64-CDEBD301A44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F1C09-F655-31D6-12B9-E6E16E7279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CDC5C-6CF2-4C7C-BCD6-27FFA6E08E8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74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66">
            <a:extLst>
              <a:ext uri="{FF2B5EF4-FFF2-40B4-BE49-F238E27FC236}">
                <a16:creationId xmlns:a16="http://schemas.microsoft.com/office/drawing/2014/main" id="{0371A543-B1B2-CB4E-C719-2A7A02B0FE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C449E37E-DAE1-F278-7309-33ED3BC22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E09DE444-0685-80FA-7C5C-3D0AA11D88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DEBFD7B-9A59-64A4-4687-D989B1A9B1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B59D77-A464-C1ED-6813-3875C16CB63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pitchFamily="34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67FF0E7-0889-E40E-4363-F76416BAA2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B60D939-E0F8-49CB-BD88-93FA778E18C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+mj-lt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000066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000066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000066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6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8D0F623F-01C8-026C-7716-2DFDA9636B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606675"/>
            <a:ext cx="7815263" cy="14700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Ch.27  Security</a:t>
            </a:r>
            <a:r>
              <a:rPr lang="zh-CN" altLang="en-US"/>
              <a:t> </a:t>
            </a:r>
            <a:r>
              <a:rPr lang="en-US" altLang="zh-CN"/>
              <a:t>Engineering</a:t>
            </a:r>
            <a:br>
              <a:rPr lang="en-US" altLang="zh-CN"/>
            </a:b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2692FB8D-241B-9851-CD17-D48CCB4E3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Why Security Engineering?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43F281E7-2D24-F4D0-DD05-6DF8324B6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557338"/>
            <a:ext cx="8229600" cy="4248150"/>
          </a:xfrm>
        </p:spPr>
        <p:txBody>
          <a:bodyPr/>
          <a:lstStyle/>
          <a:p>
            <a:r>
              <a:rPr lang="en-US" altLang="zh-CN" sz="2000">
                <a:latin typeface="Helvetica" panose="020B0604020202020204" pitchFamily="34" charset="0"/>
              </a:rPr>
              <a:t>Security is a perquisite to system integrity, availability, reliability, and safety</a:t>
            </a:r>
          </a:p>
          <a:p>
            <a:r>
              <a:rPr lang="en-US" altLang="zh-CN" sz="2000">
                <a:latin typeface="Helvetica" panose="020B0604020202020204" pitchFamily="34" charset="0"/>
              </a:rPr>
              <a:t>Security provides the mechanism that enable a systems to protect its assets from attack</a:t>
            </a:r>
          </a:p>
          <a:p>
            <a:r>
              <a:rPr lang="en-US" altLang="zh-CN" sz="2000">
                <a:latin typeface="Helvetica" panose="020B0604020202020204" pitchFamily="34" charset="0"/>
              </a:rPr>
              <a:t>Assets are system resources (information, files, programs, storage, processor capacity) that have value to its stakeholders</a:t>
            </a:r>
          </a:p>
          <a:p>
            <a:r>
              <a:rPr lang="en-US" altLang="zh-CN" sz="2000">
                <a:latin typeface="Helvetica" panose="020B0604020202020204" pitchFamily="34" charset="0"/>
              </a:rPr>
              <a:t>Attacks take advantage of vulnerabilities that allow unauthorized system access</a:t>
            </a:r>
          </a:p>
          <a:p>
            <a:r>
              <a:rPr lang="en-US" altLang="zh-CN" sz="2000">
                <a:latin typeface="Helvetica" panose="020B0604020202020204" pitchFamily="34" charset="0"/>
              </a:rPr>
              <a:t>It is difficult to make a system more secure by responding to bug reports, security must be designed in from the beginning testing appropriate? </a:t>
            </a:r>
            <a:endParaRPr lang="en-US" altLang="zh-CN" sz="2000" b="1">
              <a:latin typeface="Helvetica" panose="020B0604020202020204" pitchFamily="34" charset="0"/>
            </a:endParaRPr>
          </a:p>
        </p:txBody>
      </p:sp>
      <p:sp>
        <p:nvSpPr>
          <p:cNvPr id="15363" name="Slide Number Placeholder 4">
            <a:extLst>
              <a:ext uri="{FF2B5EF4-FFF2-40B4-BE49-F238E27FC236}">
                <a16:creationId xmlns:a16="http://schemas.microsoft.com/office/drawing/2014/main" id="{91DF0BFB-EF08-46FB-8EB8-4E48A7F4C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1/6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FC5DA02B-479B-0A36-2742-3D1E7B5F0E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27.1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Analyzing Security Requirements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CC237A0D-0573-EDC6-D1E8-3F95106FB3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229600" cy="2663825"/>
          </a:xfrm>
        </p:spPr>
        <p:txBody>
          <a:bodyPr/>
          <a:lstStyle/>
          <a:p>
            <a:r>
              <a:rPr lang="en-US" altLang="zh-CN" sz="1800" i="1">
                <a:solidFill>
                  <a:srgbClr val="FF0000"/>
                </a:solidFill>
                <a:latin typeface="Helvetica" panose="020B0604020202020204" pitchFamily="34" charset="0"/>
              </a:rPr>
              <a:t>Exposure</a:t>
            </a:r>
            <a:r>
              <a:rPr lang="en-US" altLang="zh-CN" sz="1800" i="1">
                <a:latin typeface="Helvetica" panose="020B0604020202020204" pitchFamily="34" charset="0"/>
              </a:rPr>
              <a:t> </a:t>
            </a:r>
            <a:r>
              <a:rPr lang="en-US" altLang="zh-CN" sz="1800">
                <a:latin typeface="Helvetica" panose="020B0604020202020204" pitchFamily="34" charset="0"/>
              </a:rPr>
              <a:t> is the value in terms of the time or cost to recreate a lost system asset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>
              <a:latin typeface="Helvetica" panose="020B0604020202020204" pitchFamily="34" charset="0"/>
            </a:endParaRPr>
          </a:p>
          <a:p>
            <a:r>
              <a:rPr lang="en-US" altLang="zh-CN" sz="1800" i="1">
                <a:solidFill>
                  <a:srgbClr val="FF0000"/>
                </a:solidFill>
                <a:latin typeface="Helvetica" panose="020B0604020202020204" pitchFamily="34" charset="0"/>
              </a:rPr>
              <a:t>Threat analysis</a:t>
            </a:r>
            <a:r>
              <a:rPr lang="en-US" altLang="zh-CN" sz="1800">
                <a:solidFill>
                  <a:srgbClr val="FF0000"/>
                </a:solidFill>
                <a:latin typeface="Helvetica" panose="020B0604020202020204" pitchFamily="34" charset="0"/>
              </a:rPr>
              <a:t> </a:t>
            </a:r>
            <a:r>
              <a:rPr lang="en-US" altLang="zh-CN" sz="1800">
                <a:latin typeface="Helvetica" panose="020B0604020202020204" pitchFamily="34" charset="0"/>
              </a:rPr>
              <a:t>is the process of determining the conditions or threats that may damage system resources or make them inaccessible to unauthorized access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>
              <a:latin typeface="Helvetica" panose="020B0604020202020204" pitchFamily="34" charset="0"/>
            </a:endParaRPr>
          </a:p>
          <a:p>
            <a:r>
              <a:rPr lang="en-US" altLang="zh-CN" sz="1800" i="1">
                <a:solidFill>
                  <a:srgbClr val="FF0000"/>
                </a:solidFill>
                <a:latin typeface="Helvetica" panose="020B0604020202020204" pitchFamily="34" charset="0"/>
              </a:rPr>
              <a:t>Controls</a:t>
            </a:r>
            <a:r>
              <a:rPr lang="en-US" altLang="zh-CN" sz="1800" i="1">
                <a:latin typeface="Helvetica" panose="020B0604020202020204" pitchFamily="34" charset="0"/>
              </a:rPr>
              <a:t> </a:t>
            </a:r>
            <a:r>
              <a:rPr lang="en-US" altLang="zh-CN" sz="1800">
                <a:latin typeface="Helvetica" panose="020B0604020202020204" pitchFamily="34" charset="0"/>
              </a:rPr>
              <a:t>are created to avoid the attacks and to mitigate their damage </a:t>
            </a:r>
          </a:p>
        </p:txBody>
      </p:sp>
      <p:sp>
        <p:nvSpPr>
          <p:cNvPr id="16387" name="Slide Number Placeholder 4">
            <a:extLst>
              <a:ext uri="{FF2B5EF4-FFF2-40B4-BE49-F238E27FC236}">
                <a16:creationId xmlns:a16="http://schemas.microsoft.com/office/drawing/2014/main" id="{306DB6F4-D05B-314C-AF86-AFE14416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2/6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3E3BED70-A42D-445C-1F94-B16FEEEFC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>
                <a:latin typeface="Helvetica" panose="020B0604020202020204" pitchFamily="34" charset="0"/>
              </a:rPr>
              <a:t>27.2 Online Security Threats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90C2E79-C97A-923D-932A-DB3CBA59D9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229600" cy="3024187"/>
          </a:xfrm>
        </p:spPr>
        <p:txBody>
          <a:bodyPr/>
          <a:lstStyle/>
          <a:p>
            <a:r>
              <a:rPr lang="en-US" altLang="zh-CN" sz="2000" i="1">
                <a:solidFill>
                  <a:srgbClr val="FF0000"/>
                </a:solidFill>
                <a:latin typeface="Helvetica" panose="020B0604020202020204" pitchFamily="34" charset="0"/>
              </a:rPr>
              <a:t>Social Media </a:t>
            </a:r>
            <a:r>
              <a:rPr lang="en-US" altLang="zh-CN" sz="2000">
                <a:latin typeface="Helvetica" panose="020B0604020202020204" pitchFamily="34" charset="0"/>
              </a:rPr>
              <a:t>– networks often allow their users to develop applications that have access to personal details of their users </a:t>
            </a:r>
          </a:p>
          <a:p>
            <a:r>
              <a:rPr lang="en-US" altLang="zh-CN" sz="2000" i="1">
                <a:solidFill>
                  <a:srgbClr val="FF0000"/>
                </a:solidFill>
                <a:latin typeface="Helvetica" panose="020B0604020202020204" pitchFamily="34" charset="0"/>
              </a:rPr>
              <a:t>Mobile Applications </a:t>
            </a:r>
            <a:r>
              <a:rPr lang="en-US" altLang="zh-CN" sz="2000">
                <a:latin typeface="Helvetica" panose="020B0604020202020204" pitchFamily="34" charset="0"/>
              </a:rPr>
              <a:t>– native apps running on mobile devices may have the same access resources as the device owner</a:t>
            </a:r>
          </a:p>
          <a:p>
            <a:r>
              <a:rPr lang="en-US" altLang="zh-CN" sz="2000" i="1">
                <a:solidFill>
                  <a:srgbClr val="FF0000"/>
                </a:solidFill>
                <a:latin typeface="Helvetica" panose="020B0604020202020204" pitchFamily="34" charset="0"/>
              </a:rPr>
              <a:t>Cloud Computing </a:t>
            </a:r>
            <a:r>
              <a:rPr lang="en-US" altLang="zh-CN" sz="2000">
                <a:latin typeface="Helvetica" panose="020B0604020202020204" pitchFamily="34" charset="0"/>
              </a:rPr>
              <a:t>– brings additional confidentiality and trust issues into the security picture because it blurs the line between </a:t>
            </a:r>
            <a:r>
              <a:rPr lang="zh-CN" altLang="en-US" sz="2000">
                <a:latin typeface="Helvetica" panose="020B0604020202020204" pitchFamily="34" charset="0"/>
              </a:rPr>
              <a:t>“</a:t>
            </a:r>
            <a:r>
              <a:rPr lang="en-US" altLang="zh-CN" sz="2000">
                <a:latin typeface="Helvetica" panose="020B0604020202020204" pitchFamily="34" charset="0"/>
              </a:rPr>
              <a:t>trusted inside</a:t>
            </a:r>
            <a:r>
              <a:rPr lang="zh-CN" altLang="en-US" sz="2000">
                <a:latin typeface="Helvetica" panose="020B0604020202020204" pitchFamily="34" charset="0"/>
              </a:rPr>
              <a:t>”</a:t>
            </a:r>
            <a:r>
              <a:rPr lang="en-US" altLang="zh-CN" sz="2000">
                <a:latin typeface="Helvetica" panose="020B0604020202020204" pitchFamily="34" charset="0"/>
              </a:rPr>
              <a:t> and </a:t>
            </a:r>
            <a:r>
              <a:rPr lang="zh-CN" altLang="en-US" sz="2000">
                <a:latin typeface="Helvetica" panose="020B0604020202020204" pitchFamily="34" charset="0"/>
              </a:rPr>
              <a:t>“</a:t>
            </a:r>
            <a:r>
              <a:rPr lang="en-US" altLang="zh-CN" sz="2000">
                <a:latin typeface="Helvetica" panose="020B0604020202020204" pitchFamily="34" charset="0"/>
              </a:rPr>
              <a:t>untrusted outside</a:t>
            </a:r>
            <a:r>
              <a:rPr lang="zh-CN" altLang="en-US" sz="2000">
                <a:latin typeface="Helvetica" panose="020B0604020202020204" pitchFamily="34" charset="0"/>
              </a:rPr>
              <a:t>”</a:t>
            </a:r>
            <a:endParaRPr lang="en-US" altLang="zh-CN" sz="2000">
              <a:latin typeface="Helvetica" panose="020B0604020202020204" pitchFamily="34" charset="0"/>
            </a:endParaRPr>
          </a:p>
          <a:p>
            <a:r>
              <a:rPr lang="en-US" altLang="zh-CN" sz="2000" i="1">
                <a:solidFill>
                  <a:srgbClr val="FF0000"/>
                </a:solidFill>
                <a:latin typeface="Helvetica" panose="020B0604020202020204" pitchFamily="34" charset="0"/>
              </a:rPr>
              <a:t>Internet of Things </a:t>
            </a:r>
            <a:r>
              <a:rPr lang="en-US" altLang="zh-CN" sz="2000">
                <a:latin typeface="Helvetica" panose="020B0604020202020204" pitchFamily="34" charset="0"/>
              </a:rPr>
              <a:t>– ability of everyday objects to communicate and report contextual information about its user and its environment</a:t>
            </a:r>
          </a:p>
        </p:txBody>
      </p:sp>
      <p:sp>
        <p:nvSpPr>
          <p:cNvPr id="17411" name="Slide Number Placeholder 4">
            <a:extLst>
              <a:ext uri="{FF2B5EF4-FFF2-40B4-BE49-F238E27FC236}">
                <a16:creationId xmlns:a16="http://schemas.microsoft.com/office/drawing/2014/main" id="{F9C51FD1-7406-353A-01F8-F53EC068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3/6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92103421-4827-AE0B-ABBE-67741DFCE0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57150"/>
            <a:ext cx="7859712" cy="708025"/>
          </a:xfrm>
        </p:spPr>
        <p:txBody>
          <a:bodyPr/>
          <a:lstStyle/>
          <a:p>
            <a:pPr eaLnBrk="1" hangingPunct="1"/>
            <a:r>
              <a:rPr lang="en-US" altLang="zh-CN" sz="2400">
                <a:latin typeface="Helvetica" panose="020B0604020202020204" pitchFamily="34" charset="0"/>
              </a:rPr>
              <a:t>27.3</a:t>
            </a:r>
            <a:r>
              <a:rPr lang="zh-CN" altLang="en-US" sz="2400">
                <a:latin typeface="Helvetica" panose="020B0604020202020204" pitchFamily="34" charset="0"/>
              </a:rPr>
              <a:t> </a:t>
            </a:r>
            <a:r>
              <a:rPr lang="en-US" altLang="zh-CN" sz="2400">
                <a:latin typeface="Helvetica" panose="020B0604020202020204" pitchFamily="34" charset="0"/>
              </a:rPr>
              <a:t>Security Engineering</a:t>
            </a:r>
            <a:r>
              <a:rPr lang="zh-CN" altLang="en-US" sz="2400">
                <a:latin typeface="Helvetica" panose="020B0604020202020204" pitchFamily="34" charset="0"/>
              </a:rPr>
              <a:t> </a:t>
            </a:r>
            <a:r>
              <a:rPr lang="en-US" altLang="zh-CN" sz="2400">
                <a:latin typeface="Helvetica" panose="020B0604020202020204" pitchFamily="34" charset="0"/>
              </a:rPr>
              <a:t>Analysis</a:t>
            </a: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CF395D76-4347-7F4A-4498-60E6AD4A26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765175"/>
            <a:ext cx="8569325" cy="5616575"/>
          </a:xfrm>
        </p:spPr>
        <p:txBody>
          <a:bodyPr/>
          <a:lstStyle/>
          <a:p>
            <a:pPr>
              <a:buFont typeface="Wingdings" pitchFamily="-128" charset="2"/>
              <a:buChar char="n"/>
              <a:defRPr/>
            </a:pPr>
            <a:r>
              <a:rPr lang="en-US" sz="1800" dirty="0"/>
              <a:t>Security requirements elicitation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Determine how users need to interact with system resources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Create abuser stories that describe system threats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User treat modeling and risk analysis to determine the system security policies as part of the non-functional requirements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Locate attack patterns that identify solutions to system security shortcomings  </a:t>
            </a:r>
          </a:p>
          <a:p>
            <a:pPr>
              <a:buFont typeface="Wingdings" pitchFamily="-128" charset="2"/>
              <a:buChar char="n"/>
              <a:defRPr/>
            </a:pPr>
            <a:r>
              <a:rPr lang="en-US" sz="1800" dirty="0"/>
              <a:t>Security modeling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Captures policy objectives, external interface requirements, software security requirements, rules of operation, description of security architecture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Provides guidance during design, coding and review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State models can help software engineers ensure that the series of state transitions allowed by the system start and end in a secure state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Using formal security models may improve the trustworthiness of a system since correctness proofs may be used as part of the  system security case </a:t>
            </a:r>
          </a:p>
          <a:p>
            <a:pPr>
              <a:buFont typeface="Wingdings" pitchFamily="-128" charset="2"/>
              <a:buChar char="n"/>
              <a:defRPr/>
            </a:pPr>
            <a:r>
              <a:rPr lang="en-US" altLang="zh-CN" sz="1800" dirty="0"/>
              <a:t>Measures design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altLang="zh-CN" sz="1400" dirty="0"/>
              <a:t>Security metrics should focus on system dependability, trustworthiness, and survivability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altLang="zh-CN" sz="1400" dirty="0"/>
              <a:t>Measures or asset value, threat likelihood</a:t>
            </a:r>
          </a:p>
          <a:p>
            <a:pPr>
              <a:buFont typeface="Wingdings" pitchFamily="-128" charset="2"/>
              <a:buChar char="n"/>
              <a:defRPr/>
            </a:pPr>
            <a:r>
              <a:rPr lang="en-US" altLang="zh-CN" sz="1800" dirty="0"/>
              <a:t>Correctness checks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altLang="zh-CN" sz="1400" dirty="0"/>
              <a:t>Software verification activities and security test cases must be traceable to system security cases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altLang="zh-CN" sz="1400" dirty="0"/>
              <a:t>Data collected during audits, inspections, and test cases are analyzed and summarized as a security case</a:t>
            </a:r>
          </a:p>
        </p:txBody>
      </p:sp>
      <p:sp>
        <p:nvSpPr>
          <p:cNvPr id="18435" name="Slide Number Placeholder 4">
            <a:extLst>
              <a:ext uri="{FF2B5EF4-FFF2-40B4-BE49-F238E27FC236}">
                <a16:creationId xmlns:a16="http://schemas.microsoft.com/office/drawing/2014/main" id="{C84F21B2-EE7F-435C-0CA7-6F409612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4/6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FD501526-2117-05A3-FAE5-3B0AEE6ED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27.4 Security Assurance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DD82EC49-2CA5-6330-C533-6E5D7599F9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7450" y="981075"/>
            <a:ext cx="6913563" cy="1943100"/>
          </a:xfrm>
        </p:spPr>
        <p:txBody>
          <a:bodyPr/>
          <a:lstStyle/>
          <a:p>
            <a:pPr>
              <a:buFont typeface="Wingdings" pitchFamily="-128" charset="2"/>
              <a:buChar char="n"/>
              <a:defRPr/>
            </a:pPr>
            <a:r>
              <a:rPr lang="en-US" sz="1800" dirty="0"/>
              <a:t>Used to show that you have created a secure product that inspires confidence among end users and stakeholders</a:t>
            </a:r>
          </a:p>
          <a:p>
            <a:pPr>
              <a:buFont typeface="Wingdings" pitchFamily="-128" charset="2"/>
              <a:buChar char="n"/>
              <a:defRPr/>
            </a:pPr>
            <a:r>
              <a:rPr lang="en-US" sz="1800" dirty="0"/>
              <a:t>Security Case Elements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Security claims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Arguments linking claims to each other</a:t>
            </a:r>
          </a:p>
          <a:p>
            <a:pPr lvl="1">
              <a:buFont typeface="Wingdings" pitchFamily="-128" charset="2"/>
              <a:buChar char="n"/>
              <a:defRPr/>
            </a:pPr>
            <a:r>
              <a:rPr lang="en-US" sz="1400" dirty="0">
                <a:cs typeface="+mn-cs"/>
              </a:rPr>
              <a:t>Evidence (reviews, proofs, etc.) supporting arguments</a:t>
            </a:r>
          </a:p>
          <a:p>
            <a:pPr>
              <a:buFont typeface="Wingdings" pitchFamily="-128" charset="2"/>
              <a:buChar char="n"/>
              <a:defRPr/>
            </a:pPr>
            <a:endParaRPr lang="en-US" sz="1800" b="1" dirty="0"/>
          </a:p>
          <a:p>
            <a:pPr>
              <a:buFont typeface="Wingdings" pitchFamily="-128" charset="2"/>
              <a:buNone/>
              <a:defRPr/>
            </a:pPr>
            <a:endParaRPr lang="en-US" sz="1800" dirty="0"/>
          </a:p>
          <a:p>
            <a:pPr>
              <a:buFont typeface="Wingdings" pitchFamily="-128" charset="2"/>
              <a:buNone/>
              <a:defRPr/>
            </a:pPr>
            <a:endParaRPr lang="en-US" sz="1800" b="1" dirty="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D924D75-C4A2-A661-505C-6CC4EF222E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997200"/>
            <a:ext cx="7859712" cy="43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2800" b="1">
                <a:solidFill>
                  <a:srgbClr val="000099"/>
                </a:solidFill>
                <a:latin typeface="Helvetica" panose="020B0604020202020204" pitchFamily="34" charset="0"/>
              </a:rPr>
              <a:t>27.5 Security Risk Analysis</a:t>
            </a:r>
          </a:p>
        </p:txBody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94AE02CD-0496-54E6-86BE-A52C94A4D6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3573463"/>
            <a:ext cx="5545137" cy="2519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Steps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to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create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a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threat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model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by</a:t>
            </a:r>
            <a:r>
              <a:rPr lang="zh-CN" altLang="en-US" sz="1800">
                <a:solidFill>
                  <a:srgbClr val="000066"/>
                </a:solidFill>
              </a:rPr>
              <a:t> </a:t>
            </a:r>
            <a:r>
              <a:rPr lang="en-US" altLang="zh-CN" sz="1800">
                <a:solidFill>
                  <a:srgbClr val="000066"/>
                </a:solidFill>
              </a:rPr>
              <a:t>Microsoft.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Identify assets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Create architecture overview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Application decomposition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Identify threats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Document threats</a:t>
            </a:r>
          </a:p>
          <a:p>
            <a:pPr lvl="1" eaLnBrk="0" hangingPunct="0">
              <a:spcBef>
                <a:spcPct val="20000"/>
              </a:spcBef>
              <a:buFont typeface="Wingdings" panose="05000000000000000000" pitchFamily="2" charset="2"/>
              <a:buChar char="n"/>
            </a:pPr>
            <a:r>
              <a:rPr lang="en-US" altLang="zh-CN" sz="1800">
                <a:solidFill>
                  <a:srgbClr val="000066"/>
                </a:solidFill>
              </a:rPr>
              <a:t>Rate threats </a:t>
            </a:r>
          </a:p>
        </p:txBody>
      </p:sp>
      <p:sp>
        <p:nvSpPr>
          <p:cNvPr id="19461" name="Slide Number Placeholder 4">
            <a:extLst>
              <a:ext uri="{FF2B5EF4-FFF2-40B4-BE49-F238E27FC236}">
                <a16:creationId xmlns:a16="http://schemas.microsoft.com/office/drawing/2014/main" id="{C6B1BCF8-01FE-03C2-D706-E824DCF7F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5/6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78C42E00-5E93-9FCD-6FE0-D47640633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2800">
                <a:latin typeface="Helvetica" panose="020B0604020202020204" pitchFamily="34" charset="0"/>
              </a:rPr>
              <a:t>27.7</a:t>
            </a:r>
            <a:r>
              <a:rPr lang="zh-CN" altLang="en-US" sz="2800">
                <a:latin typeface="Helvetica" panose="020B0604020202020204" pitchFamily="34" charset="0"/>
              </a:rPr>
              <a:t> </a:t>
            </a:r>
            <a:r>
              <a:rPr lang="en-US" altLang="zh-CN" sz="2800">
                <a:latin typeface="Helvetica" panose="020B0604020202020204" pitchFamily="34" charset="0"/>
              </a:rPr>
              <a:t>System Trustworthiness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0EB47FCB-A0E0-A282-7A35-F8D3088EC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8229600" cy="2590800"/>
          </a:xfrm>
        </p:spPr>
        <p:txBody>
          <a:bodyPr/>
          <a:lstStyle/>
          <a:p>
            <a:r>
              <a:rPr lang="en-US" altLang="zh-CN" sz="1800">
                <a:latin typeface="Helvetica" panose="020B0604020202020204" pitchFamily="34" charset="0"/>
              </a:rPr>
              <a:t>Trust is the level of confidence that software components and stakeholders can rely on one another</a:t>
            </a:r>
          </a:p>
          <a:p>
            <a:r>
              <a:rPr lang="en-US" altLang="zh-CN" sz="1800">
                <a:latin typeface="Helvetica" panose="020B0604020202020204" pitchFamily="34" charset="0"/>
              </a:rPr>
              <a:t>Verification ensures that the security requirements are assessed using objective and quantifiable techniques traceable to the security cases</a:t>
            </a:r>
          </a:p>
          <a:p>
            <a:r>
              <a:rPr lang="en-US" altLang="zh-CN" sz="1800">
                <a:latin typeface="Helvetica" panose="020B0604020202020204" pitchFamily="34" charset="0"/>
              </a:rPr>
              <a:t>Evidence used to prove the security case must be acceptable and convincing to all system stakeholders</a:t>
            </a:r>
          </a:p>
          <a:p>
            <a:r>
              <a:rPr lang="en-US" altLang="zh-CN" sz="1800">
                <a:latin typeface="Helvetica" panose="020B0604020202020204" pitchFamily="34" charset="0"/>
              </a:rPr>
              <a:t>Most trust metrics are based on historical data derived from past behavior in situations involving trust</a:t>
            </a:r>
          </a:p>
        </p:txBody>
      </p:sp>
      <p:sp>
        <p:nvSpPr>
          <p:cNvPr id="20483" name="Slide Number Placeholder 4">
            <a:extLst>
              <a:ext uri="{FF2B5EF4-FFF2-40B4-BE49-F238E27FC236}">
                <a16:creationId xmlns:a16="http://schemas.microsoft.com/office/drawing/2014/main" id="{8598A437-FC7A-BB40-1649-0F5E2DA20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913" y="6453188"/>
            <a:ext cx="827087" cy="4048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0" lang="en-US" altLang="zh-CN" sz="1800" b="1">
                <a:latin typeface="Helvetica" panose="020B0604020202020204" pitchFamily="34" charset="0"/>
                <a:ea typeface="ＭＳ Ｐゴシック" panose="020B0600070205080204" pitchFamily="34" charset="-128"/>
              </a:rPr>
              <a:t>6/6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6677</TotalTime>
  <Words>570</Words>
  <Application>Microsoft Office PowerPoint</Application>
  <PresentationFormat>全屏显示(4:3)</PresentationFormat>
  <Paragraphs>61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Calibri</vt:lpstr>
      <vt:lpstr>Helvetica</vt:lpstr>
      <vt:lpstr>ＭＳ Ｐゴシック</vt:lpstr>
      <vt:lpstr>Wingdings</vt:lpstr>
      <vt:lpstr>默认设计模板</vt:lpstr>
      <vt:lpstr>Ch.27  Security Engineering </vt:lpstr>
      <vt:lpstr>Why Security Engineering?</vt:lpstr>
      <vt:lpstr>27.1 Analyzing Security Requirements</vt:lpstr>
      <vt:lpstr>27.2 Online Security Threats</vt:lpstr>
      <vt:lpstr>27.3 Security Engineering Analysis</vt:lpstr>
      <vt:lpstr>27.4 Security Assurance</vt:lpstr>
      <vt:lpstr>27.7 System Trustworthiness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173</cp:revision>
  <dcterms:created xsi:type="dcterms:W3CDTF">2007-07-09T05:40:59Z</dcterms:created>
  <dcterms:modified xsi:type="dcterms:W3CDTF">2025-02-24T17:07:01Z</dcterms:modified>
</cp:coreProperties>
</file>