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91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CCFF"/>
    <a:srgbClr val="CCFFFF"/>
    <a:srgbClr val="0000FF"/>
    <a:srgbClr val="0066CC"/>
    <a:srgbClr val="0099FF"/>
    <a:srgbClr val="33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13660CF-2834-A4D9-FA64-4C4F98A2BE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CA82DF45-EE08-D57D-8250-8E67D1DDCAF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05D8D735-B56D-17BF-C5AB-27DAF6B9D325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66CB3409-E92C-0A12-37A5-961867CE56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5ACBB503-D4E6-07D0-85B8-F842C6157C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00E5B62A-2753-D9BC-187D-01CF92C8C8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799375-5439-4F6A-BA7B-BCCB631A13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4E0B4D5-0CFA-0B3C-C544-DEC6E8E191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771219-2483-4BC9-8EE8-A6A14C4FBE5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54291CD8-1BB4-AF46-86A3-B4538855B37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5986EBD-882C-35BF-060B-5FCE5F91E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: Is “orderly approach” really so good?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985BA-BAAB-C42D-A017-1C3F61946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C08A55-A8FA-9D53-EF29-5A8DF5790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2D9C1-B228-D2C9-D601-5F03948A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CF9AE-CE40-A1A8-0426-FDD31AE2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BCEE6-40C0-0A2D-9643-D67961F1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2377-75FC-4179-8B26-C4751A3EA1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33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4C5AA-BDEF-C139-EF69-E36C76F8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B49994-3DD9-5C74-2FB8-67DE8835D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F0DB2-D9E7-4202-9889-A68C53C1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B4ABC-9DF0-448C-78AE-71A685B6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21C0F-64E8-4E7F-788C-2940B769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CB518-4756-4FDD-B413-9C32E0CD0A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27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F1ED2-A248-71BC-3B2D-179237426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315C4A-001D-F52F-8545-71F6CFA5A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14B3B-FA63-87EF-4765-6EFA6BC1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063B3-F1D9-2E54-F63D-C694687C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0B256-BC35-A807-AB1B-70CE5657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0E73D-27F2-4BF9-B5CA-FACD5AAC66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06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E6802-CE16-FF34-79CE-D20286B9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0BCDA-A2F9-AE9C-3E2A-EFD181C5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D25DA-40EE-7955-7E47-08A763C7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57B72-D2AE-88BF-D038-162B4EC6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70842-04CF-6E22-850C-39FD81E8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A50E0-CA6D-497F-A922-CF3522C069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6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38FBC-6A99-B6FA-98B1-FB259801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9FB35C-FF47-74A9-CD1B-20B3CFE6B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20BC7-96F6-6D90-0A97-6ED8ABB0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D7EF1-E9C5-BF97-EC20-A2F604F1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0238D-182E-6959-2599-0BF1976F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05032-9C0C-4A72-A7C3-33894C52FA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10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A8952-2126-E46F-A17F-0BBF1684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28D5E-9F68-FC99-5066-C7060D61C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91077B-2D51-1425-1275-105B40B61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0C963-5593-A4D2-8B17-2839D9DA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CF93F-991B-D64E-5ECB-1FDED696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E867E0-0738-80B9-AA10-7F4A3BE4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0EA08-F6F7-4704-9F15-804C876CE2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64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78727-831E-30D7-2BD0-2A865943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A889A-4987-C519-C605-4DAFDA9D3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CDCA1-9EDB-2B43-8B72-3D9030989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72387F-AD67-6516-3D1E-31377643B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F4EA84-8CF3-FC5C-7E82-B45C26F61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6261AD-11F7-AA1F-C038-30BAD5E8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29F4AF-2292-206E-FF9D-373278E8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0A346A-7CE8-95D3-8AF5-BDB39C08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81E85-730A-4281-B83B-A5BF905D95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188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B137F-3FC4-8181-F9B9-0A74B6CC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F11657-EDD5-83F7-2C94-04147214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2B1F05-A100-A8B4-BE1F-A1A5A897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ACD315-D4CF-0A13-435D-4A12EB1B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4FEAE-04AE-40E6-A394-8F3A652E26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86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22F139-FCE3-5F90-E05A-A5275A1C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A0EF96-977E-4001-6566-88C0DA62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EC18B8-0124-1787-83DC-BA3BA9BD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19418-225F-42A5-84B4-0390122B86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0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FAD54-491D-A696-1381-D4C6F52F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6FA29-FB55-BFBB-CF7B-0BD292A8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A3501D-C697-1B57-0EBB-73956A150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7DACB5-D70E-F929-8A75-5B2065E0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D4EEB-3C2A-43BA-608C-E8B3C7E9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AB8A99-2B98-D446-68A8-FA88CE86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66567-33BF-4315-BFDE-595595C5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71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97F89-D5C9-6987-0328-AF85D77B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929C1D-93A8-B242-4268-3A57A2BC4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B0E9CE-961E-8829-AD0C-EBE76DD89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D0AA76-2B3B-0E1A-73DB-077A1625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12C60-2A55-BD29-DEDE-9BD0388E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0A58EB-121E-69C0-FA49-4E33153D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29C27-738E-4ECD-96E9-EFEEB7A88B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66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>
            <a:extLst>
              <a:ext uri="{FF2B5EF4-FFF2-40B4-BE49-F238E27FC236}">
                <a16:creationId xmlns:a16="http://schemas.microsoft.com/office/drawing/2014/main" id="{1E2EEC8E-C030-F7CC-F931-EA9B2313E4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2EB6F099-A0AD-D102-1F0E-71D1258B8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3CFA7A-9B9C-044F-E54F-EC24CD1FB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4331AEF-B31F-4697-08FD-7732645651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3D98F83-224A-61DB-6867-1398FD56D0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CA6C035-1A03-E8E7-6FFC-11E851BFA0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0CAE0C8-85AB-45D6-9533-56556D11D3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1" kern="1200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C3C9AA0-F11E-CA14-6628-DB7715056B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/>
        </p:spPr>
        <p:txBody>
          <a:bodyPr anchor="ctr"/>
          <a:lstStyle/>
          <a:p>
            <a:r>
              <a:rPr lang="en-US" altLang="zh-CN" sz="3600"/>
              <a:t>Ch.28  Formal Modeling</a:t>
            </a:r>
            <a:br>
              <a:rPr lang="en-US" altLang="zh-CN" sz="3600"/>
            </a:br>
            <a:r>
              <a:rPr lang="en-US" altLang="zh-CN" sz="3600"/>
              <a:t>and Verification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C9A61A3-4EE5-3D67-0FED-D36642168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28.4  Cleanroom Testing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E9A8F94-8A86-6169-04A7-21997197E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5538"/>
            <a:ext cx="779621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altLang="zh-CN" b="1"/>
              <a:t>Certification</a:t>
            </a:r>
          </a:p>
          <a:p>
            <a:pPr lvl="1">
              <a:buFontTx/>
              <a:buAutoNum type="arabicPeriod"/>
            </a:pPr>
            <a:r>
              <a:rPr lang="en-US" altLang="zh-CN"/>
              <a:t>Usage scenarios must be created</a:t>
            </a:r>
          </a:p>
          <a:p>
            <a:pPr lvl="1">
              <a:buFontTx/>
              <a:buAutoNum type="arabicPeriod"/>
            </a:pPr>
            <a:r>
              <a:rPr lang="en-US" altLang="zh-CN"/>
              <a:t>A usage profile is specified</a:t>
            </a:r>
          </a:p>
          <a:p>
            <a:pPr lvl="1">
              <a:buFontTx/>
              <a:buAutoNum type="arabicPeriod"/>
            </a:pPr>
            <a:r>
              <a:rPr lang="en-US" altLang="zh-CN"/>
              <a:t>Test cases are generated from the profile</a:t>
            </a:r>
          </a:p>
          <a:p>
            <a:pPr lvl="1">
              <a:buFontTx/>
              <a:buAutoNum type="arabicPeriod"/>
            </a:pPr>
            <a:r>
              <a:rPr lang="en-US" altLang="zh-CN"/>
              <a:t>Tests are executed and failure data are recorded and analyzed</a:t>
            </a:r>
          </a:p>
          <a:p>
            <a:pPr lvl="1">
              <a:buFontTx/>
              <a:buAutoNum type="arabicPeriod"/>
            </a:pPr>
            <a:r>
              <a:rPr lang="en-US" altLang="zh-CN"/>
              <a:t>Reliability is computed and certified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50769DA6-B14D-106B-78E8-A0FCF6CDD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28.4  Cleanroom Testing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38FB1A9-5050-7466-3908-7B5E305C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5538"/>
            <a:ext cx="779621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altLang="zh-CN" b="1"/>
              <a:t>Certification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altLang="zh-CN" sz="2000"/>
              <a:t> </a:t>
            </a:r>
            <a:r>
              <a:rPr lang="en-US" altLang="zh-CN" sz="2000" b="1"/>
              <a:t>Sampling model.</a:t>
            </a:r>
            <a:r>
              <a:rPr lang="en-US" altLang="zh-CN" sz="2000"/>
              <a:t>  Software testing executes m random test cases and is certified if no failures or a specified numbers of failures occur. The value of m is derived mathematically to ensure that required reliability is achieved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altLang="zh-CN" sz="2000"/>
              <a:t> </a:t>
            </a:r>
            <a:r>
              <a:rPr lang="en-US" altLang="zh-CN" sz="2000" b="1"/>
              <a:t>Component model.</a:t>
            </a:r>
            <a:r>
              <a:rPr lang="en-US" altLang="zh-CN" sz="2000"/>
              <a:t>   A system composed of n components is to be certified. The component model enables the analyst to determine the probability that component i will fail prior to completion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altLang="zh-CN" sz="2000"/>
              <a:t> </a:t>
            </a:r>
            <a:r>
              <a:rPr lang="en-US" altLang="zh-CN" sz="2000" b="1"/>
              <a:t>Certification model.</a:t>
            </a:r>
            <a:r>
              <a:rPr lang="en-US" altLang="zh-CN" sz="2000"/>
              <a:t>  The overall reliability of the system is projected and certified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FD19DBA-97FF-9DE4-0226-529CE319E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28.5-6  Formal Methods</a:t>
            </a: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94A1EA23-1727-F588-DD21-24A2FEAF7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196975"/>
            <a:ext cx="6840538" cy="21605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chemeClr val="bg1"/>
                </a:solidFill>
              </a:rPr>
              <a:t>Formal methods used in developing computer systems are mathematically based techniques for describing system properties. Such formal methods provide frameworks within which people can specify, develop, and verify systems in a systematic, rather than ad hoc manner.</a:t>
            </a:r>
          </a:p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chemeClr val="bg1"/>
                </a:solidFill>
              </a:rPr>
              <a:t>         —— The Encyclopedia of Software Engineering</a:t>
            </a:r>
            <a:r>
              <a:rPr lang="en-US" altLang="zh-CN" b="1">
                <a:solidFill>
                  <a:schemeClr val="bg1"/>
                </a:solidFill>
              </a:rPr>
              <a:t> [Mar01]</a:t>
            </a: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6835DDCC-416D-5935-F126-BD592151F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3573463"/>
            <a:ext cx="6788150" cy="28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altLang="zh-CN" b="1"/>
              <a:t>The Problem with conventional specs</a:t>
            </a:r>
          </a:p>
          <a:p>
            <a:pPr lvl="1"/>
            <a:r>
              <a:rPr lang="en-US" altLang="zh-CN"/>
              <a:t>contradictions</a:t>
            </a:r>
          </a:p>
          <a:p>
            <a:pPr lvl="1"/>
            <a:r>
              <a:rPr lang="en-US" altLang="zh-CN"/>
              <a:t>ambiguities</a:t>
            </a:r>
          </a:p>
          <a:p>
            <a:pPr lvl="1"/>
            <a:r>
              <a:rPr lang="en-US" altLang="zh-CN"/>
              <a:t>vagueness</a:t>
            </a:r>
          </a:p>
          <a:p>
            <a:pPr lvl="1"/>
            <a:r>
              <a:rPr lang="en-US" altLang="zh-CN"/>
              <a:t>incompleteness</a:t>
            </a:r>
          </a:p>
          <a:p>
            <a:pPr lvl="1"/>
            <a:r>
              <a:rPr lang="en-US" altLang="zh-CN"/>
              <a:t>mixed levels of abstraction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90EB8097-A5D6-C5F7-C224-2955480C3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28.5-6  Formal Methods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97DF50E1-A009-55D5-7EAF-51635F936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981075"/>
            <a:ext cx="7632700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Formal Specification</a:t>
            </a:r>
          </a:p>
          <a:p>
            <a:pPr lvl="1"/>
            <a:r>
              <a:rPr lang="en-US" altLang="zh-CN" sz="2000"/>
              <a:t>Desired properties— </a:t>
            </a:r>
            <a:r>
              <a:rPr lang="en-US" altLang="zh-CN" sz="2000" b="1" i="1">
                <a:solidFill>
                  <a:srgbClr val="0000FF"/>
                </a:solidFill>
              </a:rPr>
              <a:t>consistency, completeness, and lack of ambiguity</a:t>
            </a:r>
            <a:r>
              <a:rPr lang="en-US" altLang="zh-CN" sz="2000"/>
              <a:t> —are the objectives of all specification methods</a:t>
            </a:r>
          </a:p>
          <a:p>
            <a:pPr lvl="1"/>
            <a:r>
              <a:rPr lang="en-US" altLang="zh-CN" sz="2000"/>
              <a:t>The formal syntax of a specification language enables requirements or design to be interpreted </a:t>
            </a:r>
            <a:r>
              <a:rPr lang="en-US" altLang="zh-CN" sz="2000" b="1" i="1">
                <a:solidFill>
                  <a:srgbClr val="0000FF"/>
                </a:solidFill>
              </a:rPr>
              <a:t>in only one way</a:t>
            </a:r>
            <a:r>
              <a:rPr lang="en-US" altLang="zh-CN" sz="2000"/>
              <a:t>, eliminating ambiguity that often occurs when a natural language (e.g., English) or a graphical notation must be interpreted</a:t>
            </a:r>
          </a:p>
          <a:p>
            <a:pPr lvl="2"/>
            <a:r>
              <a:rPr lang="en-US" altLang="zh-CN"/>
              <a:t>The descriptive facilities of set theory and logic notation enable clear statement of facts (requirements)</a:t>
            </a:r>
          </a:p>
          <a:p>
            <a:pPr lvl="1"/>
            <a:r>
              <a:rPr lang="en-US" altLang="zh-CN" sz="2000" b="1" i="1">
                <a:solidFill>
                  <a:srgbClr val="0000FF"/>
                </a:solidFill>
              </a:rPr>
              <a:t>Consistency</a:t>
            </a:r>
            <a:r>
              <a:rPr lang="en-US" altLang="zh-CN" sz="2000"/>
              <a:t> is ensured by </a:t>
            </a:r>
            <a:r>
              <a:rPr lang="en-US" altLang="zh-CN" sz="2000" b="1" i="1">
                <a:solidFill>
                  <a:srgbClr val="0000FF"/>
                </a:solidFill>
              </a:rPr>
              <a:t>mathematically proving</a:t>
            </a:r>
            <a:r>
              <a:rPr lang="en-US" altLang="zh-CN" sz="2000"/>
              <a:t> that initial facts can be formally mapped (using inference rules) into later statements within the specification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C8E895B5-7577-8E16-5FF0-7B6692B09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28.5-6  Formal Methods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311F4C9-153B-7051-FBFD-8C002833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981075"/>
            <a:ext cx="76327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Concepts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data invariant</a:t>
            </a:r>
            <a:r>
              <a:rPr lang="en-US" altLang="zh-CN" sz="2000"/>
              <a:t>— a condition that is true throughout the execution of the system that contains a collection of data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state</a:t>
            </a:r>
          </a:p>
          <a:p>
            <a:pPr lvl="2"/>
            <a:r>
              <a:rPr lang="en-US" altLang="zh-CN" sz="1800"/>
              <a:t>Many formal languages, such as OCL (Appendix3) , use the notion of states, that is, a system can be in one of several states, each representing an externally observable mode of behavior</a:t>
            </a:r>
          </a:p>
          <a:p>
            <a:pPr lvl="2"/>
            <a:r>
              <a:rPr lang="en-US" altLang="zh-CN" sz="1800"/>
              <a:t>The Z language (Appendix3) defines a state as the stored data which a system accesses and alters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operation</a:t>
            </a:r>
            <a:r>
              <a:rPr lang="en-US" altLang="zh-CN" sz="2000"/>
              <a:t>— an action that takes place in a system and reads or writes data to a state</a:t>
            </a:r>
          </a:p>
          <a:p>
            <a:pPr lvl="2"/>
            <a:r>
              <a:rPr lang="en-US" altLang="zh-CN" b="1">
                <a:solidFill>
                  <a:srgbClr val="0000FF"/>
                </a:solidFill>
              </a:rPr>
              <a:t>precondition</a:t>
            </a:r>
            <a:r>
              <a:rPr lang="en-US" altLang="zh-CN" sz="1800"/>
              <a:t> defines the circumstances in which a particular operation is valid</a:t>
            </a:r>
          </a:p>
          <a:p>
            <a:pPr lvl="2"/>
            <a:r>
              <a:rPr lang="en-US" altLang="zh-CN" b="1">
                <a:solidFill>
                  <a:srgbClr val="0000FF"/>
                </a:solidFill>
              </a:rPr>
              <a:t>postcondition</a:t>
            </a:r>
            <a:r>
              <a:rPr lang="en-US" altLang="zh-CN" sz="1800"/>
              <a:t>  defines what happens when an operation has completed its 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3FB2C848-0A79-A36D-B164-8D9064A5B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Formal Modeling and Verification</a:t>
            </a:r>
          </a:p>
        </p:txBody>
      </p:sp>
      <p:sp>
        <p:nvSpPr>
          <p:cNvPr id="9250" name="Rectangle 34">
            <a:extLst>
              <a:ext uri="{FF2B5EF4-FFF2-40B4-BE49-F238E27FC236}">
                <a16:creationId xmlns:a16="http://schemas.microsoft.com/office/drawing/2014/main" id="{5A06EC8D-00D2-D1A5-208A-239BA6FCC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7580312" cy="4103688"/>
          </a:xfrm>
          <a:noFill/>
          <a:ln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Cleanroom software engineering</a:t>
            </a:r>
            <a:r>
              <a:rPr lang="en-US" altLang="zh-CN" sz="2800" b="1"/>
              <a:t> and </a:t>
            </a:r>
            <a:r>
              <a:rPr lang="en-US" altLang="zh-CN" sz="2800" b="1">
                <a:solidFill>
                  <a:srgbClr val="0000FF"/>
                </a:solidFill>
              </a:rPr>
              <a:t>formal methods</a:t>
            </a:r>
          </a:p>
          <a:p>
            <a:pPr marL="800100" lvl="1" indent="-342900">
              <a:spcBef>
                <a:spcPct val="40000"/>
              </a:spcBef>
            </a:pPr>
            <a:r>
              <a:rPr lang="en-US" altLang="zh-CN">
                <a:solidFill>
                  <a:srgbClr val="000099"/>
                </a:solidFill>
              </a:rPr>
              <a:t>Both demand a specialized </a:t>
            </a:r>
            <a:r>
              <a:rPr lang="en-US" altLang="zh-CN" i="1">
                <a:solidFill>
                  <a:srgbClr val="000099"/>
                </a:solidFill>
              </a:rPr>
              <a:t>specification</a:t>
            </a:r>
            <a:r>
              <a:rPr lang="en-US" altLang="zh-CN">
                <a:solidFill>
                  <a:srgbClr val="000099"/>
                </a:solidFill>
              </a:rPr>
              <a:t> approach and each applies a unique </a:t>
            </a:r>
            <a:r>
              <a:rPr lang="en-US" altLang="zh-CN" i="1">
                <a:solidFill>
                  <a:srgbClr val="000099"/>
                </a:solidFill>
              </a:rPr>
              <a:t>verification</a:t>
            </a:r>
            <a:r>
              <a:rPr lang="en-US" altLang="zh-CN">
                <a:solidFill>
                  <a:srgbClr val="000099"/>
                </a:solidFill>
              </a:rPr>
              <a:t> method. </a:t>
            </a:r>
          </a:p>
          <a:p>
            <a:pPr marL="800100" lvl="1" indent="-342900">
              <a:spcBef>
                <a:spcPct val="40000"/>
              </a:spcBef>
            </a:pPr>
            <a:r>
              <a:rPr lang="en-US" altLang="zh-CN">
                <a:solidFill>
                  <a:srgbClr val="000099"/>
                </a:solidFill>
              </a:rPr>
              <a:t>Both are quite </a:t>
            </a:r>
            <a:r>
              <a:rPr lang="en-US" altLang="zh-CN" i="1">
                <a:solidFill>
                  <a:srgbClr val="000099"/>
                </a:solidFill>
              </a:rPr>
              <a:t>rigorous</a:t>
            </a:r>
            <a:r>
              <a:rPr lang="en-US" altLang="zh-CN">
                <a:solidFill>
                  <a:srgbClr val="000099"/>
                </a:solidFill>
              </a:rPr>
              <a:t> and neither is used widely by the software engineering community. </a:t>
            </a:r>
          </a:p>
          <a:p>
            <a:pPr>
              <a:spcBef>
                <a:spcPct val="40000"/>
              </a:spcBef>
            </a:pPr>
            <a:r>
              <a:rPr lang="en-US" altLang="zh-CN" sz="2800" b="1"/>
              <a:t>For </a:t>
            </a:r>
            <a:r>
              <a:rPr lang="en-US" altLang="zh-CN" sz="2800" b="1">
                <a:latin typeface="Palatino"/>
              </a:rPr>
              <a:t>“</a:t>
            </a:r>
            <a:r>
              <a:rPr lang="en-US" altLang="zh-CN" sz="2800" b="1"/>
              <a:t>bullet-proof</a:t>
            </a:r>
            <a:r>
              <a:rPr lang="en-US" altLang="zh-CN" sz="2800" b="1">
                <a:latin typeface="Palatino"/>
              </a:rPr>
              <a:t>”</a:t>
            </a:r>
            <a:r>
              <a:rPr lang="en-US" altLang="zh-CN" sz="2800" b="1"/>
              <a:t>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C32F12B-1D50-302B-B664-C9FC8D1B6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28.1  The Cleanroom Strategy</a:t>
            </a:r>
          </a:p>
        </p:txBody>
      </p:sp>
      <p:grpSp>
        <p:nvGrpSpPr>
          <p:cNvPr id="62121" name="Group 681">
            <a:extLst>
              <a:ext uri="{FF2B5EF4-FFF2-40B4-BE49-F238E27FC236}">
                <a16:creationId xmlns:a16="http://schemas.microsoft.com/office/drawing/2014/main" id="{A4F3E994-1454-FADA-5D20-4799DEA6EF33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214438"/>
            <a:ext cx="6764337" cy="4586287"/>
            <a:chOff x="343" y="765"/>
            <a:chExt cx="4261" cy="2889"/>
          </a:xfrm>
        </p:grpSpPr>
        <p:sp>
          <p:nvSpPr>
            <p:cNvPr id="61658" name="Rectangle 218">
              <a:extLst>
                <a:ext uri="{FF2B5EF4-FFF2-40B4-BE49-F238E27FC236}">
                  <a16:creationId xmlns:a16="http://schemas.microsoft.com/office/drawing/2014/main" id="{629FF2F2-A6E0-2F25-DF7F-E13056B25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" y="971"/>
              <a:ext cx="511" cy="268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9" name="Rectangle 219">
              <a:extLst>
                <a:ext uri="{FF2B5EF4-FFF2-40B4-BE49-F238E27FC236}">
                  <a16:creationId xmlns:a16="http://schemas.microsoft.com/office/drawing/2014/main" id="{71DD6E73-6C36-AD1F-E9F2-F328D13C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928"/>
              <a:ext cx="513" cy="266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52" name="Text Box 612">
              <a:extLst>
                <a:ext uri="{FF2B5EF4-FFF2-40B4-BE49-F238E27FC236}">
                  <a16:creationId xmlns:a16="http://schemas.microsoft.com/office/drawing/2014/main" id="{3A13507B-0A06-2FDE-32AB-3D060A018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" y="2024"/>
              <a:ext cx="4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Software</a:t>
              </a:r>
            </a:p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Engineering</a:t>
              </a:r>
            </a:p>
          </p:txBody>
        </p:sp>
        <p:grpSp>
          <p:nvGrpSpPr>
            <p:cNvPr id="62058" name="Group 618">
              <a:extLst>
                <a:ext uri="{FF2B5EF4-FFF2-40B4-BE49-F238E27FC236}">
                  <a16:creationId xmlns:a16="http://schemas.microsoft.com/office/drawing/2014/main" id="{B07614B6-D9CF-D4B9-53B6-8EBD153740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7" y="765"/>
              <a:ext cx="3717" cy="861"/>
              <a:chOff x="887" y="765"/>
              <a:chExt cx="3717" cy="861"/>
            </a:xfrm>
          </p:grpSpPr>
          <p:sp>
            <p:nvSpPr>
              <p:cNvPr id="61493" name="Rectangle 53">
                <a:extLst>
                  <a:ext uri="{FF2B5EF4-FFF2-40B4-BE49-F238E27FC236}">
                    <a16:creationId xmlns:a16="http://schemas.microsoft.com/office/drawing/2014/main" id="{1CA2B084-C5EF-492D-4B39-0999868A1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" y="935"/>
                <a:ext cx="542" cy="660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497" name="Group 57">
                <a:extLst>
                  <a:ext uri="{FF2B5EF4-FFF2-40B4-BE49-F238E27FC236}">
                    <a16:creationId xmlns:a16="http://schemas.microsoft.com/office/drawing/2014/main" id="{7BEC5C05-88C9-9EAF-C653-142955BDAB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3" y="939"/>
                <a:ext cx="579" cy="326"/>
                <a:chOff x="1493" y="939"/>
                <a:chExt cx="579" cy="326"/>
              </a:xfrm>
            </p:grpSpPr>
            <p:sp>
              <p:nvSpPr>
                <p:cNvPr id="61495" name="Rectangle 55">
                  <a:extLst>
                    <a:ext uri="{FF2B5EF4-FFF2-40B4-BE49-F238E27FC236}">
                      <a16:creationId xmlns:a16="http://schemas.microsoft.com/office/drawing/2014/main" id="{C4A5247B-5C42-64DC-508A-A4FA4A1C55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5" y="950"/>
                  <a:ext cx="557" cy="315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496" name="Rectangle 56">
                  <a:extLst>
                    <a:ext uri="{FF2B5EF4-FFF2-40B4-BE49-F238E27FC236}">
                      <a16:creationId xmlns:a16="http://schemas.microsoft.com/office/drawing/2014/main" id="{7AA96A8B-BE04-D682-FDE4-E6D871AC93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" y="939"/>
                  <a:ext cx="558" cy="315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500" name="Group 60">
                <a:extLst>
                  <a:ext uri="{FF2B5EF4-FFF2-40B4-BE49-F238E27FC236}">
                    <a16:creationId xmlns:a16="http://schemas.microsoft.com/office/drawing/2014/main" id="{3823D8DF-C0EA-45D3-905A-9734173C76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0" y="939"/>
                <a:ext cx="415" cy="326"/>
                <a:chOff x="2100" y="939"/>
                <a:chExt cx="415" cy="326"/>
              </a:xfrm>
            </p:grpSpPr>
            <p:sp>
              <p:nvSpPr>
                <p:cNvPr id="61498" name="Rectangle 58">
                  <a:extLst>
                    <a:ext uri="{FF2B5EF4-FFF2-40B4-BE49-F238E27FC236}">
                      <a16:creationId xmlns:a16="http://schemas.microsoft.com/office/drawing/2014/main" id="{55D2B2FB-9EE2-5D83-8216-4CB3603E3E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4" y="950"/>
                  <a:ext cx="401" cy="315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499" name="Rectangle 59">
                  <a:extLst>
                    <a:ext uri="{FF2B5EF4-FFF2-40B4-BE49-F238E27FC236}">
                      <a16:creationId xmlns:a16="http://schemas.microsoft.com/office/drawing/2014/main" id="{E730D5CE-569E-C71B-D2FF-8BDFC33D40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0" y="939"/>
                  <a:ext cx="400" cy="315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503" name="Group 63">
                <a:extLst>
                  <a:ext uri="{FF2B5EF4-FFF2-40B4-BE49-F238E27FC236}">
                    <a16:creationId xmlns:a16="http://schemas.microsoft.com/office/drawing/2014/main" id="{D5AE7E2F-CE0E-6916-89D2-F447CB59F1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2" y="939"/>
                <a:ext cx="594" cy="326"/>
                <a:chOff x="2542" y="939"/>
                <a:chExt cx="594" cy="326"/>
              </a:xfrm>
            </p:grpSpPr>
            <p:sp>
              <p:nvSpPr>
                <p:cNvPr id="61501" name="Rectangle 61">
                  <a:extLst>
                    <a:ext uri="{FF2B5EF4-FFF2-40B4-BE49-F238E27FC236}">
                      <a16:creationId xmlns:a16="http://schemas.microsoft.com/office/drawing/2014/main" id="{5E33B4F9-66B6-1BCA-CA49-C715D79884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5" y="950"/>
                  <a:ext cx="571" cy="315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02" name="Rectangle 62">
                  <a:extLst>
                    <a:ext uri="{FF2B5EF4-FFF2-40B4-BE49-F238E27FC236}">
                      <a16:creationId xmlns:a16="http://schemas.microsoft.com/office/drawing/2014/main" id="{C13B0CDD-452E-D793-F635-F6C60C0F7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2" y="939"/>
                  <a:ext cx="570" cy="315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506" name="Group 66">
                <a:extLst>
                  <a:ext uri="{FF2B5EF4-FFF2-40B4-BE49-F238E27FC236}">
                    <a16:creationId xmlns:a16="http://schemas.microsoft.com/office/drawing/2014/main" id="{A8D99948-12FA-982E-3E86-CFB5B63CFC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4" y="939"/>
                <a:ext cx="471" cy="326"/>
                <a:chOff x="3154" y="939"/>
                <a:chExt cx="471" cy="326"/>
              </a:xfrm>
            </p:grpSpPr>
            <p:sp>
              <p:nvSpPr>
                <p:cNvPr id="61504" name="Rectangle 64">
                  <a:extLst>
                    <a:ext uri="{FF2B5EF4-FFF2-40B4-BE49-F238E27FC236}">
                      <a16:creationId xmlns:a16="http://schemas.microsoft.com/office/drawing/2014/main" id="{36312D22-8C33-5951-1057-78B9E9400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1" y="950"/>
                  <a:ext cx="454" cy="315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05" name="Rectangle 65">
                  <a:extLst>
                    <a:ext uri="{FF2B5EF4-FFF2-40B4-BE49-F238E27FC236}">
                      <a16:creationId xmlns:a16="http://schemas.microsoft.com/office/drawing/2014/main" id="{686F72E3-DAA4-99E2-7188-2E02D1D7BE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4" y="939"/>
                  <a:ext cx="454" cy="315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507" name="Rectangle 67">
                <a:extLst>
                  <a:ext uri="{FF2B5EF4-FFF2-40B4-BE49-F238E27FC236}">
                    <a16:creationId xmlns:a16="http://schemas.microsoft.com/office/drawing/2014/main" id="{57931CD3-6322-DDE8-7F27-F29472744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1" y="1311"/>
                <a:ext cx="2110" cy="31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08" name="Rectangle 68">
                <a:extLst>
                  <a:ext uri="{FF2B5EF4-FFF2-40B4-BE49-F238E27FC236}">
                    <a16:creationId xmlns:a16="http://schemas.microsoft.com/office/drawing/2014/main" id="{E4B77236-327A-2EF3-2E40-3536C3362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" y="1297"/>
                <a:ext cx="2110" cy="316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511" name="Group 71">
                <a:extLst>
                  <a:ext uri="{FF2B5EF4-FFF2-40B4-BE49-F238E27FC236}">
                    <a16:creationId xmlns:a16="http://schemas.microsoft.com/office/drawing/2014/main" id="{78DB7CBC-AA97-4F87-08D3-30123024F5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8" y="939"/>
                <a:ext cx="422" cy="687"/>
                <a:chOff x="3658" y="939"/>
                <a:chExt cx="422" cy="687"/>
              </a:xfrm>
            </p:grpSpPr>
            <p:sp>
              <p:nvSpPr>
                <p:cNvPr id="61509" name="Rectangle 69">
                  <a:extLst>
                    <a:ext uri="{FF2B5EF4-FFF2-40B4-BE49-F238E27FC236}">
                      <a16:creationId xmlns:a16="http://schemas.microsoft.com/office/drawing/2014/main" id="{1127CE26-7BAF-888B-9299-699D83B2F6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3" y="966"/>
                  <a:ext cx="407" cy="660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10" name="Rectangle 70">
                  <a:extLst>
                    <a:ext uri="{FF2B5EF4-FFF2-40B4-BE49-F238E27FC236}">
                      <a16:creationId xmlns:a16="http://schemas.microsoft.com/office/drawing/2014/main" id="{D6CDA676-DFD6-3BA3-57AA-6EB9EEFA9F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8" y="939"/>
                  <a:ext cx="407" cy="660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514" name="Group 74">
                <a:extLst>
                  <a:ext uri="{FF2B5EF4-FFF2-40B4-BE49-F238E27FC236}">
                    <a16:creationId xmlns:a16="http://schemas.microsoft.com/office/drawing/2014/main" id="{9D4BFE8B-BED1-DAD2-38FF-5199E0172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01" y="939"/>
                <a:ext cx="503" cy="687"/>
                <a:chOff x="4101" y="939"/>
                <a:chExt cx="436" cy="687"/>
              </a:xfrm>
            </p:grpSpPr>
            <p:sp>
              <p:nvSpPr>
                <p:cNvPr id="61512" name="Rectangle 72">
                  <a:extLst>
                    <a:ext uri="{FF2B5EF4-FFF2-40B4-BE49-F238E27FC236}">
                      <a16:creationId xmlns:a16="http://schemas.microsoft.com/office/drawing/2014/main" id="{BC8E52B8-CB17-3179-BD28-D94F09876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8" y="966"/>
                  <a:ext cx="419" cy="660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13" name="Rectangle 73">
                  <a:extLst>
                    <a:ext uri="{FF2B5EF4-FFF2-40B4-BE49-F238E27FC236}">
                      <a16:creationId xmlns:a16="http://schemas.microsoft.com/office/drawing/2014/main" id="{EB28CA23-9CB9-1CC9-223B-2BCFCC5EE5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939"/>
                  <a:ext cx="419" cy="660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2045" name="Text Box 605">
                <a:extLst>
                  <a:ext uri="{FF2B5EF4-FFF2-40B4-BE49-F238E27FC236}">
                    <a16:creationId xmlns:a16="http://schemas.microsoft.com/office/drawing/2014/main" id="{D518F3E2-3D10-7B0D-0926-B310F092C9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65"/>
                <a:ext cx="643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Helvetica" panose="020B0604020202020204" pitchFamily="34" charset="0"/>
                  </a:rPr>
                  <a:t>Increment #1</a:t>
                </a:r>
              </a:p>
            </p:txBody>
          </p:sp>
          <p:sp>
            <p:nvSpPr>
              <p:cNvPr id="62049" name="Text Box 609">
                <a:extLst>
                  <a:ext uri="{FF2B5EF4-FFF2-40B4-BE49-F238E27FC236}">
                    <a16:creationId xmlns:a16="http://schemas.microsoft.com/office/drawing/2014/main" id="{FA973D88-F91F-F842-7863-A33BFB50FE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3" y="1117"/>
                <a:ext cx="52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  <a:latin typeface="Arial Narrow" panose="020B0606020202030204" pitchFamily="34" charset="0"/>
                    <a:ea typeface="ＭＳ 明朝" panose="02020609040205080304" pitchFamily="49" charset="-128"/>
                  </a:rPr>
                  <a:t>Requirements</a:t>
                </a:r>
              </a:p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  <a:latin typeface="Arial Narrow" panose="020B0606020202030204" pitchFamily="34" charset="0"/>
                    <a:ea typeface="ＭＳ 明朝" panose="02020609040205080304" pitchFamily="49" charset="-128"/>
                  </a:rPr>
                  <a:t>Gathering</a:t>
                </a:r>
              </a:p>
            </p:txBody>
          </p:sp>
          <p:sp>
            <p:nvSpPr>
              <p:cNvPr id="62050" name="Text Box 610">
                <a:extLst>
                  <a:ext uri="{FF2B5EF4-FFF2-40B4-BE49-F238E27FC236}">
                    <a16:creationId xmlns:a16="http://schemas.microsoft.com/office/drawing/2014/main" id="{B9B3C1C9-BB41-5083-E5A2-782C02E52B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9" y="981"/>
                <a:ext cx="52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  <a:latin typeface="Arial Narrow" panose="020B0606020202030204" pitchFamily="34" charset="0"/>
                    <a:ea typeface="ＭＳ 明朝" panose="02020609040205080304" pitchFamily="49" charset="-128"/>
                  </a:rPr>
                  <a:t>Box Structure</a:t>
                </a:r>
              </a:p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  <a:latin typeface="Arial Narrow" panose="020B0606020202030204" pitchFamily="34" charset="0"/>
                    <a:ea typeface="ＭＳ 明朝" panose="02020609040205080304" pitchFamily="49" charset="-128"/>
                  </a:rPr>
                  <a:t>Specification</a:t>
                </a:r>
              </a:p>
            </p:txBody>
          </p:sp>
          <p:sp>
            <p:nvSpPr>
              <p:cNvPr id="62051" name="Text Box 611">
                <a:extLst>
                  <a:ext uri="{FF2B5EF4-FFF2-40B4-BE49-F238E27FC236}">
                    <a16:creationId xmlns:a16="http://schemas.microsoft.com/office/drawing/2014/main" id="{2A03B186-0FCA-2D15-A54E-2AE6740547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981"/>
                <a:ext cx="263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  <a:latin typeface="Arial Narrow" panose="020B0606020202030204" pitchFamily="34" charset="0"/>
                    <a:ea typeface="ＭＳ 明朝" panose="02020609040205080304" pitchFamily="49" charset="-128"/>
                  </a:rPr>
                  <a:t>Formal</a:t>
                </a:r>
              </a:p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  <a:latin typeface="Arial Narrow" panose="020B0606020202030204" pitchFamily="34" charset="0"/>
                    <a:ea typeface="ＭＳ 明朝" panose="02020609040205080304" pitchFamily="49" charset="-128"/>
                  </a:rPr>
                  <a:t>Design</a:t>
                </a:r>
              </a:p>
            </p:txBody>
          </p:sp>
          <p:sp>
            <p:nvSpPr>
              <p:cNvPr id="62053" name="Text Box 613">
                <a:extLst>
                  <a:ext uri="{FF2B5EF4-FFF2-40B4-BE49-F238E27FC236}">
                    <a16:creationId xmlns:a16="http://schemas.microsoft.com/office/drawing/2014/main" id="{C4E82958-8EE6-A038-574F-E789AF7EF1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8" y="981"/>
                <a:ext cx="46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  <a:latin typeface="Arial Narrow" panose="020B0606020202030204" pitchFamily="34" charset="0"/>
                    <a:ea typeface="ＭＳ 明朝" panose="02020609040205080304" pitchFamily="49" charset="-128"/>
                  </a:rPr>
                  <a:t>Correctness</a:t>
                </a:r>
              </a:p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  <a:latin typeface="Arial Narrow" panose="020B0606020202030204" pitchFamily="34" charset="0"/>
                    <a:ea typeface="ＭＳ 明朝" panose="02020609040205080304" pitchFamily="49" charset="-128"/>
                  </a:rPr>
                  <a:t>Verification</a:t>
                </a:r>
              </a:p>
            </p:txBody>
          </p:sp>
          <p:sp>
            <p:nvSpPr>
              <p:cNvPr id="62054" name="Text Box 614">
                <a:extLst>
                  <a:ext uri="{FF2B5EF4-FFF2-40B4-BE49-F238E27FC236}">
                    <a16:creationId xmlns:a16="http://schemas.microsoft.com/office/drawing/2014/main" id="{05AEE72A-6DB7-00BE-A1F7-C2FBF716D8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6" y="981"/>
                <a:ext cx="39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  <a:latin typeface="Arial Narrow" panose="020B0606020202030204" pitchFamily="34" charset="0"/>
                    <a:ea typeface="ＭＳ 明朝" panose="02020609040205080304" pitchFamily="49" charset="-128"/>
                  </a:rPr>
                  <a:t>Code</a:t>
                </a:r>
              </a:p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  <a:latin typeface="Arial Narrow" panose="020B0606020202030204" pitchFamily="34" charset="0"/>
                    <a:ea typeface="ＭＳ 明朝" panose="02020609040205080304" pitchFamily="49" charset="-128"/>
                  </a:rPr>
                  <a:t>Inspection</a:t>
                </a:r>
              </a:p>
            </p:txBody>
          </p:sp>
          <p:sp>
            <p:nvSpPr>
              <p:cNvPr id="62055" name="Text Box 615">
                <a:extLst>
                  <a:ext uri="{FF2B5EF4-FFF2-40B4-BE49-F238E27FC236}">
                    <a16:creationId xmlns:a16="http://schemas.microsoft.com/office/drawing/2014/main" id="{B90BBFDA-6259-8580-3B58-A40DCBED1E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6" y="1071"/>
                <a:ext cx="373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  <a:latin typeface="Arial Narrow" panose="020B0606020202030204" pitchFamily="34" charset="0"/>
                    <a:ea typeface="ＭＳ 明朝" panose="02020609040205080304" pitchFamily="49" charset="-128"/>
                  </a:rPr>
                  <a:t>Statistical</a:t>
                </a:r>
              </a:p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  <a:latin typeface="Arial Narrow" panose="020B0606020202030204" pitchFamily="34" charset="0"/>
                    <a:ea typeface="ＭＳ 明朝" panose="02020609040205080304" pitchFamily="49" charset="-128"/>
                  </a:rPr>
                  <a:t>Use</a:t>
                </a:r>
              </a:p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  <a:latin typeface="Arial Narrow" panose="020B0606020202030204" pitchFamily="34" charset="0"/>
                    <a:ea typeface="ＭＳ 明朝" panose="02020609040205080304" pitchFamily="49" charset="-128"/>
                  </a:rPr>
                  <a:t>Testing</a:t>
                </a:r>
              </a:p>
            </p:txBody>
          </p:sp>
          <p:sp>
            <p:nvSpPr>
              <p:cNvPr id="62056" name="Text Box 616">
                <a:extLst>
                  <a:ext uri="{FF2B5EF4-FFF2-40B4-BE49-F238E27FC236}">
                    <a16:creationId xmlns:a16="http://schemas.microsoft.com/office/drawing/2014/main" id="{65CF5F43-1205-53A7-9708-B86912561D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5" y="1162"/>
                <a:ext cx="460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  <a:latin typeface="Arial Narrow" panose="020B0606020202030204" pitchFamily="34" charset="0"/>
                    <a:ea typeface="ＭＳ 明朝" panose="02020609040205080304" pitchFamily="49" charset="-128"/>
                  </a:rPr>
                  <a:t>Certification</a:t>
                </a:r>
              </a:p>
            </p:txBody>
          </p:sp>
          <p:sp>
            <p:nvSpPr>
              <p:cNvPr id="62057" name="Text Box 617">
                <a:extLst>
                  <a:ext uri="{FF2B5EF4-FFF2-40B4-BE49-F238E27FC236}">
                    <a16:creationId xmlns:a16="http://schemas.microsoft.com/office/drawing/2014/main" id="{9B6A9A13-068E-6E67-4834-7CF68943E5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5" y="1389"/>
                <a:ext cx="517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  <a:latin typeface="Arial Narrow" panose="020B0606020202030204" pitchFamily="34" charset="0"/>
                    <a:ea typeface="ＭＳ 明朝" panose="02020609040205080304" pitchFamily="49" charset="-128"/>
                  </a:rPr>
                  <a:t>Test Planning</a:t>
                </a:r>
              </a:p>
            </p:txBody>
          </p:sp>
        </p:grpSp>
      </p:grpSp>
      <p:grpSp>
        <p:nvGrpSpPr>
          <p:cNvPr id="62059" name="Group 619">
            <a:extLst>
              <a:ext uri="{FF2B5EF4-FFF2-40B4-BE49-F238E27FC236}">
                <a16:creationId xmlns:a16="http://schemas.microsoft.com/office/drawing/2014/main" id="{76362A68-E2E1-469D-1BCC-F450D720D50C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2708275"/>
            <a:ext cx="5900737" cy="1366838"/>
            <a:chOff x="887" y="765"/>
            <a:chExt cx="3717" cy="861"/>
          </a:xfrm>
        </p:grpSpPr>
        <p:sp>
          <p:nvSpPr>
            <p:cNvPr id="62060" name="Rectangle 620">
              <a:extLst>
                <a:ext uri="{FF2B5EF4-FFF2-40B4-BE49-F238E27FC236}">
                  <a16:creationId xmlns:a16="http://schemas.microsoft.com/office/drawing/2014/main" id="{D7006297-0FE5-F4B0-6C19-0E400A051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935"/>
              <a:ext cx="542" cy="66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061" name="Group 621">
              <a:extLst>
                <a:ext uri="{FF2B5EF4-FFF2-40B4-BE49-F238E27FC236}">
                  <a16:creationId xmlns:a16="http://schemas.microsoft.com/office/drawing/2014/main" id="{674591FD-B811-2924-2280-93B05A8172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3" y="939"/>
              <a:ext cx="579" cy="326"/>
              <a:chOff x="1493" y="939"/>
              <a:chExt cx="579" cy="326"/>
            </a:xfrm>
          </p:grpSpPr>
          <p:sp>
            <p:nvSpPr>
              <p:cNvPr id="62062" name="Rectangle 622">
                <a:extLst>
                  <a:ext uri="{FF2B5EF4-FFF2-40B4-BE49-F238E27FC236}">
                    <a16:creationId xmlns:a16="http://schemas.microsoft.com/office/drawing/2014/main" id="{850F34A2-2B9F-B4A3-8F0B-2EBDEB3CD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5" y="950"/>
                <a:ext cx="557" cy="315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63" name="Rectangle 623">
                <a:extLst>
                  <a:ext uri="{FF2B5EF4-FFF2-40B4-BE49-F238E27FC236}">
                    <a16:creationId xmlns:a16="http://schemas.microsoft.com/office/drawing/2014/main" id="{42491FEF-FFF3-070A-85CE-4B8DFA452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" y="939"/>
                <a:ext cx="558" cy="315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064" name="Group 624">
              <a:extLst>
                <a:ext uri="{FF2B5EF4-FFF2-40B4-BE49-F238E27FC236}">
                  <a16:creationId xmlns:a16="http://schemas.microsoft.com/office/drawing/2014/main" id="{63C7B748-2AA2-1EBE-DB4C-EC827D021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0" y="939"/>
              <a:ext cx="415" cy="326"/>
              <a:chOff x="2100" y="939"/>
              <a:chExt cx="415" cy="326"/>
            </a:xfrm>
          </p:grpSpPr>
          <p:sp>
            <p:nvSpPr>
              <p:cNvPr id="62065" name="Rectangle 625">
                <a:extLst>
                  <a:ext uri="{FF2B5EF4-FFF2-40B4-BE49-F238E27FC236}">
                    <a16:creationId xmlns:a16="http://schemas.microsoft.com/office/drawing/2014/main" id="{AA915726-E0EC-BA40-9887-694E1AFE7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4" y="950"/>
                <a:ext cx="401" cy="315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66" name="Rectangle 626">
                <a:extLst>
                  <a:ext uri="{FF2B5EF4-FFF2-40B4-BE49-F238E27FC236}">
                    <a16:creationId xmlns:a16="http://schemas.microsoft.com/office/drawing/2014/main" id="{EA503CA4-789E-FF08-C246-D46771C5A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" y="939"/>
                <a:ext cx="400" cy="315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067" name="Group 627">
              <a:extLst>
                <a:ext uri="{FF2B5EF4-FFF2-40B4-BE49-F238E27FC236}">
                  <a16:creationId xmlns:a16="http://schemas.microsoft.com/office/drawing/2014/main" id="{D438157B-8F7A-80C1-B00F-8F9CBE66F3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2" y="939"/>
              <a:ext cx="594" cy="326"/>
              <a:chOff x="2542" y="939"/>
              <a:chExt cx="594" cy="326"/>
            </a:xfrm>
          </p:grpSpPr>
          <p:sp>
            <p:nvSpPr>
              <p:cNvPr id="62068" name="Rectangle 628">
                <a:extLst>
                  <a:ext uri="{FF2B5EF4-FFF2-40B4-BE49-F238E27FC236}">
                    <a16:creationId xmlns:a16="http://schemas.microsoft.com/office/drawing/2014/main" id="{B786C4E8-9270-8CEB-F16A-9326662A4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5" y="950"/>
                <a:ext cx="571" cy="315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69" name="Rectangle 629">
                <a:extLst>
                  <a:ext uri="{FF2B5EF4-FFF2-40B4-BE49-F238E27FC236}">
                    <a16:creationId xmlns:a16="http://schemas.microsoft.com/office/drawing/2014/main" id="{BA0AC68D-28E4-0053-23EA-A2AD24BF4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2" y="939"/>
                <a:ext cx="570" cy="315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070" name="Group 630">
              <a:extLst>
                <a:ext uri="{FF2B5EF4-FFF2-40B4-BE49-F238E27FC236}">
                  <a16:creationId xmlns:a16="http://schemas.microsoft.com/office/drawing/2014/main" id="{7F7C54C2-68C2-E928-BE18-D395497BE0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4" y="939"/>
              <a:ext cx="471" cy="326"/>
              <a:chOff x="3154" y="939"/>
              <a:chExt cx="471" cy="326"/>
            </a:xfrm>
          </p:grpSpPr>
          <p:sp>
            <p:nvSpPr>
              <p:cNvPr id="62071" name="Rectangle 631">
                <a:extLst>
                  <a:ext uri="{FF2B5EF4-FFF2-40B4-BE49-F238E27FC236}">
                    <a16:creationId xmlns:a16="http://schemas.microsoft.com/office/drawing/2014/main" id="{A18CDE4F-79E3-D40E-0638-72079A6DE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1" y="950"/>
                <a:ext cx="454" cy="315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72" name="Rectangle 632">
                <a:extLst>
                  <a:ext uri="{FF2B5EF4-FFF2-40B4-BE49-F238E27FC236}">
                    <a16:creationId xmlns:a16="http://schemas.microsoft.com/office/drawing/2014/main" id="{D3BD15D1-CC2C-0356-A24E-B70A8BB37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" y="939"/>
                <a:ext cx="454" cy="315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073" name="Rectangle 633">
              <a:extLst>
                <a:ext uri="{FF2B5EF4-FFF2-40B4-BE49-F238E27FC236}">
                  <a16:creationId xmlns:a16="http://schemas.microsoft.com/office/drawing/2014/main" id="{F96A1045-C411-F764-D393-DA336FE21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1311"/>
              <a:ext cx="2110" cy="31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74" name="Rectangle 634">
              <a:extLst>
                <a:ext uri="{FF2B5EF4-FFF2-40B4-BE49-F238E27FC236}">
                  <a16:creationId xmlns:a16="http://schemas.microsoft.com/office/drawing/2014/main" id="{11AB52D1-8666-A051-C871-F9EE4C743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1297"/>
              <a:ext cx="2110" cy="31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075" name="Group 635">
              <a:extLst>
                <a:ext uri="{FF2B5EF4-FFF2-40B4-BE49-F238E27FC236}">
                  <a16:creationId xmlns:a16="http://schemas.microsoft.com/office/drawing/2014/main" id="{6CFAD38B-5FC6-63E4-BF0A-EEA03CA7F4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8" y="939"/>
              <a:ext cx="422" cy="687"/>
              <a:chOff x="3658" y="939"/>
              <a:chExt cx="422" cy="687"/>
            </a:xfrm>
          </p:grpSpPr>
          <p:sp>
            <p:nvSpPr>
              <p:cNvPr id="62076" name="Rectangle 636">
                <a:extLst>
                  <a:ext uri="{FF2B5EF4-FFF2-40B4-BE49-F238E27FC236}">
                    <a16:creationId xmlns:a16="http://schemas.microsoft.com/office/drawing/2014/main" id="{F3257EFB-25C2-D0A1-9A3D-72FAFA9EB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966"/>
                <a:ext cx="407" cy="660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77" name="Rectangle 637">
                <a:extLst>
                  <a:ext uri="{FF2B5EF4-FFF2-40B4-BE49-F238E27FC236}">
                    <a16:creationId xmlns:a16="http://schemas.microsoft.com/office/drawing/2014/main" id="{D8EA18CD-7DBA-A33E-57F2-1C800F676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" y="939"/>
                <a:ext cx="407" cy="660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078" name="Group 638">
              <a:extLst>
                <a:ext uri="{FF2B5EF4-FFF2-40B4-BE49-F238E27FC236}">
                  <a16:creationId xmlns:a16="http://schemas.microsoft.com/office/drawing/2014/main" id="{92CA9FFC-38D5-C34A-FDEE-E6EFF52AA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1" y="939"/>
              <a:ext cx="503" cy="687"/>
              <a:chOff x="4101" y="939"/>
              <a:chExt cx="436" cy="687"/>
            </a:xfrm>
          </p:grpSpPr>
          <p:sp>
            <p:nvSpPr>
              <p:cNvPr id="62079" name="Rectangle 639">
                <a:extLst>
                  <a:ext uri="{FF2B5EF4-FFF2-40B4-BE49-F238E27FC236}">
                    <a16:creationId xmlns:a16="http://schemas.microsoft.com/office/drawing/2014/main" id="{D64710A2-8690-3636-AC70-5754F1EC4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8" y="966"/>
                <a:ext cx="419" cy="660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80" name="Rectangle 640">
                <a:extLst>
                  <a:ext uri="{FF2B5EF4-FFF2-40B4-BE49-F238E27FC236}">
                    <a16:creationId xmlns:a16="http://schemas.microsoft.com/office/drawing/2014/main" id="{CC48AF5A-CBD0-A62E-D381-E7946FBCA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1" y="939"/>
                <a:ext cx="419" cy="660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081" name="Text Box 641">
              <a:extLst>
                <a:ext uri="{FF2B5EF4-FFF2-40B4-BE49-F238E27FC236}">
                  <a16:creationId xmlns:a16="http://schemas.microsoft.com/office/drawing/2014/main" id="{FF2927C9-AC92-5140-F7A6-A8ACC4969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765"/>
              <a:ext cx="643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Helvetica" panose="020B0604020202020204" pitchFamily="34" charset="0"/>
                </a:rPr>
                <a:t>Increment #2</a:t>
              </a:r>
            </a:p>
          </p:txBody>
        </p:sp>
        <p:sp>
          <p:nvSpPr>
            <p:cNvPr id="62082" name="Text Box 642">
              <a:extLst>
                <a:ext uri="{FF2B5EF4-FFF2-40B4-BE49-F238E27FC236}">
                  <a16:creationId xmlns:a16="http://schemas.microsoft.com/office/drawing/2014/main" id="{E766EE64-AAC1-C66A-CAF7-E17C5D064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" y="1117"/>
              <a:ext cx="5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Requirements</a:t>
              </a:r>
            </a:p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Gathering</a:t>
              </a:r>
            </a:p>
          </p:txBody>
        </p:sp>
        <p:sp>
          <p:nvSpPr>
            <p:cNvPr id="62083" name="Text Box 643">
              <a:extLst>
                <a:ext uri="{FF2B5EF4-FFF2-40B4-BE49-F238E27FC236}">
                  <a16:creationId xmlns:a16="http://schemas.microsoft.com/office/drawing/2014/main" id="{2CDD1A79-D875-349C-0D79-9076A317C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981"/>
              <a:ext cx="52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Box Structure</a:t>
              </a:r>
            </a:p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Specification</a:t>
              </a:r>
            </a:p>
          </p:txBody>
        </p:sp>
        <p:sp>
          <p:nvSpPr>
            <p:cNvPr id="62084" name="Text Box 644">
              <a:extLst>
                <a:ext uri="{FF2B5EF4-FFF2-40B4-BE49-F238E27FC236}">
                  <a16:creationId xmlns:a16="http://schemas.microsoft.com/office/drawing/2014/main" id="{3548EBFE-E702-6F76-87C4-4AD05A54C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981"/>
              <a:ext cx="26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Formal</a:t>
              </a:r>
            </a:p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Design</a:t>
              </a:r>
            </a:p>
          </p:txBody>
        </p:sp>
        <p:sp>
          <p:nvSpPr>
            <p:cNvPr id="62085" name="Text Box 645">
              <a:extLst>
                <a:ext uri="{FF2B5EF4-FFF2-40B4-BE49-F238E27FC236}">
                  <a16:creationId xmlns:a16="http://schemas.microsoft.com/office/drawing/2014/main" id="{FDBC3D3D-D133-367C-0773-64C4D0986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981"/>
              <a:ext cx="46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Correctness</a:t>
              </a:r>
            </a:p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Verification</a:t>
              </a:r>
            </a:p>
          </p:txBody>
        </p:sp>
        <p:sp>
          <p:nvSpPr>
            <p:cNvPr id="62086" name="Text Box 646">
              <a:extLst>
                <a:ext uri="{FF2B5EF4-FFF2-40B4-BE49-F238E27FC236}">
                  <a16:creationId xmlns:a16="http://schemas.microsoft.com/office/drawing/2014/main" id="{784780A5-3D5E-CD75-CFD0-59CE699A0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981"/>
              <a:ext cx="3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Code</a:t>
              </a:r>
            </a:p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Inspection</a:t>
              </a:r>
            </a:p>
          </p:txBody>
        </p:sp>
        <p:sp>
          <p:nvSpPr>
            <p:cNvPr id="62087" name="Text Box 647">
              <a:extLst>
                <a:ext uri="{FF2B5EF4-FFF2-40B4-BE49-F238E27FC236}">
                  <a16:creationId xmlns:a16="http://schemas.microsoft.com/office/drawing/2014/main" id="{15EDB0D8-DE3C-55E7-005C-61D778C1E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1071"/>
              <a:ext cx="373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Statistical</a:t>
              </a:r>
            </a:p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Use</a:t>
              </a:r>
            </a:p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Testing</a:t>
              </a:r>
            </a:p>
          </p:txBody>
        </p:sp>
        <p:sp>
          <p:nvSpPr>
            <p:cNvPr id="62088" name="Text Box 648">
              <a:extLst>
                <a:ext uri="{FF2B5EF4-FFF2-40B4-BE49-F238E27FC236}">
                  <a16:creationId xmlns:a16="http://schemas.microsoft.com/office/drawing/2014/main" id="{586E1E7F-1F87-A587-0574-E4CE1B588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1162"/>
              <a:ext cx="46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Certification</a:t>
              </a:r>
            </a:p>
          </p:txBody>
        </p:sp>
        <p:sp>
          <p:nvSpPr>
            <p:cNvPr id="62089" name="Text Box 649">
              <a:extLst>
                <a:ext uri="{FF2B5EF4-FFF2-40B4-BE49-F238E27FC236}">
                  <a16:creationId xmlns:a16="http://schemas.microsoft.com/office/drawing/2014/main" id="{D636E788-E4A5-F6BC-3A8D-4CB94DC1C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389"/>
              <a:ext cx="517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Test Planning</a:t>
              </a:r>
            </a:p>
          </p:txBody>
        </p:sp>
      </p:grpSp>
      <p:grpSp>
        <p:nvGrpSpPr>
          <p:cNvPr id="62090" name="Group 650">
            <a:extLst>
              <a:ext uri="{FF2B5EF4-FFF2-40B4-BE49-F238E27FC236}">
                <a16:creationId xmlns:a16="http://schemas.microsoft.com/office/drawing/2014/main" id="{5C463221-7D5E-FD01-FAFC-6C9DDE00711E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4292600"/>
            <a:ext cx="5900737" cy="1366838"/>
            <a:chOff x="887" y="765"/>
            <a:chExt cx="3717" cy="861"/>
          </a:xfrm>
        </p:grpSpPr>
        <p:sp>
          <p:nvSpPr>
            <p:cNvPr id="62091" name="Rectangle 651">
              <a:extLst>
                <a:ext uri="{FF2B5EF4-FFF2-40B4-BE49-F238E27FC236}">
                  <a16:creationId xmlns:a16="http://schemas.microsoft.com/office/drawing/2014/main" id="{EB60672F-E2C4-78ED-29C7-BDA802F26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935"/>
              <a:ext cx="542" cy="66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092" name="Group 652">
              <a:extLst>
                <a:ext uri="{FF2B5EF4-FFF2-40B4-BE49-F238E27FC236}">
                  <a16:creationId xmlns:a16="http://schemas.microsoft.com/office/drawing/2014/main" id="{59C8557F-5E81-C2F5-6687-CC6ACB68C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3" y="939"/>
              <a:ext cx="579" cy="326"/>
              <a:chOff x="1493" y="939"/>
              <a:chExt cx="579" cy="326"/>
            </a:xfrm>
          </p:grpSpPr>
          <p:sp>
            <p:nvSpPr>
              <p:cNvPr id="62093" name="Rectangle 653">
                <a:extLst>
                  <a:ext uri="{FF2B5EF4-FFF2-40B4-BE49-F238E27FC236}">
                    <a16:creationId xmlns:a16="http://schemas.microsoft.com/office/drawing/2014/main" id="{73578D42-B4F5-1423-38F7-7EED66283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5" y="950"/>
                <a:ext cx="557" cy="315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94" name="Rectangle 654">
                <a:extLst>
                  <a:ext uri="{FF2B5EF4-FFF2-40B4-BE49-F238E27FC236}">
                    <a16:creationId xmlns:a16="http://schemas.microsoft.com/office/drawing/2014/main" id="{62FE6DEC-3A4E-C591-AB7A-0669E55CA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" y="939"/>
                <a:ext cx="558" cy="315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095" name="Group 655">
              <a:extLst>
                <a:ext uri="{FF2B5EF4-FFF2-40B4-BE49-F238E27FC236}">
                  <a16:creationId xmlns:a16="http://schemas.microsoft.com/office/drawing/2014/main" id="{2EC43900-B7E7-C7BC-C84F-4379DAD6EF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0" y="939"/>
              <a:ext cx="415" cy="326"/>
              <a:chOff x="2100" y="939"/>
              <a:chExt cx="415" cy="326"/>
            </a:xfrm>
          </p:grpSpPr>
          <p:sp>
            <p:nvSpPr>
              <p:cNvPr id="62096" name="Rectangle 656">
                <a:extLst>
                  <a:ext uri="{FF2B5EF4-FFF2-40B4-BE49-F238E27FC236}">
                    <a16:creationId xmlns:a16="http://schemas.microsoft.com/office/drawing/2014/main" id="{C0436128-2671-1844-A76B-94B5FB443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4" y="950"/>
                <a:ext cx="401" cy="315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97" name="Rectangle 657">
                <a:extLst>
                  <a:ext uri="{FF2B5EF4-FFF2-40B4-BE49-F238E27FC236}">
                    <a16:creationId xmlns:a16="http://schemas.microsoft.com/office/drawing/2014/main" id="{F663B563-1C09-6710-50C5-8223FDCC1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" y="939"/>
                <a:ext cx="400" cy="315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098" name="Group 658">
              <a:extLst>
                <a:ext uri="{FF2B5EF4-FFF2-40B4-BE49-F238E27FC236}">
                  <a16:creationId xmlns:a16="http://schemas.microsoft.com/office/drawing/2014/main" id="{24D57D32-5514-118C-3BF8-BF3BF3F4E8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2" y="939"/>
              <a:ext cx="594" cy="326"/>
              <a:chOff x="2542" y="939"/>
              <a:chExt cx="594" cy="326"/>
            </a:xfrm>
          </p:grpSpPr>
          <p:sp>
            <p:nvSpPr>
              <p:cNvPr id="62099" name="Rectangle 659">
                <a:extLst>
                  <a:ext uri="{FF2B5EF4-FFF2-40B4-BE49-F238E27FC236}">
                    <a16:creationId xmlns:a16="http://schemas.microsoft.com/office/drawing/2014/main" id="{DBFCC067-97BD-1034-9195-B586C68E8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5" y="950"/>
                <a:ext cx="571" cy="315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00" name="Rectangle 660">
                <a:extLst>
                  <a:ext uri="{FF2B5EF4-FFF2-40B4-BE49-F238E27FC236}">
                    <a16:creationId xmlns:a16="http://schemas.microsoft.com/office/drawing/2014/main" id="{73B8620E-EDFC-5523-C98E-6EF91440C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2" y="939"/>
                <a:ext cx="570" cy="315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101" name="Group 661">
              <a:extLst>
                <a:ext uri="{FF2B5EF4-FFF2-40B4-BE49-F238E27FC236}">
                  <a16:creationId xmlns:a16="http://schemas.microsoft.com/office/drawing/2014/main" id="{21E24830-EFA2-4754-0525-CCB0CEBD53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4" y="939"/>
              <a:ext cx="471" cy="326"/>
              <a:chOff x="3154" y="939"/>
              <a:chExt cx="471" cy="326"/>
            </a:xfrm>
          </p:grpSpPr>
          <p:sp>
            <p:nvSpPr>
              <p:cNvPr id="62102" name="Rectangle 662">
                <a:extLst>
                  <a:ext uri="{FF2B5EF4-FFF2-40B4-BE49-F238E27FC236}">
                    <a16:creationId xmlns:a16="http://schemas.microsoft.com/office/drawing/2014/main" id="{FA7A7388-6690-2D79-6952-CBE871BBC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1" y="950"/>
                <a:ext cx="454" cy="315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03" name="Rectangle 663">
                <a:extLst>
                  <a:ext uri="{FF2B5EF4-FFF2-40B4-BE49-F238E27FC236}">
                    <a16:creationId xmlns:a16="http://schemas.microsoft.com/office/drawing/2014/main" id="{609E5DF3-3F31-84D1-E3BE-74A592811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" y="939"/>
                <a:ext cx="454" cy="315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104" name="Rectangle 664">
              <a:extLst>
                <a:ext uri="{FF2B5EF4-FFF2-40B4-BE49-F238E27FC236}">
                  <a16:creationId xmlns:a16="http://schemas.microsoft.com/office/drawing/2014/main" id="{7C07D4F8-B343-F568-6F81-E5528F933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1311"/>
              <a:ext cx="2110" cy="31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05" name="Rectangle 665">
              <a:extLst>
                <a:ext uri="{FF2B5EF4-FFF2-40B4-BE49-F238E27FC236}">
                  <a16:creationId xmlns:a16="http://schemas.microsoft.com/office/drawing/2014/main" id="{AEEEFE39-DCE9-23E2-474F-546C41132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1297"/>
              <a:ext cx="2110" cy="31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106" name="Group 666">
              <a:extLst>
                <a:ext uri="{FF2B5EF4-FFF2-40B4-BE49-F238E27FC236}">
                  <a16:creationId xmlns:a16="http://schemas.microsoft.com/office/drawing/2014/main" id="{E54701D9-6044-E328-4367-607316701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8" y="939"/>
              <a:ext cx="422" cy="687"/>
              <a:chOff x="3658" y="939"/>
              <a:chExt cx="422" cy="687"/>
            </a:xfrm>
          </p:grpSpPr>
          <p:sp>
            <p:nvSpPr>
              <p:cNvPr id="62107" name="Rectangle 667">
                <a:extLst>
                  <a:ext uri="{FF2B5EF4-FFF2-40B4-BE49-F238E27FC236}">
                    <a16:creationId xmlns:a16="http://schemas.microsoft.com/office/drawing/2014/main" id="{A163E841-59C7-2520-2F6A-99B7272C1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966"/>
                <a:ext cx="407" cy="660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08" name="Rectangle 668">
                <a:extLst>
                  <a:ext uri="{FF2B5EF4-FFF2-40B4-BE49-F238E27FC236}">
                    <a16:creationId xmlns:a16="http://schemas.microsoft.com/office/drawing/2014/main" id="{5BFCFAF3-90E5-2DCE-2601-FB9F0FBB7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" y="939"/>
                <a:ext cx="407" cy="660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109" name="Group 669">
              <a:extLst>
                <a:ext uri="{FF2B5EF4-FFF2-40B4-BE49-F238E27FC236}">
                  <a16:creationId xmlns:a16="http://schemas.microsoft.com/office/drawing/2014/main" id="{BCC6747C-3A88-CC74-B032-7B8AA8CC8F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1" y="939"/>
              <a:ext cx="503" cy="687"/>
              <a:chOff x="4101" y="939"/>
              <a:chExt cx="436" cy="687"/>
            </a:xfrm>
          </p:grpSpPr>
          <p:sp>
            <p:nvSpPr>
              <p:cNvPr id="62110" name="Rectangle 670">
                <a:extLst>
                  <a:ext uri="{FF2B5EF4-FFF2-40B4-BE49-F238E27FC236}">
                    <a16:creationId xmlns:a16="http://schemas.microsoft.com/office/drawing/2014/main" id="{BBB7FDB2-D130-350A-A7CD-5F6361263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8" y="966"/>
                <a:ext cx="419" cy="660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11" name="Rectangle 671">
                <a:extLst>
                  <a:ext uri="{FF2B5EF4-FFF2-40B4-BE49-F238E27FC236}">
                    <a16:creationId xmlns:a16="http://schemas.microsoft.com/office/drawing/2014/main" id="{40D1440D-1D57-6D2F-4DD7-EF4302E8B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1" y="939"/>
                <a:ext cx="419" cy="660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112" name="Text Box 672">
              <a:extLst>
                <a:ext uri="{FF2B5EF4-FFF2-40B4-BE49-F238E27FC236}">
                  <a16:creationId xmlns:a16="http://schemas.microsoft.com/office/drawing/2014/main" id="{D080C9CD-9B71-193E-F200-1DD57A3EB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765"/>
              <a:ext cx="649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Helvetica" panose="020B0604020202020204" pitchFamily="34" charset="0"/>
                </a:rPr>
                <a:t>Increment #n</a:t>
              </a:r>
            </a:p>
          </p:txBody>
        </p:sp>
        <p:sp>
          <p:nvSpPr>
            <p:cNvPr id="62113" name="Text Box 673">
              <a:extLst>
                <a:ext uri="{FF2B5EF4-FFF2-40B4-BE49-F238E27FC236}">
                  <a16:creationId xmlns:a16="http://schemas.microsoft.com/office/drawing/2014/main" id="{E642F785-BA9F-7A81-E379-BC497EE72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" y="1117"/>
              <a:ext cx="5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Requirements</a:t>
              </a:r>
            </a:p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Gathering</a:t>
              </a:r>
            </a:p>
          </p:txBody>
        </p:sp>
        <p:sp>
          <p:nvSpPr>
            <p:cNvPr id="62114" name="Text Box 674">
              <a:extLst>
                <a:ext uri="{FF2B5EF4-FFF2-40B4-BE49-F238E27FC236}">
                  <a16:creationId xmlns:a16="http://schemas.microsoft.com/office/drawing/2014/main" id="{93E5B7AC-5087-1B17-B349-FF4970264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981"/>
              <a:ext cx="52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Box Structure</a:t>
              </a:r>
            </a:p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Specification</a:t>
              </a:r>
            </a:p>
          </p:txBody>
        </p:sp>
        <p:sp>
          <p:nvSpPr>
            <p:cNvPr id="62115" name="Text Box 675">
              <a:extLst>
                <a:ext uri="{FF2B5EF4-FFF2-40B4-BE49-F238E27FC236}">
                  <a16:creationId xmlns:a16="http://schemas.microsoft.com/office/drawing/2014/main" id="{549FA0DC-DB90-2151-C301-9F7F130C2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981"/>
              <a:ext cx="26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Formal</a:t>
              </a:r>
            </a:p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Design</a:t>
              </a:r>
            </a:p>
          </p:txBody>
        </p:sp>
        <p:sp>
          <p:nvSpPr>
            <p:cNvPr id="62116" name="Text Box 676">
              <a:extLst>
                <a:ext uri="{FF2B5EF4-FFF2-40B4-BE49-F238E27FC236}">
                  <a16:creationId xmlns:a16="http://schemas.microsoft.com/office/drawing/2014/main" id="{5A690B20-4BE6-73B5-5449-2F5162173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981"/>
              <a:ext cx="46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Correctness</a:t>
              </a:r>
            </a:p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Verification</a:t>
              </a:r>
            </a:p>
          </p:txBody>
        </p:sp>
        <p:sp>
          <p:nvSpPr>
            <p:cNvPr id="62117" name="Text Box 677">
              <a:extLst>
                <a:ext uri="{FF2B5EF4-FFF2-40B4-BE49-F238E27FC236}">
                  <a16:creationId xmlns:a16="http://schemas.microsoft.com/office/drawing/2014/main" id="{158D7B1B-2067-80BB-5635-0EC6844BE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981"/>
              <a:ext cx="3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Code</a:t>
              </a:r>
            </a:p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Inspection</a:t>
              </a:r>
            </a:p>
          </p:txBody>
        </p:sp>
        <p:sp>
          <p:nvSpPr>
            <p:cNvPr id="62118" name="Text Box 678">
              <a:extLst>
                <a:ext uri="{FF2B5EF4-FFF2-40B4-BE49-F238E27FC236}">
                  <a16:creationId xmlns:a16="http://schemas.microsoft.com/office/drawing/2014/main" id="{C190AD15-9B09-CDFD-0481-01E5AAFC4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1071"/>
              <a:ext cx="373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Statistical</a:t>
              </a:r>
            </a:p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Use</a:t>
              </a:r>
            </a:p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Testing</a:t>
              </a:r>
            </a:p>
          </p:txBody>
        </p:sp>
        <p:sp>
          <p:nvSpPr>
            <p:cNvPr id="62119" name="Text Box 679">
              <a:extLst>
                <a:ext uri="{FF2B5EF4-FFF2-40B4-BE49-F238E27FC236}">
                  <a16:creationId xmlns:a16="http://schemas.microsoft.com/office/drawing/2014/main" id="{6CBF281A-B2B7-5543-2887-FEF565A00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1162"/>
              <a:ext cx="46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Certification</a:t>
              </a:r>
            </a:p>
          </p:txBody>
        </p:sp>
        <p:sp>
          <p:nvSpPr>
            <p:cNvPr id="62120" name="Text Box 680">
              <a:extLst>
                <a:ext uri="{FF2B5EF4-FFF2-40B4-BE49-F238E27FC236}">
                  <a16:creationId xmlns:a16="http://schemas.microsoft.com/office/drawing/2014/main" id="{1842FD4D-1057-4AF5-9F2F-3FFC806A3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389"/>
              <a:ext cx="517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Arial Narrow" panose="020B0606020202030204" pitchFamily="34" charset="0"/>
                  <a:ea typeface="ＭＳ 明朝" panose="02020609040205080304" pitchFamily="49" charset="-128"/>
                </a:rPr>
                <a:t>Test Planning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>
            <a:extLst>
              <a:ext uri="{FF2B5EF4-FFF2-40B4-BE49-F238E27FC236}">
                <a16:creationId xmlns:a16="http://schemas.microsoft.com/office/drawing/2014/main" id="{14E39B5F-F496-0EB1-326B-BED9566C4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96212" cy="5040312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 sz="1800" b="1"/>
              <a:t>Increment Planning</a:t>
            </a:r>
            <a:r>
              <a:rPr lang="en-US" altLang="zh-CN" sz="1800" b="1">
                <a:latin typeface="Palatino"/>
              </a:rPr>
              <a:t>—</a:t>
            </a:r>
            <a:r>
              <a:rPr lang="en-US" altLang="zh-CN" sz="1800" b="1"/>
              <a:t> </a:t>
            </a:r>
            <a:r>
              <a:rPr lang="en-US" altLang="zh-CN" sz="1800"/>
              <a:t>adopts the incremental strategy</a:t>
            </a:r>
          </a:p>
          <a:p>
            <a:pPr>
              <a:spcBef>
                <a:spcPct val="30000"/>
              </a:spcBef>
            </a:pPr>
            <a:r>
              <a:rPr lang="en-US" altLang="zh-CN" sz="1800" b="1"/>
              <a:t>Requirements Gathering</a:t>
            </a:r>
            <a:r>
              <a:rPr lang="en-US" altLang="zh-CN" sz="1800" b="1">
                <a:latin typeface="Palatino"/>
              </a:rPr>
              <a:t>—</a:t>
            </a:r>
            <a:r>
              <a:rPr lang="en-US" altLang="zh-CN" sz="1800" b="1"/>
              <a:t> </a:t>
            </a:r>
            <a:r>
              <a:rPr lang="en-US" altLang="zh-CN" sz="1800"/>
              <a:t>defines a description of customer level requirements (for each increment)</a:t>
            </a:r>
          </a:p>
          <a:p>
            <a:pPr>
              <a:spcBef>
                <a:spcPct val="30000"/>
              </a:spcBef>
            </a:pPr>
            <a:r>
              <a:rPr lang="en-US" altLang="zh-CN" sz="1800" b="1"/>
              <a:t>Box Structure Specification</a:t>
            </a:r>
            <a:r>
              <a:rPr lang="en-US" altLang="zh-CN" sz="1800" b="1">
                <a:latin typeface="Palatino"/>
              </a:rPr>
              <a:t>—</a:t>
            </a:r>
            <a:r>
              <a:rPr lang="en-US" altLang="zh-CN" sz="1800" b="1"/>
              <a:t> </a:t>
            </a:r>
            <a:r>
              <a:rPr lang="en-US" altLang="zh-CN" sz="1800"/>
              <a:t>describes the functional specification</a:t>
            </a:r>
          </a:p>
          <a:p>
            <a:pPr>
              <a:spcBef>
                <a:spcPct val="30000"/>
              </a:spcBef>
            </a:pPr>
            <a:r>
              <a:rPr lang="en-US" altLang="zh-CN" sz="1800" b="1"/>
              <a:t>Formal Design</a:t>
            </a:r>
            <a:r>
              <a:rPr lang="en-US" altLang="zh-CN" sz="1800" b="1">
                <a:latin typeface="Palatino"/>
              </a:rPr>
              <a:t>—</a:t>
            </a:r>
            <a:r>
              <a:rPr lang="en-US" altLang="zh-CN" sz="1800" b="1"/>
              <a:t> </a:t>
            </a:r>
            <a:r>
              <a:rPr lang="en-US" altLang="zh-CN" sz="1800"/>
              <a:t>specifications (called </a:t>
            </a:r>
            <a:r>
              <a:rPr lang="en-US" altLang="zh-CN" sz="1800">
                <a:latin typeface="Palatino"/>
              </a:rPr>
              <a:t>“</a:t>
            </a:r>
            <a:r>
              <a:rPr lang="en-US" altLang="zh-CN" sz="1800"/>
              <a:t>black boxes</a:t>
            </a:r>
            <a:r>
              <a:rPr lang="en-US" altLang="zh-CN" sz="1800">
                <a:latin typeface="Palatino"/>
              </a:rPr>
              <a:t>”</a:t>
            </a:r>
            <a:r>
              <a:rPr lang="en-US" altLang="zh-CN" sz="1800"/>
              <a:t>) are iteratively refined (with an increment) to become analogous to architectural and procedural designs (called </a:t>
            </a:r>
            <a:r>
              <a:rPr lang="en-US" altLang="zh-CN" sz="1800">
                <a:latin typeface="Palatino"/>
              </a:rPr>
              <a:t>“</a:t>
            </a:r>
            <a:r>
              <a:rPr lang="en-US" altLang="zh-CN" sz="1800"/>
              <a:t>state boxes</a:t>
            </a:r>
            <a:r>
              <a:rPr lang="en-US" altLang="zh-CN" sz="1800">
                <a:latin typeface="Palatino"/>
              </a:rPr>
              <a:t>”</a:t>
            </a:r>
            <a:r>
              <a:rPr lang="en-US" altLang="zh-CN" sz="1800"/>
              <a:t> and </a:t>
            </a:r>
            <a:r>
              <a:rPr lang="en-US" altLang="zh-CN" sz="1800">
                <a:latin typeface="Palatino"/>
              </a:rPr>
              <a:t>“</a:t>
            </a:r>
            <a:r>
              <a:rPr lang="en-US" altLang="zh-CN" sz="1800"/>
              <a:t>clear boxes,</a:t>
            </a:r>
            <a:r>
              <a:rPr lang="en-US" altLang="zh-CN" sz="1800">
                <a:latin typeface="Palatino"/>
              </a:rPr>
              <a:t>”</a:t>
            </a:r>
            <a:r>
              <a:rPr lang="en-US" altLang="zh-CN" sz="1800"/>
              <a:t> respectively)</a:t>
            </a:r>
          </a:p>
          <a:p>
            <a:pPr>
              <a:spcBef>
                <a:spcPct val="30000"/>
              </a:spcBef>
            </a:pPr>
            <a:r>
              <a:rPr lang="en-US" altLang="zh-CN" sz="1800" b="1"/>
              <a:t>Correctness Verification</a:t>
            </a:r>
            <a:r>
              <a:rPr lang="en-US" altLang="zh-CN" sz="1800" b="1">
                <a:latin typeface="Palatino"/>
              </a:rPr>
              <a:t>—</a:t>
            </a:r>
            <a:r>
              <a:rPr lang="en-US" altLang="zh-CN" sz="1800" b="1"/>
              <a:t> </a:t>
            </a:r>
            <a:r>
              <a:rPr lang="en-US" altLang="zh-CN" sz="1800"/>
              <a:t>verification begins with the highest level box structure (specification) and moves toward design detail and code using a set of </a:t>
            </a:r>
            <a:r>
              <a:rPr lang="en-US" altLang="zh-CN" sz="1800">
                <a:latin typeface="Palatino"/>
              </a:rPr>
              <a:t>“</a:t>
            </a:r>
            <a:r>
              <a:rPr lang="en-US" altLang="zh-CN" sz="1800"/>
              <a:t>correctness questions.</a:t>
            </a:r>
            <a:r>
              <a:rPr lang="en-US" altLang="zh-CN" sz="1800">
                <a:latin typeface="Palatino"/>
              </a:rPr>
              <a:t>”</a:t>
            </a:r>
            <a:r>
              <a:rPr lang="en-US" altLang="zh-CN" sz="1800"/>
              <a:t> If  these do not demonstrate that the specification is correct, more  formal (mathematical) methods for verification are used</a:t>
            </a:r>
          </a:p>
          <a:p>
            <a:pPr>
              <a:spcBef>
                <a:spcPct val="30000"/>
              </a:spcBef>
            </a:pPr>
            <a:r>
              <a:rPr lang="en-US" altLang="zh-CN" sz="1800" b="1"/>
              <a:t>Code Generation, Inspection and Verification</a:t>
            </a:r>
            <a:r>
              <a:rPr lang="en-US" altLang="zh-CN" sz="1800" b="1">
                <a:latin typeface="Palatino"/>
              </a:rPr>
              <a:t>—</a:t>
            </a:r>
            <a:r>
              <a:rPr lang="en-US" altLang="zh-CN" sz="1800" b="1"/>
              <a:t> </a:t>
            </a:r>
            <a:r>
              <a:rPr lang="en-US" altLang="zh-CN" sz="1800"/>
              <a:t>the box structure specifications, represented in a specialized language, are transmitted into the appropriate  programming  language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71264CA9-A83D-A1A8-9781-89729F46A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z="2400"/>
              <a:t>28.1  The Cleanroom Strategy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3CBF2D5-E96C-2036-156A-FC4E9764A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96212" cy="403225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zh-CN" sz="1800" b="1"/>
              <a:t>Statistical Test Planning</a:t>
            </a:r>
            <a:r>
              <a:rPr lang="en-US" altLang="zh-CN" sz="1800" b="1">
                <a:latin typeface="Palatino"/>
              </a:rPr>
              <a:t>—</a:t>
            </a:r>
            <a:r>
              <a:rPr lang="en-US" altLang="zh-CN" sz="1800"/>
              <a:t> a suite of test cases that exercise of </a:t>
            </a:r>
            <a:r>
              <a:rPr lang="en-US" altLang="zh-CN" sz="1800">
                <a:latin typeface="Palatino"/>
              </a:rPr>
              <a:t>“</a:t>
            </a:r>
            <a:r>
              <a:rPr lang="en-US" altLang="zh-CN" sz="1800"/>
              <a:t>probability distribution</a:t>
            </a:r>
            <a:r>
              <a:rPr lang="en-US" altLang="zh-CN" sz="1800">
                <a:latin typeface="Palatino"/>
              </a:rPr>
              <a:t>”</a:t>
            </a:r>
            <a:r>
              <a:rPr lang="en-US" altLang="zh-CN" sz="1800"/>
              <a:t> of usage are planned and designed</a:t>
            </a:r>
          </a:p>
          <a:p>
            <a:pPr>
              <a:spcBef>
                <a:spcPct val="40000"/>
              </a:spcBef>
            </a:pPr>
            <a:r>
              <a:rPr lang="en-US" altLang="zh-CN" sz="1800" b="1"/>
              <a:t>Statistical Usage Testing</a:t>
            </a:r>
            <a:r>
              <a:rPr lang="en-US" altLang="zh-CN" sz="1800" b="1">
                <a:latin typeface="Palatino"/>
              </a:rPr>
              <a:t>—</a:t>
            </a:r>
            <a:r>
              <a:rPr lang="en-US" altLang="zh-CN" sz="1800"/>
              <a:t> execute a series of tests derived from a statistical sample (the probability distribution noted above) of all possible program executions by all users from a targeted population</a:t>
            </a:r>
          </a:p>
          <a:p>
            <a:pPr>
              <a:spcBef>
                <a:spcPct val="40000"/>
              </a:spcBef>
            </a:pPr>
            <a:r>
              <a:rPr lang="en-US" altLang="zh-CN" sz="1800" b="1"/>
              <a:t>Certification</a:t>
            </a:r>
            <a:r>
              <a:rPr lang="en-US" altLang="zh-CN" sz="1800" b="1">
                <a:latin typeface="Palatino"/>
              </a:rPr>
              <a:t>—</a:t>
            </a:r>
            <a:r>
              <a:rPr lang="en-US" altLang="zh-CN" sz="1800"/>
              <a:t> once verification, inspection and usage testing have been completed (and  all errors are corrected) the increment is certified as ready for integration.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C176764E-A43D-3E92-361A-5A416A06B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z="2400"/>
              <a:t>28.1  The Cleanroom Strategy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>
            <a:extLst>
              <a:ext uri="{FF2B5EF4-FFF2-40B4-BE49-F238E27FC236}">
                <a16:creationId xmlns:a16="http://schemas.microsoft.com/office/drawing/2014/main" id="{EA68EC8D-2900-8470-5EF4-D8850A2F2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z="2400"/>
              <a:t>28.2  Functional Specification</a:t>
            </a:r>
          </a:p>
        </p:txBody>
      </p:sp>
      <p:pic>
        <p:nvPicPr>
          <p:cNvPr id="80901" name="Picture 4">
            <a:extLst>
              <a:ext uri="{FF2B5EF4-FFF2-40B4-BE49-F238E27FC236}">
                <a16:creationId xmlns:a16="http://schemas.microsoft.com/office/drawing/2014/main" id="{AB00A3F1-FFB9-C460-1F63-8FEE7B31CCA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412875"/>
            <a:ext cx="4622800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926" name="Group 30">
            <a:extLst>
              <a:ext uri="{FF2B5EF4-FFF2-40B4-BE49-F238E27FC236}">
                <a16:creationId xmlns:a16="http://schemas.microsoft.com/office/drawing/2014/main" id="{CD997216-969D-E9EA-09E1-63CC6CFF91B3}"/>
              </a:ext>
            </a:extLst>
          </p:cNvPr>
          <p:cNvGrpSpPr>
            <a:grpSpLocks/>
          </p:cNvGrpSpPr>
          <p:nvPr/>
        </p:nvGrpSpPr>
        <p:grpSpPr bwMode="auto">
          <a:xfrm>
            <a:off x="557213" y="1911350"/>
            <a:ext cx="1235075" cy="1458913"/>
            <a:chOff x="491" y="1204"/>
            <a:chExt cx="778" cy="919"/>
          </a:xfrm>
        </p:grpSpPr>
        <p:sp>
          <p:nvSpPr>
            <p:cNvPr id="80902" name="Rectangle 5">
              <a:extLst>
                <a:ext uri="{FF2B5EF4-FFF2-40B4-BE49-F238E27FC236}">
                  <a16:creationId xmlns:a16="http://schemas.microsoft.com/office/drawing/2014/main" id="{6370BDE2-1EC9-1943-F926-B4DDD8CD7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" y="1204"/>
              <a:ext cx="7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rPr>
                <a:t>black box</a:t>
              </a:r>
            </a:p>
          </p:txBody>
        </p:sp>
        <p:sp>
          <p:nvSpPr>
            <p:cNvPr id="80905" name="Line 8">
              <a:extLst>
                <a:ext uri="{FF2B5EF4-FFF2-40B4-BE49-F238E27FC236}">
                  <a16:creationId xmlns:a16="http://schemas.microsoft.com/office/drawing/2014/main" id="{8BAD356C-49AA-E2C2-E694-5FD05EEFA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439"/>
              <a:ext cx="224" cy="6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927" name="Group 31">
            <a:extLst>
              <a:ext uri="{FF2B5EF4-FFF2-40B4-BE49-F238E27FC236}">
                <a16:creationId xmlns:a16="http://schemas.microsoft.com/office/drawing/2014/main" id="{26BFF6A8-A847-5C84-D62B-60BD2ACD94C5}"/>
              </a:ext>
            </a:extLst>
          </p:cNvPr>
          <p:cNvGrpSpPr>
            <a:grpSpLocks/>
          </p:cNvGrpSpPr>
          <p:nvPr/>
        </p:nvGrpSpPr>
        <p:grpSpPr bwMode="auto">
          <a:xfrm>
            <a:off x="4443413" y="2870200"/>
            <a:ext cx="1184275" cy="1692275"/>
            <a:chOff x="2939" y="1808"/>
            <a:chExt cx="746" cy="1066"/>
          </a:xfrm>
        </p:grpSpPr>
        <p:sp>
          <p:nvSpPr>
            <p:cNvPr id="80903" name="Rectangle 6">
              <a:extLst>
                <a:ext uri="{FF2B5EF4-FFF2-40B4-BE49-F238E27FC236}">
                  <a16:creationId xmlns:a16="http://schemas.microsoft.com/office/drawing/2014/main" id="{4770086F-D223-3CD1-A268-0A1658F53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2662"/>
              <a:ext cx="7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rPr>
                <a:t>state box</a:t>
              </a:r>
            </a:p>
          </p:txBody>
        </p:sp>
        <p:sp>
          <p:nvSpPr>
            <p:cNvPr id="80906" name="Line 9">
              <a:extLst>
                <a:ext uri="{FF2B5EF4-FFF2-40B4-BE49-F238E27FC236}">
                  <a16:creationId xmlns:a16="http://schemas.microsoft.com/office/drawing/2014/main" id="{1B18E54E-CE4D-4FAD-547F-9618B1205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96" y="1808"/>
              <a:ext cx="96" cy="8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039" name="Group 143">
            <a:extLst>
              <a:ext uri="{FF2B5EF4-FFF2-40B4-BE49-F238E27FC236}">
                <a16:creationId xmlns:a16="http://schemas.microsoft.com/office/drawing/2014/main" id="{CA14C07B-DAF7-750C-E41A-C54CF994FC1E}"/>
              </a:ext>
            </a:extLst>
          </p:cNvPr>
          <p:cNvGrpSpPr>
            <a:grpSpLocks/>
          </p:cNvGrpSpPr>
          <p:nvPr/>
        </p:nvGrpSpPr>
        <p:grpSpPr bwMode="auto">
          <a:xfrm>
            <a:off x="6299200" y="2082800"/>
            <a:ext cx="1462088" cy="1030288"/>
            <a:chOff x="4108" y="1312"/>
            <a:chExt cx="921" cy="649"/>
          </a:xfrm>
        </p:grpSpPr>
        <p:sp>
          <p:nvSpPr>
            <p:cNvPr id="80904" name="Rectangle 7">
              <a:extLst>
                <a:ext uri="{FF2B5EF4-FFF2-40B4-BE49-F238E27FC236}">
                  <a16:creationId xmlns:a16="http://schemas.microsoft.com/office/drawing/2014/main" id="{F41CB366-AC49-489E-A1CE-A1CB8C9D6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" y="1312"/>
              <a:ext cx="7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b="1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rPr>
                <a:t>clear box</a:t>
              </a:r>
            </a:p>
          </p:txBody>
        </p:sp>
        <p:sp>
          <p:nvSpPr>
            <p:cNvPr id="80907" name="Line 10">
              <a:extLst>
                <a:ext uri="{FF2B5EF4-FFF2-40B4-BE49-F238E27FC236}">
                  <a16:creationId xmlns:a16="http://schemas.microsoft.com/office/drawing/2014/main" id="{5E0AFB78-849A-7798-C0B3-BAA05C1EAA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8" y="1547"/>
              <a:ext cx="432" cy="41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925" name="Group 29">
            <a:extLst>
              <a:ext uri="{FF2B5EF4-FFF2-40B4-BE49-F238E27FC236}">
                <a16:creationId xmlns:a16="http://schemas.microsoft.com/office/drawing/2014/main" id="{D1108028-B95E-0D35-1902-96A9FF5F6413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057275"/>
            <a:ext cx="1398587" cy="715963"/>
            <a:chOff x="435" y="666"/>
            <a:chExt cx="881" cy="451"/>
          </a:xfrm>
        </p:grpSpPr>
        <p:sp>
          <p:nvSpPr>
            <p:cNvPr id="80911" name="Rectangle 15">
              <a:extLst>
                <a:ext uri="{FF2B5EF4-FFF2-40B4-BE49-F238E27FC236}">
                  <a16:creationId xmlns:a16="http://schemas.microsoft.com/office/drawing/2014/main" id="{729C4C60-42FC-E288-D9A7-3B64DC0E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" y="666"/>
              <a:ext cx="560" cy="4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2" name="Line 16">
              <a:extLst>
                <a:ext uri="{FF2B5EF4-FFF2-40B4-BE49-F238E27FC236}">
                  <a16:creationId xmlns:a16="http://schemas.microsoft.com/office/drawing/2014/main" id="{5333F9DC-4FD8-015B-64AD-444FA8FAD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746"/>
              <a:ext cx="5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3" name="Rectangle 17">
              <a:extLst>
                <a:ext uri="{FF2B5EF4-FFF2-40B4-BE49-F238E27FC236}">
                  <a16:creationId xmlns:a16="http://schemas.microsoft.com/office/drawing/2014/main" id="{220274AA-AE29-80EF-E690-03F7172A1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866"/>
              <a:ext cx="45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chemeClr val="bg1"/>
                  </a:solidFill>
                  <a:latin typeface="Helvetica" panose="020B0604020202020204" pitchFamily="34" charset="0"/>
                </a:rPr>
                <a:t>f</a:t>
              </a:r>
              <a:r>
                <a:rPr lang="en-US" altLang="zh-CN" sz="1200" b="1">
                  <a:solidFill>
                    <a:schemeClr val="bg1"/>
                  </a:solidFill>
                  <a:latin typeface="Helvetica" panose="020B0604020202020204" pitchFamily="34" charset="0"/>
                </a:rPr>
                <a:t> : </a:t>
              </a:r>
              <a:r>
                <a:rPr lang="en-US" altLang="zh-CN" sz="1200" b="1" i="1">
                  <a:solidFill>
                    <a:schemeClr val="bg1"/>
                  </a:solidFill>
                  <a:latin typeface="Helvetica" panose="020B0604020202020204" pitchFamily="34" charset="0"/>
                </a:rPr>
                <a:t>S</a:t>
              </a:r>
              <a:r>
                <a:rPr lang="en-US" altLang="zh-CN" sz="1200" b="1">
                  <a:solidFill>
                    <a:schemeClr val="bg1"/>
                  </a:solidFill>
                  <a:latin typeface="Helvetica" panose="020B0604020202020204" pitchFamily="34" charset="0"/>
                </a:rPr>
                <a:t>*      </a:t>
              </a:r>
              <a:r>
                <a:rPr lang="en-US" altLang="zh-CN" sz="1200" b="1" i="1">
                  <a:solidFill>
                    <a:schemeClr val="bg1"/>
                  </a:solidFill>
                  <a:latin typeface="Helvetica" panose="020B0604020202020204" pitchFamily="34" charset="0"/>
                </a:rPr>
                <a:t>R</a:t>
              </a:r>
              <a:endParaRPr lang="en-US" altLang="zh-CN" sz="1200" b="1" i="1">
                <a:solidFill>
                  <a:schemeClr val="bg1"/>
                </a:solidFill>
              </a:endParaRPr>
            </a:p>
          </p:txBody>
        </p:sp>
        <p:sp>
          <p:nvSpPr>
            <p:cNvPr id="80916" name="Freeform 20">
              <a:extLst>
                <a:ext uri="{FF2B5EF4-FFF2-40B4-BE49-F238E27FC236}">
                  <a16:creationId xmlns:a16="http://schemas.microsoft.com/office/drawing/2014/main" id="{C690EBC9-B217-D9C0-06D1-9B7D097CD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" y="904"/>
              <a:ext cx="48" cy="41"/>
            </a:xfrm>
            <a:custGeom>
              <a:avLst/>
              <a:gdLst>
                <a:gd name="T0" fmla="*/ 4 w 61"/>
                <a:gd name="T1" fmla="*/ 0 h 41"/>
                <a:gd name="T2" fmla="*/ 1 w 61"/>
                <a:gd name="T3" fmla="*/ 20 h 41"/>
                <a:gd name="T4" fmla="*/ 4 w 61"/>
                <a:gd name="T5" fmla="*/ 41 h 41"/>
                <a:gd name="T6" fmla="*/ 61 w 61"/>
                <a:gd name="T7" fmla="*/ 21 h 41"/>
                <a:gd name="T8" fmla="*/ 4 w 6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1">
                  <a:moveTo>
                    <a:pt x="4" y="0"/>
                  </a:moveTo>
                  <a:cubicBezTo>
                    <a:pt x="2" y="6"/>
                    <a:pt x="1" y="13"/>
                    <a:pt x="1" y="20"/>
                  </a:cubicBezTo>
                  <a:cubicBezTo>
                    <a:pt x="0" y="28"/>
                    <a:pt x="2" y="35"/>
                    <a:pt x="4" y="41"/>
                  </a:cubicBezTo>
                  <a:lnTo>
                    <a:pt x="61" y="21"/>
                  </a:lnTo>
                  <a:lnTo>
                    <a:pt x="4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8" name="Freeform 22">
              <a:extLst>
                <a:ext uri="{FF2B5EF4-FFF2-40B4-BE49-F238E27FC236}">
                  <a16:creationId xmlns:a16="http://schemas.microsoft.com/office/drawing/2014/main" id="{225BA86D-4C9D-5789-5648-D45FCED8D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" y="904"/>
              <a:ext cx="48" cy="41"/>
            </a:xfrm>
            <a:custGeom>
              <a:avLst/>
              <a:gdLst>
                <a:gd name="T0" fmla="*/ 4 w 61"/>
                <a:gd name="T1" fmla="*/ 0 h 41"/>
                <a:gd name="T2" fmla="*/ 1 w 61"/>
                <a:gd name="T3" fmla="*/ 20 h 41"/>
                <a:gd name="T4" fmla="*/ 4 w 61"/>
                <a:gd name="T5" fmla="*/ 41 h 41"/>
                <a:gd name="T6" fmla="*/ 61 w 61"/>
                <a:gd name="T7" fmla="*/ 21 h 41"/>
                <a:gd name="T8" fmla="*/ 4 w 6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1">
                  <a:moveTo>
                    <a:pt x="4" y="0"/>
                  </a:moveTo>
                  <a:cubicBezTo>
                    <a:pt x="2" y="6"/>
                    <a:pt x="1" y="13"/>
                    <a:pt x="1" y="20"/>
                  </a:cubicBezTo>
                  <a:cubicBezTo>
                    <a:pt x="0" y="28"/>
                    <a:pt x="2" y="35"/>
                    <a:pt x="4" y="41"/>
                  </a:cubicBezTo>
                  <a:lnTo>
                    <a:pt x="61" y="21"/>
                  </a:lnTo>
                  <a:lnTo>
                    <a:pt x="4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0" name="Rectangle 24">
              <a:extLst>
                <a:ext uri="{FF2B5EF4-FFF2-40B4-BE49-F238E27FC236}">
                  <a16:creationId xmlns:a16="http://schemas.microsoft.com/office/drawing/2014/main" id="{4C71ADE2-B94B-C9A4-4CF1-56FE7D05D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866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Helvetica" panose="020B0604020202020204" pitchFamily="34" charset="0"/>
                </a:rPr>
                <a:t>S</a:t>
              </a:r>
              <a:endParaRPr lang="en-US" altLang="zh-CN" sz="1200" b="1" i="1"/>
            </a:p>
          </p:txBody>
        </p:sp>
        <p:sp>
          <p:nvSpPr>
            <p:cNvPr id="80921" name="Rectangle 25">
              <a:extLst>
                <a:ext uri="{FF2B5EF4-FFF2-40B4-BE49-F238E27FC236}">
                  <a16:creationId xmlns:a16="http://schemas.microsoft.com/office/drawing/2014/main" id="{EE8E4A44-72F0-1E95-DCAC-7D1456B38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866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Helvetica" panose="020B0604020202020204" pitchFamily="34" charset="0"/>
                </a:rPr>
                <a:t>R</a:t>
              </a:r>
              <a:endParaRPr lang="en-US" altLang="zh-CN" sz="1200" b="1" i="1"/>
            </a:p>
          </p:txBody>
        </p:sp>
        <p:sp>
          <p:nvSpPr>
            <p:cNvPr id="80922" name="Line 26">
              <a:extLst>
                <a:ext uri="{FF2B5EF4-FFF2-40B4-BE49-F238E27FC236}">
                  <a16:creationId xmlns:a16="http://schemas.microsoft.com/office/drawing/2014/main" id="{F8950450-9E59-1F86-0058-009A96A37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935"/>
              <a:ext cx="13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3" name="Line 27">
              <a:extLst>
                <a:ext uri="{FF2B5EF4-FFF2-40B4-BE49-F238E27FC236}">
                  <a16:creationId xmlns:a16="http://schemas.microsoft.com/office/drawing/2014/main" id="{0566B6ED-1A58-74EE-341D-51F0E4492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93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4" name="Line 28">
              <a:extLst>
                <a:ext uri="{FF2B5EF4-FFF2-40B4-BE49-F238E27FC236}">
                  <a16:creationId xmlns:a16="http://schemas.microsoft.com/office/drawing/2014/main" id="{016AB6E6-C270-7CB1-BE8A-FDA017809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3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971" name="Group 75">
            <a:extLst>
              <a:ext uri="{FF2B5EF4-FFF2-40B4-BE49-F238E27FC236}">
                <a16:creationId xmlns:a16="http://schemas.microsoft.com/office/drawing/2014/main" id="{18862248-7A7D-439C-B871-5CDCBD6A33B4}"/>
              </a:ext>
            </a:extLst>
          </p:cNvPr>
          <p:cNvGrpSpPr>
            <a:grpSpLocks/>
          </p:cNvGrpSpPr>
          <p:nvPr/>
        </p:nvGrpSpPr>
        <p:grpSpPr bwMode="auto">
          <a:xfrm>
            <a:off x="3270250" y="4581525"/>
            <a:ext cx="3068638" cy="1512888"/>
            <a:chOff x="2207" y="3067"/>
            <a:chExt cx="1933" cy="953"/>
          </a:xfrm>
        </p:grpSpPr>
        <p:sp>
          <p:nvSpPr>
            <p:cNvPr id="80931" name="Rectangle 35">
              <a:extLst>
                <a:ext uri="{FF2B5EF4-FFF2-40B4-BE49-F238E27FC236}">
                  <a16:creationId xmlns:a16="http://schemas.microsoft.com/office/drawing/2014/main" id="{54F9972F-3DE3-816E-C6AC-4836DF1A9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3067"/>
              <a:ext cx="1406" cy="953"/>
            </a:xfrm>
            <a:prstGeom prst="rect">
              <a:avLst/>
            </a:prstGeom>
            <a:solidFill>
              <a:srgbClr val="BBBBBB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2" name="Rectangle 36">
              <a:extLst>
                <a:ext uri="{FF2B5EF4-FFF2-40B4-BE49-F238E27FC236}">
                  <a16:creationId xmlns:a16="http://schemas.microsoft.com/office/drawing/2014/main" id="{4FD11CB8-F49A-A24F-0D78-5AE632FC8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568"/>
              <a:ext cx="999" cy="384"/>
            </a:xfrm>
            <a:prstGeom prst="rect">
              <a:avLst/>
            </a:prstGeom>
            <a:solidFill>
              <a:schemeClr val="tx2"/>
            </a:solidFill>
            <a:ln w="17526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3" name="Line 37">
              <a:extLst>
                <a:ext uri="{FF2B5EF4-FFF2-40B4-BE49-F238E27FC236}">
                  <a16:creationId xmlns:a16="http://schemas.microsoft.com/office/drawing/2014/main" id="{CEDD82CC-AFD9-F784-D14B-4DC26A6DB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3" y="3694"/>
              <a:ext cx="999" cy="0"/>
            </a:xfrm>
            <a:prstGeom prst="line">
              <a:avLst/>
            </a:prstGeom>
            <a:noFill/>
            <a:ln w="17526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Line 39">
              <a:extLst>
                <a:ext uri="{FF2B5EF4-FFF2-40B4-BE49-F238E27FC236}">
                  <a16:creationId xmlns:a16="http://schemas.microsoft.com/office/drawing/2014/main" id="{74507C67-4901-660D-9113-E95329360E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6" y="3793"/>
              <a:ext cx="363" cy="0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8" name="Rectangle 42">
              <a:extLst>
                <a:ext uri="{FF2B5EF4-FFF2-40B4-BE49-F238E27FC236}">
                  <a16:creationId xmlns:a16="http://schemas.microsoft.com/office/drawing/2014/main" id="{DA0B9852-8B52-B1AA-D238-0DB5EF331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37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 i="1">
                  <a:solidFill>
                    <a:srgbClr val="000000"/>
                  </a:solidFill>
                  <a:latin typeface="Helvetica" panose="020B0604020202020204" pitchFamily="34" charset="0"/>
                </a:rPr>
                <a:t>S</a:t>
              </a:r>
              <a:endParaRPr lang="en-US" altLang="zh-CN" b="1" i="1"/>
            </a:p>
          </p:txBody>
        </p:sp>
        <p:sp>
          <p:nvSpPr>
            <p:cNvPr id="80939" name="Rectangle 43">
              <a:extLst>
                <a:ext uri="{FF2B5EF4-FFF2-40B4-BE49-F238E27FC236}">
                  <a16:creationId xmlns:a16="http://schemas.microsoft.com/office/drawing/2014/main" id="{7FC75630-4FEF-EF44-99E2-D39672CFC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37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 i="1">
                  <a:solidFill>
                    <a:srgbClr val="000000"/>
                  </a:solidFill>
                  <a:latin typeface="Helvetica" panose="020B0604020202020204" pitchFamily="34" charset="0"/>
                </a:rPr>
                <a:t>R</a:t>
              </a:r>
              <a:endParaRPr lang="en-US" altLang="zh-CN" b="1" i="1"/>
            </a:p>
          </p:txBody>
        </p:sp>
        <p:sp>
          <p:nvSpPr>
            <p:cNvPr id="80940" name="Rectangle 44">
              <a:extLst>
                <a:ext uri="{FF2B5EF4-FFF2-40B4-BE49-F238E27FC236}">
                  <a16:creationId xmlns:a16="http://schemas.microsoft.com/office/drawing/2014/main" id="{C904983B-8355-BC9B-70C0-67A44C07B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748"/>
              <a:ext cx="49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Helvetica" panose="020B0604020202020204" pitchFamily="34" charset="0"/>
                </a:rPr>
                <a:t>black box, </a:t>
              </a:r>
              <a:endParaRPr lang="en-US" altLang="zh-CN" sz="1200">
                <a:solidFill>
                  <a:schemeClr val="bg1"/>
                </a:solidFill>
              </a:endParaRPr>
            </a:p>
          </p:txBody>
        </p:sp>
        <p:sp>
          <p:nvSpPr>
            <p:cNvPr id="80941" name="Rectangle 45">
              <a:extLst>
                <a:ext uri="{FF2B5EF4-FFF2-40B4-BE49-F238E27FC236}">
                  <a16:creationId xmlns:a16="http://schemas.microsoft.com/office/drawing/2014/main" id="{F5448B54-7E51-47B3-65C5-7C0BA64D4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3748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chemeClr val="bg1"/>
                  </a:solidFill>
                  <a:latin typeface="Helvetica" panose="020B0604020202020204" pitchFamily="34" charset="0"/>
                </a:rPr>
                <a:t>g</a:t>
              </a:r>
              <a:endParaRPr lang="en-US" altLang="zh-CN" sz="1200">
                <a:solidFill>
                  <a:schemeClr val="bg1"/>
                </a:solidFill>
              </a:endParaRPr>
            </a:p>
          </p:txBody>
        </p:sp>
        <p:sp>
          <p:nvSpPr>
            <p:cNvPr id="80942" name="Rectangle 46">
              <a:extLst>
                <a:ext uri="{FF2B5EF4-FFF2-40B4-BE49-F238E27FC236}">
                  <a16:creationId xmlns:a16="http://schemas.microsoft.com/office/drawing/2014/main" id="{A8448139-44A0-DBD8-7965-BA5C2E44F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3178"/>
              <a:ext cx="855" cy="297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3" name="Rectangle 47">
              <a:extLst>
                <a:ext uri="{FF2B5EF4-FFF2-40B4-BE49-F238E27FC236}">
                  <a16:creationId xmlns:a16="http://schemas.microsoft.com/office/drawing/2014/main" id="{2D2ACE7A-F63D-5511-852C-1C12905CC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3235"/>
              <a:ext cx="23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State</a:t>
              </a:r>
              <a:endParaRPr lang="en-US" altLang="zh-CN" sz="1200"/>
            </a:p>
          </p:txBody>
        </p:sp>
        <p:sp>
          <p:nvSpPr>
            <p:cNvPr id="80944" name="Rectangle 48">
              <a:extLst>
                <a:ext uri="{FF2B5EF4-FFF2-40B4-BE49-F238E27FC236}">
                  <a16:creationId xmlns:a16="http://schemas.microsoft.com/office/drawing/2014/main" id="{54DDA6E0-B2B4-B02E-8E61-719EE2A4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3289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Helvetica" panose="020B0604020202020204" pitchFamily="34" charset="0"/>
                </a:rPr>
                <a:t>T</a:t>
              </a:r>
              <a:endParaRPr lang="en-US" altLang="zh-CN" sz="1600"/>
            </a:p>
          </p:txBody>
        </p:sp>
        <p:sp>
          <p:nvSpPr>
            <p:cNvPr id="80965" name="Line 69">
              <a:extLst>
                <a:ext uri="{FF2B5EF4-FFF2-40B4-BE49-F238E27FC236}">
                  <a16:creationId xmlns:a16="http://schemas.microsoft.com/office/drawing/2014/main" id="{BB1D5143-D892-959A-CD81-BA27FBDE9A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3793"/>
              <a:ext cx="318" cy="0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7" name="Line 71">
              <a:extLst>
                <a:ext uri="{FF2B5EF4-FFF2-40B4-BE49-F238E27FC236}">
                  <a16:creationId xmlns:a16="http://schemas.microsoft.com/office/drawing/2014/main" id="{A4AD6344-F7CF-925D-4609-D145DF37A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2" y="3294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8" name="Line 72">
              <a:extLst>
                <a:ext uri="{FF2B5EF4-FFF2-40B4-BE49-F238E27FC236}">
                  <a16:creationId xmlns:a16="http://schemas.microsoft.com/office/drawing/2014/main" id="{51AC7472-5040-2F65-E49C-E2670E8D3A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6" y="329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9" name="Line 73">
              <a:extLst>
                <a:ext uri="{FF2B5EF4-FFF2-40B4-BE49-F238E27FC236}">
                  <a16:creationId xmlns:a16="http://schemas.microsoft.com/office/drawing/2014/main" id="{BC47DB8A-03F5-F837-D793-B4818239E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294"/>
              <a:ext cx="0" cy="4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0" name="Line 74">
              <a:extLst>
                <a:ext uri="{FF2B5EF4-FFF2-40B4-BE49-F238E27FC236}">
                  <a16:creationId xmlns:a16="http://schemas.microsoft.com/office/drawing/2014/main" id="{8E41F064-9F88-EE4D-1D9E-F88B270F2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3294"/>
              <a:ext cx="0" cy="4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038" name="Group 142">
            <a:extLst>
              <a:ext uri="{FF2B5EF4-FFF2-40B4-BE49-F238E27FC236}">
                <a16:creationId xmlns:a16="http://schemas.microsoft.com/office/drawing/2014/main" id="{318992AF-4995-97CD-B651-4691A40AD3DA}"/>
              </a:ext>
            </a:extLst>
          </p:cNvPr>
          <p:cNvGrpSpPr>
            <a:grpSpLocks/>
          </p:cNvGrpSpPr>
          <p:nvPr/>
        </p:nvGrpSpPr>
        <p:grpSpPr bwMode="auto">
          <a:xfrm>
            <a:off x="6078538" y="2636838"/>
            <a:ext cx="2728912" cy="1797050"/>
            <a:chOff x="4014" y="1661"/>
            <a:chExt cx="1719" cy="1132"/>
          </a:xfrm>
        </p:grpSpPr>
        <p:sp>
          <p:nvSpPr>
            <p:cNvPr id="80975" name="Rectangle 79">
              <a:extLst>
                <a:ext uri="{FF2B5EF4-FFF2-40B4-BE49-F238E27FC236}">
                  <a16:creationId xmlns:a16="http://schemas.microsoft.com/office/drawing/2014/main" id="{E697408C-8069-C4E5-29EE-8F0F8625A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661"/>
              <a:ext cx="1315" cy="1132"/>
            </a:xfrm>
            <a:prstGeom prst="rect">
              <a:avLst/>
            </a:prstGeom>
            <a:solidFill>
              <a:srgbClr val="BBBBBB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9" name="Line 83">
              <a:extLst>
                <a:ext uri="{FF2B5EF4-FFF2-40B4-BE49-F238E27FC236}">
                  <a16:creationId xmlns:a16="http://schemas.microsoft.com/office/drawing/2014/main" id="{40F7CBF2-F828-B1E8-B686-4DEC18EE0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3" y="2477"/>
              <a:ext cx="248" cy="1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0" name="Rectangle 84">
              <a:extLst>
                <a:ext uri="{FF2B5EF4-FFF2-40B4-BE49-F238E27FC236}">
                  <a16:creationId xmlns:a16="http://schemas.microsoft.com/office/drawing/2014/main" id="{87A11E51-A323-5DC8-6D0D-31CB8B4B7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387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latin typeface="Helvetica" panose="020B0604020202020204" pitchFamily="34" charset="0"/>
                </a:rPr>
                <a:t>S</a:t>
              </a:r>
              <a:endParaRPr lang="en-US" altLang="zh-CN" b="1" i="1"/>
            </a:p>
          </p:txBody>
        </p:sp>
        <p:sp>
          <p:nvSpPr>
            <p:cNvPr id="80981" name="Rectangle 85">
              <a:extLst>
                <a:ext uri="{FF2B5EF4-FFF2-40B4-BE49-F238E27FC236}">
                  <a16:creationId xmlns:a16="http://schemas.microsoft.com/office/drawing/2014/main" id="{0388D35A-3BC6-A4D4-4B3E-6A48B3039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" y="2390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latin typeface="Helvetica" panose="020B0604020202020204" pitchFamily="34" charset="0"/>
                </a:rPr>
                <a:t>R</a:t>
              </a:r>
              <a:endParaRPr lang="en-US" altLang="zh-CN" b="1" i="1"/>
            </a:p>
          </p:txBody>
        </p:sp>
        <p:sp>
          <p:nvSpPr>
            <p:cNvPr id="80982" name="Rectangle 86">
              <a:extLst>
                <a:ext uri="{FF2B5EF4-FFF2-40B4-BE49-F238E27FC236}">
                  <a16:creationId xmlns:a16="http://schemas.microsoft.com/office/drawing/2014/main" id="{A689F53A-E43F-2C7F-16FC-BFDBF09F1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1731"/>
              <a:ext cx="847" cy="338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3" name="Rectangle 87">
              <a:extLst>
                <a:ext uri="{FF2B5EF4-FFF2-40B4-BE49-F238E27FC236}">
                  <a16:creationId xmlns:a16="http://schemas.microsoft.com/office/drawing/2014/main" id="{F2734859-4A40-C1A4-E371-59E84B500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" y="1796"/>
              <a:ext cx="21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Helvetica" panose="020B0604020202020204" pitchFamily="34" charset="0"/>
                </a:rPr>
                <a:t>State</a:t>
              </a:r>
              <a:endParaRPr lang="en-US" altLang="zh-CN"/>
            </a:p>
          </p:txBody>
        </p:sp>
        <p:sp>
          <p:nvSpPr>
            <p:cNvPr id="80984" name="Rectangle 88">
              <a:extLst>
                <a:ext uri="{FF2B5EF4-FFF2-40B4-BE49-F238E27FC236}">
                  <a16:creationId xmlns:a16="http://schemas.microsoft.com/office/drawing/2014/main" id="{737EDC29-C5B7-2D93-E4A1-3778CE284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" y="1870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Helvetica" panose="020B0604020202020204" pitchFamily="34" charset="0"/>
                </a:rPr>
                <a:t>T</a:t>
              </a:r>
              <a:endParaRPr lang="en-US" altLang="zh-CN"/>
            </a:p>
          </p:txBody>
        </p:sp>
        <p:sp>
          <p:nvSpPr>
            <p:cNvPr id="80992" name="Freeform 96">
              <a:extLst>
                <a:ext uri="{FF2B5EF4-FFF2-40B4-BE49-F238E27FC236}">
                  <a16:creationId xmlns:a16="http://schemas.microsoft.com/office/drawing/2014/main" id="{ACD118E5-2491-9EA8-9DEF-C4CCDEFBD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" y="1888"/>
              <a:ext cx="95" cy="74"/>
            </a:xfrm>
            <a:custGeom>
              <a:avLst/>
              <a:gdLst>
                <a:gd name="T0" fmla="*/ 56 w 60"/>
                <a:gd name="T1" fmla="*/ 41 h 41"/>
                <a:gd name="T2" fmla="*/ 60 w 60"/>
                <a:gd name="T3" fmla="*/ 21 h 41"/>
                <a:gd name="T4" fmla="*/ 56 w 60"/>
                <a:gd name="T5" fmla="*/ 0 h 41"/>
                <a:gd name="T6" fmla="*/ 0 w 60"/>
                <a:gd name="T7" fmla="*/ 21 h 41"/>
                <a:gd name="T8" fmla="*/ 56 w 6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1">
                  <a:moveTo>
                    <a:pt x="56" y="41"/>
                  </a:moveTo>
                  <a:cubicBezTo>
                    <a:pt x="58" y="35"/>
                    <a:pt x="60" y="28"/>
                    <a:pt x="60" y="21"/>
                  </a:cubicBezTo>
                  <a:cubicBezTo>
                    <a:pt x="60" y="13"/>
                    <a:pt x="58" y="6"/>
                    <a:pt x="56" y="0"/>
                  </a:cubicBezTo>
                  <a:lnTo>
                    <a:pt x="0" y="21"/>
                  </a:lnTo>
                  <a:lnTo>
                    <a:pt x="56" y="4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05" name="Rectangle 109">
              <a:extLst>
                <a:ext uri="{FF2B5EF4-FFF2-40B4-BE49-F238E27FC236}">
                  <a16:creationId xmlns:a16="http://schemas.microsoft.com/office/drawing/2014/main" id="{C397B512-4498-0BA7-115B-0D4055086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" y="2348"/>
              <a:ext cx="230" cy="202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06" name="Rectangle 110">
              <a:extLst>
                <a:ext uri="{FF2B5EF4-FFF2-40B4-BE49-F238E27FC236}">
                  <a16:creationId xmlns:a16="http://schemas.microsoft.com/office/drawing/2014/main" id="{AEB5BFE8-6C30-70D7-4443-A0028979D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" y="2151"/>
              <a:ext cx="230" cy="202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07" name="Rectangle 111">
              <a:extLst>
                <a:ext uri="{FF2B5EF4-FFF2-40B4-BE49-F238E27FC236}">
                  <a16:creationId xmlns:a16="http://schemas.microsoft.com/office/drawing/2014/main" id="{607AEA51-31A3-BC51-E466-80A51EE37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516"/>
              <a:ext cx="231" cy="202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08" name="Freeform 112">
              <a:extLst>
                <a:ext uri="{FF2B5EF4-FFF2-40B4-BE49-F238E27FC236}">
                  <a16:creationId xmlns:a16="http://schemas.microsoft.com/office/drawing/2014/main" id="{77B24297-B917-829F-F19F-990F534F0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" y="2297"/>
              <a:ext cx="271" cy="304"/>
            </a:xfrm>
            <a:custGeom>
              <a:avLst/>
              <a:gdLst>
                <a:gd name="T0" fmla="*/ 271 w 271"/>
                <a:gd name="T1" fmla="*/ 152 h 304"/>
                <a:gd name="T2" fmla="*/ 136 w 271"/>
                <a:gd name="T3" fmla="*/ 304 h 304"/>
                <a:gd name="T4" fmla="*/ 0 w 271"/>
                <a:gd name="T5" fmla="*/ 152 h 304"/>
                <a:gd name="T6" fmla="*/ 136 w 271"/>
                <a:gd name="T7" fmla="*/ 0 h 304"/>
                <a:gd name="T8" fmla="*/ 271 w 271"/>
                <a:gd name="T9" fmla="*/ 15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304">
                  <a:moveTo>
                    <a:pt x="271" y="152"/>
                  </a:moveTo>
                  <a:lnTo>
                    <a:pt x="136" y="304"/>
                  </a:lnTo>
                  <a:lnTo>
                    <a:pt x="0" y="152"/>
                  </a:lnTo>
                  <a:lnTo>
                    <a:pt x="136" y="0"/>
                  </a:lnTo>
                  <a:lnTo>
                    <a:pt x="271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09" name="Freeform 113">
              <a:extLst>
                <a:ext uri="{FF2B5EF4-FFF2-40B4-BE49-F238E27FC236}">
                  <a16:creationId xmlns:a16="http://schemas.microsoft.com/office/drawing/2014/main" id="{BAD94CDB-56D9-26AD-B34A-5CC2AFC58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" y="2304"/>
              <a:ext cx="271" cy="304"/>
            </a:xfrm>
            <a:custGeom>
              <a:avLst/>
              <a:gdLst>
                <a:gd name="T0" fmla="*/ 271 w 271"/>
                <a:gd name="T1" fmla="*/ 152 h 304"/>
                <a:gd name="T2" fmla="*/ 135 w 271"/>
                <a:gd name="T3" fmla="*/ 304 h 304"/>
                <a:gd name="T4" fmla="*/ 0 w 271"/>
                <a:gd name="T5" fmla="*/ 152 h 304"/>
                <a:gd name="T6" fmla="*/ 135 w 271"/>
                <a:gd name="T7" fmla="*/ 0 h 304"/>
                <a:gd name="T8" fmla="*/ 271 w 271"/>
                <a:gd name="T9" fmla="*/ 15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304">
                  <a:moveTo>
                    <a:pt x="271" y="152"/>
                  </a:moveTo>
                  <a:lnTo>
                    <a:pt x="135" y="304"/>
                  </a:lnTo>
                  <a:lnTo>
                    <a:pt x="0" y="152"/>
                  </a:lnTo>
                  <a:lnTo>
                    <a:pt x="135" y="0"/>
                  </a:lnTo>
                  <a:lnTo>
                    <a:pt x="271" y="152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10" name="Freeform 114">
              <a:extLst>
                <a:ext uri="{FF2B5EF4-FFF2-40B4-BE49-F238E27FC236}">
                  <a16:creationId xmlns:a16="http://schemas.microsoft.com/office/drawing/2014/main" id="{01544A58-CE67-EFED-F59E-F2E19CA89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6" y="2426"/>
              <a:ext cx="78" cy="59"/>
            </a:xfrm>
            <a:custGeom>
              <a:avLst/>
              <a:gdLst>
                <a:gd name="T0" fmla="*/ 3 w 49"/>
                <a:gd name="T1" fmla="*/ 0 h 33"/>
                <a:gd name="T2" fmla="*/ 1 w 49"/>
                <a:gd name="T3" fmla="*/ 16 h 33"/>
                <a:gd name="T4" fmla="*/ 3 w 49"/>
                <a:gd name="T5" fmla="*/ 33 h 33"/>
                <a:gd name="T6" fmla="*/ 49 w 49"/>
                <a:gd name="T7" fmla="*/ 17 h 33"/>
                <a:gd name="T8" fmla="*/ 3 w 49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3">
                  <a:moveTo>
                    <a:pt x="3" y="0"/>
                  </a:moveTo>
                  <a:cubicBezTo>
                    <a:pt x="1" y="5"/>
                    <a:pt x="1" y="11"/>
                    <a:pt x="1" y="16"/>
                  </a:cubicBezTo>
                  <a:cubicBezTo>
                    <a:pt x="0" y="22"/>
                    <a:pt x="1" y="28"/>
                    <a:pt x="3" y="33"/>
                  </a:cubicBezTo>
                  <a:lnTo>
                    <a:pt x="49" y="17"/>
                  </a:lnTo>
                  <a:lnTo>
                    <a:pt x="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13" name="Line 117">
              <a:extLst>
                <a:ext uri="{FF2B5EF4-FFF2-40B4-BE49-F238E27FC236}">
                  <a16:creationId xmlns:a16="http://schemas.microsoft.com/office/drawing/2014/main" id="{00F9EBA3-9B34-C23F-B038-6B8450023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72" y="2251"/>
              <a:ext cx="179" cy="8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15" name="Line 119">
              <a:extLst>
                <a:ext uri="{FF2B5EF4-FFF2-40B4-BE49-F238E27FC236}">
                  <a16:creationId xmlns:a16="http://schemas.microsoft.com/office/drawing/2014/main" id="{970838D1-E628-55BC-6D6A-84C9D3264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74" y="2652"/>
              <a:ext cx="177" cy="7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16" name="Line 120">
              <a:extLst>
                <a:ext uri="{FF2B5EF4-FFF2-40B4-BE49-F238E27FC236}">
                  <a16:creationId xmlns:a16="http://schemas.microsoft.com/office/drawing/2014/main" id="{92243E59-D4E4-8F73-70FD-F1E00538E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7" y="2252"/>
              <a:ext cx="9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17" name="Line 121">
              <a:extLst>
                <a:ext uri="{FF2B5EF4-FFF2-40B4-BE49-F238E27FC236}">
                  <a16:creationId xmlns:a16="http://schemas.microsoft.com/office/drawing/2014/main" id="{EFE5CC3C-6A45-3CDD-3A01-2FC9468FC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7" y="2617"/>
              <a:ext cx="9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18" name="Line 122">
              <a:extLst>
                <a:ext uri="{FF2B5EF4-FFF2-40B4-BE49-F238E27FC236}">
                  <a16:creationId xmlns:a16="http://schemas.microsoft.com/office/drawing/2014/main" id="{C887F3F5-0C88-D8A0-C57D-D1EEC1CF1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7" y="2256"/>
              <a:ext cx="0" cy="3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19" name="Oval 123">
              <a:extLst>
                <a:ext uri="{FF2B5EF4-FFF2-40B4-BE49-F238E27FC236}">
                  <a16:creationId xmlns:a16="http://schemas.microsoft.com/office/drawing/2014/main" id="{4BDAAEDD-2F24-7EF8-3EC0-CC8B13A54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4" y="2455"/>
              <a:ext cx="45" cy="52"/>
            </a:xfrm>
            <a:prstGeom prst="ellipse">
              <a:avLst/>
            </a:pr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20" name="Line 124">
              <a:extLst>
                <a:ext uri="{FF2B5EF4-FFF2-40B4-BE49-F238E27FC236}">
                  <a16:creationId xmlns:a16="http://schemas.microsoft.com/office/drawing/2014/main" id="{401D0CEC-A316-E03A-96A9-1212B6969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2" y="2259"/>
              <a:ext cx="0" cy="4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21" name="Line 125">
              <a:extLst>
                <a:ext uri="{FF2B5EF4-FFF2-40B4-BE49-F238E27FC236}">
                  <a16:creationId xmlns:a16="http://schemas.microsoft.com/office/drawing/2014/main" id="{4C2648FC-52C3-F1F3-2F99-1163AD8AF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2" y="2606"/>
              <a:ext cx="0" cy="4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22" name="Rectangle 126">
              <a:extLst>
                <a:ext uri="{FF2B5EF4-FFF2-40B4-BE49-F238E27FC236}">
                  <a16:creationId xmlns:a16="http://schemas.microsoft.com/office/drawing/2014/main" id="{52CC2C03-D766-A408-AA40-1FF54047A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2397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Helvetica" panose="020B0604020202020204" pitchFamily="34" charset="0"/>
                </a:rPr>
                <a:t>g</a:t>
              </a:r>
              <a:endParaRPr lang="en-US" altLang="zh-CN"/>
            </a:p>
          </p:txBody>
        </p:sp>
        <p:sp>
          <p:nvSpPr>
            <p:cNvPr id="81023" name="Rectangle 127">
              <a:extLst>
                <a:ext uri="{FF2B5EF4-FFF2-40B4-BE49-F238E27FC236}">
                  <a16:creationId xmlns:a16="http://schemas.microsoft.com/office/drawing/2014/main" id="{FB7A5B4B-C38B-36A9-4BBE-C167EA148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" y="2433"/>
              <a:ext cx="8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b="1">
                  <a:solidFill>
                    <a:srgbClr val="000000"/>
                  </a:solidFill>
                  <a:latin typeface="Helvetica" panose="020B0604020202020204" pitchFamily="34" charset="0"/>
                </a:rPr>
                <a:t>11</a:t>
              </a:r>
              <a:endParaRPr lang="en-US" altLang="zh-CN"/>
            </a:p>
          </p:txBody>
        </p:sp>
        <p:sp>
          <p:nvSpPr>
            <p:cNvPr id="81024" name="Rectangle 128">
              <a:extLst>
                <a:ext uri="{FF2B5EF4-FFF2-40B4-BE49-F238E27FC236}">
                  <a16:creationId xmlns:a16="http://schemas.microsoft.com/office/drawing/2014/main" id="{95054B86-64A8-E71A-8A19-06E03887C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197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Helvetica" panose="020B0604020202020204" pitchFamily="34" charset="0"/>
                </a:rPr>
                <a:t>g</a:t>
              </a:r>
              <a:endParaRPr lang="en-US" altLang="zh-CN"/>
            </a:p>
          </p:txBody>
        </p:sp>
        <p:sp>
          <p:nvSpPr>
            <p:cNvPr id="81025" name="Rectangle 129">
              <a:extLst>
                <a:ext uri="{FF2B5EF4-FFF2-40B4-BE49-F238E27FC236}">
                  <a16:creationId xmlns:a16="http://schemas.microsoft.com/office/drawing/2014/main" id="{A6DD0699-5604-4026-D109-AF12DCD68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" y="2233"/>
              <a:ext cx="8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b="1">
                  <a:solidFill>
                    <a:srgbClr val="000000"/>
                  </a:solidFill>
                  <a:latin typeface="Helvetica" panose="020B0604020202020204" pitchFamily="34" charset="0"/>
                </a:rPr>
                <a:t>12</a:t>
              </a:r>
              <a:endParaRPr lang="en-US" altLang="zh-CN"/>
            </a:p>
          </p:txBody>
        </p:sp>
        <p:sp>
          <p:nvSpPr>
            <p:cNvPr id="81026" name="Rectangle 130">
              <a:extLst>
                <a:ext uri="{FF2B5EF4-FFF2-40B4-BE49-F238E27FC236}">
                  <a16:creationId xmlns:a16="http://schemas.microsoft.com/office/drawing/2014/main" id="{813258BE-19C6-EDF9-9276-EFB158BC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" y="2569"/>
              <a:ext cx="5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Helvetica" panose="020B0604020202020204" pitchFamily="34" charset="0"/>
                </a:rPr>
                <a:t>g</a:t>
              </a:r>
              <a:endParaRPr lang="en-US" altLang="zh-CN"/>
            </a:p>
          </p:txBody>
        </p:sp>
        <p:sp>
          <p:nvSpPr>
            <p:cNvPr id="81027" name="Rectangle 131">
              <a:extLst>
                <a:ext uri="{FF2B5EF4-FFF2-40B4-BE49-F238E27FC236}">
                  <a16:creationId xmlns:a16="http://schemas.microsoft.com/office/drawing/2014/main" id="{FF7CE760-BDC5-77CF-3523-BD3B8C681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3" y="2604"/>
              <a:ext cx="8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b="1">
                  <a:solidFill>
                    <a:srgbClr val="000000"/>
                  </a:solidFill>
                  <a:latin typeface="Helvetica" panose="020B0604020202020204" pitchFamily="34" charset="0"/>
                </a:rPr>
                <a:t>13</a:t>
              </a:r>
              <a:endParaRPr lang="en-US" altLang="zh-CN"/>
            </a:p>
          </p:txBody>
        </p:sp>
        <p:sp>
          <p:nvSpPr>
            <p:cNvPr id="81028" name="Rectangle 132">
              <a:extLst>
                <a:ext uri="{FF2B5EF4-FFF2-40B4-BE49-F238E27FC236}">
                  <a16:creationId xmlns:a16="http://schemas.microsoft.com/office/drawing/2014/main" id="{FBBB3687-3919-A8A2-BB61-D7BA7E65F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0" y="239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Helvetica" panose="020B0604020202020204" pitchFamily="34" charset="0"/>
                </a:rPr>
                <a:t>c</a:t>
              </a:r>
              <a:endParaRPr lang="en-US" altLang="zh-CN"/>
            </a:p>
          </p:txBody>
        </p:sp>
        <p:sp>
          <p:nvSpPr>
            <p:cNvPr id="81029" name="Rectangle 133">
              <a:extLst>
                <a:ext uri="{FF2B5EF4-FFF2-40B4-BE49-F238E27FC236}">
                  <a16:creationId xmlns:a16="http://schemas.microsoft.com/office/drawing/2014/main" id="{D424889B-5170-FB4E-E1F5-ECA93714F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" y="2433"/>
              <a:ext cx="8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b="1">
                  <a:solidFill>
                    <a:srgbClr val="000000"/>
                  </a:solidFill>
                  <a:latin typeface="Helvetica" panose="020B0604020202020204" pitchFamily="34" charset="0"/>
                </a:rPr>
                <a:t>g1</a:t>
              </a:r>
              <a:endParaRPr lang="en-US" altLang="zh-CN"/>
            </a:p>
          </p:txBody>
        </p:sp>
        <p:sp>
          <p:nvSpPr>
            <p:cNvPr id="81031" name="Line 135">
              <a:extLst>
                <a:ext uri="{FF2B5EF4-FFF2-40B4-BE49-F238E27FC236}">
                  <a16:creationId xmlns:a16="http://schemas.microsoft.com/office/drawing/2014/main" id="{A5C05D8A-5F5C-5F63-75F9-649826DDA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" y="2478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32" name="Line 136">
              <a:extLst>
                <a:ext uri="{FF2B5EF4-FFF2-40B4-BE49-F238E27FC236}">
                  <a16:creationId xmlns:a16="http://schemas.microsoft.com/office/drawing/2014/main" id="{94498A6A-BC99-268C-747C-6657D7E99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4" y="2478"/>
              <a:ext cx="267" cy="0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33" name="Line 137">
              <a:extLst>
                <a:ext uri="{FF2B5EF4-FFF2-40B4-BE49-F238E27FC236}">
                  <a16:creationId xmlns:a16="http://schemas.microsoft.com/office/drawing/2014/main" id="{B1267E99-2AFE-CE41-8146-01750CB86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5" y="1888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34" name="Line 138">
              <a:extLst>
                <a:ext uri="{FF2B5EF4-FFF2-40B4-BE49-F238E27FC236}">
                  <a16:creationId xmlns:a16="http://schemas.microsoft.com/office/drawing/2014/main" id="{64CA8E72-C296-B947-1AE8-C0F519882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5" y="1888"/>
              <a:ext cx="0" cy="5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35" name="Line 139">
              <a:extLst>
                <a:ext uri="{FF2B5EF4-FFF2-40B4-BE49-F238E27FC236}">
                  <a16:creationId xmlns:a16="http://schemas.microsoft.com/office/drawing/2014/main" id="{5E5AFEBF-53AA-B721-F91A-D3D915BBE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23" y="1888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36" name="Line 140">
              <a:extLst>
                <a:ext uri="{FF2B5EF4-FFF2-40B4-BE49-F238E27FC236}">
                  <a16:creationId xmlns:a16="http://schemas.microsoft.com/office/drawing/2014/main" id="{2136754B-B41F-E77F-293B-CC1DB0635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9" y="1888"/>
              <a:ext cx="0" cy="5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>
            <a:extLst>
              <a:ext uri="{FF2B5EF4-FFF2-40B4-BE49-F238E27FC236}">
                <a16:creationId xmlns:a16="http://schemas.microsoft.com/office/drawing/2014/main" id="{4EA42A53-A01E-6CB3-172A-C4A61FB87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28.3  Cleanroom Design</a:t>
            </a:r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9429B4C0-BB90-47A6-A804-EAA03AB65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5538"/>
            <a:ext cx="779621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altLang="zh-CN" b="1"/>
              <a:t>Design Refinement</a:t>
            </a:r>
          </a:p>
          <a:p>
            <a:pPr lvl="1"/>
            <a:r>
              <a:rPr lang="en-US" altLang="zh-CN" sz="2000"/>
              <a:t>If a function </a:t>
            </a:r>
            <a:r>
              <a:rPr lang="en-US" altLang="zh-CN" sz="2000" i="1"/>
              <a:t>f</a:t>
            </a:r>
            <a:r>
              <a:rPr lang="en-US" altLang="zh-CN" sz="2000"/>
              <a:t> is expanded into a sequence </a:t>
            </a:r>
            <a:r>
              <a:rPr lang="en-US" altLang="zh-CN" sz="2000" i="1"/>
              <a:t>g</a:t>
            </a:r>
            <a:r>
              <a:rPr lang="en-US" altLang="zh-CN" sz="2000"/>
              <a:t> and </a:t>
            </a:r>
            <a:r>
              <a:rPr lang="en-US" altLang="zh-CN" sz="2000" i="1"/>
              <a:t>h</a:t>
            </a:r>
            <a:r>
              <a:rPr lang="en-US" altLang="zh-CN" sz="2000"/>
              <a:t>, the correctness condition for all input to </a:t>
            </a:r>
            <a:r>
              <a:rPr lang="en-US" altLang="zh-CN" sz="2000" i="1"/>
              <a:t>f</a:t>
            </a:r>
            <a:r>
              <a:rPr lang="en-US" altLang="zh-CN" sz="2000"/>
              <a:t> is:</a:t>
            </a:r>
          </a:p>
          <a:p>
            <a:pPr lvl="2"/>
            <a:r>
              <a:rPr lang="en-US" altLang="zh-CN" b="1">
                <a:solidFill>
                  <a:srgbClr val="0000FF"/>
                </a:solidFill>
              </a:rPr>
              <a:t>Does </a:t>
            </a:r>
            <a:r>
              <a:rPr lang="en-US" altLang="zh-CN" b="1" i="1">
                <a:solidFill>
                  <a:srgbClr val="0000FF"/>
                </a:solidFill>
              </a:rPr>
              <a:t>g</a:t>
            </a:r>
            <a:r>
              <a:rPr lang="en-US" altLang="zh-CN" b="1">
                <a:solidFill>
                  <a:srgbClr val="0000FF"/>
                </a:solidFill>
              </a:rPr>
              <a:t> followed by </a:t>
            </a:r>
            <a:r>
              <a:rPr lang="en-US" altLang="zh-CN" b="1" i="1">
                <a:solidFill>
                  <a:srgbClr val="0000FF"/>
                </a:solidFill>
              </a:rPr>
              <a:t>h</a:t>
            </a:r>
            <a:r>
              <a:rPr lang="en-US" altLang="zh-CN" b="1">
                <a:solidFill>
                  <a:srgbClr val="0000FF"/>
                </a:solidFill>
              </a:rPr>
              <a:t> do </a:t>
            </a:r>
            <a:r>
              <a:rPr lang="en-US" altLang="zh-CN" b="1" i="1">
                <a:solidFill>
                  <a:srgbClr val="0000FF"/>
                </a:solidFill>
              </a:rPr>
              <a:t>f </a:t>
            </a:r>
            <a:r>
              <a:rPr lang="en-US" altLang="zh-CN" b="1">
                <a:solidFill>
                  <a:srgbClr val="0000FF"/>
                </a:solidFill>
              </a:rPr>
              <a:t>?</a:t>
            </a:r>
          </a:p>
          <a:p>
            <a:pPr lvl="1"/>
            <a:r>
              <a:rPr lang="en-US" altLang="zh-CN" sz="2000"/>
              <a:t>When a function </a:t>
            </a:r>
            <a:r>
              <a:rPr lang="en-US" altLang="zh-CN" sz="2000" i="1"/>
              <a:t>f</a:t>
            </a:r>
            <a:r>
              <a:rPr lang="en-US" altLang="zh-CN" sz="2000"/>
              <a:t> is refined into a conditional (if-then-else), the correctness condition for all input to </a:t>
            </a:r>
            <a:r>
              <a:rPr lang="en-US" altLang="zh-CN" sz="2000" i="1"/>
              <a:t>f</a:t>
            </a:r>
            <a:r>
              <a:rPr lang="en-US" altLang="zh-CN" sz="2000"/>
              <a:t> is:</a:t>
            </a:r>
          </a:p>
          <a:p>
            <a:pPr lvl="2"/>
            <a:r>
              <a:rPr lang="en-US" altLang="zh-CN" b="1">
                <a:solidFill>
                  <a:srgbClr val="0000FF"/>
                </a:solidFill>
              </a:rPr>
              <a:t>Whenever condition &lt;c&gt; is true does </a:t>
            </a:r>
            <a:r>
              <a:rPr lang="en-US" altLang="zh-CN" b="1" i="1">
                <a:solidFill>
                  <a:srgbClr val="0000FF"/>
                </a:solidFill>
              </a:rPr>
              <a:t>g</a:t>
            </a:r>
            <a:r>
              <a:rPr lang="en-US" altLang="zh-CN" b="1">
                <a:solidFill>
                  <a:srgbClr val="0000FF"/>
                </a:solidFill>
              </a:rPr>
              <a:t> do </a:t>
            </a:r>
            <a:r>
              <a:rPr lang="en-US" altLang="zh-CN" b="1" i="1">
                <a:solidFill>
                  <a:srgbClr val="0000FF"/>
                </a:solidFill>
              </a:rPr>
              <a:t>f</a:t>
            </a:r>
            <a:r>
              <a:rPr lang="en-US" altLang="zh-CN" b="1">
                <a:solidFill>
                  <a:srgbClr val="0000FF"/>
                </a:solidFill>
              </a:rPr>
              <a:t> and whenever &lt;c&gt; is false, does </a:t>
            </a:r>
            <a:r>
              <a:rPr lang="en-US" altLang="zh-CN" b="1" i="1">
                <a:solidFill>
                  <a:srgbClr val="0000FF"/>
                </a:solidFill>
              </a:rPr>
              <a:t>h</a:t>
            </a:r>
            <a:r>
              <a:rPr lang="en-US" altLang="zh-CN" b="1">
                <a:solidFill>
                  <a:srgbClr val="0000FF"/>
                </a:solidFill>
              </a:rPr>
              <a:t> do </a:t>
            </a:r>
            <a:r>
              <a:rPr lang="en-US" altLang="zh-CN" b="1" i="1">
                <a:solidFill>
                  <a:srgbClr val="0000FF"/>
                </a:solidFill>
              </a:rPr>
              <a:t>f </a:t>
            </a:r>
            <a:r>
              <a:rPr lang="en-US" altLang="zh-CN" b="1">
                <a:solidFill>
                  <a:srgbClr val="0000FF"/>
                </a:solidFill>
              </a:rPr>
              <a:t>?</a:t>
            </a:r>
          </a:p>
          <a:p>
            <a:pPr lvl="1"/>
            <a:r>
              <a:rPr lang="en-US" altLang="zh-CN" sz="2000"/>
              <a:t>When function </a:t>
            </a:r>
            <a:r>
              <a:rPr lang="en-US" altLang="zh-CN" sz="2000" i="1"/>
              <a:t>f</a:t>
            </a:r>
            <a:r>
              <a:rPr lang="en-US" altLang="zh-CN" sz="2000"/>
              <a:t> is refined as a loop, the correctness conditions for all input to </a:t>
            </a:r>
            <a:r>
              <a:rPr lang="en-US" altLang="zh-CN" sz="2000" i="1"/>
              <a:t>f</a:t>
            </a:r>
            <a:r>
              <a:rPr lang="en-US" altLang="zh-CN" sz="2000"/>
              <a:t> is:</a:t>
            </a:r>
          </a:p>
          <a:p>
            <a:pPr lvl="2"/>
            <a:r>
              <a:rPr lang="en-US" altLang="zh-CN" b="1">
                <a:solidFill>
                  <a:srgbClr val="0000FF"/>
                </a:solidFill>
              </a:rPr>
              <a:t>Is termination guaranteed?</a:t>
            </a:r>
          </a:p>
          <a:p>
            <a:pPr lvl="2"/>
            <a:r>
              <a:rPr lang="en-US" altLang="zh-CN" b="1">
                <a:solidFill>
                  <a:srgbClr val="0000FF"/>
                </a:solidFill>
              </a:rPr>
              <a:t>Whenever &lt;c&gt; is true does </a:t>
            </a:r>
            <a:r>
              <a:rPr lang="en-US" altLang="zh-CN" b="1" i="1">
                <a:solidFill>
                  <a:srgbClr val="0000FF"/>
                </a:solidFill>
              </a:rPr>
              <a:t>g</a:t>
            </a:r>
            <a:r>
              <a:rPr lang="en-US" altLang="zh-CN" b="1">
                <a:solidFill>
                  <a:srgbClr val="0000FF"/>
                </a:solidFill>
              </a:rPr>
              <a:t> followed by </a:t>
            </a:r>
            <a:r>
              <a:rPr lang="en-US" altLang="zh-CN" b="1" i="1">
                <a:solidFill>
                  <a:srgbClr val="0000FF"/>
                </a:solidFill>
              </a:rPr>
              <a:t>f</a:t>
            </a:r>
            <a:r>
              <a:rPr lang="en-US" altLang="zh-CN" b="1">
                <a:solidFill>
                  <a:srgbClr val="0000FF"/>
                </a:solidFill>
              </a:rPr>
              <a:t> do </a:t>
            </a:r>
            <a:r>
              <a:rPr lang="en-US" altLang="zh-CN" b="1" i="1">
                <a:solidFill>
                  <a:srgbClr val="0000FF"/>
                </a:solidFill>
              </a:rPr>
              <a:t>f</a:t>
            </a:r>
            <a:r>
              <a:rPr lang="en-US" altLang="zh-CN" b="1">
                <a:solidFill>
                  <a:srgbClr val="0000FF"/>
                </a:solidFill>
              </a:rPr>
              <a:t>, and whenever &lt;c&gt; is false, does skipping the loop still do </a:t>
            </a:r>
            <a:r>
              <a:rPr lang="en-US" altLang="zh-CN" b="1" i="1">
                <a:solidFill>
                  <a:srgbClr val="0000FF"/>
                </a:solidFill>
              </a:rPr>
              <a:t>f </a:t>
            </a:r>
            <a:r>
              <a:rPr lang="en-US" altLang="zh-CN" b="1">
                <a:solidFill>
                  <a:srgbClr val="0000FF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28D06B16-2F31-B0B2-AD3E-52785643D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28.3  Cleanroom Design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93E9A2E-D80F-F396-F279-74C918B42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5538"/>
            <a:ext cx="779621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altLang="zh-CN" b="1"/>
              <a:t>Design Verification</a:t>
            </a:r>
          </a:p>
          <a:p>
            <a:pPr lvl="1"/>
            <a:r>
              <a:rPr lang="en-US" altLang="zh-CN"/>
              <a:t>It reduces verification to a finite process</a:t>
            </a:r>
          </a:p>
          <a:p>
            <a:pPr lvl="1"/>
            <a:r>
              <a:rPr lang="en-US" altLang="zh-CN"/>
              <a:t>It lets cleanroom teams verify every line of design and code</a:t>
            </a:r>
          </a:p>
          <a:p>
            <a:pPr lvl="1"/>
            <a:r>
              <a:rPr lang="en-US" altLang="zh-CN"/>
              <a:t>It results in a near zero defect level</a:t>
            </a:r>
          </a:p>
          <a:p>
            <a:pPr lvl="1"/>
            <a:r>
              <a:rPr lang="en-US" altLang="zh-CN"/>
              <a:t>It scales up</a:t>
            </a:r>
          </a:p>
          <a:p>
            <a:pPr lvl="1"/>
            <a:r>
              <a:rPr lang="en-US" altLang="zh-CN"/>
              <a:t>It produces better code than unit testing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E6B4327-26F1-584C-FFE8-EA1F9C751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28.4  Cleanroom Testing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21B801D-F7C4-29BE-2C32-928B565A8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5538"/>
            <a:ext cx="779621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altLang="zh-CN" b="1"/>
              <a:t>Statistical Use Testing</a:t>
            </a:r>
          </a:p>
          <a:p>
            <a:pPr lvl="1"/>
            <a:r>
              <a:rPr lang="en-US" altLang="zh-CN"/>
              <a:t>tests the actual usage of the program</a:t>
            </a:r>
          </a:p>
          <a:p>
            <a:pPr lvl="1"/>
            <a:r>
              <a:rPr lang="en-US" altLang="zh-CN"/>
              <a:t>determine a “</a:t>
            </a:r>
            <a:r>
              <a:rPr lang="en-US" altLang="zh-CN" b="1">
                <a:solidFill>
                  <a:srgbClr val="0000FF"/>
                </a:solidFill>
              </a:rPr>
              <a:t>usage probability distribution</a:t>
            </a:r>
            <a:r>
              <a:rPr lang="en-US" altLang="zh-CN"/>
              <a:t>”</a:t>
            </a:r>
          </a:p>
          <a:p>
            <a:pPr lvl="2"/>
            <a:r>
              <a:rPr lang="en-US" altLang="zh-CN"/>
              <a:t>analyze the specification to identify a set of stimuli</a:t>
            </a:r>
          </a:p>
          <a:p>
            <a:pPr lvl="2"/>
            <a:r>
              <a:rPr lang="en-US" altLang="zh-CN"/>
              <a:t>stimuli cause software to change behavior</a:t>
            </a:r>
          </a:p>
          <a:p>
            <a:pPr lvl="2"/>
            <a:r>
              <a:rPr lang="en-US" altLang="zh-CN"/>
              <a:t>create usage scenarios</a:t>
            </a:r>
          </a:p>
          <a:p>
            <a:pPr lvl="2"/>
            <a:r>
              <a:rPr lang="en-US" altLang="zh-CN"/>
              <a:t>assign probability of use to each stimuli</a:t>
            </a:r>
          </a:p>
          <a:p>
            <a:pPr lvl="2"/>
            <a:r>
              <a:rPr lang="en-US" altLang="zh-CN"/>
              <a:t>test cases are generated for each stimuli according to the usage probability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1058</Words>
  <Application>Microsoft Office PowerPoint</Application>
  <PresentationFormat>全屏显示(4:3)</PresentationFormat>
  <Paragraphs>156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Palatino</vt:lpstr>
      <vt:lpstr>Arial Narrow</vt:lpstr>
      <vt:lpstr>ＭＳ 明朝</vt:lpstr>
      <vt:lpstr>Helvetica</vt:lpstr>
      <vt:lpstr>ＭＳ Ｐゴシック</vt:lpstr>
      <vt:lpstr>默认设计模板</vt:lpstr>
      <vt:lpstr>Ch.28  Formal Modeling and Verification</vt:lpstr>
      <vt:lpstr>Formal Modeling and Verification</vt:lpstr>
      <vt:lpstr>28.1  The Cleanroom Strategy</vt:lpstr>
      <vt:lpstr>28.1  The Cleanroom Strategy</vt:lpstr>
      <vt:lpstr>28.1  The Cleanroom Strategy</vt:lpstr>
      <vt:lpstr>28.2  Functional Specification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0 memset</cp:lastModifiedBy>
  <cp:revision>103</cp:revision>
  <dcterms:created xsi:type="dcterms:W3CDTF">2007-07-09T05:40:59Z</dcterms:created>
  <dcterms:modified xsi:type="dcterms:W3CDTF">2025-02-24T17:07:05Z</dcterms:modified>
</cp:coreProperties>
</file>