
<file path=[Content_Types].xml><?xml version="1.0" encoding="utf-8"?>
<Types xmlns="http://schemas.openxmlformats.org/package/2006/content-types">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9" r:id="rId2"/>
    <p:sldId id="432" r:id="rId3"/>
    <p:sldId id="452" r:id="rId4"/>
    <p:sldId id="453" r:id="rId5"/>
    <p:sldId id="433" r:id="rId6"/>
    <p:sldId id="455" r:id="rId7"/>
    <p:sldId id="456" r:id="rId8"/>
    <p:sldId id="457" r:id="rId9"/>
    <p:sldId id="454" r:id="rId10"/>
    <p:sldId id="459" r:id="rId11"/>
    <p:sldId id="460" r:id="rId12"/>
    <p:sldId id="461" r:id="rId13"/>
    <p:sldId id="462" r:id="rId14"/>
    <p:sldId id="463" r:id="rId15"/>
    <p:sldId id="464" r:id="rId16"/>
    <p:sldId id="466" r:id="rId17"/>
    <p:sldId id="467" r:id="rId18"/>
    <p:sldId id="468" r:id="rId19"/>
    <p:sldId id="469" r:id="rId20"/>
    <p:sldId id="470" r:id="rId21"/>
    <p:sldId id="471" r:id="rId22"/>
    <p:sldId id="472" r:id="rId23"/>
    <p:sldId id="473" r:id="rId24"/>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CC"/>
    <a:srgbClr val="0033CC"/>
    <a:srgbClr val="0000FF"/>
    <a:srgbClr val="99CCFF"/>
    <a:srgbClr val="CCFFFF"/>
    <a:srgbClr val="0099FF"/>
    <a:srgbClr val="33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196" autoAdjust="0"/>
    <p:restoredTop sz="94660"/>
  </p:normalViewPr>
  <p:slideViewPr>
    <p:cSldViewPr>
      <p:cViewPr varScale="1">
        <p:scale>
          <a:sx n="108" d="100"/>
          <a:sy n="108" d="100"/>
        </p:scale>
        <p:origin x="123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A0BC8092-7972-B495-FAC8-93A23E44EE0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3F11B9E6-1ABA-B68C-7EEB-3CB3FED97CF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6398D30E-23E1-40B0-8932-AAFA18E849D5}" type="datetimeFigureOut">
              <a:rPr lang="zh-CN" altLang="en-US"/>
              <a:pPr>
                <a:defRPr/>
              </a:pPr>
              <a:t>2025/2/25</a:t>
            </a:fld>
            <a:endParaRPr lang="zh-CN" altLang="en-US"/>
          </a:p>
        </p:txBody>
      </p:sp>
      <p:sp>
        <p:nvSpPr>
          <p:cNvPr id="4" name="幻灯片图像占位符 3">
            <a:extLst>
              <a:ext uri="{FF2B5EF4-FFF2-40B4-BE49-F238E27FC236}">
                <a16:creationId xmlns:a16="http://schemas.microsoft.com/office/drawing/2014/main" id="{9B2B5B3A-F223-8EA8-99AE-7BD38C371AD6}"/>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16805416-D678-863F-93CF-A640562C632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D06A6ACB-9ECC-C200-8E03-67B5272F6999}"/>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394E0053-B245-8F29-D21A-67F7E4464AA8}"/>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C6A50D4F-03F3-4BF7-8EC6-571B77E6A980}"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a:extLst>
              <a:ext uri="{FF2B5EF4-FFF2-40B4-BE49-F238E27FC236}">
                <a16:creationId xmlns:a16="http://schemas.microsoft.com/office/drawing/2014/main" id="{9051A7B3-4681-97FF-77EC-AE1CFE967F7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a:extLst>
              <a:ext uri="{FF2B5EF4-FFF2-40B4-BE49-F238E27FC236}">
                <a16:creationId xmlns:a16="http://schemas.microsoft.com/office/drawing/2014/main" id="{32D7AE39-F029-3052-1CC2-BBB78CCCA36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4" name="灯片编号占位符 3">
            <a:extLst>
              <a:ext uri="{FF2B5EF4-FFF2-40B4-BE49-F238E27FC236}">
                <a16:creationId xmlns:a16="http://schemas.microsoft.com/office/drawing/2014/main" id="{F27E7994-5A33-9B32-FE49-FEA78370CCF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BE8B2F3-982C-4322-B5F7-E506B6F2E3B1}" type="slidenum">
              <a:rPr lang="zh-CN" altLang="en-US"/>
              <a:pPr/>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a:extLst>
              <a:ext uri="{FF2B5EF4-FFF2-40B4-BE49-F238E27FC236}">
                <a16:creationId xmlns:a16="http://schemas.microsoft.com/office/drawing/2014/main" id="{2D3C818A-AF8D-B233-9E95-EF7C788ABF3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a:extLst>
              <a:ext uri="{FF2B5EF4-FFF2-40B4-BE49-F238E27FC236}">
                <a16:creationId xmlns:a16="http://schemas.microsoft.com/office/drawing/2014/main" id="{2B4FBF39-87A6-23F9-B749-4B170C6D9A6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3556" name="灯片编号占位符 3">
            <a:extLst>
              <a:ext uri="{FF2B5EF4-FFF2-40B4-BE49-F238E27FC236}">
                <a16:creationId xmlns:a16="http://schemas.microsoft.com/office/drawing/2014/main" id="{ADD0561C-B992-294E-EB48-F1E4F243076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D053800-5236-4854-B0FB-477DD0504FC7}" type="slidenum">
              <a:rPr lang="zh-CN" altLang="en-US"/>
              <a:pPr/>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a:extLst>
              <a:ext uri="{FF2B5EF4-FFF2-40B4-BE49-F238E27FC236}">
                <a16:creationId xmlns:a16="http://schemas.microsoft.com/office/drawing/2014/main" id="{636E7C83-C5EE-1D3F-E315-EB9D88B243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3" name="备注占位符 2">
            <a:extLst>
              <a:ext uri="{FF2B5EF4-FFF2-40B4-BE49-F238E27FC236}">
                <a16:creationId xmlns:a16="http://schemas.microsoft.com/office/drawing/2014/main" id="{C7B2DDEF-C569-3331-48FE-7D86F9E3B0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5604" name="灯片编号占位符 3">
            <a:extLst>
              <a:ext uri="{FF2B5EF4-FFF2-40B4-BE49-F238E27FC236}">
                <a16:creationId xmlns:a16="http://schemas.microsoft.com/office/drawing/2014/main" id="{17D0BB0A-44D3-22A1-9042-6DB08360D98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72DD513-A538-4E57-AE30-003FC9366072}" type="slidenum">
              <a:rPr lang="zh-CN" altLang="en-US"/>
              <a:pPr/>
              <a:t>12</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幻灯片图像占位符 1">
            <a:extLst>
              <a:ext uri="{FF2B5EF4-FFF2-40B4-BE49-F238E27FC236}">
                <a16:creationId xmlns:a16="http://schemas.microsoft.com/office/drawing/2014/main" id="{0AD75B5C-CB42-0004-0D91-B4503B9543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备注占位符 2">
            <a:extLst>
              <a:ext uri="{FF2B5EF4-FFF2-40B4-BE49-F238E27FC236}">
                <a16:creationId xmlns:a16="http://schemas.microsoft.com/office/drawing/2014/main" id="{62D83173-2ED9-3211-5007-2643EA51A6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7652" name="灯片编号占位符 3">
            <a:extLst>
              <a:ext uri="{FF2B5EF4-FFF2-40B4-BE49-F238E27FC236}">
                <a16:creationId xmlns:a16="http://schemas.microsoft.com/office/drawing/2014/main" id="{160CB7C5-8E09-6D1B-662A-F867EC277C5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E567B2B-7226-4E5D-AB6F-7E763764AC67}" type="slidenum">
              <a:rPr lang="zh-CN" altLang="en-US"/>
              <a:pPr/>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a:extLst>
              <a:ext uri="{FF2B5EF4-FFF2-40B4-BE49-F238E27FC236}">
                <a16:creationId xmlns:a16="http://schemas.microsoft.com/office/drawing/2014/main" id="{C69F65B9-F135-C3D4-73AE-D51BC0EE668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a:extLst>
              <a:ext uri="{FF2B5EF4-FFF2-40B4-BE49-F238E27FC236}">
                <a16:creationId xmlns:a16="http://schemas.microsoft.com/office/drawing/2014/main" id="{E7698DBC-7857-DD58-A8A8-2DEEE1D248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9700" name="灯片编号占位符 3">
            <a:extLst>
              <a:ext uri="{FF2B5EF4-FFF2-40B4-BE49-F238E27FC236}">
                <a16:creationId xmlns:a16="http://schemas.microsoft.com/office/drawing/2014/main" id="{F079C710-5695-0426-9629-1C11DDB3927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FEE8600-EC00-44F3-BDF7-50408F2B85F8}" type="slidenum">
              <a:rPr lang="zh-CN" altLang="en-US"/>
              <a:pPr/>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幻灯片图像占位符 1">
            <a:extLst>
              <a:ext uri="{FF2B5EF4-FFF2-40B4-BE49-F238E27FC236}">
                <a16:creationId xmlns:a16="http://schemas.microsoft.com/office/drawing/2014/main" id="{BA46CE6D-04BB-FC6A-C287-5C5A7643372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备注占位符 2">
            <a:extLst>
              <a:ext uri="{FF2B5EF4-FFF2-40B4-BE49-F238E27FC236}">
                <a16:creationId xmlns:a16="http://schemas.microsoft.com/office/drawing/2014/main" id="{C4768D11-D399-DA59-47A1-B9A34483F09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1748" name="灯片编号占位符 3">
            <a:extLst>
              <a:ext uri="{FF2B5EF4-FFF2-40B4-BE49-F238E27FC236}">
                <a16:creationId xmlns:a16="http://schemas.microsoft.com/office/drawing/2014/main" id="{A500D2EA-CADC-A901-D77D-8E12D9247A3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105CFD-6959-4A4F-AFD3-5FF3582AB11F}" type="slidenum">
              <a:rPr lang="zh-CN" altLang="en-US"/>
              <a:pPr/>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a:extLst>
              <a:ext uri="{FF2B5EF4-FFF2-40B4-BE49-F238E27FC236}">
                <a16:creationId xmlns:a16="http://schemas.microsoft.com/office/drawing/2014/main" id="{92ED91E9-AFC2-44DB-1D35-7BA7F5A0C86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备注占位符 2">
            <a:extLst>
              <a:ext uri="{FF2B5EF4-FFF2-40B4-BE49-F238E27FC236}">
                <a16:creationId xmlns:a16="http://schemas.microsoft.com/office/drawing/2014/main" id="{418B90FF-485E-A2C4-B28E-C630869375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3796" name="灯片编号占位符 3">
            <a:extLst>
              <a:ext uri="{FF2B5EF4-FFF2-40B4-BE49-F238E27FC236}">
                <a16:creationId xmlns:a16="http://schemas.microsoft.com/office/drawing/2014/main" id="{853F8FA6-1BC0-0065-5556-5CA18746D3D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1F2AC8B-59AF-42B4-9054-09EC2B65675F}" type="slidenum">
              <a:rPr lang="zh-CN" altLang="en-US"/>
              <a:pPr/>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a:extLst>
              <a:ext uri="{FF2B5EF4-FFF2-40B4-BE49-F238E27FC236}">
                <a16:creationId xmlns:a16="http://schemas.microsoft.com/office/drawing/2014/main" id="{1ED7BF00-E76D-D12B-2D85-F256922FF5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备注占位符 2">
            <a:extLst>
              <a:ext uri="{FF2B5EF4-FFF2-40B4-BE49-F238E27FC236}">
                <a16:creationId xmlns:a16="http://schemas.microsoft.com/office/drawing/2014/main" id="{3D3A8FB1-B901-6E51-AB5C-E0662F28B16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5844" name="灯片编号占位符 3">
            <a:extLst>
              <a:ext uri="{FF2B5EF4-FFF2-40B4-BE49-F238E27FC236}">
                <a16:creationId xmlns:a16="http://schemas.microsoft.com/office/drawing/2014/main" id="{1706855D-1F27-713E-AD23-1FD07EF07F7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187794B-3A16-459E-B6CB-C967F3389896}" type="slidenum">
              <a:rPr lang="zh-CN" altLang="en-US"/>
              <a:pPr/>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幻灯片图像占位符 1">
            <a:extLst>
              <a:ext uri="{FF2B5EF4-FFF2-40B4-BE49-F238E27FC236}">
                <a16:creationId xmlns:a16="http://schemas.microsoft.com/office/drawing/2014/main" id="{90FAEC4D-BC63-74F1-DE0E-E181D383899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备注占位符 2">
            <a:extLst>
              <a:ext uri="{FF2B5EF4-FFF2-40B4-BE49-F238E27FC236}">
                <a16:creationId xmlns:a16="http://schemas.microsoft.com/office/drawing/2014/main" id="{5FD05393-20F9-5240-DD62-77293AC8676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7892" name="灯片编号占位符 3">
            <a:extLst>
              <a:ext uri="{FF2B5EF4-FFF2-40B4-BE49-F238E27FC236}">
                <a16:creationId xmlns:a16="http://schemas.microsoft.com/office/drawing/2014/main" id="{53205B26-DE23-6DA5-B4AA-6F17E6D5878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341EB79-7E5A-469F-A730-3C317C5F82B4}" type="slidenum">
              <a:rPr lang="zh-CN" altLang="en-US"/>
              <a:pPr/>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幻灯片图像占位符 1">
            <a:extLst>
              <a:ext uri="{FF2B5EF4-FFF2-40B4-BE49-F238E27FC236}">
                <a16:creationId xmlns:a16="http://schemas.microsoft.com/office/drawing/2014/main" id="{042A2BE7-E7FB-3057-D563-0964205A6D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备注占位符 2">
            <a:extLst>
              <a:ext uri="{FF2B5EF4-FFF2-40B4-BE49-F238E27FC236}">
                <a16:creationId xmlns:a16="http://schemas.microsoft.com/office/drawing/2014/main" id="{94F055F2-DF04-2C75-AB08-C84C4F360D0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39940" name="灯片编号占位符 3">
            <a:extLst>
              <a:ext uri="{FF2B5EF4-FFF2-40B4-BE49-F238E27FC236}">
                <a16:creationId xmlns:a16="http://schemas.microsoft.com/office/drawing/2014/main" id="{D7BAD7B0-CDB7-8BF6-93E5-C7D8973EA20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5C6CB14-7D64-4DD8-B716-5B058C0646AD}" type="slidenum">
              <a:rPr lang="zh-CN" altLang="en-US"/>
              <a:pPr/>
              <a:t>19</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幻灯片图像占位符 1">
            <a:extLst>
              <a:ext uri="{FF2B5EF4-FFF2-40B4-BE49-F238E27FC236}">
                <a16:creationId xmlns:a16="http://schemas.microsoft.com/office/drawing/2014/main" id="{58BD6F12-99F0-EA97-E961-A4224859710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备注占位符 2">
            <a:extLst>
              <a:ext uri="{FF2B5EF4-FFF2-40B4-BE49-F238E27FC236}">
                <a16:creationId xmlns:a16="http://schemas.microsoft.com/office/drawing/2014/main" id="{8A455FDB-C152-DDC5-1AC5-4894B40BBDA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1988" name="灯片编号占位符 3">
            <a:extLst>
              <a:ext uri="{FF2B5EF4-FFF2-40B4-BE49-F238E27FC236}">
                <a16:creationId xmlns:a16="http://schemas.microsoft.com/office/drawing/2014/main" id="{AABBAB73-F116-F0BC-918D-485454EC9D9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2F2FAB2-A4D3-402E-A99B-9ADAD746205A}" type="slidenum">
              <a:rPr lang="zh-CN" altLang="en-US"/>
              <a:pPr/>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幻灯片图像占位符 1">
            <a:extLst>
              <a:ext uri="{FF2B5EF4-FFF2-40B4-BE49-F238E27FC236}">
                <a16:creationId xmlns:a16="http://schemas.microsoft.com/office/drawing/2014/main" id="{0DCC7831-F456-84C3-0BD5-18A43F3E869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备注占位符 2">
            <a:extLst>
              <a:ext uri="{FF2B5EF4-FFF2-40B4-BE49-F238E27FC236}">
                <a16:creationId xmlns:a16="http://schemas.microsoft.com/office/drawing/2014/main" id="{6BB9D554-9246-733B-C355-62715667A1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172" name="灯片编号占位符 3">
            <a:extLst>
              <a:ext uri="{FF2B5EF4-FFF2-40B4-BE49-F238E27FC236}">
                <a16:creationId xmlns:a16="http://schemas.microsoft.com/office/drawing/2014/main" id="{749C04A3-53C6-D9E4-497C-62EC29E20CB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2ED0341-EB1F-476B-9472-7DBC58A1ED49}" type="slidenum">
              <a:rPr lang="zh-CN" altLang="en-US"/>
              <a:pPr/>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id="{4E3AD768-06CA-B01E-03F2-3D0675BFA19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a:extLst>
              <a:ext uri="{FF2B5EF4-FFF2-40B4-BE49-F238E27FC236}">
                <a16:creationId xmlns:a16="http://schemas.microsoft.com/office/drawing/2014/main" id="{D9FAC236-1C78-74FC-8526-B2A1D18D77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4036" name="灯片编号占位符 3">
            <a:extLst>
              <a:ext uri="{FF2B5EF4-FFF2-40B4-BE49-F238E27FC236}">
                <a16:creationId xmlns:a16="http://schemas.microsoft.com/office/drawing/2014/main" id="{AC933F76-9308-7B14-DBD2-74E342E5D28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01A8ADB-9517-418A-A020-B994702ABF5F}" type="slidenum">
              <a:rPr lang="zh-CN" altLang="en-US"/>
              <a:pPr/>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a:extLst>
              <a:ext uri="{FF2B5EF4-FFF2-40B4-BE49-F238E27FC236}">
                <a16:creationId xmlns:a16="http://schemas.microsoft.com/office/drawing/2014/main" id="{A3E0794C-4FE3-ACF0-7908-BA7A7BFBF8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备注占位符 2">
            <a:extLst>
              <a:ext uri="{FF2B5EF4-FFF2-40B4-BE49-F238E27FC236}">
                <a16:creationId xmlns:a16="http://schemas.microsoft.com/office/drawing/2014/main" id="{06566874-A4FC-9331-78FF-9B037BCC1CA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6084" name="灯片编号占位符 3">
            <a:extLst>
              <a:ext uri="{FF2B5EF4-FFF2-40B4-BE49-F238E27FC236}">
                <a16:creationId xmlns:a16="http://schemas.microsoft.com/office/drawing/2014/main" id="{2235AE0C-95E7-0AE7-BB61-A505E818FE9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79AF78D-3101-4487-B224-FD4AE3A6A8FC}" type="slidenum">
              <a:rPr lang="zh-CN" altLang="en-US"/>
              <a:pPr/>
              <a:t>22</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a:extLst>
              <a:ext uri="{FF2B5EF4-FFF2-40B4-BE49-F238E27FC236}">
                <a16:creationId xmlns:a16="http://schemas.microsoft.com/office/drawing/2014/main" id="{574050F3-0652-D4EB-FE2F-6AE58BD91FC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a:extLst>
              <a:ext uri="{FF2B5EF4-FFF2-40B4-BE49-F238E27FC236}">
                <a16:creationId xmlns:a16="http://schemas.microsoft.com/office/drawing/2014/main" id="{72C32404-63C5-F41F-A5FA-ACE5F1976D6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48132" name="灯片编号占位符 3">
            <a:extLst>
              <a:ext uri="{FF2B5EF4-FFF2-40B4-BE49-F238E27FC236}">
                <a16:creationId xmlns:a16="http://schemas.microsoft.com/office/drawing/2014/main" id="{F720E11B-3ACB-7E82-9F42-A1253DC38E8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23F1A5-3617-4369-BCAE-A8BF0871A6FB}" type="slidenum">
              <a:rPr lang="zh-CN" altLang="en-US"/>
              <a:pPr/>
              <a:t>23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DD4C6D4-FE04-7E38-D292-AC35858B55B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备注占位符 2">
            <a:extLst>
              <a:ext uri="{FF2B5EF4-FFF2-40B4-BE49-F238E27FC236}">
                <a16:creationId xmlns:a16="http://schemas.microsoft.com/office/drawing/2014/main" id="{3038C195-4470-8C1D-D5FA-E0B0BB96C3B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9220" name="灯片编号占位符 3">
            <a:extLst>
              <a:ext uri="{FF2B5EF4-FFF2-40B4-BE49-F238E27FC236}">
                <a16:creationId xmlns:a16="http://schemas.microsoft.com/office/drawing/2014/main" id="{EE6B09D0-9BCF-8AB0-3E4A-80B3465B29F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03284FB-8850-4B19-BC53-2584C3E6DC13}" type="slidenum">
              <a:rPr lang="zh-CN" altLang="en-US"/>
              <a:pPr/>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a:extLst>
              <a:ext uri="{FF2B5EF4-FFF2-40B4-BE49-F238E27FC236}">
                <a16:creationId xmlns:a16="http://schemas.microsoft.com/office/drawing/2014/main" id="{A8A8B6D7-2906-8D4D-EAA8-23BC58C3A9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a:extLst>
              <a:ext uri="{FF2B5EF4-FFF2-40B4-BE49-F238E27FC236}">
                <a16:creationId xmlns:a16="http://schemas.microsoft.com/office/drawing/2014/main" id="{2948AF80-6B8A-3D81-589F-FD9670C3B84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1268" name="灯片编号占位符 3">
            <a:extLst>
              <a:ext uri="{FF2B5EF4-FFF2-40B4-BE49-F238E27FC236}">
                <a16:creationId xmlns:a16="http://schemas.microsoft.com/office/drawing/2014/main" id="{EB8EB937-D5F6-2BB5-C404-18AD8C98847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2F72B3B-7F26-4565-9BEC-C781D0F43FB1}" type="slidenum">
              <a:rPr lang="zh-CN" altLang="en-US"/>
              <a:pPr/>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a:extLst>
              <a:ext uri="{FF2B5EF4-FFF2-40B4-BE49-F238E27FC236}">
                <a16:creationId xmlns:a16="http://schemas.microsoft.com/office/drawing/2014/main" id="{92010363-37B9-DFEA-008D-05320F11BD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备注占位符 2">
            <a:extLst>
              <a:ext uri="{FF2B5EF4-FFF2-40B4-BE49-F238E27FC236}">
                <a16:creationId xmlns:a16="http://schemas.microsoft.com/office/drawing/2014/main" id="{4D578DAD-FF37-636C-8107-DE7EB866DA8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3316" name="灯片编号占位符 3">
            <a:extLst>
              <a:ext uri="{FF2B5EF4-FFF2-40B4-BE49-F238E27FC236}">
                <a16:creationId xmlns:a16="http://schemas.microsoft.com/office/drawing/2014/main" id="{3EECDC10-7B0E-8915-35CC-718EC4D08DF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F222BF8-4BEC-4894-9C03-CB7E01CE9554}" type="slidenum">
              <a:rPr lang="zh-CN" altLang="en-US"/>
              <a:pPr/>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幻灯片图像占位符 1">
            <a:extLst>
              <a:ext uri="{FF2B5EF4-FFF2-40B4-BE49-F238E27FC236}">
                <a16:creationId xmlns:a16="http://schemas.microsoft.com/office/drawing/2014/main" id="{543A60F9-670C-4CC2-D311-0E52C8B2F6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备注占位符 2">
            <a:extLst>
              <a:ext uri="{FF2B5EF4-FFF2-40B4-BE49-F238E27FC236}">
                <a16:creationId xmlns:a16="http://schemas.microsoft.com/office/drawing/2014/main" id="{5E397D09-5CE3-65CD-75CE-A54D689DD9F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5364" name="灯片编号占位符 3">
            <a:extLst>
              <a:ext uri="{FF2B5EF4-FFF2-40B4-BE49-F238E27FC236}">
                <a16:creationId xmlns:a16="http://schemas.microsoft.com/office/drawing/2014/main" id="{B74233DF-8407-8FE4-3524-6053F806804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C8FB0AE-1B18-476D-9728-0A6A235F0BDC}" type="slidenum">
              <a:rPr lang="zh-CN" altLang="en-US"/>
              <a:pPr/>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幻灯片图像占位符 1">
            <a:extLst>
              <a:ext uri="{FF2B5EF4-FFF2-40B4-BE49-F238E27FC236}">
                <a16:creationId xmlns:a16="http://schemas.microsoft.com/office/drawing/2014/main" id="{83AA5AB1-B8DE-4A36-5941-9755BD773FF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备注占位符 2">
            <a:extLst>
              <a:ext uri="{FF2B5EF4-FFF2-40B4-BE49-F238E27FC236}">
                <a16:creationId xmlns:a16="http://schemas.microsoft.com/office/drawing/2014/main" id="{9B0E8C42-A9F8-7352-1A4A-0E081894E9E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7412" name="灯片编号占位符 3">
            <a:extLst>
              <a:ext uri="{FF2B5EF4-FFF2-40B4-BE49-F238E27FC236}">
                <a16:creationId xmlns:a16="http://schemas.microsoft.com/office/drawing/2014/main" id="{5508EB9D-2305-D629-BD06-B6AA6778D56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8511304-0E98-48B1-97FD-DFE16AFBC3C5}" type="slidenum">
              <a:rPr lang="zh-CN" altLang="en-US"/>
              <a:pPr/>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幻灯片图像占位符 1">
            <a:extLst>
              <a:ext uri="{FF2B5EF4-FFF2-40B4-BE49-F238E27FC236}">
                <a16:creationId xmlns:a16="http://schemas.microsoft.com/office/drawing/2014/main" id="{BC65ED41-2E5E-CCF4-904D-BF3F47B1C5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9" name="备注占位符 2">
            <a:extLst>
              <a:ext uri="{FF2B5EF4-FFF2-40B4-BE49-F238E27FC236}">
                <a16:creationId xmlns:a16="http://schemas.microsoft.com/office/drawing/2014/main" id="{65F531C0-CF94-DCDE-40F8-8430F176EF0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9460" name="灯片编号占位符 3">
            <a:extLst>
              <a:ext uri="{FF2B5EF4-FFF2-40B4-BE49-F238E27FC236}">
                <a16:creationId xmlns:a16="http://schemas.microsoft.com/office/drawing/2014/main" id="{91999595-DA1C-A67E-11BF-EE9C599CA9A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2E94E03-A196-438A-8CB7-439FE5727E50}" type="slidenum">
              <a:rPr lang="zh-CN" altLang="en-US"/>
              <a:pPr/>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a:extLst>
              <a:ext uri="{FF2B5EF4-FFF2-40B4-BE49-F238E27FC236}">
                <a16:creationId xmlns:a16="http://schemas.microsoft.com/office/drawing/2014/main" id="{F62D5310-3496-1FB0-665C-1D1D523B142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7" name="备注占位符 2">
            <a:extLst>
              <a:ext uri="{FF2B5EF4-FFF2-40B4-BE49-F238E27FC236}">
                <a16:creationId xmlns:a16="http://schemas.microsoft.com/office/drawing/2014/main" id="{9F21FA1E-C8E1-0D25-BE5B-5DC077FF65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1508" name="灯片编号占位符 3">
            <a:extLst>
              <a:ext uri="{FF2B5EF4-FFF2-40B4-BE49-F238E27FC236}">
                <a16:creationId xmlns:a16="http://schemas.microsoft.com/office/drawing/2014/main" id="{49E7A26B-5495-3345-CD44-43F6619D2FF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A83852D-19C0-4364-8FF3-F6899C094905}" type="slidenum">
              <a:rPr lang="zh-CN" altLang="en-US"/>
              <a:pPr/>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40EADF7A-7A1A-8DDF-C9DA-048DCF8F5CC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43EDBB2-0A72-2E21-9E4E-97C9A2B0DDC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47505D1-3322-9788-6C0A-05199A376214}"/>
              </a:ext>
            </a:extLst>
          </p:cNvPr>
          <p:cNvSpPr>
            <a:spLocks noGrp="1" noChangeArrowheads="1"/>
          </p:cNvSpPr>
          <p:nvPr>
            <p:ph type="sldNum" sz="quarter" idx="12"/>
          </p:nvPr>
        </p:nvSpPr>
        <p:spPr>
          <a:ln/>
        </p:spPr>
        <p:txBody>
          <a:bodyPr/>
          <a:lstStyle>
            <a:lvl1pPr>
              <a:defRPr/>
            </a:lvl1pPr>
          </a:lstStyle>
          <a:p>
            <a:fld id="{C664893A-3430-4931-9DFF-51DECA12C690}" type="slidenum">
              <a:rPr lang="en-US" altLang="zh-CN"/>
              <a:pPr/>
              <a:t>‹#›</a:t>
            </a:fld>
            <a:endParaRPr lang="en-US" altLang="zh-CN"/>
          </a:p>
        </p:txBody>
      </p:sp>
    </p:spTree>
    <p:extLst>
      <p:ext uri="{BB962C8B-B14F-4D97-AF65-F5344CB8AC3E}">
        <p14:creationId xmlns:p14="http://schemas.microsoft.com/office/powerpoint/2010/main" val="2995655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21DC446-7B9D-77DC-8F87-869FD101526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3201F82-6694-B0E1-D07D-8CEF9C4B2A1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FC155E8-C198-C94B-477D-F7843A1471DB}"/>
              </a:ext>
            </a:extLst>
          </p:cNvPr>
          <p:cNvSpPr>
            <a:spLocks noGrp="1" noChangeArrowheads="1"/>
          </p:cNvSpPr>
          <p:nvPr>
            <p:ph type="sldNum" sz="quarter" idx="12"/>
          </p:nvPr>
        </p:nvSpPr>
        <p:spPr>
          <a:ln/>
        </p:spPr>
        <p:txBody>
          <a:bodyPr/>
          <a:lstStyle>
            <a:lvl1pPr>
              <a:defRPr/>
            </a:lvl1pPr>
          </a:lstStyle>
          <a:p>
            <a:fld id="{7768E773-1880-4FE3-A517-B8242E348B42}" type="slidenum">
              <a:rPr lang="en-US" altLang="zh-CN"/>
              <a:pPr/>
              <a:t>‹#›</a:t>
            </a:fld>
            <a:endParaRPr lang="en-US" altLang="zh-CN"/>
          </a:p>
        </p:txBody>
      </p:sp>
    </p:spTree>
    <p:extLst>
      <p:ext uri="{BB962C8B-B14F-4D97-AF65-F5344CB8AC3E}">
        <p14:creationId xmlns:p14="http://schemas.microsoft.com/office/powerpoint/2010/main" val="3107606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8600" y="188913"/>
            <a:ext cx="2108200"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188913"/>
            <a:ext cx="617537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0B8654B-FF5A-167D-C1A9-5E7E65ACFD1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76C79E4-8321-2DD1-BDF3-72F815B6B5E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FE4ACC07-E8EB-2943-23B0-D9BE2B133263}"/>
              </a:ext>
            </a:extLst>
          </p:cNvPr>
          <p:cNvSpPr>
            <a:spLocks noGrp="1" noChangeArrowheads="1"/>
          </p:cNvSpPr>
          <p:nvPr>
            <p:ph type="sldNum" sz="quarter" idx="12"/>
          </p:nvPr>
        </p:nvSpPr>
        <p:spPr>
          <a:ln/>
        </p:spPr>
        <p:txBody>
          <a:bodyPr/>
          <a:lstStyle>
            <a:lvl1pPr>
              <a:defRPr/>
            </a:lvl1pPr>
          </a:lstStyle>
          <a:p>
            <a:fld id="{A0CAFCB5-8797-4CBB-A48B-FFDB8ED17D26}" type="slidenum">
              <a:rPr lang="en-US" altLang="zh-CN"/>
              <a:pPr/>
              <a:t>‹#›</a:t>
            </a:fld>
            <a:endParaRPr lang="en-US" altLang="zh-CN"/>
          </a:p>
        </p:txBody>
      </p:sp>
    </p:spTree>
    <p:extLst>
      <p:ext uri="{BB962C8B-B14F-4D97-AF65-F5344CB8AC3E}">
        <p14:creationId xmlns:p14="http://schemas.microsoft.com/office/powerpoint/2010/main" val="3378436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E34A15B-9584-65E8-3FCB-B740796F2C9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549D02C-1CD9-17E0-2275-52153663D57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336F9AA-E93A-8F3A-61E7-2B1AD9F98E5A}"/>
              </a:ext>
            </a:extLst>
          </p:cNvPr>
          <p:cNvSpPr>
            <a:spLocks noGrp="1" noChangeArrowheads="1"/>
          </p:cNvSpPr>
          <p:nvPr>
            <p:ph type="sldNum" sz="quarter" idx="12"/>
          </p:nvPr>
        </p:nvSpPr>
        <p:spPr>
          <a:ln/>
        </p:spPr>
        <p:txBody>
          <a:bodyPr/>
          <a:lstStyle>
            <a:lvl1pPr>
              <a:defRPr/>
            </a:lvl1pPr>
          </a:lstStyle>
          <a:p>
            <a:fld id="{6E53A097-0A00-4E38-8F41-8C014F6214E7}" type="slidenum">
              <a:rPr lang="en-US" altLang="zh-CN"/>
              <a:pPr/>
              <a:t>‹#›</a:t>
            </a:fld>
            <a:endParaRPr lang="en-US" altLang="zh-CN"/>
          </a:p>
        </p:txBody>
      </p:sp>
    </p:spTree>
    <p:extLst>
      <p:ext uri="{BB962C8B-B14F-4D97-AF65-F5344CB8AC3E}">
        <p14:creationId xmlns:p14="http://schemas.microsoft.com/office/powerpoint/2010/main" val="101075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4FEB4DD5-1795-2154-D052-02C58522921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9459930-7DE6-BA3E-3C05-90C944C1389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6C29A2D-D76B-C2C0-D02B-3DA27C95FA0D}"/>
              </a:ext>
            </a:extLst>
          </p:cNvPr>
          <p:cNvSpPr>
            <a:spLocks noGrp="1" noChangeArrowheads="1"/>
          </p:cNvSpPr>
          <p:nvPr>
            <p:ph type="sldNum" sz="quarter" idx="12"/>
          </p:nvPr>
        </p:nvSpPr>
        <p:spPr>
          <a:ln/>
        </p:spPr>
        <p:txBody>
          <a:bodyPr/>
          <a:lstStyle>
            <a:lvl1pPr>
              <a:defRPr/>
            </a:lvl1pPr>
          </a:lstStyle>
          <a:p>
            <a:fld id="{13E6F90C-A3AA-4FEC-9071-27FA3713809B}" type="slidenum">
              <a:rPr lang="en-US" altLang="zh-CN"/>
              <a:pPr/>
              <a:t>‹#›</a:t>
            </a:fld>
            <a:endParaRPr lang="en-US" altLang="zh-CN"/>
          </a:p>
        </p:txBody>
      </p:sp>
    </p:spTree>
    <p:extLst>
      <p:ext uri="{BB962C8B-B14F-4D97-AF65-F5344CB8AC3E}">
        <p14:creationId xmlns:p14="http://schemas.microsoft.com/office/powerpoint/2010/main" val="763147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125538"/>
            <a:ext cx="4038600" cy="4929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41825" y="1125538"/>
            <a:ext cx="4038600" cy="4929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38150C66-7664-062E-A02E-4EC8A3F3C64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90BA8EF-F1C4-C257-6C26-962FAA3C162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6A89EA5-AA49-5152-1506-1ECB2A664822}"/>
              </a:ext>
            </a:extLst>
          </p:cNvPr>
          <p:cNvSpPr>
            <a:spLocks noGrp="1" noChangeArrowheads="1"/>
          </p:cNvSpPr>
          <p:nvPr>
            <p:ph type="sldNum" sz="quarter" idx="12"/>
          </p:nvPr>
        </p:nvSpPr>
        <p:spPr>
          <a:ln/>
        </p:spPr>
        <p:txBody>
          <a:bodyPr/>
          <a:lstStyle>
            <a:lvl1pPr>
              <a:defRPr/>
            </a:lvl1pPr>
          </a:lstStyle>
          <a:p>
            <a:fld id="{281ED5F3-69E6-4E97-8B95-CDD5B87F61A4}" type="slidenum">
              <a:rPr lang="en-US" altLang="zh-CN"/>
              <a:pPr/>
              <a:t>‹#›</a:t>
            </a:fld>
            <a:endParaRPr lang="en-US" altLang="zh-CN"/>
          </a:p>
        </p:txBody>
      </p:sp>
    </p:spTree>
    <p:extLst>
      <p:ext uri="{BB962C8B-B14F-4D97-AF65-F5344CB8AC3E}">
        <p14:creationId xmlns:p14="http://schemas.microsoft.com/office/powerpoint/2010/main" val="888580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15E647B0-B848-359F-9DF3-C5B2EAD717B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14E534C7-E8C8-F744-C177-1CC5EAC576C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6F94932E-C670-6216-A597-3DCA64085C1A}"/>
              </a:ext>
            </a:extLst>
          </p:cNvPr>
          <p:cNvSpPr>
            <a:spLocks noGrp="1" noChangeArrowheads="1"/>
          </p:cNvSpPr>
          <p:nvPr>
            <p:ph type="sldNum" sz="quarter" idx="12"/>
          </p:nvPr>
        </p:nvSpPr>
        <p:spPr>
          <a:ln/>
        </p:spPr>
        <p:txBody>
          <a:bodyPr/>
          <a:lstStyle>
            <a:lvl1pPr>
              <a:defRPr/>
            </a:lvl1pPr>
          </a:lstStyle>
          <a:p>
            <a:fld id="{FAE7AB7A-91A5-49AF-BC75-F32C21248C8E}" type="slidenum">
              <a:rPr lang="en-US" altLang="zh-CN"/>
              <a:pPr/>
              <a:t>‹#›</a:t>
            </a:fld>
            <a:endParaRPr lang="en-US" altLang="zh-CN"/>
          </a:p>
        </p:txBody>
      </p:sp>
    </p:spTree>
    <p:extLst>
      <p:ext uri="{BB962C8B-B14F-4D97-AF65-F5344CB8AC3E}">
        <p14:creationId xmlns:p14="http://schemas.microsoft.com/office/powerpoint/2010/main" val="34876336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D63E49CB-8534-849F-1714-5192190FC32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345B8F50-F7DD-41C6-8C4F-8FFB361A585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5EC0BABC-BAEF-63F1-2279-D742D5F1F055}"/>
              </a:ext>
            </a:extLst>
          </p:cNvPr>
          <p:cNvSpPr>
            <a:spLocks noGrp="1" noChangeArrowheads="1"/>
          </p:cNvSpPr>
          <p:nvPr>
            <p:ph type="sldNum" sz="quarter" idx="12"/>
          </p:nvPr>
        </p:nvSpPr>
        <p:spPr>
          <a:ln/>
        </p:spPr>
        <p:txBody>
          <a:bodyPr/>
          <a:lstStyle>
            <a:lvl1pPr>
              <a:defRPr/>
            </a:lvl1pPr>
          </a:lstStyle>
          <a:p>
            <a:fld id="{5D3A570D-069F-49B5-A3D7-91FB42BB175D}" type="slidenum">
              <a:rPr lang="en-US" altLang="zh-CN"/>
              <a:pPr/>
              <a:t>‹#›</a:t>
            </a:fld>
            <a:endParaRPr lang="en-US" altLang="zh-CN"/>
          </a:p>
        </p:txBody>
      </p:sp>
    </p:spTree>
    <p:extLst>
      <p:ext uri="{BB962C8B-B14F-4D97-AF65-F5344CB8AC3E}">
        <p14:creationId xmlns:p14="http://schemas.microsoft.com/office/powerpoint/2010/main" val="633059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A62AEF4-8877-4AF3-5DC5-DAB20826D4D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118EEBEA-CE0F-D541-650C-0233B6323EF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81D50433-CD1C-BCCC-9647-E0F3820EC88D}"/>
              </a:ext>
            </a:extLst>
          </p:cNvPr>
          <p:cNvSpPr>
            <a:spLocks noGrp="1" noChangeArrowheads="1"/>
          </p:cNvSpPr>
          <p:nvPr>
            <p:ph type="sldNum" sz="quarter" idx="12"/>
          </p:nvPr>
        </p:nvSpPr>
        <p:spPr>
          <a:ln/>
        </p:spPr>
        <p:txBody>
          <a:bodyPr/>
          <a:lstStyle>
            <a:lvl1pPr>
              <a:defRPr/>
            </a:lvl1pPr>
          </a:lstStyle>
          <a:p>
            <a:fld id="{A974C402-C5C3-4120-999E-AE27A08DC053}" type="slidenum">
              <a:rPr lang="en-US" altLang="zh-CN"/>
              <a:pPr/>
              <a:t>‹#›</a:t>
            </a:fld>
            <a:endParaRPr lang="en-US" altLang="zh-CN"/>
          </a:p>
        </p:txBody>
      </p:sp>
    </p:spTree>
    <p:extLst>
      <p:ext uri="{BB962C8B-B14F-4D97-AF65-F5344CB8AC3E}">
        <p14:creationId xmlns:p14="http://schemas.microsoft.com/office/powerpoint/2010/main" val="1301513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C4CA405-08C7-9D69-41A5-933518ED2E7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57C12DE4-2CD4-73F7-BC45-0E7FB7BDFCD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E57D6CD2-7C51-1E59-16B1-A11BAD70EAED}"/>
              </a:ext>
            </a:extLst>
          </p:cNvPr>
          <p:cNvSpPr>
            <a:spLocks noGrp="1" noChangeArrowheads="1"/>
          </p:cNvSpPr>
          <p:nvPr>
            <p:ph type="sldNum" sz="quarter" idx="12"/>
          </p:nvPr>
        </p:nvSpPr>
        <p:spPr>
          <a:ln/>
        </p:spPr>
        <p:txBody>
          <a:bodyPr/>
          <a:lstStyle>
            <a:lvl1pPr>
              <a:defRPr/>
            </a:lvl1pPr>
          </a:lstStyle>
          <a:p>
            <a:fld id="{90437935-B822-431D-BC2A-5B6B0D393195}" type="slidenum">
              <a:rPr lang="en-US" altLang="zh-CN"/>
              <a:pPr/>
              <a:t>‹#›</a:t>
            </a:fld>
            <a:endParaRPr lang="en-US" altLang="zh-CN"/>
          </a:p>
        </p:txBody>
      </p:sp>
    </p:spTree>
    <p:extLst>
      <p:ext uri="{BB962C8B-B14F-4D97-AF65-F5344CB8AC3E}">
        <p14:creationId xmlns:p14="http://schemas.microsoft.com/office/powerpoint/2010/main" val="1700806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3227A4E-0D3E-2F8A-D111-0866DEA12F8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5F99F0A-1D52-D37D-06E8-CA55FB73F5D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3285D5D-53D7-5097-0057-A72565978486}"/>
              </a:ext>
            </a:extLst>
          </p:cNvPr>
          <p:cNvSpPr>
            <a:spLocks noGrp="1" noChangeArrowheads="1"/>
          </p:cNvSpPr>
          <p:nvPr>
            <p:ph type="sldNum" sz="quarter" idx="12"/>
          </p:nvPr>
        </p:nvSpPr>
        <p:spPr>
          <a:ln/>
        </p:spPr>
        <p:txBody>
          <a:bodyPr/>
          <a:lstStyle>
            <a:lvl1pPr>
              <a:defRPr/>
            </a:lvl1pPr>
          </a:lstStyle>
          <a:p>
            <a:fld id="{078A0EAF-DF8E-4A94-8D30-05FBE8D2DE47}" type="slidenum">
              <a:rPr lang="en-US" altLang="zh-CN"/>
              <a:pPr/>
              <a:t>‹#›</a:t>
            </a:fld>
            <a:endParaRPr lang="en-US" altLang="zh-CN"/>
          </a:p>
        </p:txBody>
      </p:sp>
    </p:spTree>
    <p:extLst>
      <p:ext uri="{BB962C8B-B14F-4D97-AF65-F5344CB8AC3E}">
        <p14:creationId xmlns:p14="http://schemas.microsoft.com/office/powerpoint/2010/main" val="816488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descr="66">
            <a:extLst>
              <a:ext uri="{FF2B5EF4-FFF2-40B4-BE49-F238E27FC236}">
                <a16:creationId xmlns:a16="http://schemas.microsoft.com/office/drawing/2014/main" id="{2A4EA4DB-9E77-72DB-72B5-2B754D728507}"/>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602288F5-D128-3398-780D-095ED1B2298D}"/>
              </a:ext>
            </a:extLst>
          </p:cNvPr>
          <p:cNvSpPr>
            <a:spLocks noGrp="1" noChangeArrowheads="1"/>
          </p:cNvSpPr>
          <p:nvPr>
            <p:ph type="title"/>
          </p:nvPr>
        </p:nvSpPr>
        <p:spPr bwMode="auto">
          <a:xfrm>
            <a:off x="827088" y="188913"/>
            <a:ext cx="7859712"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3">
            <a:extLst>
              <a:ext uri="{FF2B5EF4-FFF2-40B4-BE49-F238E27FC236}">
                <a16:creationId xmlns:a16="http://schemas.microsoft.com/office/drawing/2014/main" id="{4DFE5B91-6FDE-EBE4-2006-3BC6C4D5484F}"/>
              </a:ext>
            </a:extLst>
          </p:cNvPr>
          <p:cNvSpPr>
            <a:spLocks noGrp="1" noChangeArrowheads="1"/>
          </p:cNvSpPr>
          <p:nvPr>
            <p:ph type="body" idx="1"/>
          </p:nvPr>
        </p:nvSpPr>
        <p:spPr bwMode="auto">
          <a:xfrm>
            <a:off x="250825" y="1125538"/>
            <a:ext cx="8229600"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a:extLst>
              <a:ext uri="{FF2B5EF4-FFF2-40B4-BE49-F238E27FC236}">
                <a16:creationId xmlns:a16="http://schemas.microsoft.com/office/drawing/2014/main" id="{3FF1E1D9-EC37-980A-C805-27549F2FA207}"/>
              </a:ext>
            </a:extLst>
          </p:cNvPr>
          <p:cNvSpPr>
            <a:spLocks noGrp="1" noChangeArrowheads="1"/>
          </p:cNvSpPr>
          <p:nvPr>
            <p:ph type="dt" sz="half" idx="2"/>
          </p:nvPr>
        </p:nvSpPr>
        <p:spPr bwMode="auto">
          <a:xfrm>
            <a:off x="15748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34" charset="0"/>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5D9407EA-F0C2-5221-C54D-86444CC2BFB6}"/>
              </a:ext>
            </a:extLst>
          </p:cNvPr>
          <p:cNvSpPr>
            <a:spLocks noGrp="1" noChangeArrowheads="1"/>
          </p:cNvSpPr>
          <p:nvPr>
            <p:ph type="ftr" sz="quarter" idx="3"/>
          </p:nvPr>
        </p:nvSpPr>
        <p:spPr bwMode="auto">
          <a:xfrm>
            <a:off x="3836988"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ea typeface="宋体"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A4C09084-DC00-9BC4-9253-E2C59D4DA486}"/>
              </a:ext>
            </a:extLst>
          </p:cNvPr>
          <p:cNvSpPr>
            <a:spLocks noGrp="1" noChangeArrowheads="1"/>
          </p:cNvSpPr>
          <p:nvPr>
            <p:ph type="sldNum" sz="quarter" idx="4"/>
          </p:nvPr>
        </p:nvSpPr>
        <p:spPr bwMode="auto">
          <a:xfrm>
            <a:off x="6804025" y="6245225"/>
            <a:ext cx="18827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F341ECBA-E934-4A19-B4D0-FBD2E238BA46}"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3600" b="1">
          <a:solidFill>
            <a:srgbClr val="000099"/>
          </a:solidFill>
          <a:latin typeface="+mj-lt"/>
          <a:ea typeface="+mj-ea"/>
          <a:cs typeface="+mj-cs"/>
        </a:defRPr>
      </a:lvl1pPr>
      <a:lvl2pPr algn="ctr" rtl="0" eaLnBrk="0" fontAlgn="base" hangingPunct="0">
        <a:spcBef>
          <a:spcPct val="0"/>
        </a:spcBef>
        <a:spcAft>
          <a:spcPct val="0"/>
        </a:spcAft>
        <a:defRPr sz="3600" b="1">
          <a:solidFill>
            <a:srgbClr val="000099"/>
          </a:solidFill>
          <a:latin typeface="Arial" pitchFamily="34" charset="0"/>
          <a:ea typeface="宋体" pitchFamily="2" charset="-122"/>
        </a:defRPr>
      </a:lvl2pPr>
      <a:lvl3pPr algn="ctr" rtl="0" eaLnBrk="0" fontAlgn="base" hangingPunct="0">
        <a:spcBef>
          <a:spcPct val="0"/>
        </a:spcBef>
        <a:spcAft>
          <a:spcPct val="0"/>
        </a:spcAft>
        <a:defRPr sz="3600" b="1">
          <a:solidFill>
            <a:srgbClr val="000099"/>
          </a:solidFill>
          <a:latin typeface="Arial" pitchFamily="34" charset="0"/>
          <a:ea typeface="宋体" pitchFamily="2" charset="-122"/>
        </a:defRPr>
      </a:lvl3pPr>
      <a:lvl4pPr algn="ctr" rtl="0" eaLnBrk="0" fontAlgn="base" hangingPunct="0">
        <a:spcBef>
          <a:spcPct val="0"/>
        </a:spcBef>
        <a:spcAft>
          <a:spcPct val="0"/>
        </a:spcAft>
        <a:defRPr sz="3600" b="1">
          <a:solidFill>
            <a:srgbClr val="000099"/>
          </a:solidFill>
          <a:latin typeface="Arial" pitchFamily="34" charset="0"/>
          <a:ea typeface="宋体" pitchFamily="2" charset="-122"/>
        </a:defRPr>
      </a:lvl4pPr>
      <a:lvl5pPr algn="ctr" rtl="0" eaLnBrk="0" fontAlgn="base" hangingPunct="0">
        <a:spcBef>
          <a:spcPct val="0"/>
        </a:spcBef>
        <a:spcAft>
          <a:spcPct val="0"/>
        </a:spcAft>
        <a:defRPr sz="3600" b="1">
          <a:solidFill>
            <a:srgbClr val="000099"/>
          </a:solidFill>
          <a:latin typeface="Arial" pitchFamily="34" charset="0"/>
          <a:ea typeface="宋体" pitchFamily="2" charset="-122"/>
        </a:defRPr>
      </a:lvl5pPr>
      <a:lvl6pPr marL="457200" algn="ctr" rtl="0" fontAlgn="base">
        <a:spcBef>
          <a:spcPct val="0"/>
        </a:spcBef>
        <a:spcAft>
          <a:spcPct val="0"/>
        </a:spcAft>
        <a:defRPr sz="3600" b="1">
          <a:solidFill>
            <a:srgbClr val="000099"/>
          </a:solidFill>
          <a:latin typeface="Arial" pitchFamily="34" charset="0"/>
          <a:ea typeface="宋体" pitchFamily="2" charset="-122"/>
        </a:defRPr>
      </a:lvl6pPr>
      <a:lvl7pPr marL="914400" algn="ctr" rtl="0" fontAlgn="base">
        <a:spcBef>
          <a:spcPct val="0"/>
        </a:spcBef>
        <a:spcAft>
          <a:spcPct val="0"/>
        </a:spcAft>
        <a:defRPr sz="3600" b="1">
          <a:solidFill>
            <a:srgbClr val="000099"/>
          </a:solidFill>
          <a:latin typeface="Arial" pitchFamily="34" charset="0"/>
          <a:ea typeface="宋体" pitchFamily="2" charset="-122"/>
        </a:defRPr>
      </a:lvl7pPr>
      <a:lvl8pPr marL="1371600" algn="ctr" rtl="0" fontAlgn="base">
        <a:spcBef>
          <a:spcPct val="0"/>
        </a:spcBef>
        <a:spcAft>
          <a:spcPct val="0"/>
        </a:spcAft>
        <a:defRPr sz="3600" b="1">
          <a:solidFill>
            <a:srgbClr val="000099"/>
          </a:solidFill>
          <a:latin typeface="Arial" pitchFamily="34" charset="0"/>
          <a:ea typeface="宋体" pitchFamily="2" charset="-122"/>
        </a:defRPr>
      </a:lvl8pPr>
      <a:lvl9pPr marL="1828800" algn="ctr" rtl="0" fontAlgn="base">
        <a:spcBef>
          <a:spcPct val="0"/>
        </a:spcBef>
        <a:spcAft>
          <a:spcPct val="0"/>
        </a:spcAft>
        <a:defRPr sz="3600" b="1">
          <a:solidFill>
            <a:srgbClr val="000099"/>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24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400">
          <a:solidFill>
            <a:srgbClr val="000066"/>
          </a:solidFill>
          <a:latin typeface="+mn-lt"/>
          <a:ea typeface="+mn-ea"/>
        </a:defRPr>
      </a:lvl2pPr>
      <a:lvl3pPr marL="1143000" indent="-228600" algn="l" rtl="0" eaLnBrk="0" fontAlgn="base" hangingPunct="0">
        <a:spcBef>
          <a:spcPct val="20000"/>
        </a:spcBef>
        <a:spcAft>
          <a:spcPct val="0"/>
        </a:spcAft>
        <a:buChar char="•"/>
        <a:defRPr sz="2000">
          <a:solidFill>
            <a:srgbClr val="000066"/>
          </a:solidFill>
          <a:latin typeface="+mn-lt"/>
          <a:ea typeface="+mn-ea"/>
        </a:defRPr>
      </a:lvl3pPr>
      <a:lvl4pPr marL="1600200" indent="-228600" algn="l" rtl="0" eaLnBrk="0" fontAlgn="base" hangingPunct="0">
        <a:spcBef>
          <a:spcPct val="20000"/>
        </a:spcBef>
        <a:spcAft>
          <a:spcPct val="0"/>
        </a:spcAft>
        <a:buChar char="–"/>
        <a:defRPr sz="2000">
          <a:solidFill>
            <a:srgbClr val="000066"/>
          </a:solidFill>
          <a:latin typeface="+mn-lt"/>
          <a:ea typeface="+mn-ea"/>
        </a:defRPr>
      </a:lvl4pPr>
      <a:lvl5pPr marL="2057400" indent="-228600" algn="l" rtl="0" eaLnBrk="0" fontAlgn="base" hangingPunct="0">
        <a:spcBef>
          <a:spcPct val="20000"/>
        </a:spcBef>
        <a:spcAft>
          <a:spcPct val="0"/>
        </a:spcAft>
        <a:buChar char="»"/>
        <a:defRPr sz="2000">
          <a:solidFill>
            <a:srgbClr val="000066"/>
          </a:solidFill>
          <a:latin typeface="+mn-lt"/>
          <a:ea typeface="+mn-ea"/>
        </a:defRPr>
      </a:lvl5pPr>
      <a:lvl6pPr marL="2514600" indent="-228600" algn="l" rtl="0" fontAlgn="base">
        <a:spcBef>
          <a:spcPct val="20000"/>
        </a:spcBef>
        <a:spcAft>
          <a:spcPct val="0"/>
        </a:spcAft>
        <a:buChar char="»"/>
        <a:defRPr sz="2000">
          <a:solidFill>
            <a:srgbClr val="000066"/>
          </a:solidFill>
          <a:latin typeface="+mn-lt"/>
          <a:ea typeface="+mn-ea"/>
        </a:defRPr>
      </a:lvl6pPr>
      <a:lvl7pPr marL="2971800" indent="-228600" algn="l" rtl="0" fontAlgn="base">
        <a:spcBef>
          <a:spcPct val="20000"/>
        </a:spcBef>
        <a:spcAft>
          <a:spcPct val="0"/>
        </a:spcAft>
        <a:buChar char="»"/>
        <a:defRPr sz="2000">
          <a:solidFill>
            <a:srgbClr val="000066"/>
          </a:solidFill>
          <a:latin typeface="+mn-lt"/>
          <a:ea typeface="+mn-ea"/>
        </a:defRPr>
      </a:lvl7pPr>
      <a:lvl8pPr marL="3429000" indent="-228600" algn="l" rtl="0" fontAlgn="base">
        <a:spcBef>
          <a:spcPct val="20000"/>
        </a:spcBef>
        <a:spcAft>
          <a:spcPct val="0"/>
        </a:spcAft>
        <a:buChar char="»"/>
        <a:defRPr sz="2000">
          <a:solidFill>
            <a:srgbClr val="000066"/>
          </a:solidFill>
          <a:latin typeface="+mn-lt"/>
          <a:ea typeface="+mn-ea"/>
        </a:defRPr>
      </a:lvl8pPr>
      <a:lvl9pPr marL="3886200" indent="-228600" algn="l" rtl="0" fontAlgn="base">
        <a:spcBef>
          <a:spcPct val="20000"/>
        </a:spcBef>
        <a:spcAft>
          <a:spcPct val="0"/>
        </a:spcAft>
        <a:buChar char="»"/>
        <a:defRPr sz="2000">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EBB364F-E0D6-9FA7-D87A-3ED23B5E4029}"/>
              </a:ext>
            </a:extLst>
          </p:cNvPr>
          <p:cNvSpPr>
            <a:spLocks noGrp="1" noChangeArrowheads="1"/>
          </p:cNvSpPr>
          <p:nvPr>
            <p:ph type="ctrTitle"/>
          </p:nvPr>
        </p:nvSpPr>
        <p:spPr>
          <a:xfrm>
            <a:off x="685800" y="2130425"/>
            <a:ext cx="7815263" cy="1470025"/>
          </a:xfrm>
          <a:noFill/>
        </p:spPr>
        <p:txBody>
          <a:bodyPr/>
          <a:lstStyle/>
          <a:p>
            <a:pPr eaLnBrk="1" hangingPunct="1"/>
            <a:r>
              <a:rPr lang="en-US" altLang="zh-CN"/>
              <a:t>Ch.30  Product Metrics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1">
            <a:extLst>
              <a:ext uri="{FF2B5EF4-FFF2-40B4-BE49-F238E27FC236}">
                <a16:creationId xmlns:a16="http://schemas.microsoft.com/office/drawing/2014/main" id="{C3A2AF5A-4FE7-DC07-E472-AD0DD3D40B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E90F4D9E-244A-4532-8C5D-59CCF07B168C}" type="slidenum">
              <a:rPr lang="en-US" altLang="zh-CN" sz="1400">
                <a:solidFill>
                  <a:schemeClr val="tx1"/>
                </a:solidFill>
              </a:rPr>
              <a:pPr>
                <a:spcBef>
                  <a:spcPct val="0"/>
                </a:spcBef>
                <a:buFontTx/>
                <a:buNone/>
              </a:pPr>
              <a:t>10</a:t>
            </a:fld>
            <a:endParaRPr lang="en-US" altLang="zh-CN" sz="1400">
              <a:solidFill>
                <a:schemeClr val="tx1"/>
              </a:solidFill>
            </a:endParaRPr>
          </a:p>
        </p:txBody>
      </p:sp>
      <p:sp>
        <p:nvSpPr>
          <p:cNvPr id="7" name="Rectangle 3">
            <a:extLst>
              <a:ext uri="{FF2B5EF4-FFF2-40B4-BE49-F238E27FC236}">
                <a16:creationId xmlns:a16="http://schemas.microsoft.com/office/drawing/2014/main" id="{BAB951FE-C438-0431-B0E2-C5391F785D58}"/>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Function Points</a:t>
            </a:r>
          </a:p>
        </p:txBody>
      </p:sp>
      <p:pic>
        <p:nvPicPr>
          <p:cNvPr id="5" name="Picture 4">
            <a:extLst>
              <a:ext uri="{FF2B5EF4-FFF2-40B4-BE49-F238E27FC236}">
                <a16:creationId xmlns:a16="http://schemas.microsoft.com/office/drawing/2014/main" id="{5410A027-F03E-F514-9363-6CBBB2DF1C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2133600"/>
            <a:ext cx="7027862" cy="314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486E635F-AB0A-E334-40C9-9DDB5A5A6DBA}"/>
              </a:ext>
            </a:extLst>
          </p:cNvPr>
          <p:cNvSpPr>
            <a:spLocks noChangeArrowheads="1"/>
          </p:cNvSpPr>
          <p:nvPr/>
        </p:nvSpPr>
        <p:spPr bwMode="auto">
          <a:xfrm>
            <a:off x="742950" y="1763713"/>
            <a:ext cx="7285038" cy="3249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defRPr/>
            </a:pPr>
            <a:r>
              <a:rPr kumimoji="1" lang="en-US" altLang="zh-CN" sz="2000" i="1" dirty="0">
                <a:solidFill>
                  <a:srgbClr val="3366FF"/>
                </a:solidFill>
                <a:latin typeface="Helvetica" panose="020B0604020202020204" pitchFamily="34" charset="0"/>
                <a:ea typeface="+mn-ea"/>
                <a:cs typeface="宋体" charset="0"/>
              </a:rPr>
              <a:t>Architectural design metrics</a:t>
            </a:r>
          </a:p>
          <a:p>
            <a:pPr lvl="1">
              <a:spcAft>
                <a:spcPct val="20000"/>
              </a:spcAft>
              <a:buFont typeface="Helvetica" panose="020B0604020202020204" pitchFamily="34" charset="0"/>
              <a:buChar char="–"/>
              <a:defRPr/>
            </a:pPr>
            <a:r>
              <a:rPr lang="en-US" altLang="zh-CN" sz="1800" dirty="0">
                <a:solidFill>
                  <a:srgbClr val="0033CC"/>
                </a:solidFill>
                <a:latin typeface="Helvetica" panose="020B0604020202020204" pitchFamily="34" charset="0"/>
              </a:rPr>
              <a:t>Structural complexity = g(fan-out)</a:t>
            </a:r>
          </a:p>
          <a:p>
            <a:pPr lvl="1">
              <a:spcAft>
                <a:spcPct val="20000"/>
              </a:spcAft>
              <a:buFont typeface="Helvetica" panose="020B0604020202020204" pitchFamily="34" charset="0"/>
              <a:buChar char="–"/>
              <a:defRPr/>
            </a:pPr>
            <a:r>
              <a:rPr lang="en-US" altLang="zh-CN" sz="1800" dirty="0">
                <a:solidFill>
                  <a:srgbClr val="0033CC"/>
                </a:solidFill>
                <a:latin typeface="Helvetica" panose="020B0604020202020204" pitchFamily="34" charset="0"/>
              </a:rPr>
              <a:t>Data complexity = f(input &amp; output variables, fan-out)</a:t>
            </a:r>
          </a:p>
          <a:p>
            <a:pPr lvl="1">
              <a:spcAft>
                <a:spcPct val="20000"/>
              </a:spcAft>
              <a:buFont typeface="Helvetica" panose="020B0604020202020204" pitchFamily="34" charset="0"/>
              <a:buChar char="–"/>
              <a:defRPr/>
            </a:pPr>
            <a:r>
              <a:rPr lang="en-US" altLang="zh-CN" sz="1800" dirty="0">
                <a:solidFill>
                  <a:srgbClr val="0033CC"/>
                </a:solidFill>
                <a:latin typeface="Helvetica" panose="020B0604020202020204" pitchFamily="34" charset="0"/>
              </a:rPr>
              <a:t>System complexity = h(structural &amp; data complexity) </a:t>
            </a:r>
          </a:p>
          <a:p>
            <a:pPr>
              <a:defRPr/>
            </a:pPr>
            <a:r>
              <a:rPr kumimoji="1" lang="en-US" altLang="zh-CN" sz="2000" i="1" dirty="0">
                <a:solidFill>
                  <a:srgbClr val="3366FF"/>
                </a:solidFill>
                <a:latin typeface="Helvetica" panose="020B0604020202020204" pitchFamily="34" charset="0"/>
                <a:ea typeface="+mn-ea"/>
                <a:cs typeface="宋体" charset="0"/>
              </a:rPr>
              <a:t>HK metric: </a:t>
            </a:r>
            <a:r>
              <a:rPr kumimoji="1" lang="en-US" altLang="zh-CN" sz="2000" dirty="0">
                <a:latin typeface="Helvetica" panose="020B0604020202020204" pitchFamily="34" charset="0"/>
              </a:rPr>
              <a:t>architectural complexity as a function of fan-in and fan-out</a:t>
            </a:r>
          </a:p>
          <a:p>
            <a:pPr>
              <a:defRPr/>
            </a:pPr>
            <a:r>
              <a:rPr kumimoji="1" lang="en-US" altLang="zh-CN" sz="2000" i="1" dirty="0">
                <a:solidFill>
                  <a:srgbClr val="3366FF"/>
                </a:solidFill>
                <a:latin typeface="Helvetica" panose="020B0604020202020204" pitchFamily="34" charset="0"/>
                <a:ea typeface="+mn-ea"/>
                <a:cs typeface="宋体" charset="0"/>
              </a:rPr>
              <a:t>Morphology metrics: </a:t>
            </a:r>
            <a:r>
              <a:rPr kumimoji="1" lang="en-US" altLang="zh-CN" sz="2000" dirty="0">
                <a:latin typeface="Helvetica" panose="020B0604020202020204" pitchFamily="34" charset="0"/>
              </a:rPr>
              <a:t>a function of the number of modules and the number of interfaces between modules</a:t>
            </a:r>
          </a:p>
          <a:p>
            <a:pPr lvl="1">
              <a:spcAft>
                <a:spcPct val="20000"/>
              </a:spcAft>
              <a:buFont typeface="Helvetica" panose="020B0604020202020204" pitchFamily="34" charset="0"/>
              <a:buChar char="–"/>
              <a:defRPr/>
            </a:pPr>
            <a:r>
              <a:rPr lang="en-US" altLang="zh-CN" sz="1800" dirty="0">
                <a:solidFill>
                  <a:srgbClr val="0033CC"/>
                </a:solidFill>
                <a:latin typeface="Helvetica" panose="020B0604020202020204" pitchFamily="34" charset="0"/>
              </a:rPr>
              <a:t>Number of external interface files (EIFs)</a:t>
            </a:r>
          </a:p>
        </p:txBody>
      </p:sp>
      <p:sp>
        <p:nvSpPr>
          <p:cNvPr id="22531" name="灯片编号占位符 1">
            <a:extLst>
              <a:ext uri="{FF2B5EF4-FFF2-40B4-BE49-F238E27FC236}">
                <a16:creationId xmlns:a16="http://schemas.microsoft.com/office/drawing/2014/main" id="{D8084445-9A40-30F7-415D-D3F37F6851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79D45CFB-038F-4F51-900B-2FDA7A2EB9AF}" type="slidenum">
              <a:rPr lang="en-US" altLang="zh-CN" sz="1400">
                <a:solidFill>
                  <a:schemeClr val="tx1"/>
                </a:solidFill>
              </a:rPr>
              <a:pPr>
                <a:spcBef>
                  <a:spcPct val="0"/>
                </a:spcBef>
                <a:buFontTx/>
                <a:buNone/>
              </a:pPr>
              <a:t>11</a:t>
            </a:fld>
            <a:endParaRPr lang="en-US" altLang="zh-CN" sz="1400">
              <a:solidFill>
                <a:schemeClr val="tx1"/>
              </a:solidFill>
            </a:endParaRPr>
          </a:p>
        </p:txBody>
      </p:sp>
      <p:sp>
        <p:nvSpPr>
          <p:cNvPr id="7" name="Rectangle 3">
            <a:extLst>
              <a:ext uri="{FF2B5EF4-FFF2-40B4-BE49-F238E27FC236}">
                <a16:creationId xmlns:a16="http://schemas.microsoft.com/office/drawing/2014/main" id="{3FF33288-42D5-EDC6-D89B-DB41AEC6911A}"/>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Architectural Design Metrics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down)">
                                      <p:cBhvr>
                                        <p:cTn id="10" dur="500"/>
                                        <p:tgtEl>
                                          <p:spTgt spid="8">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wipe(down)">
                                      <p:cBhvr>
                                        <p:cTn id="13" dur="500"/>
                                        <p:tgtEl>
                                          <p:spTgt spid="8">
                                            <p:txEl>
                                              <p:pRg st="2" end="2"/>
                                            </p:txEl>
                                          </p:spTgt>
                                        </p:tgtEl>
                                      </p:cBhvr>
                                    </p:animEffect>
                                  </p:childTnLst>
                                </p:cTn>
                              </p:par>
                              <p:par>
                                <p:cTn id="14" presetID="22" presetClass="entr" presetSubtype="4" fill="hold"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wipe(down)">
                                      <p:cBhvr>
                                        <p:cTn id="16" dur="500"/>
                                        <p:tgtEl>
                                          <p:spTgt spid="8">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4"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wipe(down)">
                                      <p:cBhvr>
                                        <p:cTn id="21" dur="500"/>
                                        <p:tgtEl>
                                          <p:spTgt spid="8">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4" fill="hold" nodeType="click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wipe(down)">
                                      <p:cBhvr>
                                        <p:cTn id="26" dur="500"/>
                                        <p:tgtEl>
                                          <p:spTgt spid="8">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wipe(down)">
                                      <p:cBhvr>
                                        <p:cTn id="29"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271112AA-B7D3-E316-A7DB-9B3E485B756E}"/>
              </a:ext>
            </a:extLst>
          </p:cNvPr>
          <p:cNvSpPr>
            <a:spLocks noChangeArrowheads="1"/>
          </p:cNvSpPr>
          <p:nvPr/>
        </p:nvSpPr>
        <p:spPr bwMode="auto">
          <a:xfrm>
            <a:off x="742950" y="1628775"/>
            <a:ext cx="7069138" cy="430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1257300" indent="-342900">
              <a:spcBef>
                <a:spcPct val="20000"/>
              </a:spcBef>
              <a:buChar char="»"/>
              <a:defRPr sz="2000">
                <a:solidFill>
                  <a:srgbClr val="000066"/>
                </a:solidFill>
                <a:latin typeface="Arial" panose="020B0604020202020204" pitchFamily="34" charset="0"/>
                <a:ea typeface="宋体" panose="02010600030101010101" pitchFamily="2" charset="-122"/>
              </a:defRPr>
            </a:lvl5pPr>
            <a:lvl6pPr marL="1714500" indent="-3429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171700" indent="-3429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2628900" indent="-3429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086100" indent="-3429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sz="1800">
                <a:latin typeface="Helvetica" panose="020B0604020202020204" pitchFamily="34" charset="0"/>
              </a:rPr>
              <a:t>Whitmire [Whi97] describes nine distinct and measurable characteristics of an OO design:</a:t>
            </a:r>
          </a:p>
          <a:p>
            <a:pPr lvl="1">
              <a:lnSpc>
                <a:spcPct val="90000"/>
              </a:lnSpc>
              <a:spcAft>
                <a:spcPct val="20000"/>
              </a:spcAft>
              <a:buFont typeface="Helvetica" panose="020B0604020202020204" pitchFamily="34" charset="0"/>
              <a:buChar char="–"/>
            </a:pPr>
            <a:r>
              <a:rPr lang="en-US" altLang="zh-CN" sz="1600">
                <a:solidFill>
                  <a:srgbClr val="0033CC"/>
                </a:solidFill>
                <a:latin typeface="Helvetica" panose="020B0604020202020204" pitchFamily="34" charset="0"/>
              </a:rPr>
              <a:t>Size</a:t>
            </a:r>
          </a:p>
          <a:p>
            <a:pPr lvl="4">
              <a:lnSpc>
                <a:spcPct val="90000"/>
              </a:lnSpc>
              <a:buFontTx/>
              <a:buChar char="•"/>
            </a:pPr>
            <a:r>
              <a:rPr kumimoji="1" lang="en-US" altLang="zh-CN" sz="1400">
                <a:latin typeface="Helvetica" panose="020B0604020202020204" pitchFamily="34" charset="0"/>
              </a:rPr>
              <a:t>Size is defined in terms of four views: population, volume, length, and functionality</a:t>
            </a:r>
          </a:p>
          <a:p>
            <a:pPr lvl="1">
              <a:lnSpc>
                <a:spcPct val="90000"/>
              </a:lnSpc>
              <a:spcAft>
                <a:spcPct val="20000"/>
              </a:spcAft>
              <a:buFont typeface="Helvetica" panose="020B0604020202020204" pitchFamily="34" charset="0"/>
              <a:buChar char="–"/>
            </a:pPr>
            <a:r>
              <a:rPr lang="en-US" altLang="zh-CN" sz="1600">
                <a:solidFill>
                  <a:srgbClr val="0033CC"/>
                </a:solidFill>
                <a:latin typeface="Helvetica" panose="020B0604020202020204" pitchFamily="34" charset="0"/>
              </a:rPr>
              <a:t>Complexity</a:t>
            </a:r>
          </a:p>
          <a:p>
            <a:pPr lvl="4">
              <a:lnSpc>
                <a:spcPct val="90000"/>
              </a:lnSpc>
              <a:buFontTx/>
              <a:buChar char="•"/>
            </a:pPr>
            <a:r>
              <a:rPr kumimoji="1" lang="en-US" altLang="zh-CN" sz="1400">
                <a:latin typeface="Helvetica" panose="020B0604020202020204" pitchFamily="34" charset="0"/>
              </a:rPr>
              <a:t>How classes of an OO design are interrelated to one another</a:t>
            </a:r>
          </a:p>
          <a:p>
            <a:pPr lvl="1">
              <a:lnSpc>
                <a:spcPct val="90000"/>
              </a:lnSpc>
              <a:spcAft>
                <a:spcPct val="20000"/>
              </a:spcAft>
              <a:buFont typeface="Helvetica" panose="020B0604020202020204" pitchFamily="34" charset="0"/>
              <a:buChar char="–"/>
            </a:pPr>
            <a:r>
              <a:rPr lang="en-US" altLang="zh-CN" sz="1600">
                <a:solidFill>
                  <a:srgbClr val="0033CC"/>
                </a:solidFill>
                <a:latin typeface="Helvetica" panose="020B0604020202020204" pitchFamily="34" charset="0"/>
              </a:rPr>
              <a:t>Coupling</a:t>
            </a:r>
          </a:p>
          <a:p>
            <a:pPr lvl="4">
              <a:lnSpc>
                <a:spcPct val="90000"/>
              </a:lnSpc>
              <a:buFontTx/>
              <a:buChar char="•"/>
            </a:pPr>
            <a:r>
              <a:rPr kumimoji="1" lang="en-US" altLang="zh-CN" sz="1400">
                <a:latin typeface="Helvetica" panose="020B0604020202020204" pitchFamily="34" charset="0"/>
              </a:rPr>
              <a:t>The physical connections between elements of the OO design</a:t>
            </a:r>
          </a:p>
          <a:p>
            <a:pPr lvl="1">
              <a:lnSpc>
                <a:spcPct val="90000"/>
              </a:lnSpc>
              <a:spcAft>
                <a:spcPct val="20000"/>
              </a:spcAft>
              <a:buFont typeface="Helvetica" panose="020B0604020202020204" pitchFamily="34" charset="0"/>
              <a:buChar char="–"/>
            </a:pPr>
            <a:r>
              <a:rPr lang="en-US" altLang="zh-CN" sz="1600">
                <a:solidFill>
                  <a:srgbClr val="0033CC"/>
                </a:solidFill>
                <a:latin typeface="Helvetica" panose="020B0604020202020204" pitchFamily="34" charset="0"/>
              </a:rPr>
              <a:t>Sufficiency</a:t>
            </a:r>
          </a:p>
          <a:p>
            <a:pPr lvl="4">
              <a:lnSpc>
                <a:spcPct val="90000"/>
              </a:lnSpc>
              <a:buFontTx/>
              <a:buChar char="•"/>
            </a:pPr>
            <a:r>
              <a:rPr kumimoji="1" lang="en-US" altLang="zh-CN" sz="1400">
                <a:latin typeface="Helvetica" panose="020B0604020202020204" pitchFamily="34" charset="0"/>
              </a:rPr>
              <a:t>“the degree to which an abstraction possesses the features required of it, or the degree to which a design component possesses features in its abstraction, from the point of view of the current application.”</a:t>
            </a:r>
          </a:p>
          <a:p>
            <a:pPr lvl="1">
              <a:lnSpc>
                <a:spcPct val="90000"/>
              </a:lnSpc>
              <a:spcAft>
                <a:spcPct val="20000"/>
              </a:spcAft>
              <a:buFont typeface="Helvetica" panose="020B0604020202020204" pitchFamily="34" charset="0"/>
              <a:buChar char="–"/>
            </a:pPr>
            <a:r>
              <a:rPr lang="en-US" altLang="zh-CN" sz="1600">
                <a:solidFill>
                  <a:srgbClr val="0033CC"/>
                </a:solidFill>
                <a:latin typeface="Helvetica" panose="020B0604020202020204" pitchFamily="34" charset="0"/>
              </a:rPr>
              <a:t>Completeness</a:t>
            </a:r>
          </a:p>
          <a:p>
            <a:pPr lvl="4">
              <a:lnSpc>
                <a:spcPct val="90000"/>
              </a:lnSpc>
              <a:buFontTx/>
              <a:buChar char="•"/>
            </a:pPr>
            <a:r>
              <a:rPr kumimoji="1" lang="en-US" altLang="zh-CN" sz="1400">
                <a:latin typeface="Helvetica" panose="020B0604020202020204" pitchFamily="34" charset="0"/>
              </a:rPr>
              <a:t>An indirect implication about the degree to which the abstraction or design component can be reused</a:t>
            </a:r>
          </a:p>
        </p:txBody>
      </p:sp>
      <p:sp>
        <p:nvSpPr>
          <p:cNvPr id="24579" name="灯片编号占位符 1">
            <a:extLst>
              <a:ext uri="{FF2B5EF4-FFF2-40B4-BE49-F238E27FC236}">
                <a16:creationId xmlns:a16="http://schemas.microsoft.com/office/drawing/2014/main" id="{E2FC8187-FC81-12E1-BF5D-106EBFC516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986CEA51-832D-4896-9ED5-88E845A7EB70}" type="slidenum">
              <a:rPr lang="en-US" altLang="zh-CN" sz="1400">
                <a:solidFill>
                  <a:schemeClr val="tx1"/>
                </a:solidFill>
              </a:rPr>
              <a:pPr>
                <a:spcBef>
                  <a:spcPct val="0"/>
                </a:spcBef>
                <a:buFontTx/>
                <a:buNone/>
              </a:pPr>
              <a:t>12</a:t>
            </a:fld>
            <a:endParaRPr lang="en-US" altLang="zh-CN" sz="1400">
              <a:solidFill>
                <a:schemeClr val="tx1"/>
              </a:solidFill>
            </a:endParaRPr>
          </a:p>
        </p:txBody>
      </p:sp>
      <p:sp>
        <p:nvSpPr>
          <p:cNvPr id="7" name="Rectangle 3">
            <a:extLst>
              <a:ext uri="{FF2B5EF4-FFF2-40B4-BE49-F238E27FC236}">
                <a16:creationId xmlns:a16="http://schemas.microsoft.com/office/drawing/2014/main" id="{F775331A-CACF-70D3-47D6-4BD380A94804}"/>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Metrics for OO Design-I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down)">
                                      <p:cBhvr>
                                        <p:cTn id="15" dur="500"/>
                                        <p:tgtEl>
                                          <p:spTgt spid="8">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wipe(down)">
                                      <p:cBhvr>
                                        <p:cTn id="20" dur="500"/>
                                        <p:tgtEl>
                                          <p:spTgt spid="8">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wipe(down)">
                                      <p:cBhvr>
                                        <p:cTn id="23" dur="500"/>
                                        <p:tgtEl>
                                          <p:spTgt spid="8">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wipe(down)">
                                      <p:cBhvr>
                                        <p:cTn id="28" dur="500"/>
                                        <p:tgtEl>
                                          <p:spTgt spid="8">
                                            <p:txEl>
                                              <p:pRg st="5" end="5"/>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wipe(down)">
                                      <p:cBhvr>
                                        <p:cTn id="31" dur="500"/>
                                        <p:tgtEl>
                                          <p:spTgt spid="8">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4" fill="hold" nodeType="clickEffect">
                                  <p:stCondLst>
                                    <p:cond delay="0"/>
                                  </p:stCondLst>
                                  <p:childTnLst>
                                    <p:set>
                                      <p:cBhvr>
                                        <p:cTn id="35" dur="1" fill="hold">
                                          <p:stCondLst>
                                            <p:cond delay="0"/>
                                          </p:stCondLst>
                                        </p:cTn>
                                        <p:tgtEl>
                                          <p:spTgt spid="8">
                                            <p:txEl>
                                              <p:pRg st="7" end="7"/>
                                            </p:txEl>
                                          </p:spTgt>
                                        </p:tgtEl>
                                        <p:attrNameLst>
                                          <p:attrName>style.visibility</p:attrName>
                                        </p:attrNameLst>
                                      </p:cBhvr>
                                      <p:to>
                                        <p:strVal val="visible"/>
                                      </p:to>
                                    </p:set>
                                    <p:animEffect transition="in" filter="wipe(down)">
                                      <p:cBhvr>
                                        <p:cTn id="36" dur="500"/>
                                        <p:tgtEl>
                                          <p:spTgt spid="8">
                                            <p:txEl>
                                              <p:pRg st="7" end="7"/>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animEffect transition="in" filter="wipe(down)">
                                      <p:cBhvr>
                                        <p:cTn id="39" dur="500"/>
                                        <p:tgtEl>
                                          <p:spTgt spid="8">
                                            <p:txEl>
                                              <p:pRg st="8" end="8"/>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4" fill="hold" nodeType="clickEffect">
                                  <p:stCondLst>
                                    <p:cond delay="0"/>
                                  </p:stCondLst>
                                  <p:childTnLst>
                                    <p:set>
                                      <p:cBhvr>
                                        <p:cTn id="43" dur="1" fill="hold">
                                          <p:stCondLst>
                                            <p:cond delay="0"/>
                                          </p:stCondLst>
                                        </p:cTn>
                                        <p:tgtEl>
                                          <p:spTgt spid="8">
                                            <p:txEl>
                                              <p:pRg st="9" end="9"/>
                                            </p:txEl>
                                          </p:spTgt>
                                        </p:tgtEl>
                                        <p:attrNameLst>
                                          <p:attrName>style.visibility</p:attrName>
                                        </p:attrNameLst>
                                      </p:cBhvr>
                                      <p:to>
                                        <p:strVal val="visible"/>
                                      </p:to>
                                    </p:set>
                                    <p:animEffect transition="in" filter="wipe(down)">
                                      <p:cBhvr>
                                        <p:cTn id="44" dur="500"/>
                                        <p:tgtEl>
                                          <p:spTgt spid="8">
                                            <p:txEl>
                                              <p:pRg st="9" end="9"/>
                                            </p:txEl>
                                          </p:spTgt>
                                        </p:tgtEl>
                                      </p:cBhvr>
                                    </p:animEffect>
                                  </p:childTnLst>
                                </p:cTn>
                              </p:par>
                              <p:par>
                                <p:cTn id="45" presetID="22" presetClass="entr" presetSubtype="4" fill="hold" nodeType="withEffect">
                                  <p:stCondLst>
                                    <p:cond delay="0"/>
                                  </p:stCondLst>
                                  <p:childTnLst>
                                    <p:set>
                                      <p:cBhvr>
                                        <p:cTn id="46" dur="1" fill="hold">
                                          <p:stCondLst>
                                            <p:cond delay="0"/>
                                          </p:stCondLst>
                                        </p:cTn>
                                        <p:tgtEl>
                                          <p:spTgt spid="8">
                                            <p:txEl>
                                              <p:pRg st="10" end="10"/>
                                            </p:txEl>
                                          </p:spTgt>
                                        </p:tgtEl>
                                        <p:attrNameLst>
                                          <p:attrName>style.visibility</p:attrName>
                                        </p:attrNameLst>
                                      </p:cBhvr>
                                      <p:to>
                                        <p:strVal val="visible"/>
                                      </p:to>
                                    </p:set>
                                    <p:animEffect transition="in" filter="wipe(down)">
                                      <p:cBhvr>
                                        <p:cTn id="47" dur="500"/>
                                        <p:tgtEl>
                                          <p:spTgt spid="8">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F15E7E26-736B-D390-512D-56B7BBD570D4}"/>
              </a:ext>
            </a:extLst>
          </p:cNvPr>
          <p:cNvSpPr>
            <a:spLocks noChangeArrowheads="1"/>
          </p:cNvSpPr>
          <p:nvPr/>
        </p:nvSpPr>
        <p:spPr bwMode="auto">
          <a:xfrm>
            <a:off x="742950" y="1763713"/>
            <a:ext cx="7285038" cy="383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defRPr/>
            </a:pPr>
            <a:r>
              <a:rPr kumimoji="1" lang="en-US" altLang="zh-CN" sz="2000" i="1" dirty="0">
                <a:solidFill>
                  <a:srgbClr val="3366FF"/>
                </a:solidFill>
                <a:latin typeface="Helvetica" panose="020B0604020202020204" pitchFamily="34" charset="0"/>
                <a:ea typeface="+mn-ea"/>
                <a:cs typeface="宋体" charset="0"/>
              </a:rPr>
              <a:t>Cohesion</a:t>
            </a:r>
          </a:p>
          <a:p>
            <a:pPr lvl="1">
              <a:spcAft>
                <a:spcPct val="20000"/>
              </a:spcAft>
              <a:buFont typeface="Helvetica" panose="020B0604020202020204" pitchFamily="34" charset="0"/>
              <a:buChar char="–"/>
              <a:defRPr/>
            </a:pPr>
            <a:r>
              <a:rPr lang="en-US" altLang="zh-CN" sz="1800" dirty="0">
                <a:solidFill>
                  <a:srgbClr val="0033CC"/>
                </a:solidFill>
                <a:latin typeface="Helvetica" panose="020B0604020202020204" pitchFamily="34" charset="0"/>
              </a:rPr>
              <a:t>The degree to which all operations working together to achieve a single, well-defined purpose</a:t>
            </a:r>
          </a:p>
          <a:p>
            <a:pPr>
              <a:defRPr/>
            </a:pPr>
            <a:r>
              <a:rPr kumimoji="1" lang="en-US" altLang="zh-CN" sz="2000" i="1" dirty="0">
                <a:solidFill>
                  <a:srgbClr val="3366FF"/>
                </a:solidFill>
                <a:latin typeface="Helvetica" panose="020B0604020202020204" pitchFamily="34" charset="0"/>
                <a:ea typeface="+mn-ea"/>
                <a:cs typeface="宋体" charset="0"/>
              </a:rPr>
              <a:t>Primitiveness</a:t>
            </a:r>
          </a:p>
          <a:p>
            <a:pPr lvl="1">
              <a:spcAft>
                <a:spcPct val="20000"/>
              </a:spcAft>
              <a:buFont typeface="Helvetica" panose="020B0604020202020204" pitchFamily="34" charset="0"/>
              <a:buChar char="–"/>
              <a:defRPr/>
            </a:pPr>
            <a:r>
              <a:rPr lang="en-US" altLang="zh-CN" sz="1800" dirty="0">
                <a:solidFill>
                  <a:srgbClr val="0033CC"/>
                </a:solidFill>
                <a:latin typeface="Helvetica" panose="020B0604020202020204" pitchFamily="34" charset="0"/>
              </a:rPr>
              <a:t>Applied to both operations and classes, the degree to which an operation is atomic</a:t>
            </a:r>
          </a:p>
          <a:p>
            <a:pPr>
              <a:defRPr/>
            </a:pPr>
            <a:r>
              <a:rPr kumimoji="1" lang="en-US" altLang="zh-CN" sz="2000" i="1" dirty="0">
                <a:solidFill>
                  <a:srgbClr val="3366FF"/>
                </a:solidFill>
                <a:latin typeface="Helvetica" panose="020B0604020202020204" pitchFamily="34" charset="0"/>
                <a:ea typeface="+mn-ea"/>
                <a:cs typeface="宋体" charset="0"/>
              </a:rPr>
              <a:t>Similarity</a:t>
            </a:r>
          </a:p>
          <a:p>
            <a:pPr lvl="1">
              <a:spcAft>
                <a:spcPct val="20000"/>
              </a:spcAft>
              <a:buFont typeface="Helvetica" panose="020B0604020202020204" pitchFamily="34" charset="0"/>
              <a:buChar char="–"/>
              <a:defRPr/>
            </a:pPr>
            <a:r>
              <a:rPr lang="en-US" altLang="zh-CN" sz="1800" dirty="0">
                <a:solidFill>
                  <a:srgbClr val="0033CC"/>
                </a:solidFill>
                <a:latin typeface="Helvetica" panose="020B0604020202020204" pitchFamily="34" charset="0"/>
              </a:rPr>
              <a:t>The degree to which two or more classes are similar in terms of their structure, function, behavior, or purpose</a:t>
            </a:r>
          </a:p>
          <a:p>
            <a:pPr>
              <a:defRPr/>
            </a:pPr>
            <a:r>
              <a:rPr kumimoji="1" lang="en-US" altLang="zh-CN" sz="2000" i="1" dirty="0">
                <a:solidFill>
                  <a:srgbClr val="3366FF"/>
                </a:solidFill>
                <a:latin typeface="Helvetica" panose="020B0604020202020204" pitchFamily="34" charset="0"/>
                <a:ea typeface="+mn-ea"/>
                <a:cs typeface="宋体" charset="0"/>
              </a:rPr>
              <a:t>Volatility</a:t>
            </a:r>
          </a:p>
          <a:p>
            <a:pPr lvl="1">
              <a:spcAft>
                <a:spcPct val="20000"/>
              </a:spcAft>
              <a:buFont typeface="Helvetica" panose="020B0604020202020204" pitchFamily="34" charset="0"/>
              <a:buChar char="–"/>
              <a:defRPr/>
            </a:pPr>
            <a:r>
              <a:rPr lang="en-US" altLang="zh-CN" sz="1800" dirty="0">
                <a:solidFill>
                  <a:srgbClr val="0033CC"/>
                </a:solidFill>
                <a:latin typeface="Helvetica" panose="020B0604020202020204" pitchFamily="34" charset="0"/>
              </a:rPr>
              <a:t>Measures the likelihood that a change will occur</a:t>
            </a:r>
          </a:p>
        </p:txBody>
      </p:sp>
      <p:sp>
        <p:nvSpPr>
          <p:cNvPr id="26627" name="灯片编号占位符 1">
            <a:extLst>
              <a:ext uri="{FF2B5EF4-FFF2-40B4-BE49-F238E27FC236}">
                <a16:creationId xmlns:a16="http://schemas.microsoft.com/office/drawing/2014/main" id="{9637083D-3177-C160-3E73-C9F82A052E1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34CF14D8-E84B-45FD-BCF2-77C8F0A88A29}" type="slidenum">
              <a:rPr lang="en-US" altLang="zh-CN" sz="1400">
                <a:solidFill>
                  <a:schemeClr val="tx1"/>
                </a:solidFill>
              </a:rPr>
              <a:pPr>
                <a:spcBef>
                  <a:spcPct val="0"/>
                </a:spcBef>
                <a:buFontTx/>
                <a:buNone/>
              </a:pPr>
              <a:t>13</a:t>
            </a:fld>
            <a:endParaRPr lang="en-US" altLang="zh-CN" sz="1400">
              <a:solidFill>
                <a:schemeClr val="tx1"/>
              </a:solidFill>
            </a:endParaRPr>
          </a:p>
        </p:txBody>
      </p:sp>
      <p:sp>
        <p:nvSpPr>
          <p:cNvPr id="7" name="Rectangle 3">
            <a:extLst>
              <a:ext uri="{FF2B5EF4-FFF2-40B4-BE49-F238E27FC236}">
                <a16:creationId xmlns:a16="http://schemas.microsoft.com/office/drawing/2014/main" id="{27BDD913-6B50-C8E9-09A5-A792EF0DAEF7}"/>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Metrics for OO Design-II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wipe(down)">
                                      <p:cBhvr>
                                        <p:cTn id="10" dur="500"/>
                                        <p:tgtEl>
                                          <p:spTgt spid="8">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wipe(down)">
                                      <p:cBhvr>
                                        <p:cTn id="15" dur="500"/>
                                        <p:tgtEl>
                                          <p:spTgt spid="8">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wipe(down)">
                                      <p:cBhvr>
                                        <p:cTn id="18" dur="500"/>
                                        <p:tgtEl>
                                          <p:spTgt spid="8">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4"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wipe(down)">
                                      <p:cBhvr>
                                        <p:cTn id="23" dur="500"/>
                                        <p:tgtEl>
                                          <p:spTgt spid="8">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wipe(down)">
                                      <p:cBhvr>
                                        <p:cTn id="26" dur="500"/>
                                        <p:tgtEl>
                                          <p:spTgt spid="8">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4"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animEffect transition="in" filter="wipe(down)">
                                      <p:cBhvr>
                                        <p:cTn id="31" dur="500"/>
                                        <p:tgtEl>
                                          <p:spTgt spid="8">
                                            <p:txEl>
                                              <p:pRg st="6" end="6"/>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8">
                                            <p:txEl>
                                              <p:pRg st="7" end="7"/>
                                            </p:txEl>
                                          </p:spTgt>
                                        </p:tgtEl>
                                        <p:attrNameLst>
                                          <p:attrName>style.visibility</p:attrName>
                                        </p:attrNameLst>
                                      </p:cBhvr>
                                      <p:to>
                                        <p:strVal val="visible"/>
                                      </p:to>
                                    </p:set>
                                    <p:animEffect transition="in" filter="wipe(down)">
                                      <p:cBhvr>
                                        <p:cTn id="34"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5CCF21E8-6598-40B1-67AC-F69139A2AA9F}"/>
              </a:ext>
            </a:extLst>
          </p:cNvPr>
          <p:cNvSpPr>
            <a:spLocks noChangeArrowheads="1"/>
          </p:cNvSpPr>
          <p:nvPr/>
        </p:nvSpPr>
        <p:spPr bwMode="auto">
          <a:xfrm>
            <a:off x="742950" y="1763713"/>
            <a:ext cx="7285038" cy="369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sz="2000">
                <a:latin typeface="Helvetica" panose="020B0604020202020204" pitchFamily="34" charset="0"/>
              </a:rPr>
              <a:t>Berard [Ber95] argues that the following characteristics require that special OO metrics be developed:</a:t>
            </a:r>
          </a:p>
          <a:p>
            <a:pPr lvl="1">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Localization—the way in which information is concentrated in a program</a:t>
            </a:r>
          </a:p>
          <a:p>
            <a:pPr lvl="1">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Encapsulation—the packaging of data and processing</a:t>
            </a:r>
          </a:p>
          <a:p>
            <a:pPr lvl="1">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Information hiding—the way in which information about operational details is hidden by a secure interface</a:t>
            </a:r>
          </a:p>
          <a:p>
            <a:pPr lvl="1">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Inheritance—the manner in which the responsibilities of one class are propagated to another</a:t>
            </a:r>
          </a:p>
          <a:p>
            <a:pPr lvl="1">
              <a:spcAft>
                <a:spcPct val="20000"/>
              </a:spcAft>
              <a:buFont typeface="Helvetica" panose="020B0604020202020204" pitchFamily="34" charset="0"/>
              <a:buChar char="–"/>
            </a:pPr>
            <a:r>
              <a:rPr lang="en-US" altLang="zh-CN" sz="1800">
                <a:solidFill>
                  <a:srgbClr val="0033CC"/>
                </a:solidFill>
                <a:latin typeface="Helvetica" panose="020B0604020202020204" pitchFamily="34" charset="0"/>
              </a:rPr>
              <a:t>Abstraction—the mechanism that allows a design to focus on essential details</a:t>
            </a:r>
          </a:p>
        </p:txBody>
      </p:sp>
      <p:sp>
        <p:nvSpPr>
          <p:cNvPr id="28675" name="灯片编号占位符 1">
            <a:extLst>
              <a:ext uri="{FF2B5EF4-FFF2-40B4-BE49-F238E27FC236}">
                <a16:creationId xmlns:a16="http://schemas.microsoft.com/office/drawing/2014/main" id="{BECDCAEA-F7B9-60D2-F508-F4D0FCA8FE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672188BF-0D7F-4AC4-A691-A54475C2969F}" type="slidenum">
              <a:rPr lang="en-US" altLang="zh-CN" sz="1400">
                <a:solidFill>
                  <a:schemeClr val="tx1"/>
                </a:solidFill>
              </a:rPr>
              <a:pPr>
                <a:spcBef>
                  <a:spcPct val="0"/>
                </a:spcBef>
                <a:buFontTx/>
                <a:buNone/>
              </a:pPr>
              <a:t>14</a:t>
            </a:fld>
            <a:endParaRPr lang="en-US" altLang="zh-CN" sz="1400">
              <a:solidFill>
                <a:schemeClr val="tx1"/>
              </a:solidFill>
            </a:endParaRPr>
          </a:p>
        </p:txBody>
      </p:sp>
      <p:sp>
        <p:nvSpPr>
          <p:cNvPr id="7" name="Rectangle 3">
            <a:extLst>
              <a:ext uri="{FF2B5EF4-FFF2-40B4-BE49-F238E27FC236}">
                <a16:creationId xmlns:a16="http://schemas.microsoft.com/office/drawing/2014/main" id="{11DCED16-ED42-041F-D183-2E59AA0C2EA5}"/>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Distinguishing Characteristics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47F63FDC-938C-9D14-AE82-AF30BCDD39FF}"/>
              </a:ext>
            </a:extLst>
          </p:cNvPr>
          <p:cNvSpPr>
            <a:spLocks noChangeArrowheads="1"/>
          </p:cNvSpPr>
          <p:nvPr/>
        </p:nvSpPr>
        <p:spPr bwMode="auto">
          <a:xfrm>
            <a:off x="742950" y="1811338"/>
            <a:ext cx="7285038" cy="2986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a:latin typeface="Helvetica" panose="020B0604020202020204" pitchFamily="34" charset="0"/>
              </a:rPr>
              <a:t>Proposed by Chidamber and Kemerer [Chi94]:</a:t>
            </a:r>
          </a:p>
          <a:p>
            <a:pPr lvl="1">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weighted methods per class</a:t>
            </a:r>
          </a:p>
          <a:p>
            <a:pPr lvl="1">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depth of the inheritance tree</a:t>
            </a:r>
          </a:p>
          <a:p>
            <a:pPr lvl="1">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number of children</a:t>
            </a:r>
          </a:p>
          <a:p>
            <a:pPr lvl="1">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coupling between object classes</a:t>
            </a:r>
          </a:p>
          <a:p>
            <a:pPr lvl="1">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response for a class</a:t>
            </a:r>
          </a:p>
          <a:p>
            <a:pPr lvl="1">
              <a:spcAft>
                <a:spcPct val="20000"/>
              </a:spcAft>
              <a:buFont typeface="Helvetica" panose="020B0604020202020204" pitchFamily="34" charset="0"/>
              <a:buChar char="–"/>
            </a:pPr>
            <a:r>
              <a:rPr lang="en-US" altLang="zh-CN" sz="2000">
                <a:solidFill>
                  <a:srgbClr val="0033CC"/>
                </a:solidFill>
                <a:latin typeface="Helvetica" panose="020B0604020202020204" pitchFamily="34" charset="0"/>
              </a:rPr>
              <a:t>lack of cohesion in methods</a:t>
            </a:r>
          </a:p>
        </p:txBody>
      </p:sp>
      <p:sp>
        <p:nvSpPr>
          <p:cNvPr id="30723" name="灯片编号占位符 1">
            <a:extLst>
              <a:ext uri="{FF2B5EF4-FFF2-40B4-BE49-F238E27FC236}">
                <a16:creationId xmlns:a16="http://schemas.microsoft.com/office/drawing/2014/main" id="{FBBFEF47-3B8A-0DD1-B506-9C40BB569E5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C7E50601-89D0-49B3-B72B-A16668711B59}" type="slidenum">
              <a:rPr lang="en-US" altLang="zh-CN" sz="1400">
                <a:solidFill>
                  <a:schemeClr val="tx1"/>
                </a:solidFill>
              </a:rPr>
              <a:pPr>
                <a:spcBef>
                  <a:spcPct val="0"/>
                </a:spcBef>
                <a:buFontTx/>
                <a:buNone/>
              </a:pPr>
              <a:t>15</a:t>
            </a:fld>
            <a:endParaRPr lang="en-US" altLang="zh-CN" sz="1400">
              <a:solidFill>
                <a:schemeClr val="tx1"/>
              </a:solidFill>
            </a:endParaRPr>
          </a:p>
        </p:txBody>
      </p:sp>
      <p:sp>
        <p:nvSpPr>
          <p:cNvPr id="7" name="Rectangle 3">
            <a:extLst>
              <a:ext uri="{FF2B5EF4-FFF2-40B4-BE49-F238E27FC236}">
                <a16:creationId xmlns:a16="http://schemas.microsoft.com/office/drawing/2014/main" id="{86076902-5B8E-A80A-EAC6-A9E10CEAF49E}"/>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Class-Oriented Metrics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down)">
                                      <p:cBhvr>
                                        <p:cTn id="3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0BF585F3-7C2C-7F0E-C248-C366055112B5}"/>
              </a:ext>
            </a:extLst>
          </p:cNvPr>
          <p:cNvSpPr>
            <a:spLocks noChangeArrowheads="1"/>
          </p:cNvSpPr>
          <p:nvPr/>
        </p:nvSpPr>
        <p:spPr bwMode="auto">
          <a:xfrm>
            <a:off x="742950" y="1628775"/>
            <a:ext cx="7285038" cy="42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marL="342900" lvl="1" indent="-342900">
              <a:buFont typeface="Helvetica" panose="020B0604020202020204" pitchFamily="34" charset="0"/>
              <a:buChar char="•"/>
              <a:defRPr/>
            </a:pPr>
            <a:r>
              <a:rPr kumimoji="1" lang="en-US" altLang="zh-CN" dirty="0">
                <a:latin typeface="Helvetica" panose="020B0604020202020204" pitchFamily="34" charset="0"/>
              </a:rPr>
              <a:t>Proposed by Lorenz and Kidd [Lor94]:</a:t>
            </a:r>
          </a:p>
          <a:p>
            <a:pPr lvl="1">
              <a:spcAft>
                <a:spcPct val="20000"/>
              </a:spcAft>
              <a:buFont typeface="Helvetica" panose="020B0604020202020204" pitchFamily="34" charset="0"/>
              <a:buChar char="–"/>
              <a:defRPr/>
            </a:pPr>
            <a:r>
              <a:rPr lang="en-US" altLang="zh-CN" sz="2000" dirty="0">
                <a:solidFill>
                  <a:srgbClr val="0033CC"/>
                </a:solidFill>
                <a:latin typeface="Helvetica" panose="020B0604020202020204" pitchFamily="34" charset="0"/>
              </a:rPr>
              <a:t>class size</a:t>
            </a:r>
          </a:p>
          <a:p>
            <a:pPr lvl="1">
              <a:spcAft>
                <a:spcPct val="20000"/>
              </a:spcAft>
              <a:buFont typeface="Helvetica" panose="020B0604020202020204" pitchFamily="34" charset="0"/>
              <a:buChar char="–"/>
              <a:defRPr/>
            </a:pPr>
            <a:r>
              <a:rPr lang="en-US" altLang="zh-CN" sz="2000" dirty="0">
                <a:solidFill>
                  <a:srgbClr val="0033CC"/>
                </a:solidFill>
                <a:latin typeface="Helvetica" panose="020B0604020202020204" pitchFamily="34" charset="0"/>
              </a:rPr>
              <a:t>number of operations overridden by a subclass</a:t>
            </a:r>
          </a:p>
          <a:p>
            <a:pPr lvl="1">
              <a:spcAft>
                <a:spcPct val="20000"/>
              </a:spcAft>
              <a:buFont typeface="Helvetica" panose="020B0604020202020204" pitchFamily="34" charset="0"/>
              <a:buChar char="–"/>
              <a:defRPr/>
            </a:pPr>
            <a:r>
              <a:rPr lang="en-US" altLang="zh-CN" sz="2000" dirty="0">
                <a:solidFill>
                  <a:srgbClr val="0033CC"/>
                </a:solidFill>
                <a:latin typeface="Helvetica" panose="020B0604020202020204" pitchFamily="34" charset="0"/>
              </a:rPr>
              <a:t>number of operations added by a subclass</a:t>
            </a:r>
          </a:p>
          <a:p>
            <a:pPr lvl="1">
              <a:spcAft>
                <a:spcPct val="20000"/>
              </a:spcAft>
              <a:buFont typeface="Helvetica" panose="020B0604020202020204" pitchFamily="34" charset="0"/>
              <a:buChar char="–"/>
              <a:defRPr/>
            </a:pPr>
            <a:r>
              <a:rPr lang="en-US" altLang="zh-CN" sz="2000" dirty="0">
                <a:solidFill>
                  <a:srgbClr val="0033CC"/>
                </a:solidFill>
                <a:latin typeface="Helvetica" panose="020B0604020202020204" pitchFamily="34" charset="0"/>
              </a:rPr>
              <a:t>specialization index</a:t>
            </a:r>
          </a:p>
          <a:p>
            <a:pPr marL="342900" lvl="1" indent="-342900">
              <a:buFont typeface="Helvetica" panose="020B0604020202020204" pitchFamily="34" charset="0"/>
              <a:buChar char="•"/>
              <a:defRPr/>
            </a:pPr>
            <a:r>
              <a:rPr kumimoji="1" lang="en-US" altLang="zh-CN" dirty="0">
                <a:latin typeface="Helvetica" panose="020B0604020202020204" pitchFamily="34" charset="0"/>
              </a:rPr>
              <a:t>The MOOD Metrics Suite [Har98b]:</a:t>
            </a:r>
          </a:p>
          <a:p>
            <a:pPr lvl="1">
              <a:spcAft>
                <a:spcPct val="20000"/>
              </a:spcAft>
              <a:buFont typeface="Helvetica" panose="020B0604020202020204" pitchFamily="34" charset="0"/>
              <a:buChar char="–"/>
              <a:defRPr/>
            </a:pPr>
            <a:r>
              <a:rPr lang="en-US" altLang="zh-CN" sz="2000" dirty="0">
                <a:solidFill>
                  <a:srgbClr val="0033CC"/>
                </a:solidFill>
                <a:latin typeface="Helvetica" panose="020B0604020202020204" pitchFamily="34" charset="0"/>
              </a:rPr>
              <a:t>Method inheritance factor</a:t>
            </a:r>
          </a:p>
          <a:p>
            <a:pPr lvl="1">
              <a:spcAft>
                <a:spcPct val="20000"/>
              </a:spcAft>
              <a:buFont typeface="Helvetica" panose="020B0604020202020204" pitchFamily="34" charset="0"/>
              <a:buChar char="–"/>
              <a:defRPr/>
            </a:pPr>
            <a:r>
              <a:rPr lang="en-US" altLang="zh-CN" sz="2000" dirty="0">
                <a:solidFill>
                  <a:srgbClr val="0033CC"/>
                </a:solidFill>
                <a:latin typeface="Helvetica" panose="020B0604020202020204" pitchFamily="34" charset="0"/>
              </a:rPr>
              <a:t>Coupling factor</a:t>
            </a:r>
          </a:p>
          <a:p>
            <a:pPr lvl="1">
              <a:spcAft>
                <a:spcPct val="20000"/>
              </a:spcAft>
              <a:buFont typeface="Helvetica" panose="020B0604020202020204" pitchFamily="34" charset="0"/>
              <a:buChar char="–"/>
              <a:defRPr/>
            </a:pPr>
            <a:r>
              <a:rPr lang="en-US" altLang="zh-CN" sz="2000" dirty="0">
                <a:solidFill>
                  <a:srgbClr val="0033CC"/>
                </a:solidFill>
                <a:latin typeface="Helvetica" panose="020B0604020202020204" pitchFamily="34" charset="0"/>
              </a:rPr>
              <a:t>Polymorphism factor</a:t>
            </a:r>
          </a:p>
          <a:p>
            <a:pPr lvl="1">
              <a:spcAft>
                <a:spcPct val="20000"/>
              </a:spcAft>
              <a:buFont typeface="Helvetica" panose="020B0604020202020204" pitchFamily="34" charset="0"/>
              <a:buChar char="–"/>
              <a:defRPr/>
            </a:pPr>
            <a:endParaRPr lang="en-US" altLang="zh-CN" sz="2000" dirty="0">
              <a:solidFill>
                <a:srgbClr val="0033CC"/>
              </a:solidFill>
              <a:latin typeface="Helvetica" panose="020B0604020202020204" pitchFamily="34" charset="0"/>
            </a:endParaRPr>
          </a:p>
        </p:txBody>
      </p:sp>
      <p:sp>
        <p:nvSpPr>
          <p:cNvPr id="32771" name="灯片编号占位符 1">
            <a:extLst>
              <a:ext uri="{FF2B5EF4-FFF2-40B4-BE49-F238E27FC236}">
                <a16:creationId xmlns:a16="http://schemas.microsoft.com/office/drawing/2014/main" id="{DB8E1F7C-4B21-D779-7A49-E788AD33F7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206116E6-7163-43B4-99F3-5B7BB3917325}" type="slidenum">
              <a:rPr lang="en-US" altLang="zh-CN" sz="1400">
                <a:solidFill>
                  <a:schemeClr val="tx1"/>
                </a:solidFill>
              </a:rPr>
              <a:pPr>
                <a:spcBef>
                  <a:spcPct val="0"/>
                </a:spcBef>
                <a:buFontTx/>
                <a:buNone/>
              </a:pPr>
              <a:t>16</a:t>
            </a:fld>
            <a:endParaRPr lang="en-US" altLang="zh-CN" sz="1400">
              <a:solidFill>
                <a:schemeClr val="tx1"/>
              </a:solidFill>
            </a:endParaRPr>
          </a:p>
        </p:txBody>
      </p:sp>
      <p:sp>
        <p:nvSpPr>
          <p:cNvPr id="7" name="Rectangle 3">
            <a:extLst>
              <a:ext uri="{FF2B5EF4-FFF2-40B4-BE49-F238E27FC236}">
                <a16:creationId xmlns:a16="http://schemas.microsoft.com/office/drawing/2014/main" id="{7CD0EBD4-C348-5D1F-FBEF-DE2D2E8C237A}"/>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Class-Oriented Metrics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down)">
                                      <p:cBhvr>
                                        <p:cTn id="37" dur="500"/>
                                        <p:tgtEl>
                                          <p:spTgt spid="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wipe(down)">
                                      <p:cBhvr>
                                        <p:cTn id="42" dur="500"/>
                                        <p:tgtEl>
                                          <p:spTgt spid="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wipe(down)">
                                      <p:cBhvr>
                                        <p:cTn id="47"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CD45181E-C649-255D-9A80-8AD66E70F144}"/>
              </a:ext>
            </a:extLst>
          </p:cNvPr>
          <p:cNvSpPr>
            <a:spLocks noChangeArrowheads="1"/>
          </p:cNvSpPr>
          <p:nvPr/>
        </p:nvSpPr>
        <p:spPr bwMode="auto">
          <a:xfrm>
            <a:off x="742950" y="2060575"/>
            <a:ext cx="7285038"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marL="342900" lvl="1" indent="-342900">
              <a:lnSpc>
                <a:spcPct val="150000"/>
              </a:lnSpc>
              <a:buFont typeface="Helvetica" panose="020B0604020202020204" pitchFamily="34" charset="0"/>
              <a:buChar char="•"/>
              <a:defRPr/>
            </a:pPr>
            <a:r>
              <a:rPr kumimoji="1" lang="en-US" altLang="zh-CN" dirty="0">
                <a:latin typeface="Helvetica" panose="020B0604020202020204" pitchFamily="34" charset="0"/>
              </a:rPr>
              <a:t>Proposed by Lorenz and Kidd [Lor94]:</a:t>
            </a:r>
          </a:p>
          <a:p>
            <a:pPr lvl="1">
              <a:lnSpc>
                <a:spcPct val="150000"/>
              </a:lnSpc>
              <a:spcAft>
                <a:spcPct val="20000"/>
              </a:spcAft>
              <a:buFont typeface="Helvetica" panose="020B0604020202020204" pitchFamily="34" charset="0"/>
              <a:buChar char="–"/>
              <a:defRPr/>
            </a:pPr>
            <a:r>
              <a:rPr lang="en-US" altLang="zh-CN" sz="2000" dirty="0">
                <a:solidFill>
                  <a:srgbClr val="0033CC"/>
                </a:solidFill>
                <a:latin typeface="Helvetica" panose="020B0604020202020204" pitchFamily="34" charset="0"/>
              </a:rPr>
              <a:t>average operation size</a:t>
            </a:r>
          </a:p>
          <a:p>
            <a:pPr lvl="1">
              <a:lnSpc>
                <a:spcPct val="150000"/>
              </a:lnSpc>
              <a:spcAft>
                <a:spcPct val="20000"/>
              </a:spcAft>
              <a:buFont typeface="Helvetica" panose="020B0604020202020204" pitchFamily="34" charset="0"/>
              <a:buChar char="–"/>
              <a:defRPr/>
            </a:pPr>
            <a:r>
              <a:rPr lang="en-US" altLang="zh-CN" sz="2000" dirty="0">
                <a:solidFill>
                  <a:srgbClr val="0033CC"/>
                </a:solidFill>
                <a:latin typeface="Helvetica" panose="020B0604020202020204" pitchFamily="34" charset="0"/>
              </a:rPr>
              <a:t>operation complexity</a:t>
            </a:r>
          </a:p>
          <a:p>
            <a:pPr lvl="1">
              <a:lnSpc>
                <a:spcPct val="150000"/>
              </a:lnSpc>
              <a:spcAft>
                <a:spcPct val="20000"/>
              </a:spcAft>
              <a:buFont typeface="Helvetica" panose="020B0604020202020204" pitchFamily="34" charset="0"/>
              <a:buChar char="–"/>
              <a:defRPr/>
            </a:pPr>
            <a:r>
              <a:rPr lang="en-US" altLang="zh-CN" sz="2000" dirty="0">
                <a:solidFill>
                  <a:srgbClr val="0033CC"/>
                </a:solidFill>
                <a:latin typeface="Helvetica" panose="020B0604020202020204" pitchFamily="34" charset="0"/>
              </a:rPr>
              <a:t>average number of parameters per operation</a:t>
            </a:r>
          </a:p>
        </p:txBody>
      </p:sp>
      <p:sp>
        <p:nvSpPr>
          <p:cNvPr id="34819" name="灯片编号占位符 1">
            <a:extLst>
              <a:ext uri="{FF2B5EF4-FFF2-40B4-BE49-F238E27FC236}">
                <a16:creationId xmlns:a16="http://schemas.microsoft.com/office/drawing/2014/main" id="{5A6FDFE7-CC18-2321-D3A7-DE5CECD10E5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C5DA1010-19E9-41B8-AB1F-92D965283502}" type="slidenum">
              <a:rPr lang="en-US" altLang="zh-CN" sz="1400">
                <a:solidFill>
                  <a:schemeClr val="tx1"/>
                </a:solidFill>
              </a:rPr>
              <a:pPr>
                <a:spcBef>
                  <a:spcPct val="0"/>
                </a:spcBef>
                <a:buFontTx/>
                <a:buNone/>
              </a:pPr>
              <a:t>17</a:t>
            </a:fld>
            <a:endParaRPr lang="en-US" altLang="zh-CN" sz="1400">
              <a:solidFill>
                <a:schemeClr val="tx1"/>
              </a:solidFill>
            </a:endParaRPr>
          </a:p>
        </p:txBody>
      </p:sp>
      <p:sp>
        <p:nvSpPr>
          <p:cNvPr id="7" name="Rectangle 3">
            <a:extLst>
              <a:ext uri="{FF2B5EF4-FFF2-40B4-BE49-F238E27FC236}">
                <a16:creationId xmlns:a16="http://schemas.microsoft.com/office/drawing/2014/main" id="{198F76CB-1189-B6E5-6DE4-2E7AE5787A47}"/>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Operation-Oriented Metrics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CFD337A1-0171-9777-B868-8E7DC68071F8}"/>
              </a:ext>
            </a:extLst>
          </p:cNvPr>
          <p:cNvSpPr>
            <a:spLocks noChangeArrowheads="1"/>
          </p:cNvSpPr>
          <p:nvPr/>
        </p:nvSpPr>
        <p:spPr bwMode="auto">
          <a:xfrm>
            <a:off x="742950" y="1700213"/>
            <a:ext cx="7285038" cy="349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150000"/>
              </a:lnSpc>
              <a:defRPr/>
            </a:pPr>
            <a:r>
              <a:rPr kumimoji="1" lang="en-US" altLang="zh-CN" i="1" dirty="0">
                <a:solidFill>
                  <a:srgbClr val="3366FF"/>
                </a:solidFill>
                <a:latin typeface="Helvetica" panose="020B0604020202020204" pitchFamily="34" charset="0"/>
                <a:ea typeface="+mn-ea"/>
                <a:cs typeface="宋体" charset="0"/>
              </a:rPr>
              <a:t>Cohesion metrics:  </a:t>
            </a:r>
            <a:r>
              <a:rPr kumimoji="1" lang="en-US" altLang="zh-CN" dirty="0">
                <a:latin typeface="Helvetica" panose="020B0604020202020204" pitchFamily="34" charset="0"/>
              </a:rPr>
              <a:t>a function of data objects and the locus of their definition</a:t>
            </a:r>
          </a:p>
          <a:p>
            <a:pPr>
              <a:lnSpc>
                <a:spcPct val="150000"/>
              </a:lnSpc>
              <a:defRPr/>
            </a:pPr>
            <a:r>
              <a:rPr kumimoji="1" lang="en-US" altLang="zh-CN" i="1" dirty="0">
                <a:solidFill>
                  <a:srgbClr val="3366FF"/>
                </a:solidFill>
                <a:latin typeface="Helvetica" panose="020B0604020202020204" pitchFamily="34" charset="0"/>
                <a:ea typeface="+mn-ea"/>
                <a:cs typeface="宋体" charset="0"/>
              </a:rPr>
              <a:t>Coupling metrics:  </a:t>
            </a:r>
            <a:r>
              <a:rPr kumimoji="1" lang="en-US" altLang="zh-CN" dirty="0">
                <a:latin typeface="Helvetica" panose="020B0604020202020204" pitchFamily="34" charset="0"/>
              </a:rPr>
              <a:t>a function of input and output parameters, global variables, and modules called</a:t>
            </a:r>
          </a:p>
          <a:p>
            <a:pPr>
              <a:lnSpc>
                <a:spcPct val="150000"/>
              </a:lnSpc>
              <a:defRPr/>
            </a:pPr>
            <a:r>
              <a:rPr kumimoji="1" lang="en-US" altLang="zh-CN" i="1" dirty="0">
                <a:solidFill>
                  <a:srgbClr val="3366FF"/>
                </a:solidFill>
                <a:latin typeface="Helvetica" panose="020B0604020202020204" pitchFamily="34" charset="0"/>
                <a:ea typeface="+mn-ea"/>
                <a:cs typeface="宋体" charset="0"/>
              </a:rPr>
              <a:t>Complexity metrics:  </a:t>
            </a:r>
            <a:r>
              <a:rPr kumimoji="1" lang="en-US" altLang="zh-CN" dirty="0">
                <a:latin typeface="Helvetica" panose="020B0604020202020204" pitchFamily="34" charset="0"/>
              </a:rPr>
              <a:t>hundreds have been proposed (e.g., </a:t>
            </a:r>
            <a:r>
              <a:rPr kumimoji="1" lang="en-US" altLang="zh-CN" dirty="0" err="1">
                <a:latin typeface="Helvetica" panose="020B0604020202020204" pitchFamily="34" charset="0"/>
              </a:rPr>
              <a:t>cyclomatic</a:t>
            </a:r>
            <a:r>
              <a:rPr kumimoji="1" lang="en-US" altLang="zh-CN" dirty="0">
                <a:latin typeface="Helvetica" panose="020B0604020202020204" pitchFamily="34" charset="0"/>
              </a:rPr>
              <a:t> complexity)</a:t>
            </a:r>
          </a:p>
        </p:txBody>
      </p:sp>
      <p:sp>
        <p:nvSpPr>
          <p:cNvPr id="36867" name="灯片编号占位符 1">
            <a:extLst>
              <a:ext uri="{FF2B5EF4-FFF2-40B4-BE49-F238E27FC236}">
                <a16:creationId xmlns:a16="http://schemas.microsoft.com/office/drawing/2014/main" id="{F4D1F981-0928-9101-71A5-4A30257794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4569C6F6-6ED7-4F4B-BEC8-D86E3A2EBE51}" type="slidenum">
              <a:rPr lang="en-US" altLang="zh-CN" sz="1400">
                <a:solidFill>
                  <a:schemeClr val="tx1"/>
                </a:solidFill>
              </a:rPr>
              <a:pPr>
                <a:spcBef>
                  <a:spcPct val="0"/>
                </a:spcBef>
                <a:buFontTx/>
                <a:buNone/>
              </a:pPr>
              <a:t>18</a:t>
            </a:fld>
            <a:endParaRPr lang="en-US" altLang="zh-CN" sz="1400">
              <a:solidFill>
                <a:schemeClr val="tx1"/>
              </a:solidFill>
            </a:endParaRPr>
          </a:p>
        </p:txBody>
      </p:sp>
      <p:sp>
        <p:nvSpPr>
          <p:cNvPr id="7" name="Rectangle 3">
            <a:extLst>
              <a:ext uri="{FF2B5EF4-FFF2-40B4-BE49-F238E27FC236}">
                <a16:creationId xmlns:a16="http://schemas.microsoft.com/office/drawing/2014/main" id="{AA519704-5E72-BB7E-4247-B7A8A725B3FF}"/>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Component-Level Design Metrics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DD4B176C-8E12-1498-AC25-E5781E10801C}"/>
              </a:ext>
            </a:extLst>
          </p:cNvPr>
          <p:cNvSpPr>
            <a:spLocks noChangeArrowheads="1"/>
          </p:cNvSpPr>
          <p:nvPr/>
        </p:nvSpPr>
        <p:spPr bwMode="auto">
          <a:xfrm>
            <a:off x="742950" y="2174875"/>
            <a:ext cx="7285038"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150000"/>
              </a:lnSpc>
              <a:defRPr/>
            </a:pPr>
            <a:r>
              <a:rPr kumimoji="1" lang="en-US" altLang="zh-CN" i="1" dirty="0">
                <a:solidFill>
                  <a:srgbClr val="3366FF"/>
                </a:solidFill>
                <a:latin typeface="Helvetica" panose="020B0604020202020204" pitchFamily="34" charset="0"/>
                <a:ea typeface="+mn-ea"/>
                <a:cs typeface="宋体" charset="0"/>
              </a:rPr>
              <a:t>Layout appropriateness:  </a:t>
            </a:r>
            <a:r>
              <a:rPr kumimoji="1" lang="en-US" altLang="zh-CN" dirty="0">
                <a:latin typeface="Helvetica" panose="020B0604020202020204" pitchFamily="34" charset="0"/>
              </a:rPr>
              <a:t>a function of layout entities, the geographic position and the “cost” of making transitions among entities</a:t>
            </a:r>
          </a:p>
        </p:txBody>
      </p:sp>
      <p:sp>
        <p:nvSpPr>
          <p:cNvPr id="38915" name="灯片编号占位符 1">
            <a:extLst>
              <a:ext uri="{FF2B5EF4-FFF2-40B4-BE49-F238E27FC236}">
                <a16:creationId xmlns:a16="http://schemas.microsoft.com/office/drawing/2014/main" id="{743A27F3-1A9F-1A8B-101B-6CDE7229CE7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2D3AA20F-1A0E-4554-A71B-099CBE46289F}" type="slidenum">
              <a:rPr lang="en-US" altLang="zh-CN" sz="1400">
                <a:solidFill>
                  <a:schemeClr val="tx1"/>
                </a:solidFill>
              </a:rPr>
              <a:pPr>
                <a:spcBef>
                  <a:spcPct val="0"/>
                </a:spcBef>
                <a:buFontTx/>
                <a:buNone/>
              </a:pPr>
              <a:t>19</a:t>
            </a:fld>
            <a:endParaRPr lang="en-US" altLang="zh-CN" sz="1400">
              <a:solidFill>
                <a:schemeClr val="tx1"/>
              </a:solidFill>
            </a:endParaRPr>
          </a:p>
        </p:txBody>
      </p:sp>
      <p:sp>
        <p:nvSpPr>
          <p:cNvPr id="7" name="Rectangle 3">
            <a:extLst>
              <a:ext uri="{FF2B5EF4-FFF2-40B4-BE49-F238E27FC236}">
                <a16:creationId xmlns:a16="http://schemas.microsoft.com/office/drawing/2014/main" id="{D0CA1CD7-8544-A850-E0C3-C6DDF07DEA6C}"/>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Interface Design Metrics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D433A62C-B59F-6423-AE75-55C0F3B326C9}"/>
              </a:ext>
            </a:extLst>
          </p:cNvPr>
          <p:cNvSpPr>
            <a:spLocks noChangeArrowheads="1"/>
          </p:cNvSpPr>
          <p:nvPr/>
        </p:nvSpPr>
        <p:spPr bwMode="auto">
          <a:xfrm>
            <a:off x="742950" y="1790700"/>
            <a:ext cx="7861300" cy="3748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defRPr/>
            </a:pPr>
            <a:r>
              <a:rPr kumimoji="1" lang="en-US" altLang="zh-CN" dirty="0">
                <a:latin typeface="Helvetica" panose="020B0604020202020204" pitchFamily="34" charset="0"/>
              </a:rPr>
              <a:t>A </a:t>
            </a:r>
            <a:r>
              <a:rPr kumimoji="1" lang="en-US" altLang="zh-CN" i="1" dirty="0">
                <a:solidFill>
                  <a:srgbClr val="3366FF"/>
                </a:solidFill>
                <a:latin typeface="Helvetica" panose="020B0604020202020204" pitchFamily="34" charset="0"/>
                <a:ea typeface="+mn-ea"/>
                <a:cs typeface="宋体" charset="0"/>
              </a:rPr>
              <a:t>measure</a:t>
            </a:r>
            <a:r>
              <a:rPr kumimoji="1" lang="en-US" altLang="zh-CN" sz="3600" dirty="0">
                <a:latin typeface="Helvetica" panose="020B0604020202020204" pitchFamily="34" charset="0"/>
              </a:rPr>
              <a:t> </a:t>
            </a:r>
            <a:r>
              <a:rPr kumimoji="1" lang="en-US" altLang="zh-CN" dirty="0">
                <a:latin typeface="Helvetica" panose="020B0604020202020204" pitchFamily="34" charset="0"/>
              </a:rPr>
              <a:t>provides a quantitative indication of the extent, amount, dimension, capacity, or size of some attribute of a product or process</a:t>
            </a:r>
          </a:p>
          <a:p>
            <a:pPr>
              <a:defRPr/>
            </a:pPr>
            <a:r>
              <a:rPr kumimoji="1" lang="en-US" altLang="zh-CN" dirty="0">
                <a:latin typeface="Helvetica" panose="020B0604020202020204" pitchFamily="34" charset="0"/>
              </a:rPr>
              <a:t>The IEEE glossary defines a </a:t>
            </a:r>
            <a:r>
              <a:rPr kumimoji="1" lang="en-US" altLang="zh-CN" i="1" dirty="0">
                <a:solidFill>
                  <a:srgbClr val="3366FF"/>
                </a:solidFill>
                <a:latin typeface="Helvetica" panose="020B0604020202020204" pitchFamily="34" charset="0"/>
                <a:ea typeface="+mn-ea"/>
                <a:cs typeface="宋体" charset="0"/>
              </a:rPr>
              <a:t>metric</a:t>
            </a:r>
            <a:r>
              <a:rPr kumimoji="1" lang="en-US" altLang="zh-CN" dirty="0">
                <a:latin typeface="Helvetica" panose="020B0604020202020204" pitchFamily="34" charset="0"/>
              </a:rPr>
              <a:t> as “a quantitative measure of the degree to which a system, component, or process possesses a given attribute.”</a:t>
            </a:r>
          </a:p>
          <a:p>
            <a:pPr>
              <a:defRPr/>
            </a:pPr>
            <a:r>
              <a:rPr kumimoji="1" lang="en-US" altLang="zh-CN" dirty="0">
                <a:latin typeface="Helvetica" panose="020B0604020202020204" pitchFamily="34" charset="0"/>
              </a:rPr>
              <a:t>An </a:t>
            </a:r>
            <a:r>
              <a:rPr kumimoji="1" lang="en-US" altLang="zh-CN" i="1" dirty="0">
                <a:solidFill>
                  <a:srgbClr val="3366FF"/>
                </a:solidFill>
                <a:latin typeface="Helvetica" panose="020B0604020202020204" pitchFamily="34" charset="0"/>
                <a:ea typeface="+mn-ea"/>
                <a:cs typeface="宋体" charset="0"/>
              </a:rPr>
              <a:t>indicator</a:t>
            </a:r>
            <a:r>
              <a:rPr kumimoji="1" lang="en-US" altLang="zh-CN" dirty="0">
                <a:latin typeface="Helvetica" panose="020B0604020202020204" pitchFamily="34" charset="0"/>
              </a:rPr>
              <a:t> is a metric or combination of metrics that provide insight into the software process, a software project, or the product itself </a:t>
            </a:r>
          </a:p>
        </p:txBody>
      </p:sp>
      <p:sp>
        <p:nvSpPr>
          <p:cNvPr id="4099" name="灯片编号占位符 1">
            <a:extLst>
              <a:ext uri="{FF2B5EF4-FFF2-40B4-BE49-F238E27FC236}">
                <a16:creationId xmlns:a16="http://schemas.microsoft.com/office/drawing/2014/main" id="{C2496CF1-9986-6FBE-5408-CB67AFC1FB2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2B485FBB-F507-4DE1-B571-866FB86570BA}" type="slidenum">
              <a:rPr lang="en-US" altLang="zh-CN" sz="1400">
                <a:solidFill>
                  <a:schemeClr val="tx1"/>
                </a:solidFill>
              </a:rPr>
              <a:pPr>
                <a:spcBef>
                  <a:spcPct val="0"/>
                </a:spcBef>
                <a:buFontTx/>
                <a:buNone/>
              </a:pPr>
              <a:t>2</a:t>
            </a:fld>
            <a:endParaRPr lang="en-US" altLang="zh-CN" sz="1400">
              <a:solidFill>
                <a:schemeClr val="tx1"/>
              </a:solidFill>
            </a:endParaRPr>
          </a:p>
        </p:txBody>
      </p:sp>
      <p:sp>
        <p:nvSpPr>
          <p:cNvPr id="7" name="Rectangle 3">
            <a:extLst>
              <a:ext uri="{FF2B5EF4-FFF2-40B4-BE49-F238E27FC236}">
                <a16:creationId xmlns:a16="http://schemas.microsoft.com/office/drawing/2014/main" id="{6784BE0F-937F-8EB0-06E7-165421F9BF8F}"/>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Measures, Metrics and Indicators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18A24B5A-5BB1-6897-A28F-669BBFF911D7}"/>
              </a:ext>
            </a:extLst>
          </p:cNvPr>
          <p:cNvSpPr>
            <a:spLocks noChangeArrowheads="1"/>
          </p:cNvSpPr>
          <p:nvPr/>
        </p:nvSpPr>
        <p:spPr bwMode="auto">
          <a:xfrm>
            <a:off x="742950" y="1620838"/>
            <a:ext cx="7285038" cy="440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sz="2000">
                <a:latin typeface="Helvetica" panose="020B0604020202020204" pitchFamily="34" charset="0"/>
              </a:rPr>
              <a:t>Does the user interface promote usability?</a:t>
            </a:r>
          </a:p>
          <a:p>
            <a:r>
              <a:rPr kumimoji="1" lang="en-US" altLang="zh-CN" sz="2000">
                <a:latin typeface="Helvetica" panose="020B0604020202020204" pitchFamily="34" charset="0"/>
              </a:rPr>
              <a:t>Are the aesthetics of the App appropriate for the application domain and pleasing to the user?</a:t>
            </a:r>
          </a:p>
          <a:p>
            <a:r>
              <a:rPr kumimoji="1" lang="en-US" altLang="zh-CN" sz="2000">
                <a:latin typeface="Helvetica" panose="020B0604020202020204" pitchFamily="34" charset="0"/>
              </a:rPr>
              <a:t>Is the content designed in a manner that imparts the most information with the least effort?</a:t>
            </a:r>
          </a:p>
          <a:p>
            <a:r>
              <a:rPr kumimoji="1" lang="en-US" altLang="zh-CN" sz="2000">
                <a:latin typeface="Helvetica" panose="020B0604020202020204" pitchFamily="34" charset="0"/>
              </a:rPr>
              <a:t>Is navigation efficient and straightforward?</a:t>
            </a:r>
          </a:p>
          <a:p>
            <a:r>
              <a:rPr kumimoji="1" lang="en-US" altLang="zh-CN" sz="2000">
                <a:latin typeface="Helvetica" panose="020B0604020202020204" pitchFamily="34" charset="0"/>
              </a:rPr>
              <a:t>Has the App architecture been designed to accommodate the special goals and objectives of App users, the structure of content and functionality, and the flow of navigation required to use the system effectively?</a:t>
            </a:r>
          </a:p>
          <a:p>
            <a:r>
              <a:rPr kumimoji="1" lang="en-US" altLang="zh-CN" sz="2000">
                <a:latin typeface="Helvetica" panose="020B0604020202020204" pitchFamily="34" charset="0"/>
              </a:rPr>
              <a:t>Are components designed in a manner that reduces procedural complexity and enhances the correctness, reliability and performance?</a:t>
            </a:r>
          </a:p>
        </p:txBody>
      </p:sp>
      <p:sp>
        <p:nvSpPr>
          <p:cNvPr id="40963" name="灯片编号占位符 1">
            <a:extLst>
              <a:ext uri="{FF2B5EF4-FFF2-40B4-BE49-F238E27FC236}">
                <a16:creationId xmlns:a16="http://schemas.microsoft.com/office/drawing/2014/main" id="{4049936F-88DF-7802-E118-281300FD9F9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303B49FF-0763-4C83-8BD0-D5417BCD28EB}" type="slidenum">
              <a:rPr lang="en-US" altLang="zh-CN" sz="1400">
                <a:solidFill>
                  <a:schemeClr val="tx1"/>
                </a:solidFill>
              </a:rPr>
              <a:pPr>
                <a:spcBef>
                  <a:spcPct val="0"/>
                </a:spcBef>
                <a:buFontTx/>
                <a:buNone/>
              </a:pPr>
              <a:t>20</a:t>
            </a:fld>
            <a:endParaRPr lang="en-US" altLang="zh-CN" sz="1400">
              <a:solidFill>
                <a:schemeClr val="tx1"/>
              </a:solidFill>
            </a:endParaRPr>
          </a:p>
        </p:txBody>
      </p:sp>
      <p:sp>
        <p:nvSpPr>
          <p:cNvPr id="7" name="Rectangle 3">
            <a:extLst>
              <a:ext uri="{FF2B5EF4-FFF2-40B4-BE49-F238E27FC236}">
                <a16:creationId xmlns:a16="http://schemas.microsoft.com/office/drawing/2014/main" id="{D35CCDAA-78EA-2B67-3A01-057B5BAF5934}"/>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Design Metrics for Web and Mobile Apps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75B7956C-AA7C-4019-16D6-E96C363C0E68}"/>
              </a:ext>
            </a:extLst>
          </p:cNvPr>
          <p:cNvSpPr>
            <a:spLocks noChangeArrowheads="1"/>
          </p:cNvSpPr>
          <p:nvPr/>
        </p:nvSpPr>
        <p:spPr bwMode="auto">
          <a:xfrm>
            <a:off x="742950" y="1844675"/>
            <a:ext cx="7285038" cy="317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marL="342900" lvl="1" indent="-342900">
              <a:buFont typeface="Helvetica" panose="020B0604020202020204" pitchFamily="34" charset="0"/>
              <a:buChar char="•"/>
              <a:defRPr/>
            </a:pPr>
            <a:r>
              <a:rPr kumimoji="1" lang="en-US" altLang="zh-CN" dirty="0">
                <a:latin typeface="Helvetica" panose="020B0604020202020204" pitchFamily="34" charset="0"/>
              </a:rPr>
              <a:t>Halstead’s Software Science:  a comprehensive collection of metrics all predicated on the number (count and occurrence) of operators and operands within a component or program</a:t>
            </a:r>
          </a:p>
          <a:p>
            <a:pPr lvl="1">
              <a:spcAft>
                <a:spcPct val="20000"/>
              </a:spcAft>
              <a:buFont typeface="Helvetica" panose="020B0604020202020204" pitchFamily="34" charset="0"/>
              <a:buChar char="–"/>
              <a:defRPr/>
            </a:pPr>
            <a:r>
              <a:rPr lang="en-US" altLang="zh-CN" sz="2000" dirty="0">
                <a:solidFill>
                  <a:srgbClr val="0033CC"/>
                </a:solidFill>
                <a:latin typeface="Helvetica" panose="020B0604020202020204" pitchFamily="34" charset="0"/>
              </a:rPr>
              <a:t>It should be noted that Halstead’s “laws” have generated substantial controversy, and many believe that the underlying theory has flaws. However, experimental verification for selected programming languages has been performed (e.g. [FEL89]).</a:t>
            </a:r>
          </a:p>
        </p:txBody>
      </p:sp>
      <p:sp>
        <p:nvSpPr>
          <p:cNvPr id="43011" name="灯片编号占位符 1">
            <a:extLst>
              <a:ext uri="{FF2B5EF4-FFF2-40B4-BE49-F238E27FC236}">
                <a16:creationId xmlns:a16="http://schemas.microsoft.com/office/drawing/2014/main" id="{B53CDE5C-429A-D7C9-7257-137C44A20D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471BEBF4-CF1B-468E-A0B8-6401C679A591}" type="slidenum">
              <a:rPr lang="en-US" altLang="zh-CN" sz="1400">
                <a:solidFill>
                  <a:schemeClr val="tx1"/>
                </a:solidFill>
              </a:rPr>
              <a:pPr>
                <a:spcBef>
                  <a:spcPct val="0"/>
                </a:spcBef>
                <a:buFontTx/>
                <a:buNone/>
              </a:pPr>
              <a:t>21</a:t>
            </a:fld>
            <a:endParaRPr lang="en-US" altLang="zh-CN" sz="1400">
              <a:solidFill>
                <a:schemeClr val="tx1"/>
              </a:solidFill>
            </a:endParaRPr>
          </a:p>
        </p:txBody>
      </p:sp>
      <p:sp>
        <p:nvSpPr>
          <p:cNvPr id="7" name="Rectangle 3">
            <a:extLst>
              <a:ext uri="{FF2B5EF4-FFF2-40B4-BE49-F238E27FC236}">
                <a16:creationId xmlns:a16="http://schemas.microsoft.com/office/drawing/2014/main" id="{2D687CCE-3C77-8C4A-CEAA-37A43B03042F}"/>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Code Metrics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3FECB514-2BAD-8165-39F5-C49E908FE522}"/>
              </a:ext>
            </a:extLst>
          </p:cNvPr>
          <p:cNvSpPr>
            <a:spLocks noChangeArrowheads="1"/>
          </p:cNvSpPr>
          <p:nvPr/>
        </p:nvSpPr>
        <p:spPr bwMode="auto">
          <a:xfrm>
            <a:off x="742950" y="1727200"/>
            <a:ext cx="7285038"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marL="342900" lvl="1" indent="-342900">
              <a:buFont typeface="Helvetica" panose="020B0604020202020204" pitchFamily="34" charset="0"/>
              <a:buChar char="•"/>
              <a:defRPr/>
            </a:pPr>
            <a:r>
              <a:rPr kumimoji="1" lang="en-US" altLang="zh-CN" sz="2000" dirty="0">
                <a:latin typeface="Helvetica" panose="020B0604020202020204" pitchFamily="34" charset="0"/>
              </a:rPr>
              <a:t>Testing effort can also be estimated using metrics derived from Halstead measures</a:t>
            </a:r>
          </a:p>
          <a:p>
            <a:pPr marL="342900" lvl="1" indent="-342900">
              <a:buFont typeface="Helvetica" panose="020B0604020202020204" pitchFamily="34" charset="0"/>
              <a:buChar char="•"/>
              <a:defRPr/>
            </a:pPr>
            <a:r>
              <a:rPr kumimoji="1" lang="en-US" altLang="zh-CN" sz="2000" dirty="0">
                <a:latin typeface="Helvetica" panose="020B0604020202020204" pitchFamily="34" charset="0"/>
              </a:rPr>
              <a:t>Binder [Bin94] suggests a broad array of design metrics that have a direct influence on the “testability” of an OO system. </a:t>
            </a:r>
          </a:p>
          <a:p>
            <a:pPr lvl="1">
              <a:spcAft>
                <a:spcPct val="20000"/>
              </a:spcAft>
              <a:buFont typeface="Helvetica" panose="020B0604020202020204" pitchFamily="34" charset="0"/>
              <a:buChar char="–"/>
              <a:defRPr/>
            </a:pPr>
            <a:r>
              <a:rPr lang="en-US" altLang="zh-CN" sz="1800" dirty="0">
                <a:solidFill>
                  <a:srgbClr val="0033CC"/>
                </a:solidFill>
                <a:latin typeface="Helvetica" panose="020B0604020202020204" pitchFamily="34" charset="0"/>
              </a:rPr>
              <a:t>Lack of cohesion in methods (LCOM). </a:t>
            </a:r>
          </a:p>
          <a:p>
            <a:pPr lvl="1">
              <a:spcAft>
                <a:spcPct val="20000"/>
              </a:spcAft>
              <a:buFont typeface="Helvetica" panose="020B0604020202020204" pitchFamily="34" charset="0"/>
              <a:buChar char="–"/>
              <a:defRPr/>
            </a:pPr>
            <a:r>
              <a:rPr lang="en-US" altLang="zh-CN" sz="1800" dirty="0">
                <a:solidFill>
                  <a:srgbClr val="0033CC"/>
                </a:solidFill>
                <a:latin typeface="Helvetica" panose="020B0604020202020204" pitchFamily="34" charset="0"/>
              </a:rPr>
              <a:t>Percent public and protected (PAP). </a:t>
            </a:r>
          </a:p>
          <a:p>
            <a:pPr lvl="1">
              <a:spcAft>
                <a:spcPct val="20000"/>
              </a:spcAft>
              <a:buFont typeface="Helvetica" panose="020B0604020202020204" pitchFamily="34" charset="0"/>
              <a:buChar char="–"/>
              <a:defRPr/>
            </a:pPr>
            <a:r>
              <a:rPr lang="en-US" altLang="zh-CN" sz="1800" dirty="0">
                <a:solidFill>
                  <a:srgbClr val="0033CC"/>
                </a:solidFill>
                <a:latin typeface="Helvetica" panose="020B0604020202020204" pitchFamily="34" charset="0"/>
              </a:rPr>
              <a:t>Public access to data members (PAD).  </a:t>
            </a:r>
          </a:p>
          <a:p>
            <a:pPr lvl="1">
              <a:spcAft>
                <a:spcPct val="20000"/>
              </a:spcAft>
              <a:buFont typeface="Helvetica" panose="020B0604020202020204" pitchFamily="34" charset="0"/>
              <a:buChar char="–"/>
              <a:defRPr/>
            </a:pPr>
            <a:r>
              <a:rPr lang="en-US" altLang="zh-CN" sz="1800" dirty="0">
                <a:solidFill>
                  <a:srgbClr val="0033CC"/>
                </a:solidFill>
                <a:latin typeface="Helvetica" panose="020B0604020202020204" pitchFamily="34" charset="0"/>
              </a:rPr>
              <a:t>Number of root classes (NOR).  </a:t>
            </a:r>
          </a:p>
          <a:p>
            <a:pPr lvl="1">
              <a:spcAft>
                <a:spcPct val="20000"/>
              </a:spcAft>
              <a:buFont typeface="Helvetica" panose="020B0604020202020204" pitchFamily="34" charset="0"/>
              <a:buChar char="–"/>
              <a:defRPr/>
            </a:pPr>
            <a:r>
              <a:rPr lang="en-US" altLang="zh-CN" sz="1800" dirty="0">
                <a:solidFill>
                  <a:srgbClr val="0033CC"/>
                </a:solidFill>
                <a:latin typeface="Helvetica" panose="020B0604020202020204" pitchFamily="34" charset="0"/>
              </a:rPr>
              <a:t>Fan-in (FIN).  </a:t>
            </a:r>
          </a:p>
          <a:p>
            <a:pPr lvl="1">
              <a:spcAft>
                <a:spcPct val="20000"/>
              </a:spcAft>
              <a:buFont typeface="Helvetica" panose="020B0604020202020204" pitchFamily="34" charset="0"/>
              <a:buChar char="–"/>
              <a:defRPr/>
            </a:pPr>
            <a:r>
              <a:rPr lang="en-US" altLang="zh-CN" sz="1800" dirty="0">
                <a:solidFill>
                  <a:srgbClr val="0033CC"/>
                </a:solidFill>
                <a:latin typeface="Helvetica" panose="020B0604020202020204" pitchFamily="34" charset="0"/>
              </a:rPr>
              <a:t>Number of children (NOC) and depth of the inheritance tree (DIT). </a:t>
            </a:r>
          </a:p>
        </p:txBody>
      </p:sp>
      <p:sp>
        <p:nvSpPr>
          <p:cNvPr id="45059" name="灯片编号占位符 1">
            <a:extLst>
              <a:ext uri="{FF2B5EF4-FFF2-40B4-BE49-F238E27FC236}">
                <a16:creationId xmlns:a16="http://schemas.microsoft.com/office/drawing/2014/main" id="{A8CB2342-BFA0-3DB3-084B-C81D45E465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9E13E995-D8A2-4982-9399-2C40911E48EE}" type="slidenum">
              <a:rPr lang="en-US" altLang="zh-CN" sz="1400">
                <a:solidFill>
                  <a:schemeClr val="tx1"/>
                </a:solidFill>
              </a:rPr>
              <a:pPr>
                <a:spcBef>
                  <a:spcPct val="0"/>
                </a:spcBef>
                <a:buFontTx/>
                <a:buNone/>
              </a:pPr>
              <a:t>22</a:t>
            </a:fld>
            <a:endParaRPr lang="en-US" altLang="zh-CN" sz="1400">
              <a:solidFill>
                <a:schemeClr val="tx1"/>
              </a:solidFill>
            </a:endParaRPr>
          </a:p>
        </p:txBody>
      </p:sp>
      <p:sp>
        <p:nvSpPr>
          <p:cNvPr id="7" name="Rectangle 3">
            <a:extLst>
              <a:ext uri="{FF2B5EF4-FFF2-40B4-BE49-F238E27FC236}">
                <a16:creationId xmlns:a16="http://schemas.microsoft.com/office/drawing/2014/main" id="{D4336CE8-E0BA-CEAD-F704-DE7265EB7845}"/>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Metrics for Testing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down)">
                                      <p:cBhvr>
                                        <p:cTn id="37" dur="500"/>
                                        <p:tgtEl>
                                          <p:spTgt spid="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wipe(down)">
                                      <p:cBhvr>
                                        <p:cTn id="42"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197E9483-9152-AEDA-EA64-0B05EFFBF4ED}"/>
              </a:ext>
            </a:extLst>
          </p:cNvPr>
          <p:cNvSpPr>
            <a:spLocks noChangeArrowheads="1"/>
          </p:cNvSpPr>
          <p:nvPr/>
        </p:nvSpPr>
        <p:spPr bwMode="auto">
          <a:xfrm>
            <a:off x="742950" y="1628775"/>
            <a:ext cx="7285038" cy="440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marL="342900" lvl="1" indent="-342900">
              <a:buFont typeface="Helvetica" panose="020B0604020202020204" pitchFamily="34" charset="0"/>
              <a:buChar char="•"/>
              <a:defRPr/>
            </a:pPr>
            <a:r>
              <a:rPr kumimoji="1" lang="en-US" altLang="zh-CN" sz="1800" dirty="0">
                <a:latin typeface="Helvetica" panose="020B0604020202020204" pitchFamily="34" charset="0"/>
              </a:rPr>
              <a:t>IEEE Std. 982.1-1988 [IEE94] suggests a software maturity index (SMI) that provides an indication of the stability of a software product (based on changes that occur for each release of the product). The following information is determined:</a:t>
            </a:r>
          </a:p>
          <a:p>
            <a:pPr lvl="1">
              <a:spcAft>
                <a:spcPct val="20000"/>
              </a:spcAft>
              <a:buFont typeface="Helvetica" panose="020B0604020202020204" pitchFamily="34" charset="0"/>
              <a:buChar char="–"/>
              <a:defRPr/>
            </a:pPr>
            <a:r>
              <a:rPr lang="en-US" altLang="zh-CN" sz="1600" dirty="0">
                <a:solidFill>
                  <a:srgbClr val="0033CC"/>
                </a:solidFill>
                <a:latin typeface="Helvetica" panose="020B0604020202020204" pitchFamily="34" charset="0"/>
              </a:rPr>
              <a:t>M</a:t>
            </a:r>
            <a:r>
              <a:rPr lang="en-US" altLang="zh-CN" sz="1600" baseline="-25000" dirty="0">
                <a:solidFill>
                  <a:srgbClr val="0033CC"/>
                </a:solidFill>
                <a:latin typeface="Helvetica" panose="020B0604020202020204" pitchFamily="34" charset="0"/>
              </a:rPr>
              <a:t>T</a:t>
            </a:r>
            <a:r>
              <a:rPr lang="en-US" altLang="zh-CN" sz="1600" dirty="0">
                <a:solidFill>
                  <a:srgbClr val="0033CC"/>
                </a:solidFill>
                <a:latin typeface="Helvetica" panose="020B0604020202020204" pitchFamily="34" charset="0"/>
              </a:rPr>
              <a:t> = the number of modules in the current release</a:t>
            </a:r>
          </a:p>
          <a:p>
            <a:pPr lvl="1">
              <a:spcAft>
                <a:spcPct val="20000"/>
              </a:spcAft>
              <a:buFont typeface="Helvetica" panose="020B0604020202020204" pitchFamily="34" charset="0"/>
              <a:buChar char="–"/>
              <a:defRPr/>
            </a:pPr>
            <a:r>
              <a:rPr lang="en-US" altLang="zh-CN" sz="1600" dirty="0">
                <a:solidFill>
                  <a:srgbClr val="0033CC"/>
                </a:solidFill>
                <a:latin typeface="Helvetica" panose="020B0604020202020204" pitchFamily="34" charset="0"/>
              </a:rPr>
              <a:t>F</a:t>
            </a:r>
            <a:r>
              <a:rPr lang="en-US" altLang="zh-CN" sz="1600" baseline="-25000" dirty="0">
                <a:solidFill>
                  <a:srgbClr val="0033CC"/>
                </a:solidFill>
                <a:latin typeface="Helvetica" panose="020B0604020202020204" pitchFamily="34" charset="0"/>
              </a:rPr>
              <a:t>c</a:t>
            </a:r>
            <a:r>
              <a:rPr lang="en-US" altLang="zh-CN" sz="1600" dirty="0">
                <a:solidFill>
                  <a:srgbClr val="0033CC"/>
                </a:solidFill>
                <a:latin typeface="Helvetica" panose="020B0604020202020204" pitchFamily="34" charset="0"/>
              </a:rPr>
              <a:t> = the number of modules in the current release that have been changed</a:t>
            </a:r>
          </a:p>
          <a:p>
            <a:pPr lvl="1">
              <a:spcAft>
                <a:spcPct val="20000"/>
              </a:spcAft>
              <a:buFont typeface="Helvetica" panose="020B0604020202020204" pitchFamily="34" charset="0"/>
              <a:buChar char="–"/>
              <a:defRPr/>
            </a:pPr>
            <a:r>
              <a:rPr lang="en-US" altLang="zh-CN" sz="1600" dirty="0">
                <a:solidFill>
                  <a:srgbClr val="0033CC"/>
                </a:solidFill>
                <a:latin typeface="Helvetica" panose="020B0604020202020204" pitchFamily="34" charset="0"/>
              </a:rPr>
              <a:t>F</a:t>
            </a:r>
            <a:r>
              <a:rPr lang="en-US" altLang="zh-CN" sz="1600" baseline="-25000" dirty="0">
                <a:solidFill>
                  <a:srgbClr val="0033CC"/>
                </a:solidFill>
                <a:latin typeface="Helvetica" panose="020B0604020202020204" pitchFamily="34" charset="0"/>
              </a:rPr>
              <a:t>a</a:t>
            </a:r>
            <a:r>
              <a:rPr lang="en-US" altLang="zh-CN" sz="1600" dirty="0">
                <a:solidFill>
                  <a:srgbClr val="0033CC"/>
                </a:solidFill>
                <a:latin typeface="Helvetica" panose="020B0604020202020204" pitchFamily="34" charset="0"/>
              </a:rPr>
              <a:t> = the number of modules in the current release that have been added</a:t>
            </a:r>
          </a:p>
          <a:p>
            <a:pPr lvl="1">
              <a:spcAft>
                <a:spcPct val="20000"/>
              </a:spcAft>
              <a:buFont typeface="Helvetica" panose="020B0604020202020204" pitchFamily="34" charset="0"/>
              <a:buChar char="–"/>
              <a:defRPr/>
            </a:pPr>
            <a:r>
              <a:rPr lang="en-US" altLang="zh-CN" sz="1600" dirty="0" err="1">
                <a:solidFill>
                  <a:srgbClr val="0033CC"/>
                </a:solidFill>
                <a:latin typeface="Helvetica" panose="020B0604020202020204" pitchFamily="34" charset="0"/>
              </a:rPr>
              <a:t>F</a:t>
            </a:r>
            <a:r>
              <a:rPr lang="en-US" altLang="zh-CN" sz="1600" baseline="-25000" dirty="0" err="1">
                <a:solidFill>
                  <a:srgbClr val="0033CC"/>
                </a:solidFill>
                <a:latin typeface="Helvetica" panose="020B0604020202020204" pitchFamily="34" charset="0"/>
              </a:rPr>
              <a:t>d</a:t>
            </a:r>
            <a:r>
              <a:rPr lang="en-US" altLang="zh-CN" sz="1600" dirty="0">
                <a:solidFill>
                  <a:srgbClr val="0033CC"/>
                </a:solidFill>
                <a:latin typeface="Helvetica" panose="020B0604020202020204" pitchFamily="34" charset="0"/>
              </a:rPr>
              <a:t> = the number of modules from the preceding release that were deleted in the current release</a:t>
            </a:r>
          </a:p>
          <a:p>
            <a:pPr marL="342900" lvl="1" indent="-342900">
              <a:buFont typeface="Helvetica" panose="020B0604020202020204" pitchFamily="34" charset="0"/>
              <a:buChar char="•"/>
              <a:defRPr/>
            </a:pPr>
            <a:r>
              <a:rPr kumimoji="1" lang="en-US" altLang="zh-CN" sz="1800" dirty="0">
                <a:latin typeface="Helvetica" panose="020B0604020202020204" pitchFamily="34" charset="0"/>
              </a:rPr>
              <a:t>The software maturity index is computed in the following manner:</a:t>
            </a:r>
          </a:p>
          <a:p>
            <a:pPr lvl="1">
              <a:spcAft>
                <a:spcPct val="20000"/>
              </a:spcAft>
              <a:buFont typeface="Helvetica" panose="020B0604020202020204" pitchFamily="34" charset="0"/>
              <a:buChar char="–"/>
              <a:defRPr/>
            </a:pPr>
            <a:r>
              <a:rPr lang="en-US" altLang="zh-CN" sz="1600" dirty="0">
                <a:solidFill>
                  <a:srgbClr val="0033CC"/>
                </a:solidFill>
                <a:latin typeface="Helvetica" panose="020B0604020202020204" pitchFamily="34" charset="0"/>
              </a:rPr>
              <a:t>SMI = [MT - (Fa + Fc + </a:t>
            </a:r>
            <a:r>
              <a:rPr lang="en-US" altLang="zh-CN" sz="1600" dirty="0" err="1">
                <a:solidFill>
                  <a:srgbClr val="0033CC"/>
                </a:solidFill>
                <a:latin typeface="Helvetica" panose="020B0604020202020204" pitchFamily="34" charset="0"/>
              </a:rPr>
              <a:t>Fd</a:t>
            </a:r>
            <a:r>
              <a:rPr lang="en-US" altLang="zh-CN" sz="1600" dirty="0">
                <a:solidFill>
                  <a:srgbClr val="0033CC"/>
                </a:solidFill>
                <a:latin typeface="Helvetica" panose="020B0604020202020204" pitchFamily="34" charset="0"/>
              </a:rPr>
              <a:t>)]/MT</a:t>
            </a:r>
          </a:p>
          <a:p>
            <a:pPr marL="342900" lvl="1" indent="-342900">
              <a:buFont typeface="Helvetica" panose="020B0604020202020204" pitchFamily="34" charset="0"/>
              <a:buChar char="•"/>
              <a:defRPr/>
            </a:pPr>
            <a:r>
              <a:rPr kumimoji="1" lang="en-US" altLang="zh-CN" sz="1800" dirty="0">
                <a:latin typeface="Helvetica" panose="020B0604020202020204" pitchFamily="34" charset="0"/>
              </a:rPr>
              <a:t>As SMI approaches 1.0, the product begins to stabilize.</a:t>
            </a:r>
          </a:p>
        </p:txBody>
      </p:sp>
      <p:sp>
        <p:nvSpPr>
          <p:cNvPr id="47107" name="灯片编号占位符 1">
            <a:extLst>
              <a:ext uri="{FF2B5EF4-FFF2-40B4-BE49-F238E27FC236}">
                <a16:creationId xmlns:a16="http://schemas.microsoft.com/office/drawing/2014/main" id="{8BD1A93B-9B09-3F1D-BB7B-9861A4ADBF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F4ED3A22-167A-417E-A8C3-6D4C27EA7B07}" type="slidenum">
              <a:rPr lang="en-US" altLang="zh-CN" sz="1400">
                <a:solidFill>
                  <a:schemeClr val="tx1"/>
                </a:solidFill>
              </a:rPr>
              <a:pPr>
                <a:spcBef>
                  <a:spcPct val="0"/>
                </a:spcBef>
                <a:buFontTx/>
                <a:buNone/>
              </a:pPr>
              <a:t>23</a:t>
            </a:fld>
            <a:endParaRPr lang="en-US" altLang="zh-CN" sz="1400">
              <a:solidFill>
                <a:schemeClr val="tx1"/>
              </a:solidFill>
            </a:endParaRPr>
          </a:p>
        </p:txBody>
      </p:sp>
      <p:sp>
        <p:nvSpPr>
          <p:cNvPr id="7" name="Rectangle 3">
            <a:extLst>
              <a:ext uri="{FF2B5EF4-FFF2-40B4-BE49-F238E27FC236}">
                <a16:creationId xmlns:a16="http://schemas.microsoft.com/office/drawing/2014/main" id="{79A80BE3-D430-F585-2DCA-7200B714C2A3}"/>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Maintenance Metrics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down)">
                                      <p:cBhvr>
                                        <p:cTn id="37" dur="500"/>
                                        <p:tgtEl>
                                          <p:spTgt spid="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wipe(down)">
                                      <p:cBhvr>
                                        <p:cTn id="42"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1CC4B8F8-79E7-CF37-9254-79E977A4D1B9}"/>
              </a:ext>
            </a:extLst>
          </p:cNvPr>
          <p:cNvSpPr>
            <a:spLocks noChangeArrowheads="1"/>
          </p:cNvSpPr>
          <p:nvPr/>
        </p:nvSpPr>
        <p:spPr bwMode="auto">
          <a:xfrm>
            <a:off x="742950" y="1557338"/>
            <a:ext cx="7861300" cy="437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r>
              <a:rPr kumimoji="1" lang="en-US" altLang="zh-CN">
                <a:latin typeface="Helvetica" panose="020B0604020202020204" pitchFamily="34" charset="0"/>
              </a:rPr>
              <a:t>The objectives of measurement should be established before data collection begins;</a:t>
            </a:r>
          </a:p>
          <a:p>
            <a:r>
              <a:rPr kumimoji="1" lang="en-US" altLang="zh-CN">
                <a:latin typeface="Helvetica" panose="020B0604020202020204" pitchFamily="34" charset="0"/>
              </a:rPr>
              <a:t>Each technical metric should be defined in an unambiguous manner;</a:t>
            </a:r>
          </a:p>
          <a:p>
            <a:r>
              <a:rPr kumimoji="1" lang="en-US" altLang="zh-CN">
                <a:latin typeface="Helvetica" panose="020B0604020202020204" pitchFamily="34" charset="0"/>
              </a:rPr>
              <a:t>Metrics should be derived based on a theory that is valid for the domain of application (e.g., metrics for design should draw upon basic design concepts and principles and attempt to provide an indication of the presence of an attribute that is deemed desirable);</a:t>
            </a:r>
          </a:p>
          <a:p>
            <a:r>
              <a:rPr kumimoji="1" lang="en-US" altLang="zh-CN">
                <a:latin typeface="Helvetica" panose="020B0604020202020204" pitchFamily="34" charset="0"/>
              </a:rPr>
              <a:t>Metrics should be tailored to best accommodate specific products and processes [Bas84]</a:t>
            </a:r>
          </a:p>
        </p:txBody>
      </p:sp>
      <p:sp>
        <p:nvSpPr>
          <p:cNvPr id="6147" name="灯片编号占位符 1">
            <a:extLst>
              <a:ext uri="{FF2B5EF4-FFF2-40B4-BE49-F238E27FC236}">
                <a16:creationId xmlns:a16="http://schemas.microsoft.com/office/drawing/2014/main" id="{549FAE85-BCD1-5EC9-E7EC-CEE071FE857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53B6A635-281E-4E07-BA2C-CE7BC80971FE}" type="slidenum">
              <a:rPr lang="en-US" altLang="zh-CN" sz="1400">
                <a:solidFill>
                  <a:schemeClr val="tx1"/>
                </a:solidFill>
              </a:rPr>
              <a:pPr>
                <a:spcBef>
                  <a:spcPct val="0"/>
                </a:spcBef>
                <a:buFontTx/>
                <a:buNone/>
              </a:pPr>
              <a:t>3</a:t>
            </a:fld>
            <a:endParaRPr lang="en-US" altLang="zh-CN" sz="1400">
              <a:solidFill>
                <a:schemeClr val="tx1"/>
              </a:solidFill>
            </a:endParaRPr>
          </a:p>
        </p:txBody>
      </p:sp>
      <p:sp>
        <p:nvSpPr>
          <p:cNvPr id="7" name="Rectangle 3">
            <a:extLst>
              <a:ext uri="{FF2B5EF4-FFF2-40B4-BE49-F238E27FC236}">
                <a16:creationId xmlns:a16="http://schemas.microsoft.com/office/drawing/2014/main" id="{5FFA9D47-DCC3-57E1-11FA-76F88DBE6F60}"/>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Measurement Principles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5344AF29-1FD9-A964-F5FD-EF2FFF4C7647}"/>
              </a:ext>
            </a:extLst>
          </p:cNvPr>
          <p:cNvSpPr>
            <a:spLocks noChangeArrowheads="1"/>
          </p:cNvSpPr>
          <p:nvPr/>
        </p:nvSpPr>
        <p:spPr bwMode="auto">
          <a:xfrm>
            <a:off x="742950" y="1649413"/>
            <a:ext cx="7861300"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defRPr/>
            </a:pPr>
            <a:r>
              <a:rPr kumimoji="1" lang="en-US" altLang="zh-CN" sz="2000" i="1" dirty="0">
                <a:solidFill>
                  <a:srgbClr val="3366FF"/>
                </a:solidFill>
                <a:latin typeface="Helvetica" panose="020B0604020202020204" pitchFamily="34" charset="0"/>
                <a:ea typeface="+mn-ea"/>
                <a:cs typeface="宋体" charset="0"/>
              </a:rPr>
              <a:t>Formulation. </a:t>
            </a:r>
            <a:r>
              <a:rPr kumimoji="1" lang="en-US" altLang="zh-CN" sz="2000" dirty="0">
                <a:latin typeface="Helvetica" panose="020B0604020202020204" pitchFamily="34" charset="0"/>
              </a:rPr>
              <a:t>The derivation of software measures and metrics appropriate for the representation of the software that is being considered.</a:t>
            </a:r>
          </a:p>
          <a:p>
            <a:pPr>
              <a:defRPr/>
            </a:pPr>
            <a:r>
              <a:rPr kumimoji="1" lang="en-US" altLang="zh-CN" sz="2000" i="1" dirty="0">
                <a:solidFill>
                  <a:srgbClr val="3366FF"/>
                </a:solidFill>
                <a:latin typeface="Helvetica" panose="020B0604020202020204" pitchFamily="34" charset="0"/>
                <a:ea typeface="+mn-ea"/>
                <a:cs typeface="宋体" charset="0"/>
              </a:rPr>
              <a:t>Collection. </a:t>
            </a:r>
            <a:r>
              <a:rPr kumimoji="1" lang="en-US" altLang="zh-CN" sz="2000" dirty="0">
                <a:latin typeface="Helvetica" panose="020B0604020202020204" pitchFamily="34" charset="0"/>
              </a:rPr>
              <a:t>The mechanism used to accumulate data required to derive the formulated metrics.</a:t>
            </a:r>
          </a:p>
          <a:p>
            <a:pPr>
              <a:defRPr/>
            </a:pPr>
            <a:r>
              <a:rPr kumimoji="1" lang="en-US" altLang="zh-CN" sz="2000" i="1" dirty="0">
                <a:solidFill>
                  <a:srgbClr val="3366FF"/>
                </a:solidFill>
                <a:latin typeface="Helvetica" panose="020B0604020202020204" pitchFamily="34" charset="0"/>
                <a:ea typeface="+mn-ea"/>
                <a:cs typeface="宋体" charset="0"/>
              </a:rPr>
              <a:t>Analysis. </a:t>
            </a:r>
            <a:r>
              <a:rPr kumimoji="1" lang="en-US" altLang="zh-CN" sz="2000" dirty="0">
                <a:latin typeface="Helvetica" panose="020B0604020202020204" pitchFamily="34" charset="0"/>
              </a:rPr>
              <a:t>The computation of metrics and the application of mathematical tools.</a:t>
            </a:r>
          </a:p>
          <a:p>
            <a:pPr>
              <a:defRPr/>
            </a:pPr>
            <a:r>
              <a:rPr kumimoji="1" lang="en-US" altLang="zh-CN" sz="2000" i="1" dirty="0">
                <a:solidFill>
                  <a:srgbClr val="3366FF"/>
                </a:solidFill>
                <a:latin typeface="Helvetica" panose="020B0604020202020204" pitchFamily="34" charset="0"/>
                <a:ea typeface="+mn-ea"/>
                <a:cs typeface="宋体" charset="0"/>
              </a:rPr>
              <a:t>Interpretation. </a:t>
            </a:r>
            <a:r>
              <a:rPr kumimoji="1" lang="en-US" altLang="zh-CN" sz="2000" dirty="0">
                <a:latin typeface="Helvetica" panose="020B0604020202020204" pitchFamily="34" charset="0"/>
              </a:rPr>
              <a:t>The evaluation of metrics results in an effort to gain insight into the quality of the representation.</a:t>
            </a:r>
          </a:p>
          <a:p>
            <a:pPr>
              <a:defRPr/>
            </a:pPr>
            <a:r>
              <a:rPr kumimoji="1" lang="en-US" altLang="zh-CN" sz="2000" i="1" dirty="0">
                <a:solidFill>
                  <a:srgbClr val="3366FF"/>
                </a:solidFill>
                <a:latin typeface="Helvetica" panose="020B0604020202020204" pitchFamily="34" charset="0"/>
                <a:ea typeface="+mn-ea"/>
                <a:cs typeface="宋体" charset="0"/>
              </a:rPr>
              <a:t>Feedback. </a:t>
            </a:r>
            <a:r>
              <a:rPr kumimoji="1" lang="en-US" altLang="zh-CN" sz="2000" dirty="0">
                <a:latin typeface="Helvetica" panose="020B0604020202020204" pitchFamily="34" charset="0"/>
              </a:rPr>
              <a:t>Recommendations derived from the interpretation of product metrics transmitted to the software team.</a:t>
            </a:r>
          </a:p>
        </p:txBody>
      </p:sp>
      <p:sp>
        <p:nvSpPr>
          <p:cNvPr id="8195" name="灯片编号占位符 1">
            <a:extLst>
              <a:ext uri="{FF2B5EF4-FFF2-40B4-BE49-F238E27FC236}">
                <a16:creationId xmlns:a16="http://schemas.microsoft.com/office/drawing/2014/main" id="{EB07063B-F85B-8520-1DA5-435C090CA2E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EA98BD14-0D81-465E-8919-B663E8EAF214}" type="slidenum">
              <a:rPr lang="en-US" altLang="zh-CN" sz="1400">
                <a:solidFill>
                  <a:schemeClr val="tx1"/>
                </a:solidFill>
              </a:rPr>
              <a:pPr>
                <a:spcBef>
                  <a:spcPct val="0"/>
                </a:spcBef>
                <a:buFontTx/>
                <a:buNone/>
              </a:pPr>
              <a:t>4</a:t>
            </a:fld>
            <a:endParaRPr lang="en-US" altLang="zh-CN" sz="1400">
              <a:solidFill>
                <a:schemeClr val="tx1"/>
              </a:solidFill>
            </a:endParaRPr>
          </a:p>
        </p:txBody>
      </p:sp>
      <p:sp>
        <p:nvSpPr>
          <p:cNvPr id="7" name="Rectangle 3">
            <a:extLst>
              <a:ext uri="{FF2B5EF4-FFF2-40B4-BE49-F238E27FC236}">
                <a16:creationId xmlns:a16="http://schemas.microsoft.com/office/drawing/2014/main" id="{45FC5591-BD0B-F3CA-BFC5-23343D705C6F}"/>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Measurement Process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4F45B8BE-D52A-A085-03A8-CF03A2F61BC4}"/>
              </a:ext>
            </a:extLst>
          </p:cNvPr>
          <p:cNvSpPr>
            <a:spLocks noChangeArrowheads="1"/>
          </p:cNvSpPr>
          <p:nvPr/>
        </p:nvSpPr>
        <p:spPr bwMode="auto">
          <a:xfrm>
            <a:off x="742950" y="1557338"/>
            <a:ext cx="7737475" cy="417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defRPr/>
            </a:pPr>
            <a:r>
              <a:rPr kumimoji="1" lang="en-US" altLang="zh-CN" sz="2000" i="1" dirty="0">
                <a:solidFill>
                  <a:srgbClr val="3366FF"/>
                </a:solidFill>
                <a:latin typeface="Helvetica" panose="020B0604020202020204" pitchFamily="34" charset="0"/>
                <a:ea typeface="+mn-ea"/>
                <a:cs typeface="宋体" charset="0"/>
              </a:rPr>
              <a:t>The Goal/Question/Metric Paradigm</a:t>
            </a:r>
          </a:p>
          <a:p>
            <a:pPr lvl="1">
              <a:spcAft>
                <a:spcPct val="20000"/>
              </a:spcAft>
              <a:buFont typeface="Helvetica" panose="020B0604020202020204" pitchFamily="34" charset="0"/>
              <a:buChar char="–"/>
              <a:defRPr/>
            </a:pPr>
            <a:r>
              <a:rPr lang="en-US" altLang="zh-CN" sz="1600" dirty="0">
                <a:solidFill>
                  <a:srgbClr val="0033CC"/>
                </a:solidFill>
                <a:latin typeface="Helvetica" panose="020B0604020202020204" pitchFamily="34" charset="0"/>
              </a:rPr>
              <a:t>(1) establish an explicit measurement </a:t>
            </a:r>
            <a:r>
              <a:rPr kumimoji="1" lang="en-US" altLang="zh-CN" sz="1600" b="1" dirty="0">
                <a:latin typeface="Helvetica" panose="020B0604020202020204" pitchFamily="34" charset="0"/>
              </a:rPr>
              <a:t>goal</a:t>
            </a:r>
            <a:r>
              <a:rPr lang="en-US" altLang="zh-CN" sz="1400" dirty="0">
                <a:solidFill>
                  <a:srgbClr val="0033CC"/>
                </a:solidFill>
                <a:latin typeface="Helvetica" panose="020B0604020202020204" pitchFamily="34" charset="0"/>
              </a:rPr>
              <a:t> </a:t>
            </a:r>
            <a:r>
              <a:rPr lang="en-US" altLang="zh-CN" sz="1600" dirty="0">
                <a:solidFill>
                  <a:srgbClr val="0033CC"/>
                </a:solidFill>
                <a:latin typeface="Helvetica" panose="020B0604020202020204" pitchFamily="34" charset="0"/>
              </a:rPr>
              <a:t>that is specific to the process activity or product characteristic that is to be assessed</a:t>
            </a:r>
          </a:p>
          <a:p>
            <a:pPr lvl="1">
              <a:spcAft>
                <a:spcPct val="20000"/>
              </a:spcAft>
              <a:buFont typeface="Helvetica" panose="020B0604020202020204" pitchFamily="34" charset="0"/>
              <a:buChar char="–"/>
              <a:defRPr/>
            </a:pPr>
            <a:r>
              <a:rPr lang="en-US" altLang="zh-CN" sz="1600" dirty="0">
                <a:solidFill>
                  <a:srgbClr val="0033CC"/>
                </a:solidFill>
                <a:latin typeface="Helvetica" panose="020B0604020202020204" pitchFamily="34" charset="0"/>
              </a:rPr>
              <a:t>(2) define a set of </a:t>
            </a:r>
            <a:r>
              <a:rPr kumimoji="1" lang="en-US" altLang="zh-CN" sz="1600" b="1" dirty="0">
                <a:latin typeface="Helvetica" panose="020B0604020202020204" pitchFamily="34" charset="0"/>
              </a:rPr>
              <a:t>questions</a:t>
            </a:r>
            <a:r>
              <a:rPr lang="en-US" altLang="zh-CN" sz="1600" dirty="0">
                <a:solidFill>
                  <a:srgbClr val="0033CC"/>
                </a:solidFill>
                <a:latin typeface="Helvetica" panose="020B0604020202020204" pitchFamily="34" charset="0"/>
              </a:rPr>
              <a:t> that must be answered in order to achieve the goal, and </a:t>
            </a:r>
          </a:p>
          <a:p>
            <a:pPr lvl="1">
              <a:spcAft>
                <a:spcPct val="20000"/>
              </a:spcAft>
              <a:buFont typeface="Helvetica" panose="020B0604020202020204" pitchFamily="34" charset="0"/>
              <a:buChar char="–"/>
              <a:defRPr/>
            </a:pPr>
            <a:r>
              <a:rPr lang="en-US" altLang="zh-CN" sz="1600" dirty="0">
                <a:solidFill>
                  <a:srgbClr val="0033CC"/>
                </a:solidFill>
                <a:latin typeface="Helvetica" panose="020B0604020202020204" pitchFamily="34" charset="0"/>
              </a:rPr>
              <a:t>(3) identify well-formulated </a:t>
            </a:r>
            <a:r>
              <a:rPr kumimoji="1" lang="en-US" altLang="zh-CN" sz="1600" b="1" dirty="0">
                <a:latin typeface="Helvetica" panose="020B0604020202020204" pitchFamily="34" charset="0"/>
              </a:rPr>
              <a:t>metrics</a:t>
            </a:r>
            <a:r>
              <a:rPr lang="en-US" altLang="zh-CN" sz="1600" dirty="0">
                <a:solidFill>
                  <a:srgbClr val="0033CC"/>
                </a:solidFill>
                <a:latin typeface="Helvetica" panose="020B0604020202020204" pitchFamily="34" charset="0"/>
              </a:rPr>
              <a:t> that help to answer these questions.</a:t>
            </a:r>
          </a:p>
          <a:p>
            <a:pPr>
              <a:defRPr/>
            </a:pPr>
            <a:r>
              <a:rPr kumimoji="1" lang="en-US" altLang="zh-CN" sz="1800" dirty="0">
                <a:latin typeface="Helvetica" panose="020B0604020202020204" pitchFamily="34" charset="0"/>
              </a:rPr>
              <a:t>Goal definition template</a:t>
            </a:r>
          </a:p>
          <a:p>
            <a:pPr lvl="1">
              <a:spcAft>
                <a:spcPct val="20000"/>
              </a:spcAft>
              <a:buFont typeface="Helvetica" panose="020B0604020202020204" pitchFamily="34" charset="0"/>
              <a:buChar char="–"/>
              <a:defRPr/>
            </a:pPr>
            <a:r>
              <a:rPr kumimoji="1" lang="en-US" altLang="zh-CN" sz="1600" b="1" dirty="0">
                <a:latin typeface="Helvetica" panose="020B0604020202020204" pitchFamily="34" charset="0"/>
              </a:rPr>
              <a:t>Analyze </a:t>
            </a:r>
            <a:r>
              <a:rPr lang="en-US" altLang="zh-CN" sz="1600" dirty="0">
                <a:solidFill>
                  <a:srgbClr val="0033CC"/>
                </a:solidFill>
                <a:latin typeface="Helvetica" panose="020B0604020202020204" pitchFamily="34" charset="0"/>
              </a:rPr>
              <a:t>{the name of activity or attribute to be measured} </a:t>
            </a:r>
          </a:p>
          <a:p>
            <a:pPr lvl="1">
              <a:spcAft>
                <a:spcPct val="20000"/>
              </a:spcAft>
              <a:buFont typeface="Helvetica" panose="020B0604020202020204" pitchFamily="34" charset="0"/>
              <a:buChar char="–"/>
              <a:defRPr/>
            </a:pPr>
            <a:r>
              <a:rPr kumimoji="1" lang="en-US" altLang="zh-CN" sz="1600" b="1" dirty="0">
                <a:latin typeface="Helvetica" panose="020B0604020202020204" pitchFamily="34" charset="0"/>
              </a:rPr>
              <a:t>for the purpose of </a:t>
            </a:r>
            <a:r>
              <a:rPr lang="en-US" altLang="zh-CN" sz="1600" dirty="0">
                <a:solidFill>
                  <a:srgbClr val="0033CC"/>
                </a:solidFill>
                <a:latin typeface="Helvetica" panose="020B0604020202020204" pitchFamily="34" charset="0"/>
              </a:rPr>
              <a:t>{the overall objective of the analysis} </a:t>
            </a:r>
          </a:p>
          <a:p>
            <a:pPr lvl="1">
              <a:spcAft>
                <a:spcPct val="20000"/>
              </a:spcAft>
              <a:buFont typeface="Helvetica" panose="020B0604020202020204" pitchFamily="34" charset="0"/>
              <a:buChar char="–"/>
              <a:defRPr/>
            </a:pPr>
            <a:r>
              <a:rPr kumimoji="1" lang="en-US" altLang="zh-CN" sz="1600" b="1" dirty="0">
                <a:latin typeface="Helvetica" panose="020B0604020202020204" pitchFamily="34" charset="0"/>
              </a:rPr>
              <a:t>with respect to </a:t>
            </a:r>
            <a:r>
              <a:rPr lang="en-US" altLang="zh-CN" sz="1600" dirty="0">
                <a:solidFill>
                  <a:srgbClr val="0033CC"/>
                </a:solidFill>
                <a:latin typeface="Helvetica" panose="020B0604020202020204" pitchFamily="34" charset="0"/>
              </a:rPr>
              <a:t>{the aspect of the activity or attribute that is considered} </a:t>
            </a:r>
          </a:p>
          <a:p>
            <a:pPr lvl="1">
              <a:spcAft>
                <a:spcPct val="20000"/>
              </a:spcAft>
              <a:buFont typeface="Helvetica" panose="020B0604020202020204" pitchFamily="34" charset="0"/>
              <a:buChar char="–"/>
              <a:defRPr/>
            </a:pPr>
            <a:r>
              <a:rPr kumimoji="1" lang="en-US" altLang="zh-CN" sz="1600" b="1" dirty="0">
                <a:latin typeface="Helvetica" panose="020B0604020202020204" pitchFamily="34" charset="0"/>
              </a:rPr>
              <a:t>from the viewpoint of </a:t>
            </a:r>
            <a:r>
              <a:rPr lang="en-US" altLang="zh-CN" sz="1600" dirty="0">
                <a:solidFill>
                  <a:srgbClr val="0033CC"/>
                </a:solidFill>
                <a:latin typeface="Helvetica" panose="020B0604020202020204" pitchFamily="34" charset="0"/>
              </a:rPr>
              <a:t>{the people who have an interest in the measurement} </a:t>
            </a:r>
          </a:p>
          <a:p>
            <a:pPr lvl="1">
              <a:spcAft>
                <a:spcPct val="20000"/>
              </a:spcAft>
              <a:buFont typeface="Helvetica" panose="020B0604020202020204" pitchFamily="34" charset="0"/>
              <a:buChar char="–"/>
              <a:defRPr/>
            </a:pPr>
            <a:r>
              <a:rPr kumimoji="1" lang="en-US" altLang="zh-CN" sz="1600" b="1" dirty="0">
                <a:latin typeface="Helvetica" panose="020B0604020202020204" pitchFamily="34" charset="0"/>
              </a:rPr>
              <a:t>in the context of </a:t>
            </a:r>
            <a:r>
              <a:rPr lang="en-US" altLang="zh-CN" sz="1600" dirty="0">
                <a:solidFill>
                  <a:srgbClr val="0033CC"/>
                </a:solidFill>
                <a:latin typeface="Helvetica" panose="020B0604020202020204" pitchFamily="34" charset="0"/>
              </a:rPr>
              <a:t>{the environment in which the measurement takes place}.</a:t>
            </a:r>
          </a:p>
        </p:txBody>
      </p:sp>
      <p:sp>
        <p:nvSpPr>
          <p:cNvPr id="10243" name="灯片编号占位符 1">
            <a:extLst>
              <a:ext uri="{FF2B5EF4-FFF2-40B4-BE49-F238E27FC236}">
                <a16:creationId xmlns:a16="http://schemas.microsoft.com/office/drawing/2014/main" id="{93AAE2C3-86CE-E06D-7F1F-E79BEDB76DB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3869AD2A-5BE0-4630-8127-ED88DED6EE96}" type="slidenum">
              <a:rPr lang="en-US" altLang="zh-CN" sz="1400">
                <a:solidFill>
                  <a:schemeClr val="tx1"/>
                </a:solidFill>
              </a:rPr>
              <a:pPr>
                <a:spcBef>
                  <a:spcPct val="0"/>
                </a:spcBef>
                <a:buFontTx/>
                <a:buNone/>
              </a:pPr>
              <a:t>5</a:t>
            </a:fld>
            <a:endParaRPr lang="en-US" altLang="zh-CN" sz="1400">
              <a:solidFill>
                <a:schemeClr val="tx1"/>
              </a:solidFill>
            </a:endParaRPr>
          </a:p>
        </p:txBody>
      </p:sp>
      <p:sp>
        <p:nvSpPr>
          <p:cNvPr id="7" name="Rectangle 3">
            <a:extLst>
              <a:ext uri="{FF2B5EF4-FFF2-40B4-BE49-F238E27FC236}">
                <a16:creationId xmlns:a16="http://schemas.microsoft.com/office/drawing/2014/main" id="{F40DA6BF-281B-EC8C-918A-602A74E2D469}"/>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Goal-Oriented Software Measurement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8">
                                            <p:txEl>
                                              <p:pRg st="6" end="6"/>
                                            </p:txEl>
                                          </p:spTgt>
                                        </p:tgtEl>
                                        <p:attrNameLst>
                                          <p:attrName>style.visibility</p:attrName>
                                        </p:attrNameLst>
                                      </p:cBhvr>
                                      <p:to>
                                        <p:strVal val="visible"/>
                                      </p:to>
                                    </p:set>
                                    <p:animEffect transition="in" filter="wipe(down)">
                                      <p:cBhvr>
                                        <p:cTn id="37" dur="500"/>
                                        <p:tgtEl>
                                          <p:spTgt spid="8">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8">
                                            <p:txEl>
                                              <p:pRg st="7" end="7"/>
                                            </p:txEl>
                                          </p:spTgt>
                                        </p:tgtEl>
                                        <p:attrNameLst>
                                          <p:attrName>style.visibility</p:attrName>
                                        </p:attrNameLst>
                                      </p:cBhvr>
                                      <p:to>
                                        <p:strVal val="visible"/>
                                      </p:to>
                                    </p:set>
                                    <p:animEffect transition="in" filter="wipe(down)">
                                      <p:cBhvr>
                                        <p:cTn id="42" dur="500"/>
                                        <p:tgtEl>
                                          <p:spTgt spid="8">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wipe(down)">
                                      <p:cBhvr>
                                        <p:cTn id="47" dur="500"/>
                                        <p:tgtEl>
                                          <p:spTgt spid="8">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8">
                                            <p:txEl>
                                              <p:pRg st="9" end="9"/>
                                            </p:txEl>
                                          </p:spTgt>
                                        </p:tgtEl>
                                        <p:attrNameLst>
                                          <p:attrName>style.visibility</p:attrName>
                                        </p:attrNameLst>
                                      </p:cBhvr>
                                      <p:to>
                                        <p:strVal val="visible"/>
                                      </p:to>
                                    </p:set>
                                    <p:animEffect transition="in" filter="wipe(down)">
                                      <p:cBhvr>
                                        <p:cTn id="52" dur="500"/>
                                        <p:tgtEl>
                                          <p:spTgt spid="8">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B2608CE2-19D6-CA25-EB80-21E8674335A0}"/>
              </a:ext>
            </a:extLst>
          </p:cNvPr>
          <p:cNvSpPr>
            <a:spLocks noChangeArrowheads="1"/>
          </p:cNvSpPr>
          <p:nvPr/>
        </p:nvSpPr>
        <p:spPr bwMode="auto">
          <a:xfrm>
            <a:off x="742950" y="1292225"/>
            <a:ext cx="78613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defRPr/>
            </a:pPr>
            <a:r>
              <a:rPr kumimoji="1" lang="en-US" altLang="zh-CN" sz="1800" i="1" dirty="0">
                <a:solidFill>
                  <a:srgbClr val="3366FF"/>
                </a:solidFill>
                <a:latin typeface="Helvetica" panose="020B0604020202020204" pitchFamily="34" charset="0"/>
                <a:ea typeface="+mn-ea"/>
                <a:cs typeface="宋体" charset="0"/>
              </a:rPr>
              <a:t>Simple and computable. </a:t>
            </a:r>
            <a:r>
              <a:rPr kumimoji="1" lang="en-US" altLang="zh-CN" sz="1800" dirty="0">
                <a:latin typeface="Helvetica" panose="020B0604020202020204" pitchFamily="34" charset="0"/>
              </a:rPr>
              <a:t>It should be relatively easy to learn how to derive the metric, and its computation should not demand inordinate effort or time</a:t>
            </a:r>
          </a:p>
          <a:p>
            <a:pPr>
              <a:defRPr/>
            </a:pPr>
            <a:r>
              <a:rPr kumimoji="1" lang="en-US" altLang="zh-CN" sz="1800" i="1" dirty="0">
                <a:solidFill>
                  <a:srgbClr val="3366FF"/>
                </a:solidFill>
                <a:latin typeface="Helvetica" panose="020B0604020202020204" pitchFamily="34" charset="0"/>
                <a:ea typeface="+mn-ea"/>
                <a:cs typeface="宋体" charset="0"/>
              </a:rPr>
              <a:t>Empirically and intuitively persuasive. </a:t>
            </a:r>
            <a:r>
              <a:rPr kumimoji="1" lang="en-US" altLang="zh-CN" sz="1800" dirty="0">
                <a:latin typeface="Helvetica" panose="020B0604020202020204" pitchFamily="34" charset="0"/>
              </a:rPr>
              <a:t>The metric should satisfy the engineer’s intuitive notions about the product attribute under consideration</a:t>
            </a:r>
          </a:p>
          <a:p>
            <a:pPr>
              <a:defRPr/>
            </a:pPr>
            <a:r>
              <a:rPr kumimoji="1" lang="en-US" altLang="zh-CN" sz="1800" i="1" dirty="0">
                <a:solidFill>
                  <a:srgbClr val="3366FF"/>
                </a:solidFill>
                <a:latin typeface="Helvetica" panose="020B0604020202020204" pitchFamily="34" charset="0"/>
                <a:ea typeface="+mn-ea"/>
                <a:cs typeface="宋体" charset="0"/>
              </a:rPr>
              <a:t>Consistent and objective.  </a:t>
            </a:r>
            <a:r>
              <a:rPr kumimoji="1" lang="en-US" altLang="zh-CN" sz="1800" dirty="0">
                <a:latin typeface="Helvetica" panose="020B0604020202020204" pitchFamily="34" charset="0"/>
              </a:rPr>
              <a:t>The metric should always yield results that are unambiguous. </a:t>
            </a:r>
          </a:p>
          <a:p>
            <a:pPr>
              <a:defRPr/>
            </a:pPr>
            <a:r>
              <a:rPr kumimoji="1" lang="en-US" altLang="zh-CN" sz="1800" i="1" dirty="0">
                <a:solidFill>
                  <a:srgbClr val="3366FF"/>
                </a:solidFill>
                <a:latin typeface="Helvetica" panose="020B0604020202020204" pitchFamily="34" charset="0"/>
                <a:ea typeface="+mn-ea"/>
                <a:cs typeface="宋体" charset="0"/>
              </a:rPr>
              <a:t>Consistent in its use of units and dimensions. </a:t>
            </a:r>
            <a:r>
              <a:rPr kumimoji="1" lang="en-US" altLang="zh-CN" sz="1800" dirty="0">
                <a:latin typeface="Helvetica" panose="020B0604020202020204" pitchFamily="34" charset="0"/>
              </a:rPr>
              <a:t>The mathematical computation of the metric should use measures that do not lead to bizarre combinations of unit. </a:t>
            </a:r>
          </a:p>
          <a:p>
            <a:pPr>
              <a:defRPr/>
            </a:pPr>
            <a:r>
              <a:rPr kumimoji="1" lang="en-US" altLang="zh-CN" sz="1800" i="1" dirty="0">
                <a:solidFill>
                  <a:srgbClr val="3366FF"/>
                </a:solidFill>
                <a:latin typeface="Helvetica" panose="020B0604020202020204" pitchFamily="34" charset="0"/>
                <a:ea typeface="+mn-ea"/>
                <a:cs typeface="宋体" charset="0"/>
              </a:rPr>
              <a:t>Programming language independent.  </a:t>
            </a:r>
            <a:r>
              <a:rPr kumimoji="1" lang="en-US" altLang="zh-CN" sz="1800" dirty="0">
                <a:latin typeface="Helvetica" panose="020B0604020202020204" pitchFamily="34" charset="0"/>
              </a:rPr>
              <a:t>Metrics should be based on the analysis model, the design model, or the structure of the program itself. </a:t>
            </a:r>
          </a:p>
          <a:p>
            <a:pPr>
              <a:defRPr/>
            </a:pPr>
            <a:r>
              <a:rPr kumimoji="1" lang="en-US" altLang="zh-CN" sz="1800" i="1" dirty="0">
                <a:solidFill>
                  <a:srgbClr val="3366FF"/>
                </a:solidFill>
                <a:latin typeface="Helvetica" panose="020B0604020202020204" pitchFamily="34" charset="0"/>
                <a:ea typeface="+mn-ea"/>
                <a:cs typeface="宋体" charset="0"/>
              </a:rPr>
              <a:t>Effective mechanism for quality feedback. </a:t>
            </a:r>
            <a:r>
              <a:rPr kumimoji="1" lang="en-US" altLang="zh-CN" sz="1800" dirty="0">
                <a:latin typeface="Helvetica" panose="020B0604020202020204" pitchFamily="34" charset="0"/>
              </a:rPr>
              <a:t>That is, the metric should provide a software engineer with information that can lead to a higher quality end product</a:t>
            </a:r>
          </a:p>
        </p:txBody>
      </p:sp>
      <p:sp>
        <p:nvSpPr>
          <p:cNvPr id="12291" name="灯片编号占位符 1">
            <a:extLst>
              <a:ext uri="{FF2B5EF4-FFF2-40B4-BE49-F238E27FC236}">
                <a16:creationId xmlns:a16="http://schemas.microsoft.com/office/drawing/2014/main" id="{D184D7E8-87D3-A834-C148-364D69B61FF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FA3F1B4C-07A2-4921-8D47-7B0F086B321B}" type="slidenum">
              <a:rPr lang="en-US" altLang="zh-CN" sz="1400">
                <a:solidFill>
                  <a:schemeClr val="tx1"/>
                </a:solidFill>
              </a:rPr>
              <a:pPr>
                <a:spcBef>
                  <a:spcPct val="0"/>
                </a:spcBef>
                <a:buFontTx/>
                <a:buNone/>
              </a:pPr>
              <a:t>6</a:t>
            </a:fld>
            <a:endParaRPr lang="en-US" altLang="zh-CN" sz="1400">
              <a:solidFill>
                <a:schemeClr val="tx1"/>
              </a:solidFill>
            </a:endParaRPr>
          </a:p>
        </p:txBody>
      </p:sp>
      <p:sp>
        <p:nvSpPr>
          <p:cNvPr id="7" name="Rectangle 3">
            <a:extLst>
              <a:ext uri="{FF2B5EF4-FFF2-40B4-BE49-F238E27FC236}">
                <a16:creationId xmlns:a16="http://schemas.microsoft.com/office/drawing/2014/main" id="{EE6EA4AB-07D2-D3FB-6FC2-A834F71BCC16}"/>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Metrics Attributes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3A95AAAF-C385-9369-7DA8-22906DC468F4}"/>
              </a:ext>
            </a:extLst>
          </p:cNvPr>
          <p:cNvSpPr>
            <a:spLocks noChangeArrowheads="1"/>
          </p:cNvSpPr>
          <p:nvPr/>
        </p:nvSpPr>
        <p:spPr bwMode="auto">
          <a:xfrm>
            <a:off x="742950" y="1484313"/>
            <a:ext cx="7737475" cy="4117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150000"/>
              </a:lnSpc>
            </a:pPr>
            <a:r>
              <a:rPr kumimoji="1" lang="en-US" altLang="zh-CN">
                <a:latin typeface="Helvetica" panose="020B0604020202020204" pitchFamily="34" charset="0"/>
              </a:rPr>
              <a:t>Whenever possible, data collection and analysis should be automated;</a:t>
            </a:r>
          </a:p>
          <a:p>
            <a:pPr>
              <a:lnSpc>
                <a:spcPct val="150000"/>
              </a:lnSpc>
            </a:pPr>
            <a:r>
              <a:rPr kumimoji="1" lang="en-US" altLang="zh-CN">
                <a:latin typeface="Helvetica" panose="020B0604020202020204" pitchFamily="34" charset="0"/>
              </a:rPr>
              <a:t>Valid statistical techniques should be applied to establish relationship between internal product attributes and external quality characteristics </a:t>
            </a:r>
          </a:p>
          <a:p>
            <a:pPr>
              <a:lnSpc>
                <a:spcPct val="150000"/>
              </a:lnSpc>
            </a:pPr>
            <a:r>
              <a:rPr kumimoji="1" lang="en-US" altLang="zh-CN">
                <a:latin typeface="Helvetica" panose="020B0604020202020204" pitchFamily="34" charset="0"/>
              </a:rPr>
              <a:t>Interpretative guidelines and recommendations should be established for each metric</a:t>
            </a:r>
          </a:p>
        </p:txBody>
      </p:sp>
      <p:sp>
        <p:nvSpPr>
          <p:cNvPr id="14339" name="灯片编号占位符 1">
            <a:extLst>
              <a:ext uri="{FF2B5EF4-FFF2-40B4-BE49-F238E27FC236}">
                <a16:creationId xmlns:a16="http://schemas.microsoft.com/office/drawing/2014/main" id="{DCEFEDCB-9CC4-22EB-9C29-0231431CC40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E6805CAF-C5FC-4987-83D9-0B65670BA6B4}" type="slidenum">
              <a:rPr lang="en-US" altLang="zh-CN" sz="1400">
                <a:solidFill>
                  <a:schemeClr val="tx1"/>
                </a:solidFill>
              </a:rPr>
              <a:pPr>
                <a:spcBef>
                  <a:spcPct val="0"/>
                </a:spcBef>
                <a:buFontTx/>
                <a:buNone/>
              </a:pPr>
              <a:t>7</a:t>
            </a:fld>
            <a:endParaRPr lang="en-US" altLang="zh-CN" sz="1400">
              <a:solidFill>
                <a:schemeClr val="tx1"/>
              </a:solidFill>
            </a:endParaRPr>
          </a:p>
        </p:txBody>
      </p:sp>
      <p:sp>
        <p:nvSpPr>
          <p:cNvPr id="7" name="Rectangle 3">
            <a:extLst>
              <a:ext uri="{FF2B5EF4-FFF2-40B4-BE49-F238E27FC236}">
                <a16:creationId xmlns:a16="http://schemas.microsoft.com/office/drawing/2014/main" id="{B56DE8A9-DC7A-F3C4-15DB-2D57E821E156}"/>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Collection and Analysis Principles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3723EDD1-84A5-F6E9-D200-B90975D958E1}"/>
              </a:ext>
            </a:extLst>
          </p:cNvPr>
          <p:cNvSpPr>
            <a:spLocks noChangeArrowheads="1"/>
          </p:cNvSpPr>
          <p:nvPr/>
        </p:nvSpPr>
        <p:spPr bwMode="auto">
          <a:xfrm>
            <a:off x="742950" y="1857375"/>
            <a:ext cx="7861300" cy="286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150000"/>
              </a:lnSpc>
              <a:defRPr/>
            </a:pPr>
            <a:r>
              <a:rPr kumimoji="1" lang="en-US" altLang="zh-CN" i="1" dirty="0">
                <a:solidFill>
                  <a:srgbClr val="3366FF"/>
                </a:solidFill>
                <a:latin typeface="Helvetica" panose="020B0604020202020204" pitchFamily="34" charset="0"/>
                <a:ea typeface="+mn-ea"/>
                <a:cs typeface="宋体" charset="0"/>
              </a:rPr>
              <a:t>Function-based metrics: </a:t>
            </a:r>
            <a:r>
              <a:rPr kumimoji="1" lang="en-US" altLang="zh-CN" dirty="0">
                <a:latin typeface="Helvetica" panose="020B0604020202020204" pitchFamily="34" charset="0"/>
              </a:rPr>
              <a:t>use the function point as a normalizing factor or as a measure of the “size” of the specification</a:t>
            </a:r>
          </a:p>
          <a:p>
            <a:pPr>
              <a:lnSpc>
                <a:spcPct val="150000"/>
              </a:lnSpc>
              <a:defRPr/>
            </a:pPr>
            <a:r>
              <a:rPr kumimoji="1" lang="en-US" altLang="zh-CN" i="1" dirty="0">
                <a:solidFill>
                  <a:srgbClr val="3366FF"/>
                </a:solidFill>
                <a:latin typeface="Helvetica" panose="020B0604020202020204" pitchFamily="34" charset="0"/>
                <a:ea typeface="+mn-ea"/>
                <a:cs typeface="宋体" charset="0"/>
              </a:rPr>
              <a:t>Specification metrics: </a:t>
            </a:r>
            <a:r>
              <a:rPr kumimoji="1" lang="en-US" altLang="zh-CN" dirty="0">
                <a:latin typeface="Helvetica" panose="020B0604020202020204" pitchFamily="34" charset="0"/>
              </a:rPr>
              <a:t>used as an indication of quality by measuring number of requirements by type</a:t>
            </a:r>
          </a:p>
        </p:txBody>
      </p:sp>
      <p:sp>
        <p:nvSpPr>
          <p:cNvPr id="16387" name="灯片编号占位符 1">
            <a:extLst>
              <a:ext uri="{FF2B5EF4-FFF2-40B4-BE49-F238E27FC236}">
                <a16:creationId xmlns:a16="http://schemas.microsoft.com/office/drawing/2014/main" id="{486C9CFE-5795-9956-86DF-FA511CFFF9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7D10D0B4-8067-40DE-81BF-15A1975C49E0}" type="slidenum">
              <a:rPr lang="en-US" altLang="zh-CN" sz="1400">
                <a:solidFill>
                  <a:schemeClr val="tx1"/>
                </a:solidFill>
              </a:rPr>
              <a:pPr>
                <a:spcBef>
                  <a:spcPct val="0"/>
                </a:spcBef>
                <a:buFontTx/>
                <a:buNone/>
              </a:pPr>
              <a:t>8</a:t>
            </a:fld>
            <a:endParaRPr lang="en-US" altLang="zh-CN" sz="1400">
              <a:solidFill>
                <a:schemeClr val="tx1"/>
              </a:solidFill>
            </a:endParaRPr>
          </a:p>
        </p:txBody>
      </p:sp>
      <p:sp>
        <p:nvSpPr>
          <p:cNvPr id="7" name="Rectangle 3">
            <a:extLst>
              <a:ext uri="{FF2B5EF4-FFF2-40B4-BE49-F238E27FC236}">
                <a16:creationId xmlns:a16="http://schemas.microsoft.com/office/drawing/2014/main" id="{DA489DEF-7B00-71DF-0923-75D0F321FF07}"/>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Metrics for the Requirements Model</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78BC8AAC-A402-3310-C5A9-0070523AC89F}"/>
              </a:ext>
            </a:extLst>
          </p:cNvPr>
          <p:cNvSpPr>
            <a:spLocks noChangeArrowheads="1"/>
          </p:cNvSpPr>
          <p:nvPr/>
        </p:nvSpPr>
        <p:spPr bwMode="auto">
          <a:xfrm>
            <a:off x="742950" y="1557338"/>
            <a:ext cx="8077200" cy="431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defRPr/>
            </a:pPr>
            <a:r>
              <a:rPr kumimoji="1" lang="en-US" altLang="zh-CN" sz="2000" dirty="0">
                <a:latin typeface="Helvetica" panose="020B0604020202020204" pitchFamily="34" charset="0"/>
              </a:rPr>
              <a:t>The </a:t>
            </a:r>
            <a:r>
              <a:rPr kumimoji="1" lang="en-US" altLang="zh-CN" sz="2000" i="1" dirty="0">
                <a:solidFill>
                  <a:srgbClr val="3366FF"/>
                </a:solidFill>
                <a:latin typeface="Helvetica" panose="020B0604020202020204" pitchFamily="34" charset="0"/>
                <a:ea typeface="+mn-ea"/>
                <a:cs typeface="宋体" charset="0"/>
              </a:rPr>
              <a:t>function point metric (FP), </a:t>
            </a:r>
            <a:r>
              <a:rPr kumimoji="1" lang="en-US" altLang="zh-CN" sz="2000" dirty="0">
                <a:latin typeface="Helvetica" panose="020B0604020202020204" pitchFamily="34" charset="0"/>
              </a:rPr>
              <a:t>first proposed by Albrecht [ALB79], can be used effectively as a means for measuring the functionality delivered by a system.</a:t>
            </a:r>
          </a:p>
          <a:p>
            <a:pPr>
              <a:defRPr/>
            </a:pPr>
            <a:r>
              <a:rPr kumimoji="1" lang="en-US" altLang="zh-CN" sz="2000" dirty="0">
                <a:latin typeface="Helvetica" panose="020B0604020202020204" pitchFamily="34" charset="0"/>
              </a:rPr>
              <a:t>Function points are derived using an empirical relationship based on countable (direct) measures of software's information domain and assessments of software complexity</a:t>
            </a:r>
          </a:p>
          <a:p>
            <a:pPr>
              <a:defRPr/>
            </a:pPr>
            <a:r>
              <a:rPr kumimoji="1" lang="en-US" altLang="zh-CN" sz="2000" dirty="0">
                <a:latin typeface="Helvetica" panose="020B0604020202020204" pitchFamily="34" charset="0"/>
              </a:rPr>
              <a:t>Information domain values are defined in the following manner:</a:t>
            </a:r>
          </a:p>
          <a:p>
            <a:pPr lvl="1">
              <a:spcAft>
                <a:spcPct val="20000"/>
              </a:spcAft>
              <a:buFont typeface="Helvetica" panose="020B0604020202020204" pitchFamily="34" charset="0"/>
              <a:buChar char="–"/>
              <a:defRPr/>
            </a:pPr>
            <a:r>
              <a:rPr lang="en-US" altLang="zh-CN" sz="1800" dirty="0">
                <a:solidFill>
                  <a:srgbClr val="0033CC"/>
                </a:solidFill>
                <a:latin typeface="Helvetica" panose="020B0604020202020204" pitchFamily="34" charset="0"/>
              </a:rPr>
              <a:t>number of external inputs (EIs)</a:t>
            </a:r>
          </a:p>
          <a:p>
            <a:pPr lvl="1">
              <a:spcAft>
                <a:spcPct val="20000"/>
              </a:spcAft>
              <a:buFont typeface="Helvetica" panose="020B0604020202020204" pitchFamily="34" charset="0"/>
              <a:buChar char="–"/>
              <a:defRPr/>
            </a:pPr>
            <a:r>
              <a:rPr lang="en-US" altLang="zh-CN" sz="1800" dirty="0">
                <a:solidFill>
                  <a:srgbClr val="0033CC"/>
                </a:solidFill>
                <a:latin typeface="Helvetica" panose="020B0604020202020204" pitchFamily="34" charset="0"/>
              </a:rPr>
              <a:t>number of external outputs (EOs)</a:t>
            </a:r>
          </a:p>
          <a:p>
            <a:pPr lvl="1">
              <a:spcAft>
                <a:spcPct val="20000"/>
              </a:spcAft>
              <a:buFont typeface="Helvetica" panose="020B0604020202020204" pitchFamily="34" charset="0"/>
              <a:buChar char="–"/>
              <a:defRPr/>
            </a:pPr>
            <a:r>
              <a:rPr lang="en-US" altLang="zh-CN" sz="1800" dirty="0">
                <a:solidFill>
                  <a:srgbClr val="0033CC"/>
                </a:solidFill>
                <a:latin typeface="Helvetica" panose="020B0604020202020204" pitchFamily="34" charset="0"/>
              </a:rPr>
              <a:t>number of external inquiries (EQs)</a:t>
            </a:r>
          </a:p>
          <a:p>
            <a:pPr lvl="1">
              <a:spcAft>
                <a:spcPct val="20000"/>
              </a:spcAft>
              <a:buFont typeface="Helvetica" panose="020B0604020202020204" pitchFamily="34" charset="0"/>
              <a:buChar char="–"/>
              <a:defRPr/>
            </a:pPr>
            <a:r>
              <a:rPr lang="en-US" altLang="zh-CN" sz="1800" dirty="0">
                <a:solidFill>
                  <a:srgbClr val="0033CC"/>
                </a:solidFill>
                <a:latin typeface="Helvetica" panose="020B0604020202020204" pitchFamily="34" charset="0"/>
              </a:rPr>
              <a:t>number of internal logical files (ILFs)</a:t>
            </a:r>
          </a:p>
          <a:p>
            <a:pPr lvl="1">
              <a:spcAft>
                <a:spcPct val="20000"/>
              </a:spcAft>
              <a:buFont typeface="Helvetica" panose="020B0604020202020204" pitchFamily="34" charset="0"/>
              <a:buChar char="–"/>
              <a:defRPr/>
            </a:pPr>
            <a:r>
              <a:rPr lang="en-US" altLang="zh-CN" sz="1800" dirty="0">
                <a:solidFill>
                  <a:srgbClr val="0033CC"/>
                </a:solidFill>
                <a:latin typeface="Helvetica" panose="020B0604020202020204" pitchFamily="34" charset="0"/>
              </a:rPr>
              <a:t>Number of external interface files (EIFs)</a:t>
            </a:r>
          </a:p>
        </p:txBody>
      </p:sp>
      <p:sp>
        <p:nvSpPr>
          <p:cNvPr id="18435" name="灯片编号占位符 1">
            <a:extLst>
              <a:ext uri="{FF2B5EF4-FFF2-40B4-BE49-F238E27FC236}">
                <a16:creationId xmlns:a16="http://schemas.microsoft.com/office/drawing/2014/main" id="{4A61A9F3-98FD-4B1D-C8CD-B2F3BE524BD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29827EC2-0F74-4764-A180-5F19ADD0E6B9}" type="slidenum">
              <a:rPr lang="en-US" altLang="zh-CN" sz="1400">
                <a:solidFill>
                  <a:schemeClr val="tx1"/>
                </a:solidFill>
              </a:rPr>
              <a:pPr>
                <a:spcBef>
                  <a:spcPct val="0"/>
                </a:spcBef>
                <a:buFontTx/>
                <a:buNone/>
              </a:pPr>
              <a:t>9</a:t>
            </a:fld>
            <a:endParaRPr lang="en-US" altLang="zh-CN" sz="1400">
              <a:solidFill>
                <a:schemeClr val="tx1"/>
              </a:solidFill>
            </a:endParaRPr>
          </a:p>
        </p:txBody>
      </p:sp>
      <p:sp>
        <p:nvSpPr>
          <p:cNvPr id="7" name="Rectangle 3">
            <a:extLst>
              <a:ext uri="{FF2B5EF4-FFF2-40B4-BE49-F238E27FC236}">
                <a16:creationId xmlns:a16="http://schemas.microsoft.com/office/drawing/2014/main" id="{F06C2EA4-2C9B-1A5F-8BDD-12F4B48A4BC8}"/>
              </a:ext>
            </a:extLst>
          </p:cNvPr>
          <p:cNvSpPr txBox="1">
            <a:spLocks noChangeArrowheads="1"/>
          </p:cNvSpPr>
          <p:nvPr/>
        </p:nvSpPr>
        <p:spPr bwMode="auto">
          <a:xfrm>
            <a:off x="250825" y="977900"/>
            <a:ext cx="8229600" cy="866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Function-Based Metrics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wipe(down)">
                                      <p:cBhvr>
                                        <p:cTn id="20" dur="500"/>
                                        <p:tgtEl>
                                          <p:spTgt spid="8">
                                            <p:txEl>
                                              <p:pRg st="3" end="3"/>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wipe(down)">
                                      <p:cBhvr>
                                        <p:cTn id="23" dur="500"/>
                                        <p:tgtEl>
                                          <p:spTgt spid="8">
                                            <p:txEl>
                                              <p:pRg st="4" end="4"/>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8">
                                            <p:txEl>
                                              <p:pRg st="5" end="5"/>
                                            </p:txEl>
                                          </p:spTgt>
                                        </p:tgtEl>
                                        <p:attrNameLst>
                                          <p:attrName>style.visibility</p:attrName>
                                        </p:attrNameLst>
                                      </p:cBhvr>
                                      <p:to>
                                        <p:strVal val="visible"/>
                                      </p:to>
                                    </p:set>
                                    <p:animEffect transition="in" filter="wipe(down)">
                                      <p:cBhvr>
                                        <p:cTn id="26" dur="500"/>
                                        <p:tgtEl>
                                          <p:spTgt spid="8">
                                            <p:txEl>
                                              <p:pRg st="5" end="5"/>
                                            </p:txEl>
                                          </p:spTgt>
                                        </p:tgtEl>
                                      </p:cBhvr>
                                    </p:animEffect>
                                  </p:childTnLst>
                                </p:cTn>
                              </p:par>
                              <p:par>
                                <p:cTn id="27" presetID="22" presetClass="entr" presetSubtype="4" fill="hold" nodeType="withEffect">
                                  <p:stCondLst>
                                    <p:cond delay="0"/>
                                  </p:stCondLst>
                                  <p:childTnLst>
                                    <p:set>
                                      <p:cBhvr>
                                        <p:cTn id="28" dur="1" fill="hold">
                                          <p:stCondLst>
                                            <p:cond delay="0"/>
                                          </p:stCondLst>
                                        </p:cTn>
                                        <p:tgtEl>
                                          <p:spTgt spid="8">
                                            <p:txEl>
                                              <p:pRg st="6" end="6"/>
                                            </p:txEl>
                                          </p:spTgt>
                                        </p:tgtEl>
                                        <p:attrNameLst>
                                          <p:attrName>style.visibility</p:attrName>
                                        </p:attrNameLst>
                                      </p:cBhvr>
                                      <p:to>
                                        <p:strVal val="visible"/>
                                      </p:to>
                                    </p:set>
                                    <p:animEffect transition="in" filter="wipe(down)">
                                      <p:cBhvr>
                                        <p:cTn id="29" dur="500"/>
                                        <p:tgtEl>
                                          <p:spTgt spid="8">
                                            <p:txEl>
                                              <p:pRg st="6" end="6"/>
                                            </p:txEl>
                                          </p:spTgt>
                                        </p:tgtEl>
                                      </p:cBhvr>
                                    </p:animEffect>
                                  </p:childTnLst>
                                </p:cTn>
                              </p:par>
                              <p:par>
                                <p:cTn id="30" presetID="22" presetClass="entr" presetSubtype="4" fill="hold" nodeType="withEffect">
                                  <p:stCondLst>
                                    <p:cond delay="0"/>
                                  </p:stCondLst>
                                  <p:childTnLst>
                                    <p:set>
                                      <p:cBhvr>
                                        <p:cTn id="31" dur="1" fill="hold">
                                          <p:stCondLst>
                                            <p:cond delay="0"/>
                                          </p:stCondLst>
                                        </p:cTn>
                                        <p:tgtEl>
                                          <p:spTgt spid="8">
                                            <p:txEl>
                                              <p:pRg st="7" end="7"/>
                                            </p:txEl>
                                          </p:spTgt>
                                        </p:tgtEl>
                                        <p:attrNameLst>
                                          <p:attrName>style.visibility</p:attrName>
                                        </p:attrNameLst>
                                      </p:cBhvr>
                                      <p:to>
                                        <p:strVal val="visible"/>
                                      </p:to>
                                    </p:set>
                                    <p:animEffect transition="in" filter="wipe(down)">
                                      <p:cBhvr>
                                        <p:cTn id="32"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3415</TotalTime>
  <Words>1698</Words>
  <Application>Microsoft Office PowerPoint</Application>
  <PresentationFormat>全屏显示(4:3)</PresentationFormat>
  <Paragraphs>188</Paragraphs>
  <Slides>23</Slides>
  <Notes>22</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Arial</vt:lpstr>
      <vt:lpstr>宋体</vt:lpstr>
      <vt:lpstr>Calibri</vt:lpstr>
      <vt:lpstr>Helvetica</vt:lpstr>
      <vt:lpstr>默认设计模板</vt:lpstr>
      <vt:lpstr>Ch.30  Product Metrics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Zhejiang Univ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Lin Huaizhong</dc:creator>
  <cp:lastModifiedBy>0 memset</cp:lastModifiedBy>
  <cp:revision>176</cp:revision>
  <dcterms:created xsi:type="dcterms:W3CDTF">2007-07-09T05:40:59Z</dcterms:created>
  <dcterms:modified xsi:type="dcterms:W3CDTF">2025-02-24T17:07:12Z</dcterms:modified>
</cp:coreProperties>
</file>