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379" r:id="rId3"/>
    <p:sldId id="328" r:id="rId4"/>
    <p:sldId id="342" r:id="rId5"/>
    <p:sldId id="366" r:id="rId6"/>
    <p:sldId id="367" r:id="rId7"/>
    <p:sldId id="368" r:id="rId8"/>
    <p:sldId id="369" r:id="rId9"/>
    <p:sldId id="370" r:id="rId10"/>
    <p:sldId id="371" r:id="rId11"/>
    <p:sldId id="372" r:id="rId12"/>
    <p:sldId id="374" r:id="rId13"/>
    <p:sldId id="373" r:id="rId14"/>
    <p:sldId id="375" r:id="rId15"/>
    <p:sldId id="344" r:id="rId16"/>
    <p:sldId id="376" r:id="rId17"/>
    <p:sldId id="377" r:id="rId18"/>
    <p:sldId id="378" r:id="rId1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83"/>
  </p:normalViewPr>
  <p:slideViewPr>
    <p:cSldViewPr>
      <p:cViewPr varScale="1">
        <p:scale>
          <a:sx n="108" d="100"/>
          <a:sy n="108" d="100"/>
        </p:scale>
        <p:origin x="165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D28DD5B-8FED-6946-B300-32245BF7980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a:extLst>
              <a:ext uri="{FF2B5EF4-FFF2-40B4-BE49-F238E27FC236}">
                <a16:creationId xmlns:a16="http://schemas.microsoft.com/office/drawing/2014/main" id="{92B606A9-DC71-CB4E-869E-8050399A4E4C}"/>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a:defRPr/>
            </a:pPr>
            <a:fld id="{434A153C-50C5-4F4B-B187-3BCE60AD5FC0}" type="datetimeFigureOut">
              <a:rPr lang="zh-CN" altLang="en-US"/>
              <a:pPr>
                <a:defRPr/>
              </a:pPr>
              <a:t>2025/2/25</a:t>
            </a:fld>
            <a:endParaRPr lang="zh-CN" altLang="en-US"/>
          </a:p>
        </p:txBody>
      </p:sp>
      <p:sp>
        <p:nvSpPr>
          <p:cNvPr id="4" name="幻灯片图像占位符 3">
            <a:extLst>
              <a:ext uri="{FF2B5EF4-FFF2-40B4-BE49-F238E27FC236}">
                <a16:creationId xmlns:a16="http://schemas.microsoft.com/office/drawing/2014/main" id="{34E0ABE3-7219-F742-BCAF-C6C2562827C0}"/>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A53F7497-2727-C449-A8FA-D1480825CDAA}"/>
              </a:ext>
            </a:extLst>
          </p:cNvPr>
          <p:cNvSpPr>
            <a:spLocks noGrp="1"/>
          </p:cNvSpPr>
          <p:nvPr>
            <p:ph type="body" sz="quarter" idx="3"/>
          </p:nvPr>
        </p:nvSpPr>
        <p:spPr>
          <a:xfrm>
            <a:off x="685800" y="4400550"/>
            <a:ext cx="5486400" cy="3600450"/>
          </a:xfrm>
          <a:prstGeom prst="rect">
            <a:avLst/>
          </a:prstGeom>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a:extLst>
              <a:ext uri="{FF2B5EF4-FFF2-40B4-BE49-F238E27FC236}">
                <a16:creationId xmlns:a16="http://schemas.microsoft.com/office/drawing/2014/main" id="{223D2E30-370A-534E-8E81-723E2FAD30BE}"/>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a:extLst>
              <a:ext uri="{FF2B5EF4-FFF2-40B4-BE49-F238E27FC236}">
                <a16:creationId xmlns:a16="http://schemas.microsoft.com/office/drawing/2014/main" id="{53247AD2-C8C1-4B47-840A-90854FF1F05D}"/>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28413F6-C0F6-401D-8439-95F107BC1480}"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412B2211-96B2-CE5F-3A0B-F52511AC655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D3185B1-FACA-78FE-C645-6768306BD08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261A0CC-285B-3110-8047-23AB767A3500}"/>
              </a:ext>
            </a:extLst>
          </p:cNvPr>
          <p:cNvSpPr>
            <a:spLocks noGrp="1" noChangeArrowheads="1"/>
          </p:cNvSpPr>
          <p:nvPr>
            <p:ph type="sldNum" sz="quarter" idx="12"/>
          </p:nvPr>
        </p:nvSpPr>
        <p:spPr>
          <a:ln/>
        </p:spPr>
        <p:txBody>
          <a:bodyPr/>
          <a:lstStyle>
            <a:lvl1pPr>
              <a:defRPr/>
            </a:lvl1pPr>
          </a:lstStyle>
          <a:p>
            <a:fld id="{36797EC8-29A6-4B12-9C82-D3F987A11585}" type="slidenum">
              <a:rPr lang="en-US" altLang="zh-CN"/>
              <a:pPr/>
              <a:t>‹#›</a:t>
            </a:fld>
            <a:endParaRPr lang="en-US" altLang="zh-CN"/>
          </a:p>
        </p:txBody>
      </p:sp>
    </p:spTree>
    <p:extLst>
      <p:ext uri="{BB962C8B-B14F-4D97-AF65-F5344CB8AC3E}">
        <p14:creationId xmlns:p14="http://schemas.microsoft.com/office/powerpoint/2010/main" val="10027273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B7E8CA3E-5494-5F21-6AEE-A8EEB36909F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F641074-1943-B683-91D4-AB65E67CD1E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32596DF-79A3-AC4E-3997-3AB53FB9FC72}"/>
              </a:ext>
            </a:extLst>
          </p:cNvPr>
          <p:cNvSpPr>
            <a:spLocks noGrp="1" noChangeArrowheads="1"/>
          </p:cNvSpPr>
          <p:nvPr>
            <p:ph type="sldNum" sz="quarter" idx="12"/>
          </p:nvPr>
        </p:nvSpPr>
        <p:spPr>
          <a:ln/>
        </p:spPr>
        <p:txBody>
          <a:bodyPr/>
          <a:lstStyle>
            <a:lvl1pPr>
              <a:defRPr/>
            </a:lvl1pPr>
          </a:lstStyle>
          <a:p>
            <a:fld id="{F87BE378-0761-414A-B5FB-B68875816A12}" type="slidenum">
              <a:rPr lang="en-US" altLang="zh-CN"/>
              <a:pPr/>
              <a:t>‹#›</a:t>
            </a:fld>
            <a:endParaRPr lang="en-US" altLang="zh-CN"/>
          </a:p>
        </p:txBody>
      </p:sp>
    </p:spTree>
    <p:extLst>
      <p:ext uri="{BB962C8B-B14F-4D97-AF65-F5344CB8AC3E}">
        <p14:creationId xmlns:p14="http://schemas.microsoft.com/office/powerpoint/2010/main" val="307251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188913"/>
            <a:ext cx="2108200"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88913"/>
            <a:ext cx="617537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48E3702-C1D1-FFD3-4D86-106185CE9D2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D9C6711-5019-3CCB-2DB2-C87FECBCF77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6B70B35D-C70B-77E3-3558-9F5EECF60AFE}"/>
              </a:ext>
            </a:extLst>
          </p:cNvPr>
          <p:cNvSpPr>
            <a:spLocks noGrp="1" noChangeArrowheads="1"/>
          </p:cNvSpPr>
          <p:nvPr>
            <p:ph type="sldNum" sz="quarter" idx="12"/>
          </p:nvPr>
        </p:nvSpPr>
        <p:spPr>
          <a:ln/>
        </p:spPr>
        <p:txBody>
          <a:bodyPr/>
          <a:lstStyle>
            <a:lvl1pPr>
              <a:defRPr/>
            </a:lvl1pPr>
          </a:lstStyle>
          <a:p>
            <a:fld id="{C9E9C7BC-0E1A-46B2-A1DB-0BA35D9FF8D7}" type="slidenum">
              <a:rPr lang="en-US" altLang="zh-CN"/>
              <a:pPr/>
              <a:t>‹#›</a:t>
            </a:fld>
            <a:endParaRPr lang="en-US" altLang="zh-CN"/>
          </a:p>
        </p:txBody>
      </p:sp>
    </p:spTree>
    <p:extLst>
      <p:ext uri="{BB962C8B-B14F-4D97-AF65-F5344CB8AC3E}">
        <p14:creationId xmlns:p14="http://schemas.microsoft.com/office/powerpoint/2010/main" val="1801553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93111E4-F99C-5B8A-B504-7E62DD78330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D744B93-83BD-921E-2CA0-D7479D4EFA0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D47F577-6E5B-4BCE-06BA-75179B14D067}"/>
              </a:ext>
            </a:extLst>
          </p:cNvPr>
          <p:cNvSpPr>
            <a:spLocks noGrp="1" noChangeArrowheads="1"/>
          </p:cNvSpPr>
          <p:nvPr>
            <p:ph type="sldNum" sz="quarter" idx="12"/>
          </p:nvPr>
        </p:nvSpPr>
        <p:spPr>
          <a:ln/>
        </p:spPr>
        <p:txBody>
          <a:bodyPr/>
          <a:lstStyle>
            <a:lvl1pPr>
              <a:defRPr/>
            </a:lvl1pPr>
          </a:lstStyle>
          <a:p>
            <a:fld id="{19139D49-4A7E-443F-8E55-2531D3B46C2D}" type="slidenum">
              <a:rPr lang="en-US" altLang="zh-CN"/>
              <a:pPr/>
              <a:t>‹#›</a:t>
            </a:fld>
            <a:endParaRPr lang="en-US" altLang="zh-CN"/>
          </a:p>
        </p:txBody>
      </p:sp>
    </p:spTree>
    <p:extLst>
      <p:ext uri="{BB962C8B-B14F-4D97-AF65-F5344CB8AC3E}">
        <p14:creationId xmlns:p14="http://schemas.microsoft.com/office/powerpoint/2010/main" val="9227059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96ED52AA-F926-AB64-0F04-FA7677E2E45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3DF3E7F0-CB4F-F2CD-C585-8C6173786D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FBC2FFE-6ACC-2DC3-3297-BBA36E0BE434}"/>
              </a:ext>
            </a:extLst>
          </p:cNvPr>
          <p:cNvSpPr>
            <a:spLocks noGrp="1" noChangeArrowheads="1"/>
          </p:cNvSpPr>
          <p:nvPr>
            <p:ph type="sldNum" sz="quarter" idx="12"/>
          </p:nvPr>
        </p:nvSpPr>
        <p:spPr>
          <a:ln/>
        </p:spPr>
        <p:txBody>
          <a:bodyPr/>
          <a:lstStyle>
            <a:lvl1pPr>
              <a:defRPr/>
            </a:lvl1pPr>
          </a:lstStyle>
          <a:p>
            <a:fld id="{47176172-7328-4141-8014-BFB03BA0A090}" type="slidenum">
              <a:rPr lang="en-US" altLang="zh-CN"/>
              <a:pPr/>
              <a:t>‹#›</a:t>
            </a:fld>
            <a:endParaRPr lang="en-US" altLang="zh-CN"/>
          </a:p>
        </p:txBody>
      </p:sp>
    </p:spTree>
    <p:extLst>
      <p:ext uri="{BB962C8B-B14F-4D97-AF65-F5344CB8AC3E}">
        <p14:creationId xmlns:p14="http://schemas.microsoft.com/office/powerpoint/2010/main" val="41549258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41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76F3621-2F0A-3C59-5BAD-6FD42C75A47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355B9F42-FA8A-3E31-EA5F-C1C78242A3D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9438E4A-6CB0-83B3-1716-3D5539F59345}"/>
              </a:ext>
            </a:extLst>
          </p:cNvPr>
          <p:cNvSpPr>
            <a:spLocks noGrp="1" noChangeArrowheads="1"/>
          </p:cNvSpPr>
          <p:nvPr>
            <p:ph type="sldNum" sz="quarter" idx="12"/>
          </p:nvPr>
        </p:nvSpPr>
        <p:spPr>
          <a:ln/>
        </p:spPr>
        <p:txBody>
          <a:bodyPr/>
          <a:lstStyle>
            <a:lvl1pPr>
              <a:defRPr/>
            </a:lvl1pPr>
          </a:lstStyle>
          <a:p>
            <a:fld id="{590DE4A5-A3B6-435F-BE1C-F6FE077C4B0B}" type="slidenum">
              <a:rPr lang="en-US" altLang="zh-CN"/>
              <a:pPr/>
              <a:t>‹#›</a:t>
            </a:fld>
            <a:endParaRPr lang="en-US" altLang="zh-CN"/>
          </a:p>
        </p:txBody>
      </p:sp>
    </p:spTree>
    <p:extLst>
      <p:ext uri="{BB962C8B-B14F-4D97-AF65-F5344CB8AC3E}">
        <p14:creationId xmlns:p14="http://schemas.microsoft.com/office/powerpoint/2010/main" val="4214536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42477ACA-33C7-2A20-6C0E-10564427893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713ACC11-567A-BCE2-4AD8-F61B72A32EB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513A06B6-31E8-8A50-F7DF-B5C69BDF2D34}"/>
              </a:ext>
            </a:extLst>
          </p:cNvPr>
          <p:cNvSpPr>
            <a:spLocks noGrp="1" noChangeArrowheads="1"/>
          </p:cNvSpPr>
          <p:nvPr>
            <p:ph type="sldNum" sz="quarter" idx="12"/>
          </p:nvPr>
        </p:nvSpPr>
        <p:spPr>
          <a:ln/>
        </p:spPr>
        <p:txBody>
          <a:bodyPr/>
          <a:lstStyle>
            <a:lvl1pPr>
              <a:defRPr/>
            </a:lvl1pPr>
          </a:lstStyle>
          <a:p>
            <a:fld id="{E2DCDEFA-3E61-4821-8B67-993DCF11FF8E}" type="slidenum">
              <a:rPr lang="en-US" altLang="zh-CN"/>
              <a:pPr/>
              <a:t>‹#›</a:t>
            </a:fld>
            <a:endParaRPr lang="en-US" altLang="zh-CN"/>
          </a:p>
        </p:txBody>
      </p:sp>
    </p:spTree>
    <p:extLst>
      <p:ext uri="{BB962C8B-B14F-4D97-AF65-F5344CB8AC3E}">
        <p14:creationId xmlns:p14="http://schemas.microsoft.com/office/powerpoint/2010/main" val="104546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05DD2160-CD8E-B4B6-3FA8-52D4E9D92F2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712DA3EB-38EB-A4AA-E672-06D38BAE28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0C87C26C-3737-4B95-1DDF-6265220FBE34}"/>
              </a:ext>
            </a:extLst>
          </p:cNvPr>
          <p:cNvSpPr>
            <a:spLocks noGrp="1" noChangeArrowheads="1"/>
          </p:cNvSpPr>
          <p:nvPr>
            <p:ph type="sldNum" sz="quarter" idx="12"/>
          </p:nvPr>
        </p:nvSpPr>
        <p:spPr>
          <a:ln/>
        </p:spPr>
        <p:txBody>
          <a:bodyPr/>
          <a:lstStyle>
            <a:lvl1pPr>
              <a:defRPr/>
            </a:lvl1pPr>
          </a:lstStyle>
          <a:p>
            <a:fld id="{010D705B-7317-485A-BD14-70B22D77A123}" type="slidenum">
              <a:rPr lang="en-US" altLang="zh-CN"/>
              <a:pPr/>
              <a:t>‹#›</a:t>
            </a:fld>
            <a:endParaRPr lang="en-US" altLang="zh-CN"/>
          </a:p>
        </p:txBody>
      </p:sp>
    </p:spTree>
    <p:extLst>
      <p:ext uri="{BB962C8B-B14F-4D97-AF65-F5344CB8AC3E}">
        <p14:creationId xmlns:p14="http://schemas.microsoft.com/office/powerpoint/2010/main" val="2762157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AF01ACA7-6B0D-B3BE-5261-684F7571666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0C67091D-4746-ED93-F747-8450DDEB7F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F91495F1-E680-C7FE-5F0C-054AF9A6158B}"/>
              </a:ext>
            </a:extLst>
          </p:cNvPr>
          <p:cNvSpPr>
            <a:spLocks noGrp="1" noChangeArrowheads="1"/>
          </p:cNvSpPr>
          <p:nvPr>
            <p:ph type="sldNum" sz="quarter" idx="12"/>
          </p:nvPr>
        </p:nvSpPr>
        <p:spPr>
          <a:ln/>
        </p:spPr>
        <p:txBody>
          <a:bodyPr/>
          <a:lstStyle>
            <a:lvl1pPr>
              <a:defRPr/>
            </a:lvl1pPr>
          </a:lstStyle>
          <a:p>
            <a:fld id="{8D83B55A-FC57-4A8B-817C-FF698123773D}" type="slidenum">
              <a:rPr lang="en-US" altLang="zh-CN"/>
              <a:pPr/>
              <a:t>‹#›</a:t>
            </a:fld>
            <a:endParaRPr lang="en-US" altLang="zh-CN"/>
          </a:p>
        </p:txBody>
      </p:sp>
    </p:spTree>
    <p:extLst>
      <p:ext uri="{BB962C8B-B14F-4D97-AF65-F5344CB8AC3E}">
        <p14:creationId xmlns:p14="http://schemas.microsoft.com/office/powerpoint/2010/main" val="54991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3F5C2B6-28DB-6F8D-649B-ADE92552DA3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6EA5D37-674F-C588-9794-77C1F56553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E8C2774-EEC5-3151-0974-8878E9AEE9A3}"/>
              </a:ext>
            </a:extLst>
          </p:cNvPr>
          <p:cNvSpPr>
            <a:spLocks noGrp="1" noChangeArrowheads="1"/>
          </p:cNvSpPr>
          <p:nvPr>
            <p:ph type="sldNum" sz="quarter" idx="12"/>
          </p:nvPr>
        </p:nvSpPr>
        <p:spPr>
          <a:ln/>
        </p:spPr>
        <p:txBody>
          <a:bodyPr/>
          <a:lstStyle>
            <a:lvl1pPr>
              <a:defRPr/>
            </a:lvl1pPr>
          </a:lstStyle>
          <a:p>
            <a:fld id="{6FF004E4-1EE2-474A-B99B-4F0F26C69A24}" type="slidenum">
              <a:rPr lang="en-US" altLang="zh-CN"/>
              <a:pPr/>
              <a:t>‹#›</a:t>
            </a:fld>
            <a:endParaRPr lang="en-US" altLang="zh-CN"/>
          </a:p>
        </p:txBody>
      </p:sp>
    </p:spTree>
    <p:extLst>
      <p:ext uri="{BB962C8B-B14F-4D97-AF65-F5344CB8AC3E}">
        <p14:creationId xmlns:p14="http://schemas.microsoft.com/office/powerpoint/2010/main" val="3843919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82D8AD5-1960-568C-CB3E-2AFA8108323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6F8F165-70CD-15C5-C754-89A45EC75B2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901863D-58A9-E5DA-C325-966443158802}"/>
              </a:ext>
            </a:extLst>
          </p:cNvPr>
          <p:cNvSpPr>
            <a:spLocks noGrp="1" noChangeArrowheads="1"/>
          </p:cNvSpPr>
          <p:nvPr>
            <p:ph type="sldNum" sz="quarter" idx="12"/>
          </p:nvPr>
        </p:nvSpPr>
        <p:spPr>
          <a:ln/>
        </p:spPr>
        <p:txBody>
          <a:bodyPr/>
          <a:lstStyle>
            <a:lvl1pPr>
              <a:defRPr/>
            </a:lvl1pPr>
          </a:lstStyle>
          <a:p>
            <a:fld id="{6D5E6B83-678E-44DA-AAF5-13B25A78515B}" type="slidenum">
              <a:rPr lang="en-US" altLang="zh-CN"/>
              <a:pPr/>
              <a:t>‹#›</a:t>
            </a:fld>
            <a:endParaRPr lang="en-US" altLang="zh-CN"/>
          </a:p>
        </p:txBody>
      </p:sp>
    </p:spTree>
    <p:extLst>
      <p:ext uri="{BB962C8B-B14F-4D97-AF65-F5344CB8AC3E}">
        <p14:creationId xmlns:p14="http://schemas.microsoft.com/office/powerpoint/2010/main" val="7827014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9" descr="66">
            <a:extLst>
              <a:ext uri="{FF2B5EF4-FFF2-40B4-BE49-F238E27FC236}">
                <a16:creationId xmlns:a16="http://schemas.microsoft.com/office/drawing/2014/main" id="{A7888BCD-254C-BE6A-DF65-E7E99DBFA9FF}"/>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2">
            <a:extLst>
              <a:ext uri="{FF2B5EF4-FFF2-40B4-BE49-F238E27FC236}">
                <a16:creationId xmlns:a16="http://schemas.microsoft.com/office/drawing/2014/main" id="{1E4463FB-C7A5-35DB-07B0-6B7123299695}"/>
              </a:ext>
            </a:extLst>
          </p:cNvPr>
          <p:cNvSpPr>
            <a:spLocks noGrp="1" noChangeArrowheads="1"/>
          </p:cNvSpPr>
          <p:nvPr>
            <p:ph type="title"/>
          </p:nvPr>
        </p:nvSpPr>
        <p:spPr bwMode="auto">
          <a:xfrm>
            <a:off x="827088" y="188913"/>
            <a:ext cx="78597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3">
            <a:extLst>
              <a:ext uri="{FF2B5EF4-FFF2-40B4-BE49-F238E27FC236}">
                <a16:creationId xmlns:a16="http://schemas.microsoft.com/office/drawing/2014/main" id="{E6B80BFE-121A-5380-CED6-09E948F50BDB}"/>
              </a:ext>
            </a:extLst>
          </p:cNvPr>
          <p:cNvSpPr>
            <a:spLocks noGrp="1" noChangeArrowheads="1"/>
          </p:cNvSpPr>
          <p:nvPr>
            <p:ph type="body" idx="1"/>
          </p:nvPr>
        </p:nvSpPr>
        <p:spPr bwMode="auto">
          <a:xfrm>
            <a:off x="250825" y="1125538"/>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A11496B6-6F75-894D-9731-BD6A42962E58}"/>
              </a:ext>
            </a:extLst>
          </p:cNvPr>
          <p:cNvSpPr>
            <a:spLocks noGrp="1" noChangeArrowheads="1"/>
          </p:cNvSpPr>
          <p:nvPr>
            <p:ph type="dt" sz="half" idx="2"/>
          </p:nvPr>
        </p:nvSpPr>
        <p:spPr bwMode="auto">
          <a:xfrm>
            <a:off x="15748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B07CAD57-5174-214F-AEAA-C26727ADB208}"/>
              </a:ext>
            </a:extLst>
          </p:cNvPr>
          <p:cNvSpPr>
            <a:spLocks noGrp="1" noChangeArrowheads="1"/>
          </p:cNvSpPr>
          <p:nvPr>
            <p:ph type="ftr" sz="quarter" idx="3"/>
          </p:nvPr>
        </p:nvSpPr>
        <p:spPr bwMode="auto">
          <a:xfrm>
            <a:off x="3836988"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CBF1A5AA-AF9F-274F-9A37-ACE17AB60A6A}"/>
              </a:ext>
            </a:extLst>
          </p:cNvPr>
          <p:cNvSpPr>
            <a:spLocks noGrp="1" noChangeArrowheads="1"/>
          </p:cNvSpPr>
          <p:nvPr>
            <p:ph type="sldNum" sz="quarter" idx="4"/>
          </p:nvPr>
        </p:nvSpPr>
        <p:spPr bwMode="auto">
          <a:xfrm>
            <a:off x="6804025" y="6245225"/>
            <a:ext cx="18827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a:lvl1pPr>
          </a:lstStyle>
          <a:p>
            <a:fld id="{2D152663-533E-4609-9212-CFB6019B3A7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3600" b="1">
          <a:solidFill>
            <a:srgbClr val="000099"/>
          </a:solidFill>
          <a:latin typeface="+mj-lt"/>
          <a:ea typeface="+mj-ea"/>
          <a:cs typeface="+mj-cs"/>
        </a:defRPr>
      </a:lvl1pPr>
      <a:lvl2pPr algn="ctr" rtl="0" eaLnBrk="0" fontAlgn="base" hangingPunct="0">
        <a:spcBef>
          <a:spcPct val="0"/>
        </a:spcBef>
        <a:spcAft>
          <a:spcPct val="0"/>
        </a:spcAft>
        <a:defRPr sz="3600" b="1">
          <a:solidFill>
            <a:srgbClr val="000099"/>
          </a:solidFill>
          <a:latin typeface="Arial" pitchFamily="34" charset="0"/>
          <a:ea typeface="宋体" pitchFamily="2" charset="-122"/>
        </a:defRPr>
      </a:lvl2pPr>
      <a:lvl3pPr algn="ctr" rtl="0" eaLnBrk="0" fontAlgn="base" hangingPunct="0">
        <a:spcBef>
          <a:spcPct val="0"/>
        </a:spcBef>
        <a:spcAft>
          <a:spcPct val="0"/>
        </a:spcAft>
        <a:defRPr sz="3600" b="1">
          <a:solidFill>
            <a:srgbClr val="000099"/>
          </a:solidFill>
          <a:latin typeface="Arial" pitchFamily="34" charset="0"/>
          <a:ea typeface="宋体" pitchFamily="2" charset="-122"/>
        </a:defRPr>
      </a:lvl3pPr>
      <a:lvl4pPr algn="ctr" rtl="0" eaLnBrk="0" fontAlgn="base" hangingPunct="0">
        <a:spcBef>
          <a:spcPct val="0"/>
        </a:spcBef>
        <a:spcAft>
          <a:spcPct val="0"/>
        </a:spcAft>
        <a:defRPr sz="3600" b="1">
          <a:solidFill>
            <a:srgbClr val="000099"/>
          </a:solidFill>
          <a:latin typeface="Arial" pitchFamily="34" charset="0"/>
          <a:ea typeface="宋体" pitchFamily="2" charset="-122"/>
        </a:defRPr>
      </a:lvl4pPr>
      <a:lvl5pPr algn="ctr" rtl="0" eaLnBrk="0" fontAlgn="base" hangingPunct="0">
        <a:spcBef>
          <a:spcPct val="0"/>
        </a:spcBef>
        <a:spcAft>
          <a:spcPct val="0"/>
        </a:spcAft>
        <a:defRPr sz="3600" b="1">
          <a:solidFill>
            <a:srgbClr val="000099"/>
          </a:solidFill>
          <a:latin typeface="Arial" pitchFamily="34" charset="0"/>
          <a:ea typeface="宋体" pitchFamily="2" charset="-122"/>
        </a:defRPr>
      </a:lvl5pPr>
      <a:lvl6pPr marL="457200" algn="ctr" rtl="0" fontAlgn="base">
        <a:spcBef>
          <a:spcPct val="0"/>
        </a:spcBef>
        <a:spcAft>
          <a:spcPct val="0"/>
        </a:spcAft>
        <a:defRPr sz="3600" b="1">
          <a:solidFill>
            <a:srgbClr val="000099"/>
          </a:solidFill>
          <a:latin typeface="Arial" pitchFamily="34" charset="0"/>
          <a:ea typeface="宋体" pitchFamily="2" charset="-122"/>
        </a:defRPr>
      </a:lvl6pPr>
      <a:lvl7pPr marL="914400" algn="ctr" rtl="0" fontAlgn="base">
        <a:spcBef>
          <a:spcPct val="0"/>
        </a:spcBef>
        <a:spcAft>
          <a:spcPct val="0"/>
        </a:spcAft>
        <a:defRPr sz="3600" b="1">
          <a:solidFill>
            <a:srgbClr val="000099"/>
          </a:solidFill>
          <a:latin typeface="Arial" pitchFamily="34" charset="0"/>
          <a:ea typeface="宋体" pitchFamily="2" charset="-122"/>
        </a:defRPr>
      </a:lvl7pPr>
      <a:lvl8pPr marL="1371600" algn="ctr" rtl="0" fontAlgn="base">
        <a:spcBef>
          <a:spcPct val="0"/>
        </a:spcBef>
        <a:spcAft>
          <a:spcPct val="0"/>
        </a:spcAft>
        <a:defRPr sz="3600" b="1">
          <a:solidFill>
            <a:srgbClr val="000099"/>
          </a:solidFill>
          <a:latin typeface="Arial" pitchFamily="34" charset="0"/>
          <a:ea typeface="宋体" pitchFamily="2" charset="-122"/>
        </a:defRPr>
      </a:lvl8pPr>
      <a:lvl9pPr marL="1828800" algn="ctr" rtl="0" fontAlgn="base">
        <a:spcBef>
          <a:spcPct val="0"/>
        </a:spcBef>
        <a:spcAft>
          <a:spcPct val="0"/>
        </a:spcAft>
        <a:defRPr sz="3600" b="1">
          <a:solidFill>
            <a:srgbClr val="000099"/>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a16="http://schemas.microsoft.com/office/drawing/2014/main" id="{8569DA12-A13E-2A8D-488D-0D343081531D}"/>
              </a:ext>
            </a:extLst>
          </p:cNvPr>
          <p:cNvSpPr>
            <a:spLocks noGrp="1" noChangeArrowheads="1"/>
          </p:cNvSpPr>
          <p:nvPr>
            <p:ph type="ctrTitle"/>
          </p:nvPr>
        </p:nvSpPr>
        <p:spPr>
          <a:xfrm>
            <a:off x="685800" y="2130425"/>
            <a:ext cx="7815263" cy="1470025"/>
          </a:xfrm>
          <a:noFill/>
        </p:spPr>
        <p:txBody>
          <a:bodyPr/>
          <a:lstStyle/>
          <a:p>
            <a:pPr eaLnBrk="1" hangingPunct="1"/>
            <a:r>
              <a:rPr lang="en-US" altLang="zh-CN"/>
              <a:t>Ch.31  Project Management Concepts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9BEFF57C-B38B-2C42-BB6D-F9C25B405D36}"/>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Team Coordination &amp; Communication</a:t>
            </a:r>
          </a:p>
        </p:txBody>
      </p:sp>
      <p:sp>
        <p:nvSpPr>
          <p:cNvPr id="9" name="Rectangle 4">
            <a:extLst>
              <a:ext uri="{FF2B5EF4-FFF2-40B4-BE49-F238E27FC236}">
                <a16:creationId xmlns:a16="http://schemas.microsoft.com/office/drawing/2014/main" id="{943594C0-0E3F-49EA-3588-079865A30F8C}"/>
              </a:ext>
            </a:extLst>
          </p:cNvPr>
          <p:cNvSpPr txBox="1">
            <a:spLocks noChangeArrowheads="1"/>
          </p:cNvSpPr>
          <p:nvPr/>
        </p:nvSpPr>
        <p:spPr bwMode="auto">
          <a:xfrm>
            <a:off x="900113" y="1628775"/>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lvl="1">
              <a:lnSpc>
                <a:spcPct val="90000"/>
              </a:lnSpc>
              <a:spcAft>
                <a:spcPct val="20000"/>
              </a:spcAft>
              <a:buFontTx/>
              <a:buChar char="•"/>
            </a:pPr>
            <a:r>
              <a:rPr kumimoji="1" lang="en-US" altLang="zh-CN" sz="1600" i="1">
                <a:solidFill>
                  <a:srgbClr val="3366FF"/>
                </a:solidFill>
                <a:latin typeface="Helvetica" panose="020B0604020202020204" pitchFamily="34" charset="0"/>
              </a:rPr>
              <a:t>Formal, impersonal approaches </a:t>
            </a:r>
            <a:r>
              <a:rPr kumimoji="1" lang="en-US" altLang="zh-CN" sz="1600">
                <a:latin typeface="Helvetica" panose="020B0604020202020204" pitchFamily="34" charset="0"/>
              </a:rPr>
              <a:t>include software engineering documents and work products (including source code), technical memos, project milestones, schedules, and project control tools (Chapter 23), change requests and related documentation, error tracking reports, and repository data (see Chapter 26). </a:t>
            </a:r>
          </a:p>
          <a:p>
            <a:pPr lvl="1">
              <a:lnSpc>
                <a:spcPct val="90000"/>
              </a:lnSpc>
              <a:spcAft>
                <a:spcPct val="20000"/>
              </a:spcAft>
              <a:buFontTx/>
              <a:buChar char="•"/>
            </a:pPr>
            <a:r>
              <a:rPr kumimoji="1" lang="en-US" altLang="zh-CN" sz="1600" i="1">
                <a:solidFill>
                  <a:srgbClr val="3366FF"/>
                </a:solidFill>
                <a:latin typeface="Helvetica" panose="020B0604020202020204" pitchFamily="34" charset="0"/>
              </a:rPr>
              <a:t>Formal, interpersonal procedures </a:t>
            </a:r>
            <a:r>
              <a:rPr kumimoji="1" lang="en-US" altLang="zh-CN" sz="1600">
                <a:latin typeface="Helvetica" panose="020B0604020202020204" pitchFamily="34" charset="0"/>
              </a:rPr>
              <a:t>focus on quality assurance activities (Chapter 25) applied to software engineering work products. These include status review meetings and design and code inspections.</a:t>
            </a:r>
          </a:p>
          <a:p>
            <a:pPr lvl="1">
              <a:lnSpc>
                <a:spcPct val="90000"/>
              </a:lnSpc>
              <a:spcAft>
                <a:spcPct val="20000"/>
              </a:spcAft>
              <a:buFontTx/>
              <a:buChar char="•"/>
            </a:pPr>
            <a:r>
              <a:rPr kumimoji="1" lang="en-US" altLang="zh-CN" sz="1600" i="1">
                <a:solidFill>
                  <a:srgbClr val="3366FF"/>
                </a:solidFill>
                <a:latin typeface="Helvetica" panose="020B0604020202020204" pitchFamily="34" charset="0"/>
              </a:rPr>
              <a:t>Informal, interpersonal procedures </a:t>
            </a:r>
            <a:r>
              <a:rPr kumimoji="1" lang="en-US" altLang="zh-CN" sz="1600">
                <a:latin typeface="Helvetica" panose="020B0604020202020204" pitchFamily="34" charset="0"/>
              </a:rPr>
              <a:t>include group meetings for information dissemination and problem solving and “collocation of requirements and development staff.” </a:t>
            </a:r>
          </a:p>
          <a:p>
            <a:pPr lvl="1">
              <a:lnSpc>
                <a:spcPct val="90000"/>
              </a:lnSpc>
              <a:spcAft>
                <a:spcPct val="20000"/>
              </a:spcAft>
              <a:buFontTx/>
              <a:buChar char="•"/>
            </a:pPr>
            <a:r>
              <a:rPr kumimoji="1" lang="en-US" altLang="zh-CN" sz="1600" i="1">
                <a:solidFill>
                  <a:srgbClr val="3366FF"/>
                </a:solidFill>
                <a:latin typeface="Helvetica" panose="020B0604020202020204" pitchFamily="34" charset="0"/>
              </a:rPr>
              <a:t>Electronic communication </a:t>
            </a:r>
            <a:r>
              <a:rPr kumimoji="1" lang="en-US" altLang="zh-CN" sz="1600">
                <a:latin typeface="Helvetica" panose="020B0604020202020204" pitchFamily="34" charset="0"/>
              </a:rPr>
              <a:t>encompasses electronic mail, electronic bulletin boards, and by extension, video-based conferencing systems.</a:t>
            </a:r>
          </a:p>
          <a:p>
            <a:pPr lvl="1">
              <a:lnSpc>
                <a:spcPct val="90000"/>
              </a:lnSpc>
              <a:spcAft>
                <a:spcPct val="20000"/>
              </a:spcAft>
              <a:buFontTx/>
              <a:buChar char="•"/>
            </a:pPr>
            <a:r>
              <a:rPr kumimoji="1" lang="en-US" altLang="zh-CN" sz="1600" i="1">
                <a:solidFill>
                  <a:srgbClr val="3366FF"/>
                </a:solidFill>
                <a:latin typeface="Helvetica" panose="020B0604020202020204" pitchFamily="34" charset="0"/>
              </a:rPr>
              <a:t>Interpersonal networking </a:t>
            </a:r>
            <a:r>
              <a:rPr kumimoji="1" lang="en-US" altLang="zh-CN" sz="1600">
                <a:latin typeface="Helvetica" panose="020B0604020202020204" pitchFamily="34" charset="0"/>
              </a:rPr>
              <a:t>includes informal discussions with team members and those outside the project who may have experience or insight that can assist team members.</a:t>
            </a:r>
          </a:p>
        </p:txBody>
      </p:sp>
      <p:sp>
        <p:nvSpPr>
          <p:cNvPr id="23555" name="灯片编号占位符 1">
            <a:extLst>
              <a:ext uri="{FF2B5EF4-FFF2-40B4-BE49-F238E27FC236}">
                <a16:creationId xmlns:a16="http://schemas.microsoft.com/office/drawing/2014/main" id="{A4C9626D-8E69-77B2-3304-92704BBE61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6FA7EF8-6DB7-4405-ABF1-178E166FDDDE}" type="slidenum">
              <a:rPr lang="en-US" altLang="zh-CN" sz="1400">
                <a:solidFill>
                  <a:schemeClr val="tx1"/>
                </a:solidFill>
              </a:rPr>
              <a:pPr>
                <a:spcBef>
                  <a:spcPct val="0"/>
                </a:spcBef>
                <a:buFontTx/>
                <a:buNone/>
              </a:pPr>
              <a:t>10</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4601D109-245E-E74D-AACA-E2D39E6FDE8E}"/>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The Product Scope</a:t>
            </a:r>
          </a:p>
        </p:txBody>
      </p:sp>
      <p:sp>
        <p:nvSpPr>
          <p:cNvPr id="9" name="Rectangle 4">
            <a:extLst>
              <a:ext uri="{FF2B5EF4-FFF2-40B4-BE49-F238E27FC236}">
                <a16:creationId xmlns:a16="http://schemas.microsoft.com/office/drawing/2014/main" id="{A1E6E49C-5FB0-AD4C-BF4D-16A24900B529}"/>
              </a:ext>
            </a:extLst>
          </p:cNvPr>
          <p:cNvSpPr txBox="1">
            <a:spLocks noChangeArrowheads="1"/>
          </p:cNvSpPr>
          <p:nvPr/>
        </p:nvSpPr>
        <p:spPr bwMode="auto">
          <a:xfrm>
            <a:off x="827088" y="1778000"/>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a:lstStyle>
          <a:p>
            <a:pPr marL="342900" lvl="1" indent="-342900">
              <a:lnSpc>
                <a:spcPct val="90000"/>
              </a:lnSpc>
              <a:spcAft>
                <a:spcPct val="20000"/>
              </a:spcAft>
              <a:buFontTx/>
              <a:buChar char="•"/>
              <a:defRPr/>
            </a:pPr>
            <a:r>
              <a:rPr kumimoji="1" lang="en-US" altLang="zh-CN" sz="2000" dirty="0">
                <a:latin typeface="Helvetica" panose="020B0604020202020204" pitchFamily="34" charset="0"/>
              </a:rPr>
              <a:t>Scope</a:t>
            </a:r>
          </a:p>
          <a:p>
            <a:pPr lvl="1">
              <a:lnSpc>
                <a:spcPct val="90000"/>
              </a:lnSpc>
              <a:spcAft>
                <a:spcPct val="20000"/>
              </a:spcAft>
              <a:defRPr/>
            </a:pPr>
            <a:r>
              <a:rPr kumimoji="1" lang="en-US" altLang="zh-CN" sz="1800" i="1" dirty="0">
                <a:solidFill>
                  <a:srgbClr val="3366FF"/>
                </a:solidFill>
                <a:latin typeface="Helvetica" panose="020B0604020202020204" pitchFamily="34" charset="0"/>
              </a:rPr>
              <a:t>Context. </a:t>
            </a:r>
            <a:r>
              <a:rPr lang="en-US" altLang="zh-CN" sz="1800" kern="0" dirty="0">
                <a:latin typeface="Helvetica" panose="020B0604020202020204" pitchFamily="34" charset="0"/>
              </a:rPr>
              <a:t>How does the software to be built fit into a larger system, product, or business context and what constraints are imposed as a result of the context?</a:t>
            </a:r>
          </a:p>
          <a:p>
            <a:pPr lvl="1">
              <a:lnSpc>
                <a:spcPct val="90000"/>
              </a:lnSpc>
              <a:spcAft>
                <a:spcPct val="20000"/>
              </a:spcAft>
              <a:defRPr/>
            </a:pPr>
            <a:r>
              <a:rPr kumimoji="1" lang="en-US" altLang="zh-CN" sz="1800" i="1" dirty="0">
                <a:solidFill>
                  <a:srgbClr val="3366FF"/>
                </a:solidFill>
                <a:latin typeface="Helvetica" panose="020B0604020202020204" pitchFamily="34" charset="0"/>
              </a:rPr>
              <a:t>Information objectives. </a:t>
            </a:r>
            <a:r>
              <a:rPr lang="en-US" altLang="zh-CN" sz="1800" kern="0" dirty="0">
                <a:latin typeface="Helvetica" panose="020B0604020202020204" pitchFamily="34" charset="0"/>
              </a:rPr>
              <a:t>What customer-visible data objects (Chapter 8) are produced as output from the software? What data objects are required for input?</a:t>
            </a:r>
          </a:p>
          <a:p>
            <a:pPr lvl="1">
              <a:lnSpc>
                <a:spcPct val="90000"/>
              </a:lnSpc>
              <a:spcAft>
                <a:spcPct val="20000"/>
              </a:spcAft>
              <a:defRPr/>
            </a:pPr>
            <a:r>
              <a:rPr kumimoji="1" lang="en-US" altLang="zh-CN" sz="1800" i="1" dirty="0">
                <a:solidFill>
                  <a:srgbClr val="3366FF"/>
                </a:solidFill>
                <a:latin typeface="Helvetica" panose="020B0604020202020204" pitchFamily="34" charset="0"/>
              </a:rPr>
              <a:t>Function and performance.  </a:t>
            </a:r>
            <a:r>
              <a:rPr lang="en-US" altLang="zh-CN" sz="1800" kern="0" dirty="0">
                <a:latin typeface="Helvetica" panose="020B0604020202020204" pitchFamily="34" charset="0"/>
              </a:rPr>
              <a:t>What function does the software perform to transform input data into output? Are any special performance characteristics to be addressed?</a:t>
            </a:r>
          </a:p>
          <a:p>
            <a:pPr marL="342900" lvl="1" indent="-342900">
              <a:lnSpc>
                <a:spcPct val="90000"/>
              </a:lnSpc>
              <a:spcAft>
                <a:spcPct val="20000"/>
              </a:spcAft>
              <a:buFontTx/>
              <a:buChar char="•"/>
              <a:defRPr/>
            </a:pPr>
            <a:r>
              <a:rPr kumimoji="1" lang="en-US" altLang="zh-CN" sz="2000" dirty="0">
                <a:latin typeface="Helvetica" panose="020B0604020202020204" pitchFamily="34" charset="0"/>
              </a:rPr>
              <a:t>Software project scope must be unambiguous and understandable at the management and technical levels.</a:t>
            </a:r>
          </a:p>
        </p:txBody>
      </p:sp>
      <p:sp>
        <p:nvSpPr>
          <p:cNvPr id="24579" name="灯片编号占位符 1">
            <a:extLst>
              <a:ext uri="{FF2B5EF4-FFF2-40B4-BE49-F238E27FC236}">
                <a16:creationId xmlns:a16="http://schemas.microsoft.com/office/drawing/2014/main" id="{2D92123F-42BF-C768-B5BE-C6A801C6033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6C25A42D-CB94-4652-873E-D4F7B45603BD}" type="slidenum">
              <a:rPr lang="en-US" altLang="zh-CN" sz="1400">
                <a:solidFill>
                  <a:schemeClr val="tx1"/>
                </a:solidFill>
              </a:rPr>
              <a:pPr>
                <a:spcBef>
                  <a:spcPct val="0"/>
                </a:spcBef>
                <a:buFontTx/>
                <a:buNone/>
              </a:pPr>
              <a:t>11</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ADD6440F-32AB-BD4D-B04C-960C07D109EE}"/>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Problem Decomposition</a:t>
            </a:r>
          </a:p>
        </p:txBody>
      </p:sp>
      <p:sp>
        <p:nvSpPr>
          <p:cNvPr id="9" name="Rectangle 4">
            <a:extLst>
              <a:ext uri="{FF2B5EF4-FFF2-40B4-BE49-F238E27FC236}">
                <a16:creationId xmlns:a16="http://schemas.microsoft.com/office/drawing/2014/main" id="{A7FF6EF7-132F-4B4A-9BC0-20E2819A91AC}"/>
              </a:ext>
            </a:extLst>
          </p:cNvPr>
          <p:cNvSpPr txBox="1">
            <a:spLocks noChangeArrowheads="1"/>
          </p:cNvSpPr>
          <p:nvPr/>
        </p:nvSpPr>
        <p:spPr bwMode="auto">
          <a:xfrm>
            <a:off x="900113" y="1701800"/>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a:lstStyle>
          <a:p>
            <a:pPr>
              <a:lnSpc>
                <a:spcPct val="90000"/>
              </a:lnSpc>
              <a:spcAft>
                <a:spcPct val="20000"/>
              </a:spcAft>
              <a:defRPr/>
            </a:pPr>
            <a:r>
              <a:rPr kumimoji="1" lang="en-US" altLang="zh-CN" dirty="0">
                <a:latin typeface="Helvetica" panose="020B0604020202020204" pitchFamily="34" charset="0"/>
              </a:rPr>
              <a:t>Sometimes called </a:t>
            </a:r>
            <a:r>
              <a:rPr kumimoji="1" lang="en-US" altLang="zh-CN" i="1" dirty="0">
                <a:solidFill>
                  <a:srgbClr val="3366FF"/>
                </a:solidFill>
                <a:latin typeface="Helvetica" panose="020B0604020202020204" pitchFamily="34" charset="0"/>
              </a:rPr>
              <a:t>partitioning</a:t>
            </a:r>
            <a:r>
              <a:rPr kumimoji="1" lang="en-US" altLang="zh-CN" dirty="0">
                <a:latin typeface="Helvetica" panose="020B0604020202020204" pitchFamily="34" charset="0"/>
              </a:rPr>
              <a:t> or </a:t>
            </a:r>
            <a:r>
              <a:rPr kumimoji="1" lang="en-US" altLang="zh-CN" i="1" dirty="0">
                <a:solidFill>
                  <a:srgbClr val="3366FF"/>
                </a:solidFill>
                <a:latin typeface="Helvetica" panose="020B0604020202020204" pitchFamily="34" charset="0"/>
              </a:rPr>
              <a:t>problem elaboration</a:t>
            </a:r>
          </a:p>
          <a:p>
            <a:pPr>
              <a:lnSpc>
                <a:spcPct val="90000"/>
              </a:lnSpc>
              <a:spcAft>
                <a:spcPct val="20000"/>
              </a:spcAft>
              <a:defRPr/>
            </a:pPr>
            <a:r>
              <a:rPr kumimoji="1" lang="en-US" altLang="zh-CN" dirty="0">
                <a:latin typeface="Helvetica" panose="020B0604020202020204" pitchFamily="34" charset="0"/>
              </a:rPr>
              <a:t>Once scope is defined …</a:t>
            </a:r>
          </a:p>
          <a:p>
            <a:pPr lvl="1">
              <a:lnSpc>
                <a:spcPct val="90000"/>
              </a:lnSpc>
              <a:spcAft>
                <a:spcPct val="20000"/>
              </a:spcAft>
              <a:defRPr/>
            </a:pPr>
            <a:r>
              <a:rPr lang="en-US" altLang="zh-CN" sz="2000" dirty="0">
                <a:solidFill>
                  <a:srgbClr val="0033CC"/>
                </a:solidFill>
                <a:latin typeface="Helvetica" panose="020B0604020202020204" pitchFamily="34" charset="0"/>
                <a:cs typeface="Helvetica" panose="020B0604020202020204" pitchFamily="34" charset="0"/>
              </a:rPr>
              <a:t>It is decomposed into constituent functions</a:t>
            </a:r>
          </a:p>
          <a:p>
            <a:pPr lvl="1">
              <a:lnSpc>
                <a:spcPct val="90000"/>
              </a:lnSpc>
              <a:spcAft>
                <a:spcPct val="20000"/>
              </a:spcAft>
              <a:defRPr/>
            </a:pPr>
            <a:r>
              <a:rPr lang="en-US" altLang="zh-CN" sz="2000" dirty="0">
                <a:solidFill>
                  <a:srgbClr val="0033CC"/>
                </a:solidFill>
                <a:latin typeface="Helvetica" panose="020B0604020202020204" pitchFamily="34" charset="0"/>
                <a:cs typeface="Helvetica" panose="020B0604020202020204" pitchFamily="34" charset="0"/>
              </a:rPr>
              <a:t>It is decomposed into user-visible data objects</a:t>
            </a:r>
          </a:p>
          <a:p>
            <a:pPr marL="457200" lvl="1" indent="0">
              <a:lnSpc>
                <a:spcPct val="90000"/>
              </a:lnSpc>
              <a:spcAft>
                <a:spcPct val="20000"/>
              </a:spcAft>
              <a:buFontTx/>
              <a:buNone/>
              <a:defRPr/>
            </a:pPr>
            <a:r>
              <a:rPr lang="en-US" altLang="zh-CN" sz="2000" dirty="0">
                <a:solidFill>
                  <a:srgbClr val="0033CC"/>
                </a:solidFill>
                <a:latin typeface="Helvetica" panose="020B0604020202020204" pitchFamily="34" charset="0"/>
                <a:cs typeface="Helvetica" panose="020B0604020202020204" pitchFamily="34" charset="0"/>
              </a:rPr>
              <a:t>or</a:t>
            </a:r>
          </a:p>
          <a:p>
            <a:pPr lvl="1">
              <a:lnSpc>
                <a:spcPct val="90000"/>
              </a:lnSpc>
              <a:spcAft>
                <a:spcPct val="20000"/>
              </a:spcAft>
              <a:defRPr/>
            </a:pPr>
            <a:r>
              <a:rPr lang="en-US" altLang="zh-CN" sz="2000" dirty="0">
                <a:solidFill>
                  <a:srgbClr val="0033CC"/>
                </a:solidFill>
                <a:latin typeface="Helvetica" panose="020B0604020202020204" pitchFamily="34" charset="0"/>
                <a:cs typeface="Helvetica" panose="020B0604020202020204" pitchFamily="34" charset="0"/>
              </a:rPr>
              <a:t>It is decomposed into a set of problem classes</a:t>
            </a:r>
          </a:p>
          <a:p>
            <a:pPr>
              <a:lnSpc>
                <a:spcPct val="90000"/>
              </a:lnSpc>
              <a:spcAft>
                <a:spcPct val="20000"/>
              </a:spcAft>
              <a:defRPr/>
            </a:pPr>
            <a:r>
              <a:rPr kumimoji="1" lang="en-US" altLang="zh-CN" dirty="0">
                <a:latin typeface="Helvetica" panose="020B0604020202020204" pitchFamily="34" charset="0"/>
              </a:rPr>
              <a:t>Decomposition process continues until all functions or problem classes have been defined</a:t>
            </a:r>
          </a:p>
        </p:txBody>
      </p:sp>
      <p:sp>
        <p:nvSpPr>
          <p:cNvPr id="25603" name="灯片编号占位符 1">
            <a:extLst>
              <a:ext uri="{FF2B5EF4-FFF2-40B4-BE49-F238E27FC236}">
                <a16:creationId xmlns:a16="http://schemas.microsoft.com/office/drawing/2014/main" id="{DDC79FA6-AE5F-26FF-9404-EAC719B202D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95188CB-BE98-4B0A-BAD5-DA8E5B7F51E2}" type="slidenum">
              <a:rPr lang="en-US" altLang="zh-CN" sz="1400">
                <a:solidFill>
                  <a:schemeClr val="tx1"/>
                </a:solidFill>
              </a:rPr>
              <a:pPr>
                <a:spcBef>
                  <a:spcPct val="0"/>
                </a:spcBef>
                <a:buFontTx/>
                <a:buNone/>
              </a:pPr>
              <a:t>12</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B4BFABE0-AED8-1544-8291-7CA39E07CA6A}"/>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The Process</a:t>
            </a:r>
          </a:p>
        </p:txBody>
      </p:sp>
      <p:sp>
        <p:nvSpPr>
          <p:cNvPr id="9" name="Rectangle 4">
            <a:extLst>
              <a:ext uri="{FF2B5EF4-FFF2-40B4-BE49-F238E27FC236}">
                <a16:creationId xmlns:a16="http://schemas.microsoft.com/office/drawing/2014/main" id="{8F439A58-84FB-384E-AE89-7FE296DF1680}"/>
              </a:ext>
            </a:extLst>
          </p:cNvPr>
          <p:cNvSpPr txBox="1">
            <a:spLocks noChangeArrowheads="1"/>
          </p:cNvSpPr>
          <p:nvPr/>
        </p:nvSpPr>
        <p:spPr bwMode="auto">
          <a:xfrm>
            <a:off x="900113" y="17732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a:lstStyle>
          <a:p>
            <a:pPr>
              <a:lnSpc>
                <a:spcPct val="90000"/>
              </a:lnSpc>
              <a:spcAft>
                <a:spcPct val="20000"/>
              </a:spcAft>
              <a:defRPr/>
            </a:pPr>
            <a:r>
              <a:rPr kumimoji="1" lang="en-US" altLang="zh-CN" dirty="0">
                <a:latin typeface="Helvetica" panose="020B0604020202020204" pitchFamily="34" charset="0"/>
              </a:rPr>
              <a:t>Once a process framework has been established</a:t>
            </a:r>
          </a:p>
          <a:p>
            <a:pPr lvl="1">
              <a:lnSpc>
                <a:spcPct val="90000"/>
              </a:lnSpc>
              <a:spcAft>
                <a:spcPct val="20000"/>
              </a:spcAft>
              <a:defRPr/>
            </a:pPr>
            <a:r>
              <a:rPr lang="en-US" altLang="zh-CN" sz="2000" dirty="0">
                <a:solidFill>
                  <a:srgbClr val="0033CC"/>
                </a:solidFill>
                <a:latin typeface="Helvetica" panose="020B0604020202020204" pitchFamily="34" charset="0"/>
                <a:cs typeface="Helvetica" panose="020B0604020202020204" pitchFamily="34" charset="0"/>
              </a:rPr>
              <a:t>Consider project characteristics</a:t>
            </a:r>
          </a:p>
          <a:p>
            <a:pPr lvl="1">
              <a:lnSpc>
                <a:spcPct val="90000"/>
              </a:lnSpc>
              <a:spcAft>
                <a:spcPct val="20000"/>
              </a:spcAft>
              <a:defRPr/>
            </a:pPr>
            <a:r>
              <a:rPr lang="en-US" altLang="zh-CN" sz="2000" dirty="0">
                <a:solidFill>
                  <a:srgbClr val="0033CC"/>
                </a:solidFill>
                <a:latin typeface="Helvetica" panose="020B0604020202020204" pitchFamily="34" charset="0"/>
                <a:cs typeface="Helvetica" panose="020B0604020202020204" pitchFamily="34" charset="0"/>
              </a:rPr>
              <a:t>Determine the degree of rigor required</a:t>
            </a:r>
          </a:p>
          <a:p>
            <a:pPr lvl="1">
              <a:lnSpc>
                <a:spcPct val="90000"/>
              </a:lnSpc>
              <a:spcAft>
                <a:spcPct val="20000"/>
              </a:spcAft>
              <a:defRPr/>
            </a:pPr>
            <a:r>
              <a:rPr lang="en-US" altLang="zh-CN" sz="2000" dirty="0">
                <a:solidFill>
                  <a:srgbClr val="0033CC"/>
                </a:solidFill>
                <a:latin typeface="Helvetica" panose="020B0604020202020204" pitchFamily="34" charset="0"/>
                <a:cs typeface="Helvetica" panose="020B0604020202020204" pitchFamily="34" charset="0"/>
              </a:rPr>
              <a:t>Define a task set for each software engineering activity</a:t>
            </a:r>
          </a:p>
          <a:p>
            <a:pPr lvl="2">
              <a:lnSpc>
                <a:spcPct val="90000"/>
              </a:lnSpc>
              <a:spcAft>
                <a:spcPct val="20000"/>
              </a:spcAft>
              <a:defRPr/>
            </a:pPr>
            <a:r>
              <a:rPr lang="en-US" altLang="zh-CN" sz="1800" kern="0" dirty="0">
                <a:latin typeface="Helvetica" panose="020B0604020202020204" pitchFamily="34" charset="0"/>
                <a:cs typeface="Helvetica" panose="020B0604020202020204" pitchFamily="34" charset="0"/>
              </a:rPr>
              <a:t>Task set =</a:t>
            </a:r>
          </a:p>
          <a:p>
            <a:pPr lvl="3">
              <a:lnSpc>
                <a:spcPct val="90000"/>
              </a:lnSpc>
              <a:spcAft>
                <a:spcPct val="20000"/>
              </a:spcAft>
              <a:defRPr/>
            </a:pPr>
            <a:r>
              <a:rPr lang="en-US" altLang="zh-CN" sz="1800" kern="0" dirty="0">
                <a:latin typeface="Helvetica" panose="020B0604020202020204" pitchFamily="34" charset="0"/>
                <a:cs typeface="Helvetica" panose="020B0604020202020204" pitchFamily="34" charset="0"/>
              </a:rPr>
              <a:t>Software engineering tasks</a:t>
            </a:r>
          </a:p>
          <a:p>
            <a:pPr lvl="3">
              <a:lnSpc>
                <a:spcPct val="90000"/>
              </a:lnSpc>
              <a:spcAft>
                <a:spcPct val="20000"/>
              </a:spcAft>
              <a:defRPr/>
            </a:pPr>
            <a:r>
              <a:rPr lang="en-US" altLang="zh-CN" sz="1800" kern="0" dirty="0">
                <a:latin typeface="Helvetica" panose="020B0604020202020204" pitchFamily="34" charset="0"/>
                <a:cs typeface="Helvetica" panose="020B0604020202020204" pitchFamily="34" charset="0"/>
              </a:rPr>
              <a:t>Work products</a:t>
            </a:r>
          </a:p>
          <a:p>
            <a:pPr lvl="3">
              <a:lnSpc>
                <a:spcPct val="90000"/>
              </a:lnSpc>
              <a:spcAft>
                <a:spcPct val="20000"/>
              </a:spcAft>
              <a:defRPr/>
            </a:pPr>
            <a:r>
              <a:rPr lang="en-US" altLang="zh-CN" sz="1800" kern="0" dirty="0">
                <a:latin typeface="Helvetica" panose="020B0604020202020204" pitchFamily="34" charset="0"/>
                <a:cs typeface="Helvetica" panose="020B0604020202020204" pitchFamily="34" charset="0"/>
              </a:rPr>
              <a:t>Quality assurance points</a:t>
            </a:r>
          </a:p>
          <a:p>
            <a:pPr lvl="3">
              <a:lnSpc>
                <a:spcPct val="90000"/>
              </a:lnSpc>
              <a:spcAft>
                <a:spcPct val="20000"/>
              </a:spcAft>
              <a:defRPr/>
            </a:pPr>
            <a:r>
              <a:rPr lang="en-US" altLang="zh-CN" sz="1800" kern="0" dirty="0">
                <a:latin typeface="Helvetica" panose="020B0604020202020204" pitchFamily="34" charset="0"/>
                <a:cs typeface="Helvetica" panose="020B0604020202020204" pitchFamily="34" charset="0"/>
              </a:rPr>
              <a:t>Milestones</a:t>
            </a:r>
          </a:p>
          <a:p>
            <a:pPr lvl="2">
              <a:lnSpc>
                <a:spcPct val="90000"/>
              </a:lnSpc>
              <a:spcAft>
                <a:spcPct val="20000"/>
              </a:spcAft>
              <a:defRPr/>
            </a:pPr>
            <a:endParaRPr lang="en-US" altLang="zh-CN" sz="1400" dirty="0">
              <a:solidFill>
                <a:srgbClr val="0033CC"/>
              </a:solidFill>
            </a:endParaRPr>
          </a:p>
          <a:p>
            <a:pPr lvl="1">
              <a:lnSpc>
                <a:spcPct val="90000"/>
              </a:lnSpc>
              <a:spcAft>
                <a:spcPct val="20000"/>
              </a:spcAft>
              <a:defRPr/>
            </a:pPr>
            <a:endParaRPr lang="en-US" altLang="zh-CN" sz="1800" dirty="0">
              <a:solidFill>
                <a:srgbClr val="0033CC"/>
              </a:solidFill>
            </a:endParaRPr>
          </a:p>
        </p:txBody>
      </p:sp>
      <p:sp>
        <p:nvSpPr>
          <p:cNvPr id="26627" name="灯片编号占位符 1">
            <a:extLst>
              <a:ext uri="{FF2B5EF4-FFF2-40B4-BE49-F238E27FC236}">
                <a16:creationId xmlns:a16="http://schemas.microsoft.com/office/drawing/2014/main" id="{2C82F27D-EEF4-6D48-DA00-DC1813108D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F12005B0-35BA-481B-A613-22DD235A8080}" type="slidenum">
              <a:rPr lang="en-US" altLang="zh-CN" sz="1400">
                <a:solidFill>
                  <a:schemeClr val="tx1"/>
                </a:solidFill>
              </a:rPr>
              <a:pPr>
                <a:spcBef>
                  <a:spcPct val="0"/>
                </a:spcBef>
                <a:buFontTx/>
                <a:buNone/>
              </a:pPr>
              <a:t>13</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764505D7-05D3-F14B-A7FA-6D0D99C8597C}"/>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Melding the Problem and the Process</a:t>
            </a:r>
          </a:p>
        </p:txBody>
      </p:sp>
      <p:pic>
        <p:nvPicPr>
          <p:cNvPr id="2" name="图片 1">
            <a:extLst>
              <a:ext uri="{FF2B5EF4-FFF2-40B4-BE49-F238E27FC236}">
                <a16:creationId xmlns:a16="http://schemas.microsoft.com/office/drawing/2014/main" id="{3F6E87EC-71F9-9811-3B08-2D548B50EE6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71550" y="1557338"/>
            <a:ext cx="6472238" cy="444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1" name="灯片编号占位符 2">
            <a:extLst>
              <a:ext uri="{FF2B5EF4-FFF2-40B4-BE49-F238E27FC236}">
                <a16:creationId xmlns:a16="http://schemas.microsoft.com/office/drawing/2014/main" id="{81E192FE-533F-A796-005C-A79C3754C10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5A3FBB14-8EF6-4507-A455-B1E06796E069}" type="slidenum">
              <a:rPr lang="en-US" altLang="zh-CN" sz="1400">
                <a:solidFill>
                  <a:schemeClr val="tx1"/>
                </a:solidFill>
              </a:rPr>
              <a:pPr>
                <a:spcBef>
                  <a:spcPct val="0"/>
                </a:spcBef>
                <a:buFontTx/>
                <a:buNone/>
              </a:pPr>
              <a:t>14</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902202C1-CAB5-C443-B01E-06CB98023B1F}"/>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The Project</a:t>
            </a:r>
          </a:p>
        </p:txBody>
      </p:sp>
      <p:sp>
        <p:nvSpPr>
          <p:cNvPr id="5" name="Rectangle 4">
            <a:extLst>
              <a:ext uri="{FF2B5EF4-FFF2-40B4-BE49-F238E27FC236}">
                <a16:creationId xmlns:a16="http://schemas.microsoft.com/office/drawing/2014/main" id="{0259A272-1D28-99FD-4E7E-A12FAF1656CD}"/>
              </a:ext>
            </a:extLst>
          </p:cNvPr>
          <p:cNvSpPr txBox="1">
            <a:spLocks noChangeArrowheads="1"/>
          </p:cNvSpPr>
          <p:nvPr/>
        </p:nvSpPr>
        <p:spPr bwMode="auto">
          <a:xfrm>
            <a:off x="900113" y="1700213"/>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a:latin typeface="Helvetica" panose="020B0604020202020204" pitchFamily="34" charset="0"/>
              </a:rPr>
              <a:t>Projects get into trouble when …</a:t>
            </a:r>
          </a:p>
          <a:p>
            <a:pPr lvl="1">
              <a:lnSpc>
                <a:spcPct val="90000"/>
              </a:lnSpc>
              <a:spcAft>
                <a:spcPct val="20000"/>
              </a:spcAft>
            </a:pPr>
            <a:r>
              <a:rPr lang="en-US" altLang="zh-CN" sz="1800">
                <a:solidFill>
                  <a:srgbClr val="0033CC"/>
                </a:solidFill>
                <a:latin typeface="Helvetica" panose="020B0604020202020204" pitchFamily="34" charset="0"/>
              </a:rPr>
              <a:t>Software people don’t understand their customer’s needs.</a:t>
            </a:r>
          </a:p>
          <a:p>
            <a:pPr lvl="1">
              <a:lnSpc>
                <a:spcPct val="90000"/>
              </a:lnSpc>
              <a:spcAft>
                <a:spcPct val="20000"/>
              </a:spcAft>
            </a:pPr>
            <a:r>
              <a:rPr lang="en-US" altLang="zh-CN" sz="1800">
                <a:solidFill>
                  <a:srgbClr val="0033CC"/>
                </a:solidFill>
                <a:latin typeface="Helvetica" panose="020B0604020202020204" pitchFamily="34" charset="0"/>
              </a:rPr>
              <a:t>The product scope is poorly defined.</a:t>
            </a:r>
          </a:p>
          <a:p>
            <a:pPr lvl="1">
              <a:lnSpc>
                <a:spcPct val="90000"/>
              </a:lnSpc>
              <a:spcAft>
                <a:spcPct val="20000"/>
              </a:spcAft>
            </a:pPr>
            <a:r>
              <a:rPr lang="en-US" altLang="zh-CN" sz="1800">
                <a:solidFill>
                  <a:srgbClr val="0033CC"/>
                </a:solidFill>
                <a:latin typeface="Helvetica" panose="020B0604020202020204" pitchFamily="34" charset="0"/>
              </a:rPr>
              <a:t>Changes are managed poorly.</a:t>
            </a:r>
          </a:p>
          <a:p>
            <a:pPr lvl="1">
              <a:lnSpc>
                <a:spcPct val="90000"/>
              </a:lnSpc>
              <a:spcAft>
                <a:spcPct val="20000"/>
              </a:spcAft>
            </a:pPr>
            <a:r>
              <a:rPr lang="en-US" altLang="zh-CN" sz="1800">
                <a:solidFill>
                  <a:srgbClr val="0033CC"/>
                </a:solidFill>
                <a:latin typeface="Helvetica" panose="020B0604020202020204" pitchFamily="34" charset="0"/>
              </a:rPr>
              <a:t>The chosen technology changes.</a:t>
            </a:r>
          </a:p>
          <a:p>
            <a:pPr lvl="1">
              <a:lnSpc>
                <a:spcPct val="90000"/>
              </a:lnSpc>
              <a:spcAft>
                <a:spcPct val="20000"/>
              </a:spcAft>
            </a:pPr>
            <a:r>
              <a:rPr lang="en-US" altLang="zh-CN" sz="1800">
                <a:solidFill>
                  <a:srgbClr val="0033CC"/>
                </a:solidFill>
                <a:latin typeface="Helvetica" panose="020B0604020202020204" pitchFamily="34" charset="0"/>
              </a:rPr>
              <a:t>Business needs change [or are ill-defined]. </a:t>
            </a:r>
          </a:p>
          <a:p>
            <a:pPr lvl="1">
              <a:lnSpc>
                <a:spcPct val="90000"/>
              </a:lnSpc>
              <a:spcAft>
                <a:spcPct val="20000"/>
              </a:spcAft>
            </a:pPr>
            <a:r>
              <a:rPr lang="en-US" altLang="zh-CN" sz="1800">
                <a:solidFill>
                  <a:srgbClr val="0033CC"/>
                </a:solidFill>
                <a:latin typeface="Helvetica" panose="020B0604020202020204" pitchFamily="34" charset="0"/>
              </a:rPr>
              <a:t>Deadlines are unrealistic.</a:t>
            </a:r>
          </a:p>
          <a:p>
            <a:pPr lvl="1">
              <a:lnSpc>
                <a:spcPct val="90000"/>
              </a:lnSpc>
              <a:spcAft>
                <a:spcPct val="20000"/>
              </a:spcAft>
            </a:pPr>
            <a:r>
              <a:rPr lang="en-US" altLang="zh-CN" sz="1800">
                <a:solidFill>
                  <a:srgbClr val="0033CC"/>
                </a:solidFill>
                <a:latin typeface="Helvetica" panose="020B0604020202020204" pitchFamily="34" charset="0"/>
              </a:rPr>
              <a:t>Users are resistant.</a:t>
            </a:r>
          </a:p>
          <a:p>
            <a:pPr lvl="1">
              <a:lnSpc>
                <a:spcPct val="90000"/>
              </a:lnSpc>
              <a:spcAft>
                <a:spcPct val="20000"/>
              </a:spcAft>
            </a:pPr>
            <a:r>
              <a:rPr lang="en-US" altLang="zh-CN" sz="1800">
                <a:solidFill>
                  <a:srgbClr val="0033CC"/>
                </a:solidFill>
                <a:latin typeface="Helvetica" panose="020B0604020202020204" pitchFamily="34" charset="0"/>
              </a:rPr>
              <a:t>Sponsorship is lost [or was never properly obtained].</a:t>
            </a:r>
          </a:p>
          <a:p>
            <a:pPr lvl="1">
              <a:lnSpc>
                <a:spcPct val="90000"/>
              </a:lnSpc>
              <a:spcAft>
                <a:spcPct val="20000"/>
              </a:spcAft>
            </a:pPr>
            <a:r>
              <a:rPr lang="en-US" altLang="zh-CN" sz="1800">
                <a:solidFill>
                  <a:srgbClr val="0033CC"/>
                </a:solidFill>
                <a:latin typeface="Helvetica" panose="020B0604020202020204" pitchFamily="34" charset="0"/>
              </a:rPr>
              <a:t>The project team lacks people with appropriate skills.</a:t>
            </a:r>
          </a:p>
          <a:p>
            <a:pPr lvl="1">
              <a:lnSpc>
                <a:spcPct val="90000"/>
              </a:lnSpc>
              <a:spcAft>
                <a:spcPct val="20000"/>
              </a:spcAft>
            </a:pPr>
            <a:r>
              <a:rPr lang="en-US" altLang="zh-CN" sz="1800">
                <a:solidFill>
                  <a:srgbClr val="0033CC"/>
                </a:solidFill>
                <a:latin typeface="Helvetica" panose="020B0604020202020204" pitchFamily="34" charset="0"/>
              </a:rPr>
              <a:t>Managers [and practitioners] avoid best practices and lessons learned.</a:t>
            </a:r>
          </a:p>
        </p:txBody>
      </p:sp>
      <p:sp>
        <p:nvSpPr>
          <p:cNvPr id="28675" name="灯片编号占位符 1">
            <a:extLst>
              <a:ext uri="{FF2B5EF4-FFF2-40B4-BE49-F238E27FC236}">
                <a16:creationId xmlns:a16="http://schemas.microsoft.com/office/drawing/2014/main" id="{8383CD6F-50CC-3F4A-436A-9F1CF0B8FE6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7B40B6DA-404C-4A81-B45B-C9F800B786B5}" type="slidenum">
              <a:rPr lang="en-US" altLang="zh-CN" sz="1400">
                <a:solidFill>
                  <a:schemeClr val="tx1"/>
                </a:solidFill>
              </a:rPr>
              <a:pPr>
                <a:spcBef>
                  <a:spcPct val="0"/>
                </a:spcBef>
                <a:buFontTx/>
                <a:buNone/>
              </a:pPr>
              <a:t>15</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0DABB74C-F33F-034B-BAFB-7358F2E2EB4B}"/>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800" dirty="0">
                <a:latin typeface="Arial" charset="0"/>
                <a:ea typeface="宋体" charset="-122"/>
              </a:rPr>
              <a:t>Common-Sense Approach to Projects</a:t>
            </a:r>
            <a:endParaRPr lang="en-US" altLang="zh-CN" sz="2400" i="1" kern="0" dirty="0">
              <a:solidFill>
                <a:srgbClr val="000066"/>
              </a:solidFill>
              <a:latin typeface="Palatino" charset="0"/>
              <a:ea typeface="+mn-ea"/>
            </a:endParaRPr>
          </a:p>
        </p:txBody>
      </p:sp>
      <p:sp>
        <p:nvSpPr>
          <p:cNvPr id="9" name="Rectangle 4">
            <a:extLst>
              <a:ext uri="{FF2B5EF4-FFF2-40B4-BE49-F238E27FC236}">
                <a16:creationId xmlns:a16="http://schemas.microsoft.com/office/drawing/2014/main" id="{B03B650E-93EE-7379-94A3-F59898093B33}"/>
              </a:ext>
            </a:extLst>
          </p:cNvPr>
          <p:cNvSpPr txBox="1">
            <a:spLocks noChangeArrowheads="1"/>
          </p:cNvSpPr>
          <p:nvPr/>
        </p:nvSpPr>
        <p:spPr bwMode="auto">
          <a:xfrm>
            <a:off x="900113" y="15573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lvl="1">
              <a:lnSpc>
                <a:spcPct val="90000"/>
              </a:lnSpc>
              <a:spcAft>
                <a:spcPct val="20000"/>
              </a:spcAft>
              <a:buFontTx/>
              <a:buChar char="•"/>
            </a:pPr>
            <a:r>
              <a:rPr kumimoji="1" lang="en-US" altLang="zh-CN" sz="1800" i="1">
                <a:solidFill>
                  <a:srgbClr val="3366FF"/>
                </a:solidFill>
                <a:latin typeface="Helvetica" panose="020B0604020202020204" pitchFamily="34" charset="0"/>
              </a:rPr>
              <a:t>Start on the right foot.  </a:t>
            </a:r>
            <a:r>
              <a:rPr kumimoji="1" lang="en-US" altLang="zh-CN" sz="1800">
                <a:latin typeface="Helvetica" panose="020B0604020202020204" pitchFamily="34" charset="0"/>
              </a:rPr>
              <a:t>This is accomplished by working hard (very hard) to understand the problem that is to be solved and then setting realistic objectives and expectations.   </a:t>
            </a:r>
          </a:p>
          <a:p>
            <a:pPr lvl="1">
              <a:lnSpc>
                <a:spcPct val="90000"/>
              </a:lnSpc>
              <a:spcAft>
                <a:spcPct val="20000"/>
              </a:spcAft>
              <a:buFontTx/>
              <a:buChar char="•"/>
            </a:pPr>
            <a:r>
              <a:rPr kumimoji="1" lang="en-US" altLang="zh-CN" sz="1800" i="1">
                <a:solidFill>
                  <a:srgbClr val="3366FF"/>
                </a:solidFill>
                <a:latin typeface="Helvetica" panose="020B0604020202020204" pitchFamily="34" charset="0"/>
              </a:rPr>
              <a:t>Maintain momentum. </a:t>
            </a:r>
            <a:r>
              <a:rPr kumimoji="1" lang="en-US" altLang="zh-CN" sz="1800">
                <a:latin typeface="Helvetica" panose="020B0604020202020204" pitchFamily="34" charset="0"/>
              </a:rPr>
              <a:t>The project manager must provide incentives to keep turnover of personnel to an absolute minimum, the team should emphasize quality in every task it performs, and senior management should do everything possible to stay out of the team’s way.</a:t>
            </a:r>
          </a:p>
          <a:p>
            <a:pPr lvl="1">
              <a:lnSpc>
                <a:spcPct val="90000"/>
              </a:lnSpc>
              <a:spcAft>
                <a:spcPct val="20000"/>
              </a:spcAft>
              <a:buFontTx/>
              <a:buChar char="•"/>
            </a:pPr>
            <a:r>
              <a:rPr kumimoji="1" lang="en-US" altLang="zh-CN" sz="1800" i="1">
                <a:solidFill>
                  <a:srgbClr val="3366FF"/>
                </a:solidFill>
                <a:latin typeface="Helvetica" panose="020B0604020202020204" pitchFamily="34" charset="0"/>
              </a:rPr>
              <a:t>Track progress.  </a:t>
            </a:r>
            <a:r>
              <a:rPr kumimoji="1" lang="en-US" altLang="zh-CN" sz="1800">
                <a:latin typeface="Helvetica" panose="020B0604020202020204" pitchFamily="34" charset="0"/>
              </a:rPr>
              <a:t>For a software project, progress is tracked as work products  (e.g., models, source code, sets of test cases) are produced and approved (using formal technical reviews) as part of a quality assurance activity. </a:t>
            </a:r>
          </a:p>
          <a:p>
            <a:pPr lvl="1">
              <a:lnSpc>
                <a:spcPct val="90000"/>
              </a:lnSpc>
              <a:spcAft>
                <a:spcPct val="20000"/>
              </a:spcAft>
              <a:buFontTx/>
              <a:buChar char="•"/>
            </a:pPr>
            <a:r>
              <a:rPr kumimoji="1" lang="en-US" altLang="zh-CN" sz="1800" i="1">
                <a:solidFill>
                  <a:srgbClr val="3366FF"/>
                </a:solidFill>
                <a:latin typeface="Helvetica" panose="020B0604020202020204" pitchFamily="34" charset="0"/>
              </a:rPr>
              <a:t>Make smart decisions.   </a:t>
            </a:r>
            <a:r>
              <a:rPr kumimoji="1" lang="en-US" altLang="zh-CN" sz="1800">
                <a:latin typeface="Helvetica" panose="020B0604020202020204" pitchFamily="34" charset="0"/>
              </a:rPr>
              <a:t>In essence, the decisions of the project manager and the software team should be to “keep it simple.” </a:t>
            </a:r>
          </a:p>
          <a:p>
            <a:pPr lvl="1">
              <a:lnSpc>
                <a:spcPct val="90000"/>
              </a:lnSpc>
              <a:spcAft>
                <a:spcPct val="20000"/>
              </a:spcAft>
              <a:buFontTx/>
              <a:buChar char="•"/>
            </a:pPr>
            <a:r>
              <a:rPr kumimoji="1" lang="en-US" altLang="zh-CN" sz="1800" i="1">
                <a:solidFill>
                  <a:srgbClr val="3366FF"/>
                </a:solidFill>
                <a:latin typeface="Helvetica" panose="020B0604020202020204" pitchFamily="34" charset="0"/>
              </a:rPr>
              <a:t>Conduct a postmortem analysis.  </a:t>
            </a:r>
            <a:r>
              <a:rPr kumimoji="1" lang="en-US" altLang="zh-CN" sz="1800">
                <a:latin typeface="Helvetica" panose="020B0604020202020204" pitchFamily="34" charset="0"/>
              </a:rPr>
              <a:t>Establish a consistent mechanism for extracting lessons learned for each project. </a:t>
            </a:r>
          </a:p>
        </p:txBody>
      </p:sp>
      <p:sp>
        <p:nvSpPr>
          <p:cNvPr id="29699" name="灯片编号占位符 1">
            <a:extLst>
              <a:ext uri="{FF2B5EF4-FFF2-40B4-BE49-F238E27FC236}">
                <a16:creationId xmlns:a16="http://schemas.microsoft.com/office/drawing/2014/main" id="{CC0635D8-BBDF-B531-2C77-B60E465C68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1AE3F19C-8D7C-4374-9162-B98B0A16DF2E}" type="slidenum">
              <a:rPr lang="en-US" altLang="zh-CN" sz="1400">
                <a:solidFill>
                  <a:schemeClr val="tx1"/>
                </a:solidFill>
              </a:rPr>
              <a:pPr>
                <a:spcBef>
                  <a:spcPct val="0"/>
                </a:spcBef>
                <a:buFontTx/>
                <a:buNone/>
              </a:pPr>
              <a:t>16</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63565EB5-B6D1-6445-A6CD-1651EE373E38}"/>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800" dirty="0">
                <a:latin typeface="Arial" charset="0"/>
                <a:ea typeface="宋体" charset="-122"/>
              </a:rPr>
              <a:t>To Get to the Essence of a Project</a:t>
            </a:r>
            <a:endParaRPr lang="en-US" altLang="zh-CN" sz="2400" i="1" kern="0" dirty="0">
              <a:solidFill>
                <a:srgbClr val="000066"/>
              </a:solidFill>
              <a:latin typeface="Palatino" charset="0"/>
              <a:ea typeface="+mn-ea"/>
            </a:endParaRPr>
          </a:p>
        </p:txBody>
      </p:sp>
      <p:sp>
        <p:nvSpPr>
          <p:cNvPr id="9" name="Rectangle 4">
            <a:extLst>
              <a:ext uri="{FF2B5EF4-FFF2-40B4-BE49-F238E27FC236}">
                <a16:creationId xmlns:a16="http://schemas.microsoft.com/office/drawing/2014/main" id="{6DE58A8F-DDF0-506D-6819-40E8EC85D582}"/>
              </a:ext>
            </a:extLst>
          </p:cNvPr>
          <p:cNvSpPr txBox="1">
            <a:spLocks noChangeArrowheads="1"/>
          </p:cNvSpPr>
          <p:nvPr/>
        </p:nvSpPr>
        <p:spPr bwMode="auto">
          <a:xfrm>
            <a:off x="900113" y="1844675"/>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lvl="1">
              <a:lnSpc>
                <a:spcPct val="90000"/>
              </a:lnSpc>
              <a:spcAft>
                <a:spcPct val="20000"/>
              </a:spcAft>
              <a:buFontTx/>
              <a:buChar char="•"/>
            </a:pPr>
            <a:r>
              <a:rPr kumimoji="1" lang="en-US" altLang="zh-CN" sz="2000" i="1">
                <a:solidFill>
                  <a:srgbClr val="3366FF"/>
                </a:solidFill>
                <a:latin typeface="Helvetica" panose="020B0604020202020204" pitchFamily="34" charset="0"/>
              </a:rPr>
              <a:t>W</a:t>
            </a:r>
            <a:r>
              <a:rPr kumimoji="1" lang="en-US" altLang="zh-CN" sz="2000">
                <a:latin typeface="Helvetica" panose="020B0604020202020204" pitchFamily="34" charset="0"/>
              </a:rPr>
              <a:t>hy is the system being developed?</a:t>
            </a:r>
          </a:p>
          <a:p>
            <a:pPr lvl="1">
              <a:lnSpc>
                <a:spcPct val="90000"/>
              </a:lnSpc>
              <a:spcAft>
                <a:spcPct val="20000"/>
              </a:spcAft>
              <a:buFontTx/>
              <a:buChar char="•"/>
            </a:pPr>
            <a:r>
              <a:rPr kumimoji="1" lang="en-US" altLang="zh-CN" sz="2000" i="1">
                <a:solidFill>
                  <a:srgbClr val="3366FF"/>
                </a:solidFill>
                <a:latin typeface="Helvetica" panose="020B0604020202020204" pitchFamily="34" charset="0"/>
              </a:rPr>
              <a:t>W</a:t>
            </a:r>
            <a:r>
              <a:rPr kumimoji="1" lang="en-US" altLang="zh-CN" sz="2000">
                <a:latin typeface="Helvetica" panose="020B0604020202020204" pitchFamily="34" charset="0"/>
              </a:rPr>
              <a:t>hat will be done? </a:t>
            </a:r>
          </a:p>
          <a:p>
            <a:pPr lvl="1">
              <a:lnSpc>
                <a:spcPct val="90000"/>
              </a:lnSpc>
              <a:spcAft>
                <a:spcPct val="20000"/>
              </a:spcAft>
              <a:buFontTx/>
              <a:buChar char="•"/>
            </a:pPr>
            <a:r>
              <a:rPr kumimoji="1" lang="en-US" altLang="zh-CN" sz="2000" i="1">
                <a:solidFill>
                  <a:srgbClr val="3366FF"/>
                </a:solidFill>
                <a:latin typeface="Helvetica" panose="020B0604020202020204" pitchFamily="34" charset="0"/>
              </a:rPr>
              <a:t>W</a:t>
            </a:r>
            <a:r>
              <a:rPr kumimoji="1" lang="en-US" altLang="zh-CN" sz="2000">
                <a:latin typeface="Helvetica" panose="020B0604020202020204" pitchFamily="34" charset="0"/>
              </a:rPr>
              <a:t>hen will it be accomplished?</a:t>
            </a:r>
          </a:p>
          <a:p>
            <a:pPr lvl="1">
              <a:lnSpc>
                <a:spcPct val="90000"/>
              </a:lnSpc>
              <a:spcAft>
                <a:spcPct val="20000"/>
              </a:spcAft>
              <a:buFontTx/>
              <a:buChar char="•"/>
            </a:pPr>
            <a:r>
              <a:rPr kumimoji="1" lang="en-US" altLang="zh-CN" sz="2000" i="1">
                <a:solidFill>
                  <a:srgbClr val="3366FF"/>
                </a:solidFill>
                <a:latin typeface="Helvetica" panose="020B0604020202020204" pitchFamily="34" charset="0"/>
              </a:rPr>
              <a:t>W</a:t>
            </a:r>
            <a:r>
              <a:rPr kumimoji="1" lang="en-US" altLang="zh-CN" sz="2000">
                <a:latin typeface="Helvetica" panose="020B0604020202020204" pitchFamily="34" charset="0"/>
              </a:rPr>
              <a:t>ho is responsible?</a:t>
            </a:r>
          </a:p>
          <a:p>
            <a:pPr lvl="1">
              <a:lnSpc>
                <a:spcPct val="90000"/>
              </a:lnSpc>
              <a:spcAft>
                <a:spcPct val="20000"/>
              </a:spcAft>
              <a:buFontTx/>
              <a:buChar char="•"/>
            </a:pPr>
            <a:r>
              <a:rPr kumimoji="1" lang="en-US" altLang="zh-CN" sz="2000" i="1">
                <a:solidFill>
                  <a:srgbClr val="3366FF"/>
                </a:solidFill>
                <a:latin typeface="Helvetica" panose="020B0604020202020204" pitchFamily="34" charset="0"/>
              </a:rPr>
              <a:t>W</a:t>
            </a:r>
            <a:r>
              <a:rPr kumimoji="1" lang="en-US" altLang="zh-CN" sz="2000">
                <a:latin typeface="Helvetica" panose="020B0604020202020204" pitchFamily="34" charset="0"/>
              </a:rPr>
              <a:t>here are they organizationally located?</a:t>
            </a:r>
          </a:p>
          <a:p>
            <a:pPr lvl="1">
              <a:lnSpc>
                <a:spcPct val="90000"/>
              </a:lnSpc>
              <a:spcAft>
                <a:spcPct val="20000"/>
              </a:spcAft>
              <a:buFontTx/>
              <a:buChar char="•"/>
            </a:pPr>
            <a:r>
              <a:rPr kumimoji="1" lang="en-US" altLang="zh-CN" sz="2000" i="1">
                <a:solidFill>
                  <a:srgbClr val="3366FF"/>
                </a:solidFill>
                <a:latin typeface="Helvetica" panose="020B0604020202020204" pitchFamily="34" charset="0"/>
              </a:rPr>
              <a:t>H</a:t>
            </a:r>
            <a:r>
              <a:rPr kumimoji="1" lang="en-US" altLang="zh-CN" sz="2000">
                <a:latin typeface="Helvetica" panose="020B0604020202020204" pitchFamily="34" charset="0"/>
              </a:rPr>
              <a:t>ow will the job be done technically and managerially?</a:t>
            </a:r>
          </a:p>
          <a:p>
            <a:pPr lvl="1">
              <a:lnSpc>
                <a:spcPct val="90000"/>
              </a:lnSpc>
              <a:spcAft>
                <a:spcPct val="20000"/>
              </a:spcAft>
              <a:buFontTx/>
              <a:buChar char="•"/>
            </a:pPr>
            <a:r>
              <a:rPr kumimoji="1" lang="en-US" altLang="zh-CN" sz="2000" i="1">
                <a:solidFill>
                  <a:srgbClr val="3366FF"/>
                </a:solidFill>
                <a:latin typeface="Helvetica" panose="020B0604020202020204" pitchFamily="34" charset="0"/>
              </a:rPr>
              <a:t>H</a:t>
            </a:r>
            <a:r>
              <a:rPr kumimoji="1" lang="en-US" altLang="zh-CN" sz="2000">
                <a:latin typeface="Helvetica" panose="020B0604020202020204" pitchFamily="34" charset="0"/>
              </a:rPr>
              <a:t>ow much of each resource (e.g., people, software, tools, database) will be needed?</a:t>
            </a:r>
          </a:p>
        </p:txBody>
      </p:sp>
      <p:sp>
        <p:nvSpPr>
          <p:cNvPr id="18437" name="Text Box 4">
            <a:extLst>
              <a:ext uri="{FF2B5EF4-FFF2-40B4-BE49-F238E27FC236}">
                <a16:creationId xmlns:a16="http://schemas.microsoft.com/office/drawing/2014/main" id="{7EC3F034-455A-98E3-2B7E-15B616313115}"/>
              </a:ext>
            </a:extLst>
          </p:cNvPr>
          <p:cNvSpPr txBox="1">
            <a:spLocks noChangeArrowheads="1"/>
          </p:cNvSpPr>
          <p:nvPr/>
        </p:nvSpPr>
        <p:spPr bwMode="auto">
          <a:xfrm>
            <a:off x="5257800" y="5300663"/>
            <a:ext cx="30480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Bef>
                <a:spcPct val="50000"/>
              </a:spcBef>
              <a:buFontTx/>
              <a:buNone/>
            </a:pPr>
            <a:r>
              <a:rPr lang="en-US" altLang="zh-CN" sz="1800" b="1" i="1">
                <a:solidFill>
                  <a:schemeClr val="tx1"/>
                </a:solidFill>
                <a:latin typeface="Helvetica" panose="020B0604020202020204" pitchFamily="34" charset="0"/>
                <a:ea typeface="ＭＳ Ｐゴシック" panose="020B0600070205080204" pitchFamily="34" charset="-128"/>
              </a:rPr>
              <a:t>Barry Boehm [Boe96]</a:t>
            </a:r>
            <a:endParaRPr lang="en-US" altLang="zh-CN" sz="1800" b="1">
              <a:solidFill>
                <a:schemeClr val="tx1"/>
              </a:solidFill>
              <a:latin typeface="Helvetica" panose="020B0604020202020204" pitchFamily="34" charset="0"/>
              <a:ea typeface="ＭＳ Ｐゴシック" panose="020B0600070205080204" pitchFamily="34" charset="-128"/>
            </a:endParaRPr>
          </a:p>
        </p:txBody>
      </p:sp>
      <p:sp>
        <p:nvSpPr>
          <p:cNvPr id="30724" name="灯片编号占位符 1">
            <a:extLst>
              <a:ext uri="{FF2B5EF4-FFF2-40B4-BE49-F238E27FC236}">
                <a16:creationId xmlns:a16="http://schemas.microsoft.com/office/drawing/2014/main" id="{FAD0DF87-17DC-8A02-2951-BD27242F04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ACCDE289-2A3E-4A2D-9E3C-7E0314F7D2EA}" type="slidenum">
              <a:rPr lang="en-US" altLang="zh-CN" sz="1400">
                <a:solidFill>
                  <a:schemeClr val="tx1"/>
                </a:solidFill>
              </a:rPr>
              <a:pPr>
                <a:spcBef>
                  <a:spcPct val="0"/>
                </a:spcBef>
                <a:buFontTx/>
                <a:buNone/>
              </a:pPr>
              <a:t>17</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18437"/>
                                        </p:tgtEl>
                                        <p:attrNameLst>
                                          <p:attrName>style.visibility</p:attrName>
                                        </p:attrNameLst>
                                      </p:cBhvr>
                                      <p:to>
                                        <p:strVal val="visible"/>
                                      </p:to>
                                    </p:set>
                                    <p:animEffect transition="in" filter="wipe(down)">
                                      <p:cBhvr>
                                        <p:cTn id="10"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843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0769BD66-2F92-8A4C-9874-A289A089CF0C}"/>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800" dirty="0">
                <a:latin typeface="Arial" charset="0"/>
                <a:ea typeface="宋体" charset="-122"/>
              </a:rPr>
              <a:t>Critical Practices</a:t>
            </a:r>
            <a:endParaRPr lang="en-US" altLang="zh-CN" sz="2400" i="1" kern="0" dirty="0">
              <a:solidFill>
                <a:srgbClr val="000066"/>
              </a:solidFill>
              <a:latin typeface="Palatino" charset="0"/>
              <a:ea typeface="+mn-ea"/>
            </a:endParaRPr>
          </a:p>
        </p:txBody>
      </p:sp>
      <p:sp>
        <p:nvSpPr>
          <p:cNvPr id="9" name="Rectangle 4">
            <a:extLst>
              <a:ext uri="{FF2B5EF4-FFF2-40B4-BE49-F238E27FC236}">
                <a16:creationId xmlns:a16="http://schemas.microsoft.com/office/drawing/2014/main" id="{25E9AB2B-DAFC-061A-7EA8-BF56C879C5D8}"/>
              </a:ext>
            </a:extLst>
          </p:cNvPr>
          <p:cNvSpPr txBox="1">
            <a:spLocks noChangeArrowheads="1"/>
          </p:cNvSpPr>
          <p:nvPr/>
        </p:nvSpPr>
        <p:spPr bwMode="auto">
          <a:xfrm>
            <a:off x="900113" y="1916113"/>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Aft>
                <a:spcPct val="20000"/>
              </a:spcAft>
            </a:pPr>
            <a:r>
              <a:rPr kumimoji="1" lang="en-US" altLang="zh-CN">
                <a:latin typeface="Helvetica" panose="020B0604020202020204" pitchFamily="34" charset="0"/>
              </a:rPr>
              <a:t>Formal risk management</a:t>
            </a:r>
          </a:p>
          <a:p>
            <a:pPr>
              <a:lnSpc>
                <a:spcPct val="90000"/>
              </a:lnSpc>
              <a:spcAft>
                <a:spcPct val="20000"/>
              </a:spcAft>
            </a:pPr>
            <a:r>
              <a:rPr kumimoji="1" lang="en-US" altLang="zh-CN">
                <a:latin typeface="Helvetica" panose="020B0604020202020204" pitchFamily="34" charset="0"/>
              </a:rPr>
              <a:t>Empirical cost and schedule estimation</a:t>
            </a:r>
          </a:p>
          <a:p>
            <a:pPr>
              <a:lnSpc>
                <a:spcPct val="90000"/>
              </a:lnSpc>
              <a:spcAft>
                <a:spcPct val="20000"/>
              </a:spcAft>
            </a:pPr>
            <a:r>
              <a:rPr kumimoji="1" lang="en-US" altLang="zh-CN">
                <a:latin typeface="Helvetica" panose="020B0604020202020204" pitchFamily="34" charset="0"/>
              </a:rPr>
              <a:t>Metrics-based project management</a:t>
            </a:r>
          </a:p>
          <a:p>
            <a:pPr>
              <a:lnSpc>
                <a:spcPct val="90000"/>
              </a:lnSpc>
              <a:spcAft>
                <a:spcPct val="20000"/>
              </a:spcAft>
            </a:pPr>
            <a:r>
              <a:rPr kumimoji="1" lang="en-US" altLang="zh-CN">
                <a:latin typeface="Helvetica" panose="020B0604020202020204" pitchFamily="34" charset="0"/>
              </a:rPr>
              <a:t>Earned value tracking</a:t>
            </a:r>
          </a:p>
          <a:p>
            <a:pPr>
              <a:lnSpc>
                <a:spcPct val="90000"/>
              </a:lnSpc>
              <a:spcAft>
                <a:spcPct val="20000"/>
              </a:spcAft>
            </a:pPr>
            <a:r>
              <a:rPr kumimoji="1" lang="en-US" altLang="zh-CN">
                <a:latin typeface="Helvetica" panose="020B0604020202020204" pitchFamily="34" charset="0"/>
              </a:rPr>
              <a:t>Defect tracking against quality targets</a:t>
            </a:r>
          </a:p>
          <a:p>
            <a:pPr>
              <a:lnSpc>
                <a:spcPct val="90000"/>
              </a:lnSpc>
              <a:spcAft>
                <a:spcPct val="20000"/>
              </a:spcAft>
            </a:pPr>
            <a:r>
              <a:rPr kumimoji="1" lang="en-US" altLang="zh-CN">
                <a:latin typeface="Helvetica" panose="020B0604020202020204" pitchFamily="34" charset="0"/>
              </a:rPr>
              <a:t>People aware project management</a:t>
            </a:r>
          </a:p>
        </p:txBody>
      </p:sp>
      <p:sp>
        <p:nvSpPr>
          <p:cNvPr id="31747" name="灯片编号占位符 1">
            <a:extLst>
              <a:ext uri="{FF2B5EF4-FFF2-40B4-BE49-F238E27FC236}">
                <a16:creationId xmlns:a16="http://schemas.microsoft.com/office/drawing/2014/main" id="{D912C123-C5F2-45FB-DA48-878F5464F3E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B1484B73-A0E0-46AC-96A9-D01F7AA84DFA}" type="slidenum">
              <a:rPr lang="en-US" altLang="zh-CN" sz="1400">
                <a:solidFill>
                  <a:schemeClr val="tx1"/>
                </a:solidFill>
              </a:rPr>
              <a:pPr>
                <a:spcBef>
                  <a:spcPct val="0"/>
                </a:spcBef>
                <a:buFontTx/>
                <a:buNone/>
              </a:pPr>
              <a:t>18</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3DC5FF14-2614-F04B-9EEA-3D2AC3E658C9}"/>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The Four P’s </a:t>
            </a:r>
            <a:endParaRPr lang="en-US" altLang="zh-CN" sz="2400" i="1" kern="0" dirty="0">
              <a:solidFill>
                <a:srgbClr val="000066"/>
              </a:solidFill>
              <a:latin typeface="Palatino" charset="0"/>
              <a:ea typeface="+mn-ea"/>
            </a:endParaRPr>
          </a:p>
        </p:txBody>
      </p:sp>
      <p:sp>
        <p:nvSpPr>
          <p:cNvPr id="9" name="Rectangle 4">
            <a:extLst>
              <a:ext uri="{FF2B5EF4-FFF2-40B4-BE49-F238E27FC236}">
                <a16:creationId xmlns:a16="http://schemas.microsoft.com/office/drawing/2014/main" id="{3F1974E0-2D37-4F0E-6F97-C71FE7A0EFEB}"/>
              </a:ext>
            </a:extLst>
          </p:cNvPr>
          <p:cNvSpPr txBox="1">
            <a:spLocks noChangeArrowheads="1"/>
          </p:cNvSpPr>
          <p:nvPr/>
        </p:nvSpPr>
        <p:spPr bwMode="auto">
          <a:xfrm>
            <a:off x="900113" y="1844675"/>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lvl="1">
              <a:lnSpc>
                <a:spcPct val="90000"/>
              </a:lnSpc>
              <a:spcAft>
                <a:spcPct val="20000"/>
              </a:spcAft>
              <a:buFontTx/>
              <a:buChar char="•"/>
            </a:pPr>
            <a:r>
              <a:rPr kumimoji="1" lang="en-US" altLang="zh-CN" sz="2000" i="1">
                <a:solidFill>
                  <a:srgbClr val="3366FF"/>
                </a:solidFill>
                <a:latin typeface="Helvetica" panose="020B0604020202020204" pitchFamily="34" charset="0"/>
              </a:rPr>
              <a:t>People — </a:t>
            </a:r>
            <a:r>
              <a:rPr kumimoji="1" lang="en-US" altLang="zh-CN" sz="2000">
                <a:latin typeface="Helvetica" panose="020B0604020202020204" pitchFamily="34" charset="0"/>
              </a:rPr>
              <a:t>the most important element of a successful project</a:t>
            </a:r>
          </a:p>
          <a:p>
            <a:pPr lvl="1">
              <a:lnSpc>
                <a:spcPct val="90000"/>
              </a:lnSpc>
              <a:spcAft>
                <a:spcPct val="20000"/>
              </a:spcAft>
              <a:buFontTx/>
              <a:buChar char="•"/>
            </a:pPr>
            <a:endParaRPr kumimoji="1" lang="en-US" altLang="zh-CN" sz="2000" i="1">
              <a:solidFill>
                <a:srgbClr val="3366FF"/>
              </a:solidFill>
              <a:latin typeface="Helvetica" panose="020B0604020202020204" pitchFamily="34" charset="0"/>
            </a:endParaRPr>
          </a:p>
          <a:p>
            <a:pPr lvl="1">
              <a:lnSpc>
                <a:spcPct val="90000"/>
              </a:lnSpc>
              <a:spcAft>
                <a:spcPct val="20000"/>
              </a:spcAft>
              <a:buFontTx/>
              <a:buChar char="•"/>
            </a:pPr>
            <a:r>
              <a:rPr kumimoji="1" lang="en-US" altLang="zh-CN" sz="2000" i="1">
                <a:solidFill>
                  <a:srgbClr val="3366FF"/>
                </a:solidFill>
                <a:latin typeface="Helvetica" panose="020B0604020202020204" pitchFamily="34" charset="0"/>
              </a:rPr>
              <a:t>Product — </a:t>
            </a:r>
            <a:r>
              <a:rPr kumimoji="1" lang="en-US" altLang="zh-CN" sz="2000">
                <a:latin typeface="Helvetica" panose="020B0604020202020204" pitchFamily="34" charset="0"/>
              </a:rPr>
              <a:t>the software to be built</a:t>
            </a:r>
          </a:p>
          <a:p>
            <a:pPr lvl="1">
              <a:lnSpc>
                <a:spcPct val="90000"/>
              </a:lnSpc>
              <a:spcAft>
                <a:spcPct val="20000"/>
              </a:spcAft>
              <a:buFontTx/>
              <a:buChar char="•"/>
            </a:pPr>
            <a:endParaRPr kumimoji="1" lang="en-US" altLang="zh-CN" sz="2000" i="1">
              <a:solidFill>
                <a:srgbClr val="3366FF"/>
              </a:solidFill>
              <a:latin typeface="Helvetica" panose="020B0604020202020204" pitchFamily="34" charset="0"/>
            </a:endParaRPr>
          </a:p>
          <a:p>
            <a:pPr lvl="1">
              <a:lnSpc>
                <a:spcPct val="90000"/>
              </a:lnSpc>
              <a:spcAft>
                <a:spcPct val="20000"/>
              </a:spcAft>
              <a:buFontTx/>
              <a:buChar char="•"/>
            </a:pPr>
            <a:r>
              <a:rPr kumimoji="1" lang="en-US" altLang="zh-CN" sz="2000" i="1">
                <a:solidFill>
                  <a:srgbClr val="3366FF"/>
                </a:solidFill>
                <a:latin typeface="Helvetica" panose="020B0604020202020204" pitchFamily="34" charset="0"/>
              </a:rPr>
              <a:t>Process — </a:t>
            </a:r>
            <a:r>
              <a:rPr kumimoji="1" lang="en-US" altLang="zh-CN" sz="2000">
                <a:latin typeface="Helvetica" panose="020B0604020202020204" pitchFamily="34" charset="0"/>
              </a:rPr>
              <a:t>the set of framework activities and software engineering tasks to get the job done</a:t>
            </a:r>
          </a:p>
          <a:p>
            <a:pPr lvl="1">
              <a:lnSpc>
                <a:spcPct val="90000"/>
              </a:lnSpc>
              <a:spcAft>
                <a:spcPct val="20000"/>
              </a:spcAft>
              <a:buFontTx/>
              <a:buChar char="•"/>
            </a:pPr>
            <a:endParaRPr kumimoji="1" lang="en-US" altLang="zh-CN" sz="2000" i="1">
              <a:solidFill>
                <a:srgbClr val="3366FF"/>
              </a:solidFill>
              <a:latin typeface="Helvetica" panose="020B0604020202020204" pitchFamily="34" charset="0"/>
            </a:endParaRPr>
          </a:p>
          <a:p>
            <a:pPr lvl="1">
              <a:lnSpc>
                <a:spcPct val="90000"/>
              </a:lnSpc>
              <a:spcAft>
                <a:spcPct val="20000"/>
              </a:spcAft>
              <a:buFontTx/>
              <a:buChar char="•"/>
            </a:pPr>
            <a:r>
              <a:rPr kumimoji="1" lang="en-US" altLang="zh-CN" sz="2000" i="1">
                <a:solidFill>
                  <a:srgbClr val="3366FF"/>
                </a:solidFill>
                <a:latin typeface="Helvetica" panose="020B0604020202020204" pitchFamily="34" charset="0"/>
              </a:rPr>
              <a:t>Project — </a:t>
            </a:r>
            <a:r>
              <a:rPr kumimoji="1" lang="en-US" altLang="zh-CN" sz="2000">
                <a:latin typeface="Helvetica" panose="020B0604020202020204" pitchFamily="34" charset="0"/>
              </a:rPr>
              <a:t>all work required to make the product a reality</a:t>
            </a:r>
          </a:p>
        </p:txBody>
      </p:sp>
      <p:sp>
        <p:nvSpPr>
          <p:cNvPr id="15363" name="灯片编号占位符 1">
            <a:extLst>
              <a:ext uri="{FF2B5EF4-FFF2-40B4-BE49-F238E27FC236}">
                <a16:creationId xmlns:a16="http://schemas.microsoft.com/office/drawing/2014/main" id="{927EA405-F171-C760-F719-453308825EE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238CAF64-F90C-4735-A8AF-FF4A8646A420}" type="slidenum">
              <a:rPr lang="en-US" altLang="zh-CN" sz="1400">
                <a:solidFill>
                  <a:schemeClr val="tx1"/>
                </a:solidFill>
              </a:rPr>
              <a:pPr>
                <a:spcBef>
                  <a:spcPct val="0"/>
                </a:spcBef>
                <a:buFontTx/>
                <a:buNone/>
              </a:pPr>
              <a:t>2</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xEl>
                                              <p:pRg st="2" end="2"/>
                                            </p:txEl>
                                          </p:spTgt>
                                        </p:tgtEl>
                                        <p:attrNameLst>
                                          <p:attrName>style.visibility</p:attrName>
                                        </p:attrNameLst>
                                      </p:cBhvr>
                                      <p:to>
                                        <p:strVal val="visible"/>
                                      </p:to>
                                    </p:set>
                                    <p:animEffect transition="in" filter="wipe(up)">
                                      <p:cBhvr>
                                        <p:cTn id="10" dur="500"/>
                                        <p:tgtEl>
                                          <p:spTgt spid="9">
                                            <p:txEl>
                                              <p:pRg st="2" end="2"/>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animEffect transition="in" filter="wipe(up)">
                                      <p:cBhvr>
                                        <p:cTn id="13" dur="500"/>
                                        <p:tgtEl>
                                          <p:spTgt spid="9">
                                            <p:txEl>
                                              <p:pRg st="4" end="4"/>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
                                            <p:txEl>
                                              <p:pRg st="6" end="6"/>
                                            </p:txEl>
                                          </p:spTgt>
                                        </p:tgtEl>
                                        <p:attrNameLst>
                                          <p:attrName>style.visibility</p:attrName>
                                        </p:attrNameLst>
                                      </p:cBhvr>
                                      <p:to>
                                        <p:strVal val="visible"/>
                                      </p:to>
                                    </p:set>
                                    <p:animEffect transition="in" filter="wipe(up)">
                                      <p:cBhvr>
                                        <p:cTn id="16"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5E87E461-BBDD-5240-A7E8-FC72843D82D4}"/>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Stakeholders</a:t>
            </a:r>
            <a:r>
              <a:rPr lang="en-US" altLang="zh-CN" sz="2400" kern="0" dirty="0">
                <a:solidFill>
                  <a:srgbClr val="000066"/>
                </a:solidFill>
                <a:latin typeface="Palatino" charset="0"/>
                <a:ea typeface="宋体" charset="-122"/>
              </a:rPr>
              <a:t>    </a:t>
            </a:r>
            <a:endParaRPr lang="en-US" altLang="zh-CN" sz="2400" i="1" kern="0" dirty="0">
              <a:solidFill>
                <a:srgbClr val="000066"/>
              </a:solidFill>
              <a:latin typeface="Palatino" charset="0"/>
              <a:ea typeface="+mn-ea"/>
            </a:endParaRPr>
          </a:p>
        </p:txBody>
      </p:sp>
      <p:sp>
        <p:nvSpPr>
          <p:cNvPr id="9" name="Rectangle 4">
            <a:extLst>
              <a:ext uri="{FF2B5EF4-FFF2-40B4-BE49-F238E27FC236}">
                <a16:creationId xmlns:a16="http://schemas.microsoft.com/office/drawing/2014/main" id="{BAC2A708-A7E1-1665-FBE1-9C74F4E79919}"/>
              </a:ext>
            </a:extLst>
          </p:cNvPr>
          <p:cNvSpPr txBox="1">
            <a:spLocks noChangeArrowheads="1"/>
          </p:cNvSpPr>
          <p:nvPr/>
        </p:nvSpPr>
        <p:spPr bwMode="auto">
          <a:xfrm>
            <a:off x="900113" y="1844675"/>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lvl="1">
              <a:lnSpc>
                <a:spcPct val="90000"/>
              </a:lnSpc>
              <a:spcAft>
                <a:spcPct val="20000"/>
              </a:spcAft>
              <a:buFontTx/>
              <a:buChar char="•"/>
            </a:pPr>
            <a:r>
              <a:rPr kumimoji="1" lang="en-US" altLang="zh-CN" sz="2000" i="1">
                <a:solidFill>
                  <a:srgbClr val="3366FF"/>
                </a:solidFill>
                <a:latin typeface="Helvetica" panose="020B0604020202020204" pitchFamily="34" charset="0"/>
              </a:rPr>
              <a:t>Senior managers </a:t>
            </a:r>
            <a:r>
              <a:rPr kumimoji="1" lang="en-US" altLang="zh-CN" sz="2000">
                <a:latin typeface="Helvetica" panose="020B0604020202020204" pitchFamily="34" charset="0"/>
              </a:rPr>
              <a:t>who define the business issues that often have significant influence on the project.</a:t>
            </a:r>
          </a:p>
          <a:p>
            <a:pPr lvl="1">
              <a:lnSpc>
                <a:spcPct val="90000"/>
              </a:lnSpc>
              <a:spcAft>
                <a:spcPct val="20000"/>
              </a:spcAft>
              <a:buFontTx/>
              <a:buChar char="•"/>
            </a:pPr>
            <a:r>
              <a:rPr kumimoji="1" lang="en-US" altLang="zh-CN" sz="2000" i="1">
                <a:solidFill>
                  <a:srgbClr val="3366FF"/>
                </a:solidFill>
                <a:latin typeface="Helvetica" panose="020B0604020202020204" pitchFamily="34" charset="0"/>
              </a:rPr>
              <a:t>Project (technical) managers </a:t>
            </a:r>
            <a:r>
              <a:rPr kumimoji="1" lang="en-US" altLang="zh-CN" sz="2000">
                <a:latin typeface="Helvetica" panose="020B0604020202020204" pitchFamily="34" charset="0"/>
              </a:rPr>
              <a:t>who must plan, motivate, organize, and control the practitioners who do software work.</a:t>
            </a:r>
          </a:p>
          <a:p>
            <a:pPr lvl="1">
              <a:lnSpc>
                <a:spcPct val="90000"/>
              </a:lnSpc>
              <a:spcAft>
                <a:spcPct val="20000"/>
              </a:spcAft>
              <a:buFontTx/>
              <a:buChar char="•"/>
            </a:pPr>
            <a:r>
              <a:rPr kumimoji="1" lang="en-US" altLang="zh-CN" sz="2000" i="1">
                <a:solidFill>
                  <a:srgbClr val="3366FF"/>
                </a:solidFill>
                <a:latin typeface="Helvetica" panose="020B0604020202020204" pitchFamily="34" charset="0"/>
              </a:rPr>
              <a:t>Practitioners </a:t>
            </a:r>
            <a:r>
              <a:rPr kumimoji="1" lang="en-US" altLang="zh-CN" sz="2000">
                <a:latin typeface="Helvetica" panose="020B0604020202020204" pitchFamily="34" charset="0"/>
              </a:rPr>
              <a:t>who deliver the technical skills that are necessary to engineer a product or application.</a:t>
            </a:r>
          </a:p>
          <a:p>
            <a:pPr lvl="1">
              <a:lnSpc>
                <a:spcPct val="90000"/>
              </a:lnSpc>
              <a:spcAft>
                <a:spcPct val="20000"/>
              </a:spcAft>
              <a:buFontTx/>
              <a:buChar char="•"/>
            </a:pPr>
            <a:r>
              <a:rPr kumimoji="1" lang="en-US" altLang="zh-CN" sz="2000" i="1">
                <a:solidFill>
                  <a:srgbClr val="3366FF"/>
                </a:solidFill>
                <a:latin typeface="Helvetica" panose="020B0604020202020204" pitchFamily="34" charset="0"/>
              </a:rPr>
              <a:t>Customers </a:t>
            </a:r>
            <a:r>
              <a:rPr kumimoji="1" lang="en-US" altLang="zh-CN" sz="2000">
                <a:latin typeface="Helvetica" panose="020B0604020202020204" pitchFamily="34" charset="0"/>
              </a:rPr>
              <a:t>who specify the requirements for the software to be engineered and other stakeholders who have a peripheral interest in the outcome.</a:t>
            </a:r>
          </a:p>
          <a:p>
            <a:pPr lvl="1">
              <a:lnSpc>
                <a:spcPct val="90000"/>
              </a:lnSpc>
              <a:spcAft>
                <a:spcPct val="20000"/>
              </a:spcAft>
              <a:buFontTx/>
              <a:buChar char="•"/>
            </a:pPr>
            <a:r>
              <a:rPr kumimoji="1" lang="en-US" altLang="zh-CN" sz="2000" i="1">
                <a:solidFill>
                  <a:srgbClr val="3366FF"/>
                </a:solidFill>
                <a:latin typeface="Helvetica" panose="020B0604020202020204" pitchFamily="34" charset="0"/>
              </a:rPr>
              <a:t>End-users </a:t>
            </a:r>
            <a:r>
              <a:rPr kumimoji="1" lang="en-US" altLang="zh-CN" sz="2000">
                <a:latin typeface="Helvetica" panose="020B0604020202020204" pitchFamily="34" charset="0"/>
              </a:rPr>
              <a:t>who interact with the software once it is released for production use.</a:t>
            </a:r>
          </a:p>
        </p:txBody>
      </p:sp>
      <p:sp>
        <p:nvSpPr>
          <p:cNvPr id="16387" name="灯片编号占位符 1">
            <a:extLst>
              <a:ext uri="{FF2B5EF4-FFF2-40B4-BE49-F238E27FC236}">
                <a16:creationId xmlns:a16="http://schemas.microsoft.com/office/drawing/2014/main" id="{9FB56F94-8AFB-8E3E-7F26-4289EF11382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48AAD093-9816-42FF-9D0B-65BAEECCEA17}" type="slidenum">
              <a:rPr lang="en-US" altLang="zh-CN" sz="1400">
                <a:solidFill>
                  <a:schemeClr val="tx1"/>
                </a:solidFill>
              </a:rPr>
              <a:pPr>
                <a:spcBef>
                  <a:spcPct val="0"/>
                </a:spcBef>
                <a:buFontTx/>
                <a:buNone/>
              </a:pPr>
              <a:t>3</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wipe(up)">
                                      <p:cBhvr>
                                        <p:cTn id="10" dur="500"/>
                                        <p:tgtEl>
                                          <p:spTgt spid="9">
                                            <p:txEl>
                                              <p:pRg st="1" end="1"/>
                                            </p:txEl>
                                          </p:spTgt>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Effect transition="in" filter="wipe(up)">
                                      <p:cBhvr>
                                        <p:cTn id="13" dur="500"/>
                                        <p:tgtEl>
                                          <p:spTgt spid="9">
                                            <p:txEl>
                                              <p:pRg st="2" end="2"/>
                                            </p:txEl>
                                          </p:spTgt>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9">
                                            <p:txEl>
                                              <p:pRg st="3" end="3"/>
                                            </p:txEl>
                                          </p:spTgt>
                                        </p:tgtEl>
                                        <p:attrNameLst>
                                          <p:attrName>style.visibility</p:attrName>
                                        </p:attrNameLst>
                                      </p:cBhvr>
                                      <p:to>
                                        <p:strVal val="visible"/>
                                      </p:to>
                                    </p:set>
                                    <p:animEffect transition="in" filter="wipe(up)">
                                      <p:cBhvr>
                                        <p:cTn id="16" dur="500"/>
                                        <p:tgtEl>
                                          <p:spTgt spid="9">
                                            <p:txEl>
                                              <p:pRg st="3" end="3"/>
                                            </p:txEl>
                                          </p:spTgt>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animEffect transition="in" filter="wipe(up)">
                                      <p:cBhvr>
                                        <p:cTn id="19" dur="500"/>
                                        <p:tgtEl>
                                          <p:spTgt spid="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C159A688-0986-A043-BC0E-20CEC2C14B98}"/>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Software Teams   </a:t>
            </a:r>
          </a:p>
        </p:txBody>
      </p:sp>
      <p:grpSp>
        <p:nvGrpSpPr>
          <p:cNvPr id="5" name="Group 9">
            <a:extLst>
              <a:ext uri="{FF2B5EF4-FFF2-40B4-BE49-F238E27FC236}">
                <a16:creationId xmlns:a16="http://schemas.microsoft.com/office/drawing/2014/main" id="{3C6D9737-091E-2E2D-1669-C632BDE3419D}"/>
              </a:ext>
            </a:extLst>
          </p:cNvPr>
          <p:cNvGrpSpPr>
            <a:grpSpLocks/>
          </p:cNvGrpSpPr>
          <p:nvPr/>
        </p:nvGrpSpPr>
        <p:grpSpPr bwMode="auto">
          <a:xfrm>
            <a:off x="1600200" y="2057400"/>
            <a:ext cx="6727825" cy="3409950"/>
            <a:chOff x="317" y="975"/>
            <a:chExt cx="4922" cy="2449"/>
          </a:xfrm>
        </p:grpSpPr>
        <p:pic>
          <p:nvPicPr>
            <p:cNvPr id="17412" name="Picture 3">
              <a:extLst>
                <a:ext uri="{FF2B5EF4-FFF2-40B4-BE49-F238E27FC236}">
                  <a16:creationId xmlns:a16="http://schemas.microsoft.com/office/drawing/2014/main" id="{DC34E31A-3A2E-74F7-259F-101B501CEC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 y="1241"/>
              <a:ext cx="2546" cy="1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 Box 4">
              <a:extLst>
                <a:ext uri="{FF2B5EF4-FFF2-40B4-BE49-F238E27FC236}">
                  <a16:creationId xmlns:a16="http://schemas.microsoft.com/office/drawing/2014/main" id="{6825FE3C-FB2E-74ED-6928-FA82E7087314}"/>
                </a:ext>
              </a:extLst>
            </p:cNvPr>
            <p:cNvSpPr txBox="1">
              <a:spLocks noChangeArrowheads="1"/>
            </p:cNvSpPr>
            <p:nvPr/>
          </p:nvSpPr>
          <p:spPr bwMode="auto">
            <a:xfrm>
              <a:off x="1942" y="975"/>
              <a:ext cx="1175"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Bef>
                  <a:spcPct val="0"/>
                </a:spcBef>
                <a:buFontTx/>
                <a:buNone/>
              </a:pPr>
              <a:r>
                <a:rPr lang="en-US" altLang="zh-CN" sz="1800" b="1">
                  <a:solidFill>
                    <a:schemeClr val="tx1"/>
                  </a:solidFill>
                  <a:latin typeface="Helvetica" panose="020B0604020202020204" pitchFamily="34" charset="0"/>
                  <a:ea typeface="ＭＳ Ｐゴシック" panose="020B0600070205080204" pitchFamily="34" charset="-128"/>
                </a:rPr>
                <a:t>How to lead?</a:t>
              </a:r>
            </a:p>
          </p:txBody>
        </p:sp>
        <p:sp>
          <p:nvSpPr>
            <p:cNvPr id="17414" name="Text Box 5">
              <a:extLst>
                <a:ext uri="{FF2B5EF4-FFF2-40B4-BE49-F238E27FC236}">
                  <a16:creationId xmlns:a16="http://schemas.microsoft.com/office/drawing/2014/main" id="{FB82426F-F7A6-A9A1-DEEF-54878577DA14}"/>
                </a:ext>
              </a:extLst>
            </p:cNvPr>
            <p:cNvSpPr txBox="1">
              <a:spLocks noChangeArrowheads="1"/>
            </p:cNvSpPr>
            <p:nvPr/>
          </p:nvSpPr>
          <p:spPr bwMode="auto">
            <a:xfrm>
              <a:off x="3650" y="1230"/>
              <a:ext cx="1529"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Bef>
                  <a:spcPct val="0"/>
                </a:spcBef>
                <a:buFontTx/>
                <a:buNone/>
              </a:pPr>
              <a:r>
                <a:rPr lang="en-US" altLang="zh-CN" sz="1800" b="1">
                  <a:solidFill>
                    <a:schemeClr val="tx1"/>
                  </a:solidFill>
                  <a:latin typeface="Helvetica" panose="020B0604020202020204" pitchFamily="34" charset="0"/>
                  <a:ea typeface="ＭＳ Ｐゴシック" panose="020B0600070205080204" pitchFamily="34" charset="-128"/>
                </a:rPr>
                <a:t>How to organize?</a:t>
              </a:r>
            </a:p>
          </p:txBody>
        </p:sp>
        <p:sp>
          <p:nvSpPr>
            <p:cNvPr id="17415" name="Text Box 6">
              <a:extLst>
                <a:ext uri="{FF2B5EF4-FFF2-40B4-BE49-F238E27FC236}">
                  <a16:creationId xmlns:a16="http://schemas.microsoft.com/office/drawing/2014/main" id="{AFEB8E5B-0152-7FEA-338D-B9B10756C5B0}"/>
                </a:ext>
              </a:extLst>
            </p:cNvPr>
            <p:cNvSpPr txBox="1">
              <a:spLocks noChangeArrowheads="1"/>
            </p:cNvSpPr>
            <p:nvPr/>
          </p:nvSpPr>
          <p:spPr bwMode="auto">
            <a:xfrm>
              <a:off x="833" y="3124"/>
              <a:ext cx="1528"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Bef>
                  <a:spcPct val="0"/>
                </a:spcBef>
                <a:buFontTx/>
                <a:buNone/>
              </a:pPr>
              <a:r>
                <a:rPr lang="en-US" altLang="zh-CN" sz="1800" b="1">
                  <a:solidFill>
                    <a:schemeClr val="tx1"/>
                  </a:solidFill>
                  <a:latin typeface="Helvetica" panose="020B0604020202020204" pitchFamily="34" charset="0"/>
                  <a:ea typeface="ＭＳ Ｐゴシック" panose="020B0600070205080204" pitchFamily="34" charset="-128"/>
                </a:rPr>
                <a:t>How to motivate?</a:t>
              </a:r>
            </a:p>
          </p:txBody>
        </p:sp>
        <p:sp>
          <p:nvSpPr>
            <p:cNvPr id="17416" name="Text Box 7">
              <a:extLst>
                <a:ext uri="{FF2B5EF4-FFF2-40B4-BE49-F238E27FC236}">
                  <a16:creationId xmlns:a16="http://schemas.microsoft.com/office/drawing/2014/main" id="{0BAD7973-BE95-DB83-1B21-D8228A197B03}"/>
                </a:ext>
              </a:extLst>
            </p:cNvPr>
            <p:cNvSpPr txBox="1">
              <a:spLocks noChangeArrowheads="1"/>
            </p:cNvSpPr>
            <p:nvPr/>
          </p:nvSpPr>
          <p:spPr bwMode="auto">
            <a:xfrm>
              <a:off x="317" y="1529"/>
              <a:ext cx="173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Bef>
                  <a:spcPct val="0"/>
                </a:spcBef>
                <a:buFontTx/>
                <a:buNone/>
              </a:pPr>
              <a:r>
                <a:rPr lang="en-US" altLang="zh-CN" sz="1800" b="1">
                  <a:solidFill>
                    <a:schemeClr val="tx1"/>
                  </a:solidFill>
                  <a:latin typeface="Helvetica" panose="020B0604020202020204" pitchFamily="34" charset="0"/>
                  <a:ea typeface="ＭＳ Ｐゴシック" panose="020B0600070205080204" pitchFamily="34" charset="-128"/>
                </a:rPr>
                <a:t>How to collaborate?</a:t>
              </a:r>
            </a:p>
          </p:txBody>
        </p:sp>
        <p:sp>
          <p:nvSpPr>
            <p:cNvPr id="17417" name="Text Box 8">
              <a:extLst>
                <a:ext uri="{FF2B5EF4-FFF2-40B4-BE49-F238E27FC236}">
                  <a16:creationId xmlns:a16="http://schemas.microsoft.com/office/drawing/2014/main" id="{C280C5DB-16B2-9732-7DF4-7704307F2102}"/>
                </a:ext>
              </a:extLst>
            </p:cNvPr>
            <p:cNvSpPr txBox="1">
              <a:spLocks noChangeArrowheads="1"/>
            </p:cNvSpPr>
            <p:nvPr/>
          </p:nvSpPr>
          <p:spPr bwMode="auto">
            <a:xfrm>
              <a:off x="2977" y="3180"/>
              <a:ext cx="2262"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Bef>
                  <a:spcPct val="0"/>
                </a:spcBef>
                <a:buFontTx/>
                <a:buNone/>
              </a:pPr>
              <a:r>
                <a:rPr lang="en-US" altLang="zh-CN" sz="1800" b="1">
                  <a:solidFill>
                    <a:schemeClr val="tx1"/>
                  </a:solidFill>
                  <a:latin typeface="Helvetica" panose="020B0604020202020204" pitchFamily="34" charset="0"/>
                  <a:ea typeface="ＭＳ Ｐゴシック" panose="020B0600070205080204" pitchFamily="34" charset="-128"/>
                </a:rPr>
                <a:t>How to create good ideas?</a:t>
              </a:r>
            </a:p>
          </p:txBody>
        </p:sp>
      </p:grpSp>
      <p:sp>
        <p:nvSpPr>
          <p:cNvPr id="17411" name="灯片编号占位符 1">
            <a:extLst>
              <a:ext uri="{FF2B5EF4-FFF2-40B4-BE49-F238E27FC236}">
                <a16:creationId xmlns:a16="http://schemas.microsoft.com/office/drawing/2014/main" id="{28D1ABBD-AFF0-42AB-684E-B2E8CAF4EEF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0A1FFF11-E13A-48E8-BADC-880C5C9F855A}" type="slidenum">
              <a:rPr lang="en-US" altLang="zh-CN" sz="1400">
                <a:solidFill>
                  <a:schemeClr val="tx1"/>
                </a:solidFill>
              </a:rPr>
              <a:pPr>
                <a:spcBef>
                  <a:spcPct val="0"/>
                </a:spcBef>
                <a:buFontTx/>
                <a:buNone/>
              </a:pPr>
              <a:t>4</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DFF55431-045C-914F-9ACB-1499581F7B21}"/>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Team Leader</a:t>
            </a:r>
          </a:p>
        </p:txBody>
      </p:sp>
      <p:sp>
        <p:nvSpPr>
          <p:cNvPr id="9" name="Rectangle 4">
            <a:extLst>
              <a:ext uri="{FF2B5EF4-FFF2-40B4-BE49-F238E27FC236}">
                <a16:creationId xmlns:a16="http://schemas.microsoft.com/office/drawing/2014/main" id="{741358EB-7940-4445-A424-C7030F3F8576}"/>
              </a:ext>
            </a:extLst>
          </p:cNvPr>
          <p:cNvSpPr txBox="1">
            <a:spLocks noChangeArrowheads="1"/>
          </p:cNvSpPr>
          <p:nvPr/>
        </p:nvSpPr>
        <p:spPr bwMode="auto">
          <a:xfrm>
            <a:off x="900113" y="1628775"/>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179388">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marL="342900" indent="-342900">
              <a:lnSpc>
                <a:spcPct val="80000"/>
              </a:lnSpc>
              <a:defRPr/>
            </a:pPr>
            <a:r>
              <a:rPr kumimoji="1" lang="en-US" altLang="zh-CN" i="1" dirty="0">
                <a:solidFill>
                  <a:srgbClr val="3366FF"/>
                </a:solidFill>
                <a:latin typeface="Helvetica" panose="020B0604020202020204" pitchFamily="34" charset="0"/>
                <a:ea typeface="+mn-ea"/>
                <a:cs typeface="宋体" charset="0"/>
              </a:rPr>
              <a:t>The MOI Model </a:t>
            </a:r>
          </a:p>
          <a:p>
            <a:pPr marL="742950" lvl="1" indent="-285750" eaLnBrk="1" hangingPunct="1">
              <a:lnSpc>
                <a:spcPts val="2500"/>
              </a:lnSpc>
              <a:defRPr/>
            </a:pPr>
            <a:endParaRPr lang="en-US" altLang="zh-CN" sz="2000" i="1" kern="0" dirty="0">
              <a:solidFill>
                <a:srgbClr val="3366FF"/>
              </a:solidFill>
              <a:latin typeface="Helvetica" panose="020B0604020202020204" pitchFamily="34" charset="0"/>
              <a:ea typeface="+mn-ea"/>
            </a:endParaRPr>
          </a:p>
          <a:p>
            <a:pPr marL="742950" lvl="1" indent="-285750" eaLnBrk="1" hangingPunct="1">
              <a:lnSpc>
                <a:spcPts val="2500"/>
              </a:lnSpc>
              <a:defRPr/>
            </a:pPr>
            <a:r>
              <a:rPr lang="en-US" altLang="zh-CN" sz="2000" i="1" kern="0" dirty="0">
                <a:solidFill>
                  <a:srgbClr val="3366FF"/>
                </a:solidFill>
                <a:latin typeface="Helvetica" panose="020B0604020202020204" pitchFamily="34" charset="0"/>
                <a:ea typeface="+mn-ea"/>
              </a:rPr>
              <a:t>Motivation. </a:t>
            </a:r>
            <a:r>
              <a:rPr lang="en-US" altLang="zh-CN" sz="2000" kern="0" dirty="0">
                <a:latin typeface="Helvetica" panose="020B0604020202020204" pitchFamily="34" charset="0"/>
                <a:ea typeface="+mn-ea"/>
              </a:rPr>
              <a:t>The ability to encourage (by “push or pull”) technical people to produce to their best ability. </a:t>
            </a:r>
          </a:p>
          <a:p>
            <a:pPr marL="742950" lvl="1" indent="-285750" eaLnBrk="1" hangingPunct="1">
              <a:lnSpc>
                <a:spcPts val="2500"/>
              </a:lnSpc>
              <a:defRPr/>
            </a:pPr>
            <a:r>
              <a:rPr lang="en-US" altLang="zh-CN" sz="2000" i="1" kern="0" dirty="0">
                <a:solidFill>
                  <a:srgbClr val="3366FF"/>
                </a:solidFill>
                <a:latin typeface="Helvetica" panose="020B0604020202020204" pitchFamily="34" charset="0"/>
                <a:ea typeface="+mn-ea"/>
              </a:rPr>
              <a:t>Organization.  </a:t>
            </a:r>
            <a:r>
              <a:rPr lang="en-US" altLang="zh-CN" sz="2000" kern="0" dirty="0">
                <a:latin typeface="Helvetica" panose="020B0604020202020204" pitchFamily="34" charset="0"/>
                <a:ea typeface="+mn-ea"/>
              </a:rPr>
              <a:t>The ability to mold existing processes (or invent new ones) that will enable the initial concept to be translated into a final product.</a:t>
            </a:r>
          </a:p>
          <a:p>
            <a:pPr marL="742950" lvl="1" indent="-285750" eaLnBrk="1" hangingPunct="1">
              <a:lnSpc>
                <a:spcPts val="2500"/>
              </a:lnSpc>
              <a:defRPr/>
            </a:pPr>
            <a:r>
              <a:rPr lang="en-US" altLang="zh-CN" sz="2000" i="1" kern="0" dirty="0">
                <a:solidFill>
                  <a:srgbClr val="3366FF"/>
                </a:solidFill>
                <a:latin typeface="Helvetica" panose="020B0604020202020204" pitchFamily="34" charset="0"/>
                <a:ea typeface="+mn-ea"/>
              </a:rPr>
              <a:t>Ideas or innovation.  </a:t>
            </a:r>
            <a:r>
              <a:rPr lang="en-US" altLang="zh-CN" sz="2000" kern="0" dirty="0">
                <a:latin typeface="Helvetica" panose="020B0604020202020204" pitchFamily="34" charset="0"/>
                <a:ea typeface="+mn-ea"/>
              </a:rPr>
              <a:t>The ability to encourage people to create and feel creative even when they must work within bounds established for a particular software product or application.</a:t>
            </a:r>
          </a:p>
        </p:txBody>
      </p:sp>
      <p:sp>
        <p:nvSpPr>
          <p:cNvPr id="18435" name="灯片编号占位符 1">
            <a:extLst>
              <a:ext uri="{FF2B5EF4-FFF2-40B4-BE49-F238E27FC236}">
                <a16:creationId xmlns:a16="http://schemas.microsoft.com/office/drawing/2014/main" id="{4EFDBCD9-D894-1F19-0BBC-3F3A92F77E2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9783ABA8-1135-4DDD-BBAD-6925A7B5E657}" type="slidenum">
              <a:rPr lang="en-US" altLang="zh-CN" sz="1400">
                <a:solidFill>
                  <a:schemeClr val="tx1"/>
                </a:solidFill>
              </a:rPr>
              <a:pPr>
                <a:spcBef>
                  <a:spcPct val="0"/>
                </a:spcBef>
                <a:buFontTx/>
                <a:buNone/>
              </a:pPr>
              <a:t>5</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wipe(up)">
                                      <p:cBhvr>
                                        <p:cTn id="12" dur="3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0709A25B-100D-214E-99E8-C2EA2147D3E2}"/>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Software Teams</a:t>
            </a:r>
          </a:p>
        </p:txBody>
      </p:sp>
      <p:sp>
        <p:nvSpPr>
          <p:cNvPr id="9" name="Rectangle 4">
            <a:extLst>
              <a:ext uri="{FF2B5EF4-FFF2-40B4-BE49-F238E27FC236}">
                <a16:creationId xmlns:a16="http://schemas.microsoft.com/office/drawing/2014/main" id="{8D2D6940-259A-AC45-9530-39ADCB68E81F}"/>
              </a:ext>
            </a:extLst>
          </p:cNvPr>
          <p:cNvSpPr txBox="1">
            <a:spLocks noChangeArrowheads="1"/>
          </p:cNvSpPr>
          <p:nvPr/>
        </p:nvSpPr>
        <p:spPr bwMode="auto">
          <a:xfrm>
            <a:off x="900113" y="1628775"/>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179388">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marL="342900" indent="-342900">
              <a:lnSpc>
                <a:spcPct val="80000"/>
              </a:lnSpc>
              <a:defRPr/>
            </a:pPr>
            <a:r>
              <a:rPr kumimoji="1" lang="en-US" altLang="zh-CN" i="1" dirty="0">
                <a:solidFill>
                  <a:srgbClr val="3366FF"/>
                </a:solidFill>
                <a:latin typeface="Helvetica" panose="020B0604020202020204" pitchFamily="34" charset="0"/>
                <a:ea typeface="+mn-ea"/>
                <a:cs typeface="宋体" charset="0"/>
              </a:rPr>
              <a:t>The following factors must be considered when selecting a software project team structure ... </a:t>
            </a:r>
          </a:p>
          <a:p>
            <a:pPr marL="742950" lvl="1" indent="-285750" eaLnBrk="1" hangingPunct="1">
              <a:lnSpc>
                <a:spcPts val="2500"/>
              </a:lnSpc>
              <a:defRPr/>
            </a:pPr>
            <a:r>
              <a:rPr lang="en-US" altLang="zh-CN" sz="2000" kern="0" dirty="0">
                <a:latin typeface="Helvetica" panose="020B0604020202020204" pitchFamily="34" charset="0"/>
              </a:rPr>
              <a:t>the </a:t>
            </a:r>
            <a:r>
              <a:rPr lang="en-US" altLang="zh-CN" sz="2000" i="1" kern="0" dirty="0">
                <a:solidFill>
                  <a:srgbClr val="3366FF"/>
                </a:solidFill>
                <a:latin typeface="Helvetica" panose="020B0604020202020204" pitchFamily="34" charset="0"/>
              </a:rPr>
              <a:t>difficulty of the problem </a:t>
            </a:r>
            <a:r>
              <a:rPr lang="en-US" altLang="zh-CN" sz="2000" kern="0" dirty="0">
                <a:latin typeface="Helvetica" panose="020B0604020202020204" pitchFamily="34" charset="0"/>
              </a:rPr>
              <a:t>to be solved</a:t>
            </a:r>
          </a:p>
          <a:p>
            <a:pPr marL="742950" lvl="1" indent="-285750" eaLnBrk="1" hangingPunct="1">
              <a:lnSpc>
                <a:spcPts val="2500"/>
              </a:lnSpc>
              <a:defRPr/>
            </a:pPr>
            <a:r>
              <a:rPr lang="en-US" altLang="zh-CN" sz="2000" kern="0" dirty="0">
                <a:latin typeface="Helvetica" panose="020B0604020202020204" pitchFamily="34" charset="0"/>
              </a:rPr>
              <a:t>the </a:t>
            </a:r>
            <a:r>
              <a:rPr lang="en-US" altLang="zh-CN" sz="2000" i="1" kern="0" dirty="0">
                <a:solidFill>
                  <a:srgbClr val="3366FF"/>
                </a:solidFill>
                <a:latin typeface="Helvetica" panose="020B0604020202020204" pitchFamily="34" charset="0"/>
              </a:rPr>
              <a:t>size of the resultant program(s) </a:t>
            </a:r>
            <a:r>
              <a:rPr lang="en-US" altLang="zh-CN" sz="2000" kern="0" dirty="0">
                <a:latin typeface="Helvetica" panose="020B0604020202020204" pitchFamily="34" charset="0"/>
              </a:rPr>
              <a:t>in lines of code or function points</a:t>
            </a:r>
          </a:p>
          <a:p>
            <a:pPr marL="742950" lvl="1" indent="-285750" eaLnBrk="1" hangingPunct="1">
              <a:lnSpc>
                <a:spcPts val="2500"/>
              </a:lnSpc>
              <a:defRPr/>
            </a:pPr>
            <a:r>
              <a:rPr lang="en-US" altLang="zh-CN" sz="2000" kern="0" dirty="0">
                <a:latin typeface="Helvetica" panose="020B0604020202020204" pitchFamily="34" charset="0"/>
              </a:rPr>
              <a:t>the </a:t>
            </a:r>
            <a:r>
              <a:rPr lang="en-US" altLang="zh-CN" sz="2000" i="1" kern="0" dirty="0">
                <a:solidFill>
                  <a:srgbClr val="3366FF"/>
                </a:solidFill>
                <a:latin typeface="Helvetica" panose="020B0604020202020204" pitchFamily="34" charset="0"/>
              </a:rPr>
              <a:t>time that the team will stay together </a:t>
            </a:r>
            <a:r>
              <a:rPr lang="en-US" altLang="zh-CN" sz="2000" kern="0" dirty="0">
                <a:latin typeface="Helvetica" panose="020B0604020202020204" pitchFamily="34" charset="0"/>
              </a:rPr>
              <a:t>(team lifetime)</a:t>
            </a:r>
          </a:p>
          <a:p>
            <a:pPr marL="742950" lvl="1" indent="-285750" eaLnBrk="1" hangingPunct="1">
              <a:lnSpc>
                <a:spcPts val="2500"/>
              </a:lnSpc>
              <a:defRPr/>
            </a:pPr>
            <a:r>
              <a:rPr lang="en-US" altLang="zh-CN" sz="2000" kern="0" dirty="0">
                <a:latin typeface="Helvetica" panose="020B0604020202020204" pitchFamily="34" charset="0"/>
              </a:rPr>
              <a:t>the </a:t>
            </a:r>
            <a:r>
              <a:rPr lang="en-US" altLang="zh-CN" sz="2000" i="1" kern="0" dirty="0">
                <a:solidFill>
                  <a:srgbClr val="3366FF"/>
                </a:solidFill>
                <a:latin typeface="Helvetica" panose="020B0604020202020204" pitchFamily="34" charset="0"/>
              </a:rPr>
              <a:t>degree to which the problem can be modularized</a:t>
            </a:r>
          </a:p>
          <a:p>
            <a:pPr marL="742950" lvl="1" indent="-285750" eaLnBrk="1" hangingPunct="1">
              <a:lnSpc>
                <a:spcPts val="2500"/>
              </a:lnSpc>
              <a:defRPr/>
            </a:pPr>
            <a:r>
              <a:rPr lang="en-US" altLang="zh-CN" sz="2000" kern="0" dirty="0">
                <a:latin typeface="Helvetica" panose="020B0604020202020204" pitchFamily="34" charset="0"/>
              </a:rPr>
              <a:t>the </a:t>
            </a:r>
            <a:r>
              <a:rPr lang="en-US" altLang="zh-CN" sz="2000" i="1" kern="0" dirty="0">
                <a:solidFill>
                  <a:srgbClr val="3366FF"/>
                </a:solidFill>
                <a:latin typeface="Helvetica" panose="020B0604020202020204" pitchFamily="34" charset="0"/>
              </a:rPr>
              <a:t>required quality and reliability </a:t>
            </a:r>
            <a:r>
              <a:rPr lang="en-US" altLang="zh-CN" sz="2000" kern="0" dirty="0">
                <a:latin typeface="Helvetica" panose="020B0604020202020204" pitchFamily="34" charset="0"/>
              </a:rPr>
              <a:t>of the system to be built</a:t>
            </a:r>
          </a:p>
          <a:p>
            <a:pPr marL="742950" lvl="1" indent="-285750" eaLnBrk="1" hangingPunct="1">
              <a:lnSpc>
                <a:spcPts val="2500"/>
              </a:lnSpc>
              <a:defRPr/>
            </a:pPr>
            <a:r>
              <a:rPr lang="en-US" altLang="zh-CN" sz="2000" kern="0" dirty="0">
                <a:latin typeface="Helvetica" panose="020B0604020202020204" pitchFamily="34" charset="0"/>
              </a:rPr>
              <a:t>the </a:t>
            </a:r>
            <a:r>
              <a:rPr lang="en-US" altLang="zh-CN" sz="2000" i="1" kern="0" dirty="0">
                <a:solidFill>
                  <a:srgbClr val="3366FF"/>
                </a:solidFill>
                <a:latin typeface="Helvetica" panose="020B0604020202020204" pitchFamily="34" charset="0"/>
              </a:rPr>
              <a:t>rigidity of the delivery date</a:t>
            </a:r>
          </a:p>
          <a:p>
            <a:pPr marL="742950" lvl="1" indent="-285750" eaLnBrk="1" hangingPunct="1">
              <a:lnSpc>
                <a:spcPts val="2500"/>
              </a:lnSpc>
              <a:defRPr/>
            </a:pPr>
            <a:r>
              <a:rPr lang="en-US" altLang="zh-CN" sz="2000" kern="0" dirty="0">
                <a:latin typeface="Helvetica" panose="020B0604020202020204" pitchFamily="34" charset="0"/>
              </a:rPr>
              <a:t>the </a:t>
            </a:r>
            <a:r>
              <a:rPr lang="en-US" altLang="zh-CN" sz="2000" i="1" kern="0" dirty="0">
                <a:solidFill>
                  <a:srgbClr val="3366FF"/>
                </a:solidFill>
                <a:latin typeface="Helvetica" panose="020B0604020202020204" pitchFamily="34" charset="0"/>
              </a:rPr>
              <a:t>degree of sociability (communication) </a:t>
            </a:r>
            <a:r>
              <a:rPr lang="en-US" altLang="zh-CN" sz="2000" kern="0" dirty="0">
                <a:latin typeface="Helvetica" panose="020B0604020202020204" pitchFamily="34" charset="0"/>
              </a:rPr>
              <a:t>required for the project</a:t>
            </a:r>
          </a:p>
          <a:p>
            <a:pPr lvl="2">
              <a:lnSpc>
                <a:spcPct val="80000"/>
              </a:lnSpc>
              <a:defRPr/>
            </a:pPr>
            <a:endParaRPr lang="en-US" altLang="zh-CN" sz="1400" dirty="0"/>
          </a:p>
          <a:p>
            <a:pPr lvl="1">
              <a:lnSpc>
                <a:spcPct val="80000"/>
              </a:lnSpc>
              <a:buFontTx/>
              <a:buNone/>
              <a:defRPr/>
            </a:pPr>
            <a:endParaRPr lang="en-US" altLang="zh-CN" sz="1800" dirty="0"/>
          </a:p>
        </p:txBody>
      </p:sp>
      <p:sp>
        <p:nvSpPr>
          <p:cNvPr id="19459" name="灯片编号占位符 1">
            <a:extLst>
              <a:ext uri="{FF2B5EF4-FFF2-40B4-BE49-F238E27FC236}">
                <a16:creationId xmlns:a16="http://schemas.microsoft.com/office/drawing/2014/main" id="{FD724AB6-24E8-4D5F-BA72-26E1682B113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FB0FB5F4-1AB1-469C-AB37-2144D33E01BB}" type="slidenum">
              <a:rPr lang="en-US" altLang="zh-CN" sz="1400">
                <a:solidFill>
                  <a:schemeClr val="tx1"/>
                </a:solidFill>
              </a:rPr>
              <a:pPr>
                <a:spcBef>
                  <a:spcPct val="0"/>
                </a:spcBef>
                <a:buFontTx/>
                <a:buNone/>
              </a:pPr>
              <a:t>6</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wipe(up)">
                                      <p:cBhvr>
                                        <p:cTn id="7" dur="500"/>
                                        <p:tgtEl>
                                          <p:spTgt spid="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wipe(up)">
                                      <p:cBhvr>
                                        <p:cTn id="12" dur="500"/>
                                        <p:tgtEl>
                                          <p:spTgt spid="9">
                                            <p:txEl>
                                              <p:pRg st="1" end="1"/>
                                            </p:txEl>
                                          </p:spTgt>
                                        </p:tgtEl>
                                      </p:cBhvr>
                                    </p:animEffect>
                                  </p:childTnLst>
                                </p:cTn>
                              </p:par>
                              <p:par>
                                <p:cTn id="13" presetID="22" presetClass="entr" presetSubtype="1" fill="hold" grpId="0" nodeType="with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animEffect transition="in" filter="wipe(up)">
                                      <p:cBhvr>
                                        <p:cTn id="15" dur="500"/>
                                        <p:tgtEl>
                                          <p:spTgt spid="9">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9">
                                            <p:txEl>
                                              <p:pRg st="3" end="3"/>
                                            </p:txEl>
                                          </p:spTgt>
                                        </p:tgtEl>
                                        <p:attrNameLst>
                                          <p:attrName>style.visibility</p:attrName>
                                        </p:attrNameLst>
                                      </p:cBhvr>
                                      <p:to>
                                        <p:strVal val="visible"/>
                                      </p:to>
                                    </p:set>
                                    <p:animEffect transition="in" filter="wipe(up)">
                                      <p:cBhvr>
                                        <p:cTn id="18" dur="500"/>
                                        <p:tgtEl>
                                          <p:spTgt spid="9">
                                            <p:txEl>
                                              <p:pRg st="3" end="3"/>
                                            </p:txEl>
                                          </p:spTgt>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Effect transition="in" filter="wipe(up)">
                                      <p:cBhvr>
                                        <p:cTn id="21" dur="500"/>
                                        <p:tgtEl>
                                          <p:spTgt spid="9">
                                            <p:txEl>
                                              <p:pRg st="4" end="4"/>
                                            </p:txEl>
                                          </p:spTgt>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9">
                                            <p:txEl>
                                              <p:pRg st="5" end="5"/>
                                            </p:txEl>
                                          </p:spTgt>
                                        </p:tgtEl>
                                        <p:attrNameLst>
                                          <p:attrName>style.visibility</p:attrName>
                                        </p:attrNameLst>
                                      </p:cBhvr>
                                      <p:to>
                                        <p:strVal val="visible"/>
                                      </p:to>
                                    </p:set>
                                    <p:animEffect transition="in" filter="wipe(up)">
                                      <p:cBhvr>
                                        <p:cTn id="24" dur="500"/>
                                        <p:tgtEl>
                                          <p:spTgt spid="9">
                                            <p:txEl>
                                              <p:pRg st="5" end="5"/>
                                            </p:txEl>
                                          </p:spTgt>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animEffect transition="in" filter="wipe(up)">
                                      <p:cBhvr>
                                        <p:cTn id="27" dur="500"/>
                                        <p:tgtEl>
                                          <p:spTgt spid="9">
                                            <p:txEl>
                                              <p:pRg st="6" end="6"/>
                                            </p:txEl>
                                          </p:spTgt>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9">
                                            <p:txEl>
                                              <p:pRg st="7" end="7"/>
                                            </p:txEl>
                                          </p:spTgt>
                                        </p:tgtEl>
                                        <p:attrNameLst>
                                          <p:attrName>style.visibility</p:attrName>
                                        </p:attrNameLst>
                                      </p:cBhvr>
                                      <p:to>
                                        <p:strVal val="visible"/>
                                      </p:to>
                                    </p:set>
                                    <p:animEffect transition="in" filter="wipe(up)">
                                      <p:cBhvr>
                                        <p:cTn id="30"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97AC93F0-4E0E-BF42-8384-7ACCE31138D5}"/>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Organizational Paradigms</a:t>
            </a:r>
          </a:p>
        </p:txBody>
      </p:sp>
      <p:sp>
        <p:nvSpPr>
          <p:cNvPr id="9" name="Rectangle 4">
            <a:extLst>
              <a:ext uri="{FF2B5EF4-FFF2-40B4-BE49-F238E27FC236}">
                <a16:creationId xmlns:a16="http://schemas.microsoft.com/office/drawing/2014/main" id="{99AA5A75-CB7B-EF4A-06BA-04173794D1BB}"/>
              </a:ext>
            </a:extLst>
          </p:cNvPr>
          <p:cNvSpPr txBox="1">
            <a:spLocks noChangeArrowheads="1"/>
          </p:cNvSpPr>
          <p:nvPr/>
        </p:nvSpPr>
        <p:spPr bwMode="auto">
          <a:xfrm>
            <a:off x="900113" y="17732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lvl="1">
              <a:lnSpc>
                <a:spcPct val="90000"/>
              </a:lnSpc>
              <a:spcAft>
                <a:spcPct val="20000"/>
              </a:spcAft>
              <a:buFontTx/>
              <a:buChar char="•"/>
            </a:pPr>
            <a:r>
              <a:rPr kumimoji="1" lang="en-US" altLang="zh-CN" sz="2000" i="1">
                <a:solidFill>
                  <a:srgbClr val="3366FF"/>
                </a:solidFill>
                <a:latin typeface="Helvetica" panose="020B0604020202020204" pitchFamily="34" charset="0"/>
              </a:rPr>
              <a:t>closed paradigm</a:t>
            </a:r>
            <a:r>
              <a:rPr kumimoji="1" lang="en-US" altLang="zh-CN" sz="2000">
                <a:latin typeface="Helvetica" panose="020B0604020202020204" pitchFamily="34" charset="0"/>
              </a:rPr>
              <a:t>—structures a team along  a traditional hierarchy of authority</a:t>
            </a:r>
          </a:p>
          <a:p>
            <a:pPr lvl="1">
              <a:lnSpc>
                <a:spcPct val="90000"/>
              </a:lnSpc>
              <a:spcAft>
                <a:spcPct val="20000"/>
              </a:spcAft>
              <a:buFontTx/>
              <a:buChar char="•"/>
            </a:pPr>
            <a:r>
              <a:rPr kumimoji="1" lang="en-US" altLang="zh-CN" sz="2000" i="1">
                <a:solidFill>
                  <a:srgbClr val="3366FF"/>
                </a:solidFill>
                <a:latin typeface="Helvetica" panose="020B0604020202020204" pitchFamily="34" charset="0"/>
              </a:rPr>
              <a:t>random paradigm</a:t>
            </a:r>
            <a:r>
              <a:rPr kumimoji="1" lang="en-US" altLang="zh-CN" sz="2000">
                <a:latin typeface="Helvetica" panose="020B0604020202020204" pitchFamily="34" charset="0"/>
              </a:rPr>
              <a:t>—structures a team loosely and depends on individual initiative of the team members </a:t>
            </a:r>
          </a:p>
          <a:p>
            <a:pPr lvl="1">
              <a:lnSpc>
                <a:spcPct val="90000"/>
              </a:lnSpc>
              <a:spcAft>
                <a:spcPct val="20000"/>
              </a:spcAft>
              <a:buFontTx/>
              <a:buChar char="•"/>
            </a:pPr>
            <a:r>
              <a:rPr kumimoji="1" lang="en-US" altLang="zh-CN" sz="2000" i="1">
                <a:solidFill>
                  <a:srgbClr val="3366FF"/>
                </a:solidFill>
                <a:latin typeface="Helvetica" panose="020B0604020202020204" pitchFamily="34" charset="0"/>
              </a:rPr>
              <a:t>open paradigm</a:t>
            </a:r>
            <a:r>
              <a:rPr kumimoji="1" lang="en-US" altLang="zh-CN" sz="2000">
                <a:latin typeface="Helvetica" panose="020B0604020202020204" pitchFamily="34" charset="0"/>
              </a:rPr>
              <a:t>—attempts to structure a team in a manner that achieves some of the controls associated with the closed paradigm but also much of the innovation that occurs when using the random paradigm</a:t>
            </a:r>
          </a:p>
          <a:p>
            <a:pPr lvl="1">
              <a:lnSpc>
                <a:spcPct val="90000"/>
              </a:lnSpc>
              <a:spcAft>
                <a:spcPct val="20000"/>
              </a:spcAft>
              <a:buFontTx/>
              <a:buChar char="•"/>
            </a:pPr>
            <a:r>
              <a:rPr kumimoji="1" lang="en-US" altLang="zh-CN" sz="2000" i="1">
                <a:solidFill>
                  <a:srgbClr val="3366FF"/>
                </a:solidFill>
                <a:latin typeface="Helvetica" panose="020B0604020202020204" pitchFamily="34" charset="0"/>
              </a:rPr>
              <a:t>synchronous paradigm</a:t>
            </a:r>
            <a:r>
              <a:rPr kumimoji="1" lang="en-US" altLang="zh-CN" sz="2000">
                <a:latin typeface="Helvetica" panose="020B0604020202020204" pitchFamily="34" charset="0"/>
              </a:rPr>
              <a:t>—relies on the natural compartmentalization of a problem and organizes team members to work on pieces of the problem with little active communication among themselves</a:t>
            </a:r>
          </a:p>
        </p:txBody>
      </p:sp>
      <p:sp>
        <p:nvSpPr>
          <p:cNvPr id="8197" name="Rectangle 4">
            <a:extLst>
              <a:ext uri="{FF2B5EF4-FFF2-40B4-BE49-F238E27FC236}">
                <a16:creationId xmlns:a16="http://schemas.microsoft.com/office/drawing/2014/main" id="{E7C2CC88-7C06-098A-DAA1-877BA6DC1034}"/>
              </a:ext>
            </a:extLst>
          </p:cNvPr>
          <p:cNvSpPr>
            <a:spLocks noChangeArrowheads="1"/>
          </p:cNvSpPr>
          <p:nvPr/>
        </p:nvSpPr>
        <p:spPr bwMode="auto">
          <a:xfrm>
            <a:off x="4267200" y="5613400"/>
            <a:ext cx="36893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lnSpc>
                <a:spcPct val="90000"/>
              </a:lnSpc>
              <a:spcBef>
                <a:spcPct val="0"/>
              </a:spcBef>
              <a:buFontTx/>
              <a:buNone/>
            </a:pPr>
            <a:r>
              <a:rPr lang="en-US" altLang="zh-CN" sz="1800" i="1">
                <a:solidFill>
                  <a:schemeClr val="tx1"/>
                </a:solidFill>
                <a:latin typeface="Helvetica" panose="020B0604020202020204" pitchFamily="34" charset="0"/>
                <a:ea typeface="ＭＳ Ｐゴシック" panose="020B0600070205080204" pitchFamily="34" charset="-128"/>
              </a:rPr>
              <a:t>suggested by Constantine [Con93]</a:t>
            </a:r>
          </a:p>
        </p:txBody>
      </p:sp>
      <p:sp>
        <p:nvSpPr>
          <p:cNvPr id="20484" name="灯片编号占位符 1">
            <a:extLst>
              <a:ext uri="{FF2B5EF4-FFF2-40B4-BE49-F238E27FC236}">
                <a16:creationId xmlns:a16="http://schemas.microsoft.com/office/drawing/2014/main" id="{562DE21E-13C1-2D3E-D8DB-D644179F792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06600CF1-D8F1-483C-A2C2-42A21EB5D452}" type="slidenum">
              <a:rPr lang="en-US" altLang="zh-CN" sz="1400">
                <a:solidFill>
                  <a:schemeClr val="tx1"/>
                </a:solidFill>
              </a:rPr>
              <a:pPr>
                <a:spcBef>
                  <a:spcPct val="0"/>
                </a:spcBef>
                <a:buFontTx/>
                <a:buNone/>
              </a:pPr>
              <a:t>7</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8197"/>
                                        </p:tgtEl>
                                        <p:attrNameLst>
                                          <p:attrName>style.visibility</p:attrName>
                                        </p:attrNameLst>
                                      </p:cBhvr>
                                      <p:to>
                                        <p:strVal val="visible"/>
                                      </p:to>
                                    </p:set>
                                    <p:animEffect transition="in" filter="wipe(down)">
                                      <p:cBhvr>
                                        <p:cTn id="10"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19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37D8991B-150B-C144-B04F-46A0E823534C}"/>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800" dirty="0">
                <a:latin typeface="Arial" charset="0"/>
                <a:ea typeface="宋体" charset="-122"/>
              </a:rPr>
              <a:t> </a:t>
            </a:r>
            <a:r>
              <a:rPr lang="en-US" altLang="zh-CN" sz="2400" b="1" kern="0" dirty="0">
                <a:solidFill>
                  <a:srgbClr val="000066"/>
                </a:solidFill>
                <a:latin typeface="+mn-lt"/>
                <a:ea typeface="+mn-ea"/>
              </a:rPr>
              <a:t>Avoid Team “Toxicity”</a:t>
            </a:r>
          </a:p>
        </p:txBody>
      </p:sp>
      <p:sp>
        <p:nvSpPr>
          <p:cNvPr id="9" name="Rectangle 4">
            <a:extLst>
              <a:ext uri="{FF2B5EF4-FFF2-40B4-BE49-F238E27FC236}">
                <a16:creationId xmlns:a16="http://schemas.microsoft.com/office/drawing/2014/main" id="{82C66EA8-B646-1F9B-45F3-755B2D9A7CAA}"/>
              </a:ext>
            </a:extLst>
          </p:cNvPr>
          <p:cNvSpPr txBox="1">
            <a:spLocks noChangeArrowheads="1"/>
          </p:cNvSpPr>
          <p:nvPr/>
        </p:nvSpPr>
        <p:spPr bwMode="auto">
          <a:xfrm>
            <a:off x="900113" y="1773238"/>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1pPr>
            <a:lvl2pPr marL="342900" indent="-34290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lvl="1">
              <a:lnSpc>
                <a:spcPct val="90000"/>
              </a:lnSpc>
              <a:spcAft>
                <a:spcPct val="20000"/>
              </a:spcAft>
              <a:buFontTx/>
              <a:buChar char="•"/>
            </a:pPr>
            <a:r>
              <a:rPr kumimoji="1" lang="en-US" altLang="zh-CN" sz="2000">
                <a:latin typeface="Helvetica" panose="020B0604020202020204" pitchFamily="34" charset="0"/>
              </a:rPr>
              <a:t>A frenzied work atmosphere in which team members waste energy and lose focus on the objectives of the work to be performed.</a:t>
            </a:r>
          </a:p>
          <a:p>
            <a:pPr lvl="1">
              <a:lnSpc>
                <a:spcPct val="90000"/>
              </a:lnSpc>
              <a:spcAft>
                <a:spcPct val="20000"/>
              </a:spcAft>
              <a:buFontTx/>
              <a:buChar char="•"/>
            </a:pPr>
            <a:r>
              <a:rPr kumimoji="1" lang="en-US" altLang="zh-CN" sz="2000">
                <a:latin typeface="Helvetica" panose="020B0604020202020204" pitchFamily="34" charset="0"/>
              </a:rPr>
              <a:t>High frustration caused by personal, business, or technological factors that cause friction among team members.</a:t>
            </a:r>
          </a:p>
          <a:p>
            <a:pPr lvl="1">
              <a:lnSpc>
                <a:spcPct val="90000"/>
              </a:lnSpc>
              <a:spcAft>
                <a:spcPct val="20000"/>
              </a:spcAft>
              <a:buFontTx/>
              <a:buChar char="•"/>
            </a:pPr>
            <a:r>
              <a:rPr kumimoji="1" lang="en-US" altLang="zh-CN" sz="2000">
                <a:latin typeface="Helvetica" panose="020B0604020202020204" pitchFamily="34" charset="0"/>
              </a:rPr>
              <a:t>“Fragmented or poorly coordinated procedures” or a poorly defined or improperly chosen process model that becomes a roadblock to accomplishment.</a:t>
            </a:r>
          </a:p>
          <a:p>
            <a:pPr lvl="1">
              <a:lnSpc>
                <a:spcPct val="90000"/>
              </a:lnSpc>
              <a:spcAft>
                <a:spcPct val="20000"/>
              </a:spcAft>
              <a:buFontTx/>
              <a:buChar char="•"/>
            </a:pPr>
            <a:r>
              <a:rPr kumimoji="1" lang="en-US" altLang="zh-CN" sz="2000">
                <a:latin typeface="Helvetica" panose="020B0604020202020204" pitchFamily="34" charset="0"/>
              </a:rPr>
              <a:t>Unclear definition of roles resulting in a lack of accountability and resultant finger-pointing.</a:t>
            </a:r>
          </a:p>
          <a:p>
            <a:pPr lvl="1">
              <a:lnSpc>
                <a:spcPct val="90000"/>
              </a:lnSpc>
              <a:spcAft>
                <a:spcPct val="20000"/>
              </a:spcAft>
              <a:buFontTx/>
              <a:buChar char="•"/>
            </a:pPr>
            <a:r>
              <a:rPr kumimoji="1" lang="en-US" altLang="zh-CN" sz="2000">
                <a:latin typeface="Helvetica" panose="020B0604020202020204" pitchFamily="34" charset="0"/>
              </a:rPr>
              <a:t>“Continuous and repeated exposure to failure” that leads to a loss of confidence and a lowering of morale.</a:t>
            </a:r>
          </a:p>
        </p:txBody>
      </p:sp>
      <p:sp>
        <p:nvSpPr>
          <p:cNvPr id="21507" name="灯片编号占位符 1">
            <a:extLst>
              <a:ext uri="{FF2B5EF4-FFF2-40B4-BE49-F238E27FC236}">
                <a16:creationId xmlns:a16="http://schemas.microsoft.com/office/drawing/2014/main" id="{AAFB4EE1-5991-0DBF-89B5-6689FD7931B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AEA411B2-C10E-4646-B164-7FF617AE7E04}" type="slidenum">
              <a:rPr lang="en-US" altLang="zh-CN" sz="1400">
                <a:solidFill>
                  <a:schemeClr val="tx1"/>
                </a:solidFill>
              </a:rPr>
              <a:pPr>
                <a:spcBef>
                  <a:spcPct val="0"/>
                </a:spcBef>
                <a:buFontTx/>
                <a:buNone/>
              </a:pPr>
              <a:t>8</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3">
            <a:extLst>
              <a:ext uri="{FF2B5EF4-FFF2-40B4-BE49-F238E27FC236}">
                <a16:creationId xmlns:a16="http://schemas.microsoft.com/office/drawing/2014/main" id="{BC9E09F3-05D8-0B4F-A9EE-A1F0DC0253DB}"/>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eaLnBrk="1" hangingPunct="1">
              <a:spcBef>
                <a:spcPts val="600"/>
              </a:spcBef>
              <a:buFontTx/>
              <a:buChar char="•"/>
              <a:defRPr/>
            </a:pPr>
            <a:r>
              <a:rPr lang="en-US" altLang="zh-CN" sz="2400" b="1" kern="0" dirty="0">
                <a:solidFill>
                  <a:srgbClr val="000066"/>
                </a:solidFill>
                <a:latin typeface="+mn-lt"/>
                <a:ea typeface="+mn-ea"/>
              </a:rPr>
              <a:t>Agile Teams</a:t>
            </a:r>
          </a:p>
        </p:txBody>
      </p:sp>
      <p:sp>
        <p:nvSpPr>
          <p:cNvPr id="9" name="Rectangle 4">
            <a:extLst>
              <a:ext uri="{FF2B5EF4-FFF2-40B4-BE49-F238E27FC236}">
                <a16:creationId xmlns:a16="http://schemas.microsoft.com/office/drawing/2014/main" id="{201CBF75-B7A5-614B-9942-928B5D621A07}"/>
              </a:ext>
            </a:extLst>
          </p:cNvPr>
          <p:cNvSpPr txBox="1">
            <a:spLocks noChangeArrowheads="1"/>
          </p:cNvSpPr>
          <p:nvPr/>
        </p:nvSpPr>
        <p:spPr bwMode="auto">
          <a:xfrm>
            <a:off x="900113" y="1628775"/>
            <a:ext cx="7580312"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a:lstStyle>
          <a:p>
            <a:pPr marL="342900" lvl="1" indent="-342900">
              <a:lnSpc>
                <a:spcPct val="90000"/>
              </a:lnSpc>
              <a:spcAft>
                <a:spcPct val="20000"/>
              </a:spcAft>
              <a:buFontTx/>
              <a:buChar char="•"/>
              <a:defRPr/>
            </a:pPr>
            <a:r>
              <a:rPr kumimoji="1" lang="en-US" altLang="zh-CN" dirty="0">
                <a:latin typeface="Helvetica" panose="020B0604020202020204" pitchFamily="34" charset="0"/>
              </a:rPr>
              <a:t>Team members must have trust in one another. </a:t>
            </a:r>
          </a:p>
          <a:p>
            <a:pPr marL="342900" lvl="1" indent="-342900">
              <a:lnSpc>
                <a:spcPct val="90000"/>
              </a:lnSpc>
              <a:spcAft>
                <a:spcPct val="20000"/>
              </a:spcAft>
              <a:buFontTx/>
              <a:buChar char="•"/>
              <a:defRPr/>
            </a:pPr>
            <a:r>
              <a:rPr kumimoji="1" lang="en-US" altLang="zh-CN" dirty="0">
                <a:latin typeface="Helvetica" panose="020B0604020202020204" pitchFamily="34" charset="0"/>
              </a:rPr>
              <a:t>The distribution of skills must be appropriate to the problem. </a:t>
            </a:r>
          </a:p>
          <a:p>
            <a:pPr marL="342900" lvl="1" indent="-342900">
              <a:lnSpc>
                <a:spcPct val="90000"/>
              </a:lnSpc>
              <a:spcAft>
                <a:spcPct val="20000"/>
              </a:spcAft>
              <a:buFontTx/>
              <a:buChar char="•"/>
              <a:defRPr/>
            </a:pPr>
            <a:r>
              <a:rPr kumimoji="1" lang="en-US" altLang="zh-CN" dirty="0">
                <a:latin typeface="Helvetica" panose="020B0604020202020204" pitchFamily="34" charset="0"/>
              </a:rPr>
              <a:t>Mavericks may have to be excluded from the team, if team cohesiveness is to be maintained.</a:t>
            </a:r>
          </a:p>
          <a:p>
            <a:pPr marL="342900" lvl="1" indent="-342900">
              <a:lnSpc>
                <a:spcPct val="90000"/>
              </a:lnSpc>
              <a:spcAft>
                <a:spcPct val="20000"/>
              </a:spcAft>
              <a:buFontTx/>
              <a:buChar char="•"/>
              <a:defRPr/>
            </a:pPr>
            <a:r>
              <a:rPr kumimoji="1" lang="en-US" altLang="zh-CN" dirty="0">
                <a:latin typeface="Helvetica" panose="020B0604020202020204" pitchFamily="34" charset="0"/>
              </a:rPr>
              <a:t>Team is “self-organizing”</a:t>
            </a:r>
          </a:p>
          <a:p>
            <a:pPr lvl="1">
              <a:lnSpc>
                <a:spcPct val="90000"/>
              </a:lnSpc>
              <a:spcAft>
                <a:spcPct val="20000"/>
              </a:spcAft>
              <a:defRPr/>
            </a:pPr>
            <a:r>
              <a:rPr lang="en-US" altLang="zh-CN" sz="2000" dirty="0">
                <a:solidFill>
                  <a:srgbClr val="0033CC"/>
                </a:solidFill>
                <a:latin typeface="Helvetica" panose="020B0604020202020204" pitchFamily="34" charset="0"/>
                <a:cs typeface="Helvetica" panose="020B0604020202020204" pitchFamily="34" charset="0"/>
              </a:rPr>
              <a:t>An adaptive team structure</a:t>
            </a:r>
          </a:p>
          <a:p>
            <a:pPr lvl="1">
              <a:lnSpc>
                <a:spcPct val="90000"/>
              </a:lnSpc>
              <a:spcAft>
                <a:spcPct val="20000"/>
              </a:spcAft>
              <a:defRPr/>
            </a:pPr>
            <a:r>
              <a:rPr lang="en-US" altLang="zh-CN" sz="2000" dirty="0">
                <a:solidFill>
                  <a:srgbClr val="0033CC"/>
                </a:solidFill>
                <a:latin typeface="Helvetica" panose="020B0604020202020204" pitchFamily="34" charset="0"/>
                <a:cs typeface="Helvetica" panose="020B0604020202020204" pitchFamily="34" charset="0"/>
              </a:rPr>
              <a:t>Uses elements of Constantine’s random, open, and synchronous paradigms</a:t>
            </a:r>
          </a:p>
          <a:p>
            <a:pPr lvl="1">
              <a:lnSpc>
                <a:spcPct val="90000"/>
              </a:lnSpc>
              <a:spcAft>
                <a:spcPct val="20000"/>
              </a:spcAft>
              <a:defRPr/>
            </a:pPr>
            <a:r>
              <a:rPr lang="en-US" altLang="zh-CN" sz="2000" dirty="0">
                <a:solidFill>
                  <a:srgbClr val="0033CC"/>
                </a:solidFill>
                <a:latin typeface="Helvetica" panose="020B0604020202020204" pitchFamily="34" charset="0"/>
                <a:cs typeface="Helvetica" panose="020B0604020202020204" pitchFamily="34" charset="0"/>
              </a:rPr>
              <a:t>Significant autonomy</a:t>
            </a:r>
          </a:p>
        </p:txBody>
      </p:sp>
      <p:sp>
        <p:nvSpPr>
          <p:cNvPr id="22531" name="灯片编号占位符 1">
            <a:extLst>
              <a:ext uri="{FF2B5EF4-FFF2-40B4-BE49-F238E27FC236}">
                <a16:creationId xmlns:a16="http://schemas.microsoft.com/office/drawing/2014/main" id="{7B9AA002-9834-618F-D0CB-07C687112D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400">
                <a:solidFill>
                  <a:srgbClr val="000066"/>
                </a:solidFill>
                <a:latin typeface="Arial" panose="020B0604020202020204" pitchFamily="34" charset="0"/>
                <a:ea typeface="宋体" panose="02010600030101010101" pitchFamily="2" charset="-122"/>
              </a:defRPr>
            </a:lvl1pPr>
            <a:lvl2pPr marL="742950" indent="-285750">
              <a:spcBef>
                <a:spcPct val="20000"/>
              </a:spcBef>
              <a:buChar char="–"/>
              <a:defRPr sz="2400">
                <a:solidFill>
                  <a:srgbClr val="000066"/>
                </a:solidFill>
                <a:latin typeface="Arial" panose="020B0604020202020204" pitchFamily="34" charset="0"/>
                <a:ea typeface="宋体" panose="02010600030101010101" pitchFamily="2" charset="-122"/>
              </a:defRPr>
            </a:lvl2pPr>
            <a:lvl3pPr marL="1143000" indent="-228600">
              <a:spcBef>
                <a:spcPct val="20000"/>
              </a:spcBef>
              <a:buChar char="•"/>
              <a:defRPr sz="2000">
                <a:solidFill>
                  <a:srgbClr val="000066"/>
                </a:solidFill>
                <a:latin typeface="Arial" panose="020B0604020202020204" pitchFamily="34" charset="0"/>
                <a:ea typeface="宋体" panose="02010600030101010101" pitchFamily="2" charset="-122"/>
              </a:defRPr>
            </a:lvl3pPr>
            <a:lvl4pPr marL="1600200" indent="-228600">
              <a:spcBef>
                <a:spcPct val="20000"/>
              </a:spcBef>
              <a:buChar char="–"/>
              <a:defRPr sz="2000">
                <a:solidFill>
                  <a:srgbClr val="000066"/>
                </a:solidFill>
                <a:latin typeface="Arial" panose="020B0604020202020204" pitchFamily="34" charset="0"/>
                <a:ea typeface="宋体" panose="02010600030101010101" pitchFamily="2" charset="-122"/>
              </a:defRPr>
            </a:lvl4pPr>
            <a:lvl5pPr marL="2057400" indent="-228600">
              <a:spcBef>
                <a:spcPct val="20000"/>
              </a:spcBef>
              <a:buChar char="»"/>
              <a:defRPr sz="2000">
                <a:solidFill>
                  <a:srgbClr val="000066"/>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rgbClr val="000066"/>
                </a:solidFill>
                <a:latin typeface="Arial" panose="020B0604020202020204" pitchFamily="34" charset="0"/>
                <a:ea typeface="宋体" panose="02010600030101010101" pitchFamily="2" charset="-122"/>
              </a:defRPr>
            </a:lvl9pPr>
          </a:lstStyle>
          <a:p>
            <a:pPr>
              <a:spcBef>
                <a:spcPct val="0"/>
              </a:spcBef>
              <a:buFontTx/>
              <a:buNone/>
            </a:pPr>
            <a:fld id="{867308E9-453A-4302-9B43-EFFA02C0E0BE}" type="slidenum">
              <a:rPr lang="en-US" altLang="zh-CN" sz="1400">
                <a:solidFill>
                  <a:schemeClr val="tx1"/>
                </a:solidFill>
              </a:rPr>
              <a:pPr>
                <a:spcBef>
                  <a:spcPct val="0"/>
                </a:spcBef>
                <a:buFontTx/>
                <a:buNone/>
              </a:pPr>
              <a:t>9</a:t>
            </a:fld>
            <a:endParaRPr lang="en-US" altLang="zh-CN" sz="140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3505</TotalTime>
  <Words>1322</Words>
  <Application>Microsoft Office PowerPoint</Application>
  <PresentationFormat>全屏显示(4:3)</PresentationFormat>
  <Paragraphs>138</Paragraphs>
  <Slides>18</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18</vt:i4>
      </vt:variant>
    </vt:vector>
  </HeadingPairs>
  <TitlesOfParts>
    <vt:vector size="25" baseType="lpstr">
      <vt:lpstr>Arial</vt:lpstr>
      <vt:lpstr>宋体</vt:lpstr>
      <vt:lpstr>Calibri</vt:lpstr>
      <vt:lpstr>Palatino</vt:lpstr>
      <vt:lpstr>Helvetica</vt:lpstr>
      <vt:lpstr>ＭＳ Ｐゴシック</vt:lpstr>
      <vt:lpstr>默认设计模板</vt:lpstr>
      <vt:lpstr>Ch.31  Project Management Concepts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Zhejiang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 Huaizhong</dc:creator>
  <cp:lastModifiedBy>0 memset</cp:lastModifiedBy>
  <cp:revision>152</cp:revision>
  <dcterms:created xsi:type="dcterms:W3CDTF">2007-07-09T05:40:59Z</dcterms:created>
  <dcterms:modified xsi:type="dcterms:W3CDTF">2025-02-24T17:07:15Z</dcterms:modified>
</cp:coreProperties>
</file>