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9" r:id="rId2"/>
    <p:sldId id="419" r:id="rId3"/>
    <p:sldId id="448" r:id="rId4"/>
    <p:sldId id="449" r:id="rId5"/>
    <p:sldId id="450" r:id="rId6"/>
    <p:sldId id="451" r:id="rId7"/>
    <p:sldId id="447" r:id="rId8"/>
    <p:sldId id="453" r:id="rId9"/>
    <p:sldId id="454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62" r:id="rId18"/>
    <p:sldId id="463" r:id="rId19"/>
    <p:sldId id="464" r:id="rId20"/>
    <p:sldId id="465" r:id="rId2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33CC"/>
    <a:srgbClr val="0000FF"/>
    <a:srgbClr val="99CCFF"/>
    <a:srgbClr val="CCFFFF"/>
    <a:srgbClr val="0099FF"/>
    <a:srgbClr val="33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96" autoAdjust="0"/>
    <p:restoredTop sz="94660"/>
  </p:normalViewPr>
  <p:slideViewPr>
    <p:cSldViewPr>
      <p:cViewPr varScale="1">
        <p:scale>
          <a:sx n="108" d="100"/>
          <a:sy n="108" d="100"/>
        </p:scale>
        <p:origin x="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F7A575A-9368-061F-2B0B-9785D27711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C5083D-E573-0A91-6343-A3E3E03604E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ECACFF8-EC27-4E72-A866-7355F410E948}" type="datetimeFigureOut">
              <a:rPr lang="zh-CN" altLang="en-US"/>
              <a:pPr>
                <a:defRPr/>
              </a:pPr>
              <a:t>2025/2/25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E432C102-87E8-3709-AD79-1959839222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0597C8DC-A059-7FCB-5574-F9F84F975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3E8189-83D9-8FEB-8EDD-06593DDE90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84E954-40B3-CF92-4A2E-B28F8F3553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9BE2BAB-34FF-4C5F-BF59-34B9E5CB8CB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FC1CD836-CBB2-59CD-6083-C05945D252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59DDBEF2-D66A-9102-5A19-B121C0ACAA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52761372-29C3-ECE1-3D46-A0BAEF8B5A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3A11A6D-71A5-41B9-A840-1CAE9E0A12F4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755F4245-BBAD-E4F9-4A5C-242AFBC7C5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792262C8-CC52-77CB-A10A-2EF3D96071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847C8C75-7784-AF48-A090-54108F945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29C8125-4090-4ADF-87C7-9A99B9119836}" type="slidenum">
              <a:rPr lang="zh-CN" altLang="en-US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51CB4C9F-36A6-917E-13E3-6D513AAEC31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529A26C7-47CD-63D2-DEF4-59A4577F3E1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068DEB0A-FBB6-9B51-2034-BE2B3BB90B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2AB744C-EDE7-4889-83B1-FB9F137823CD}" type="slidenum">
              <a:rPr lang="zh-CN" altLang="en-US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A33CF235-3B35-E6E9-15DD-75177C74BE5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738E1B6C-051B-0755-A9E6-B981A40971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21FD043C-6E4C-9095-96AD-9C1B36E11C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41798E-9E37-49A9-9182-B222A63F5D32}" type="slidenum">
              <a:rPr lang="zh-CN" altLang="en-US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06F4315C-F50C-58E0-D29D-A0610E011F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E8A5F2A1-F703-EEB6-FDFE-6F88B704A6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97372050-94DA-17CA-D3AA-81425D97C0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1807642-A915-4305-8091-314E503B84D2}" type="slidenum">
              <a:rPr lang="zh-CN" altLang="en-US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1585BF47-1991-EDE0-D6F2-3BC94AD4DF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3EB59789-3709-DEDC-DB0C-A49984C921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31F8066C-6942-F8D4-D4EB-93FDED570B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DF59B1-B097-43D7-B550-E4DE98D11EDE}" type="slidenum">
              <a:rPr lang="zh-CN" altLang="en-US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926CBDB4-EDB2-0711-00D0-3FEF2844FEA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32CD55D1-0000-5C17-B9A3-EAF7E0D361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A73FDCE3-B933-CE0D-03D5-C8DDDEC5F4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1C56CCE-E27F-4A25-90E9-10DFBEA0CDEF}" type="slidenum">
              <a:rPr lang="zh-CN" altLang="en-US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9D24DEA5-F15D-E007-16CC-D3036ADF64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1D047955-7E3E-E5B0-E978-205F2A24B0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7DE61125-24F8-EE3B-8B5A-417F64E5E2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793B152-D2A3-4B31-96E8-29D917FF1B95}" type="slidenum">
              <a:rPr lang="zh-CN" altLang="en-US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A9251E7E-A7E3-016B-AF10-9B3CA4508F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81882770-6225-C2FA-13B9-92ACA0F64C9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B5CCE294-B98C-1425-CABA-7661D137C6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F5FD858-DE88-4A04-AD15-9516C40762B5}" type="slidenum">
              <a:rPr lang="zh-CN" altLang="en-US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AABD2F0D-73EA-49F9-2B9B-1086754F59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BDB7C677-BD8B-F67D-B43E-86D60CE2B3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1F13FBDB-93B8-D295-FE05-7BF2CCA0E2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6351FF9-3516-4113-9F90-D334DD24A74B}" type="slidenum">
              <a:rPr lang="zh-CN" altLang="en-US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049D4166-3EB0-C73A-99C8-D331A8D067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CE204CBF-92D8-7FA7-971D-F97BF4FB55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21B4ED38-800C-76E6-D9E7-FCF2F6F2E1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E51055D-CB9E-49F4-9E2B-8876FE69B5C5}" type="slidenum">
              <a:rPr lang="zh-CN" altLang="en-US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022B1BE5-2C20-699C-5711-1B51EA5729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FDD18925-B3AE-AFBE-EFA2-FD3AB56EF5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7CD4E271-3632-F75A-7BD8-74FE73C48B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3E77EA4-041F-43C6-8E7F-B5B801C98CF8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6EF437E-3227-42D9-8687-7880FF0812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53AC0C2B-A844-7BDE-0017-BE66ED3E73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BF96AC5F-38CC-94A6-F468-A8EED8DCA4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DA9556F-773A-4214-8F82-8D0BCD8BDC52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A40D50CC-F8D3-0F18-D344-26C6EA27B0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F43D4C58-46D9-3FCB-4E21-F91E8DF816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5637BBDE-2CED-D914-8CF9-DA1228883E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B73CD0E-8F22-4B5B-8B98-0BB1BD46A426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822F409C-5FBB-6CA2-4688-170BC0211E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125539EA-BB09-1A93-B917-06C59EB42E7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5215FA31-14DC-EDC9-ECBD-B6D93ED0F7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AC88F1D-0A57-48D6-A0B8-B137633D2056}" type="slidenum">
              <a:rPr lang="zh-CN" altLang="en-US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7B90BB3A-6356-8D68-0FFE-1B269A6ABAF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8422C491-1812-0EDE-D144-0EDD79B6C9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33105502-BC89-0CC5-34CA-0606C07E5C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27C5444-A5C0-48E6-87A3-92ACCF46DBF6}" type="slidenum">
              <a:rPr lang="zh-CN" altLang="en-US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7CE514DB-21B0-A1CF-F847-AFCEAB8C3E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491F1FE7-2586-A775-36BB-019B4CFEDE1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DE509F4A-BC8A-9919-7D41-875B45C5F6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FB6F92D-E1B7-4ACD-A491-B88D580EA054}" type="slidenum">
              <a:rPr lang="zh-CN" altLang="en-US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79E4B42F-432A-B25D-5DD1-FA762CA88C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09C89441-5263-4F51-651F-323B9417C6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E2EB8550-7E83-C005-28EE-5EAF0A86B8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DA5F38-2AF0-4DCE-803E-9485F036018A}" type="slidenum">
              <a:rPr lang="zh-CN" altLang="en-US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55D0E6FA-2D90-E762-5FB1-9552C61A73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1BD16106-C0C1-5EA2-94A9-2E30E1F419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7B045141-D650-1831-6D6F-3D73A42C72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CB8EA1-C665-4755-8107-CB405FCE93C5}" type="slidenum">
              <a:rPr lang="zh-CN" altLang="en-US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2C6F37-5406-B475-5CB0-82D8C5B8A5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E90782-82C4-67E2-EB86-BECEBE88DE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E484FA-4E7F-9ED4-17FA-2D5C40E149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66E3FD-3DBE-4BB4-9D41-69C46FEBB5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676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72AE78A-2362-9186-7E43-15E2BAD9BF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78E245-0A16-B4E9-669C-FC76F82AC4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76A1CFE-AD5E-250E-019A-5815F9415C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4C9F6C-27E9-40DA-83F7-C9A5691041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744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188913"/>
            <a:ext cx="2108200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88913"/>
            <a:ext cx="617537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7BDFAD-7D14-05E8-F96F-D9F64ACCFD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F12B87-EB30-6345-3658-81428274A1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D6E7E1-69D4-E3F2-BFE5-613E2E222A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D238A-3A43-4FEC-B2AF-E60A8D8C86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59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0FA343-0E17-E2AA-E4A9-6804D53CF1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E4CAFC-4B75-B9CE-1394-6BE85D32B9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87500C-3ABD-F37B-B2CE-07A2037547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E88E70-8B17-473F-A69B-2A65AD748B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566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CA433EF-8CFE-4DAE-F05A-B2D66D3105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6244FD-0AFA-F1FC-37BB-38C85620A4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B62AECA-1861-1351-C641-B36572AEC6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AAFB6F-EE05-4B76-B412-4D8CC43B29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335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038600" cy="492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41825" y="1125538"/>
            <a:ext cx="4038600" cy="492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C31B3A-577E-64AF-2225-E8B4A2979E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E8B2A2-178B-F959-AF75-CE0F50B65C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F1175-79DE-C7BC-65B9-E0364D56CD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959929-D3E3-466C-AFF8-0E7E4BE5AA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356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935165-8CA6-0D5D-DF77-BD54BA09B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CD8F6AC-00FF-29E5-2A8D-31AD05BC12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C3AB7EA-8081-6DF3-624F-B693A30FF5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D49C29-0F08-4F90-A6AB-10A89D0D09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289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D64C02D-6958-ECB7-F116-5306F30B04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E278DCE-D52C-E179-56A1-3DAD276DD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0A62B44-16EB-99F9-18C6-2A53F95421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AA230F-B7B0-45FA-B4B4-BF2769BFCF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037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6A8067E-6CBB-88B7-5729-777DC54C35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ED95AFB-8C78-F5A6-A9DC-DE895AEBB2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D94478B-AA6E-0FC9-C58B-7AE56110C3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3AB0D0-79F4-473F-91B1-8DD68CE273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004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B6B5C8-C3DC-C6FF-68BA-C9624F24F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B5BED4-5A13-4198-D997-8C5804BD76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A3DB76-A70B-EDCC-BF50-DE6615AF19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76E64-3B87-41EB-B8C4-28D163023F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153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062596-7C68-58E4-761D-504DAE9D66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A32429-B3EC-B43C-44AB-575613DB76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EB6D60-BA6E-0DA3-3CBD-F5336C6C00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17AF75-317F-4824-99D0-35FC74E52E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661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66">
            <a:extLst>
              <a:ext uri="{FF2B5EF4-FFF2-40B4-BE49-F238E27FC236}">
                <a16:creationId xmlns:a16="http://schemas.microsoft.com/office/drawing/2014/main" id="{284D3553-896C-D1A7-58EB-41FB0BD118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EEF9B289-BDBB-1625-2998-A119B6F546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859712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D45160D-69CF-2EB5-F169-87DDDDCA9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229600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B58E176-5CF4-0B77-D549-9B97E7AA55D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748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A9FAF61-DA7D-4C04-C204-39DF8D33885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36988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77D4D2F-23EF-8237-1B62-888ED7786CA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245225"/>
            <a:ext cx="18827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0A657C9-5AC3-4EC3-9425-13FFD6839F7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F25C665-C13F-9229-3C20-42B16001CF7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815263" cy="1470025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Ch.32  Process and Project Metrics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B8021B63-65EA-6CA2-EBF6-FBA225608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422400"/>
            <a:ext cx="7573963" cy="459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>
                <a:latin typeface="Helvetica" panose="020B0604020202020204" pitchFamily="34" charset="0"/>
              </a:rPr>
              <a:t>Use common sense and organizational sensitivity when interpreting metrics data.</a:t>
            </a:r>
          </a:p>
          <a:p>
            <a:r>
              <a:rPr kumimoji="1" lang="en-US" altLang="zh-CN" sz="2000">
                <a:latin typeface="Helvetica" panose="020B0604020202020204" pitchFamily="34" charset="0"/>
              </a:rPr>
              <a:t>Provide regular feedback to the individuals and teams who have worked to collect measures and metrics.</a:t>
            </a:r>
          </a:p>
          <a:p>
            <a:r>
              <a:rPr kumimoji="1" lang="en-US" altLang="zh-CN" sz="2000">
                <a:latin typeface="Helvetica" panose="020B0604020202020204" pitchFamily="34" charset="0"/>
              </a:rPr>
              <a:t>Don’t use metrics to appraise individuals.</a:t>
            </a:r>
          </a:p>
          <a:p>
            <a:r>
              <a:rPr kumimoji="1" lang="en-US" altLang="zh-CN" sz="2000">
                <a:latin typeface="Helvetica" panose="020B0604020202020204" pitchFamily="34" charset="0"/>
              </a:rPr>
              <a:t>Work with practitioners and teams to set clear goals and metrics that will be used to achieve them.</a:t>
            </a:r>
          </a:p>
          <a:p>
            <a:r>
              <a:rPr kumimoji="1" lang="en-US" altLang="zh-CN" sz="2000">
                <a:latin typeface="Helvetica" panose="020B0604020202020204" pitchFamily="34" charset="0"/>
              </a:rPr>
              <a:t>Never use metrics to threaten individuals or teams.</a:t>
            </a:r>
          </a:p>
          <a:p>
            <a:r>
              <a:rPr kumimoji="1" lang="en-US" altLang="zh-CN" sz="2000">
                <a:latin typeface="Helvetica" panose="020B0604020202020204" pitchFamily="34" charset="0"/>
              </a:rPr>
              <a:t>Metrics data that indicate a problem area should not be considered “negative.” These data are merely an indicator for process improvement.</a:t>
            </a:r>
          </a:p>
          <a:p>
            <a:r>
              <a:rPr kumimoji="1" lang="en-US" altLang="zh-CN" sz="2000">
                <a:latin typeface="Helvetica" panose="020B0604020202020204" pitchFamily="34" charset="0"/>
              </a:rPr>
              <a:t>Don’t obsess on a single metric to the exclusion of other important metrics.</a:t>
            </a:r>
          </a:p>
        </p:txBody>
      </p:sp>
      <p:sp>
        <p:nvSpPr>
          <p:cNvPr id="20483" name="灯片编号占位符 1">
            <a:extLst>
              <a:ext uri="{FF2B5EF4-FFF2-40B4-BE49-F238E27FC236}">
                <a16:creationId xmlns:a16="http://schemas.microsoft.com/office/drawing/2014/main" id="{8A23F02C-1E65-70C7-AF76-A96A6887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C09A83-1882-4F08-BCBE-84A79080D9E6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B1A997B-4F49-85F2-D212-7B307EFCF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Metrics Guidelines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198AD8FD-6314-AFC1-00AC-40A20D110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665288"/>
            <a:ext cx="7573963" cy="356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latin typeface="Helvetica" panose="020B0604020202020204" pitchFamily="34" charset="0"/>
              </a:rPr>
              <a:t>errors per KLOC (thousand lines of code)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defects per KLOC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$ per LOC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pages of documentation per KLOC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errors per person-month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errors per review hour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LOC per person-month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$ per page of documentation</a:t>
            </a:r>
          </a:p>
        </p:txBody>
      </p:sp>
      <p:sp>
        <p:nvSpPr>
          <p:cNvPr id="22531" name="灯片编号占位符 1">
            <a:extLst>
              <a:ext uri="{FF2B5EF4-FFF2-40B4-BE49-F238E27FC236}">
                <a16:creationId xmlns:a16="http://schemas.microsoft.com/office/drawing/2014/main" id="{2D7710BD-539E-8610-5C67-1D88024B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59AF37-7A4F-4DAB-8C25-F72ECB8C40A1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A995545-5B46-475D-D002-FE9FE6873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Typical Size-Oriented Metrics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EAB7B395-4D45-4DD8-3698-71CACBFA6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665288"/>
            <a:ext cx="7573963" cy="308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zh-CN">
                <a:latin typeface="Helvetica" panose="020B0604020202020204" pitchFamily="34" charset="0"/>
              </a:rPr>
              <a:t>errors per FP (thousand lines of code)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Helvetica" panose="020B0604020202020204" pitchFamily="34" charset="0"/>
              </a:rPr>
              <a:t>defects per FP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Helvetica" panose="020B0604020202020204" pitchFamily="34" charset="0"/>
              </a:rPr>
              <a:t>$ per FP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Helvetica" panose="020B0604020202020204" pitchFamily="34" charset="0"/>
              </a:rPr>
              <a:t>pages of documentation per FP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Helvetica" panose="020B0604020202020204" pitchFamily="34" charset="0"/>
              </a:rPr>
              <a:t>FP per person-month</a:t>
            </a:r>
          </a:p>
        </p:txBody>
      </p:sp>
      <p:sp>
        <p:nvSpPr>
          <p:cNvPr id="24579" name="灯片编号占位符 1">
            <a:extLst>
              <a:ext uri="{FF2B5EF4-FFF2-40B4-BE49-F238E27FC236}">
                <a16:creationId xmlns:a16="http://schemas.microsoft.com/office/drawing/2014/main" id="{F0683BF7-5BAA-4F56-0DDE-3F8D2CA5E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71850D-A265-4D22-B7E3-4E924FACDEC4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256497F-D104-C00B-2005-F5256607D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Typical Function-Oriented Metrics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>
            <a:extLst>
              <a:ext uri="{FF2B5EF4-FFF2-40B4-BE49-F238E27FC236}">
                <a16:creationId xmlns:a16="http://schemas.microsoft.com/office/drawing/2014/main" id="{D676EA25-385B-4488-BB85-9B520E9D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E6CA02-B471-44D6-ABBE-BF9E737D790B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8EAEDC3-497A-8E3D-6E4D-EAE1BE894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Comparing LOC and FP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8730F1C-6278-008A-2843-EF8FE43FD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988" y="2122488"/>
            <a:ext cx="5494337" cy="2873375"/>
          </a:xfrm>
          <a:prstGeom prst="rect">
            <a:avLst/>
          </a:prstGeom>
          <a:solidFill>
            <a:srgbClr val="96E3FE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6AC6C8B5-CEB2-6011-A0ED-A7784BC26D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620838"/>
          <a:ext cx="61928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486400" imgH="396240" progId="Word.Document.8">
                  <p:embed/>
                </p:oleObj>
              </mc:Choice>
              <mc:Fallback>
                <p:oleObj name="Document" r:id="rId3" imgW="5486400" imgH="39624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620838"/>
                        <a:ext cx="619283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9071B169-B2EE-3BA8-F03C-022708E56F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8738" y="2170113"/>
          <a:ext cx="614045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5486400" imgH="161544" progId="Word.Document.8">
                  <p:embed/>
                </p:oleObj>
              </mc:Choice>
              <mc:Fallback>
                <p:oleObj name="Document" r:id="rId5" imgW="5486400" imgH="16154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2170113"/>
                        <a:ext cx="6140450" cy="18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D1C35B45-71F8-3B34-A51D-E10D47D993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9688" y="2373313"/>
          <a:ext cx="61769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5486400" imgH="481584" progId="Word.Document.8">
                  <p:embed/>
                </p:oleObj>
              </mc:Choice>
              <mc:Fallback>
                <p:oleObj name="Document" r:id="rId7" imgW="5486400" imgH="481584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2373313"/>
                        <a:ext cx="617696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8CED6A1A-D253-09E5-1728-AFB20F320A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7463" y="2973388"/>
          <a:ext cx="61944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9" imgW="5486400" imgH="161544" progId="Word.Document.8">
                  <p:embed/>
                </p:oleObj>
              </mc:Choice>
              <mc:Fallback>
                <p:oleObj name="Document" r:id="rId9" imgW="5486400" imgH="161544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2973388"/>
                        <a:ext cx="6194425" cy="18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id="{280A941D-1D19-69A7-701B-A832641C60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8575" y="3157538"/>
          <a:ext cx="617061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1" imgW="5486400" imgH="320040" progId="Word.Document.8">
                  <p:embed/>
                </p:oleObj>
              </mc:Choice>
              <mc:Fallback>
                <p:oleObj name="Document" r:id="rId11" imgW="5486400" imgH="32004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3157538"/>
                        <a:ext cx="6170613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654D153D-9874-8007-1A2A-8FB73FD22F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532188"/>
          <a:ext cx="61769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3" imgW="5486400" imgH="481584" progId="Word.Document.8">
                  <p:embed/>
                </p:oleObj>
              </mc:Choice>
              <mc:Fallback>
                <p:oleObj name="Document" r:id="rId13" imgW="5486400" imgH="481584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32188"/>
                        <a:ext cx="61769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>
            <a:extLst>
              <a:ext uri="{FF2B5EF4-FFF2-40B4-BE49-F238E27FC236}">
                <a16:creationId xmlns:a16="http://schemas.microsoft.com/office/drawing/2014/main" id="{96977C45-F336-954B-8ECF-37E04B320C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078288"/>
          <a:ext cx="61769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5" imgW="5486400" imgH="481584" progId="Word.Document.8">
                  <p:embed/>
                </p:oleObj>
              </mc:Choice>
              <mc:Fallback>
                <p:oleObj name="Document" r:id="rId15" imgW="5486400" imgH="481584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078288"/>
                        <a:ext cx="61769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1">
            <a:extLst>
              <a:ext uri="{FF2B5EF4-FFF2-40B4-BE49-F238E27FC236}">
                <a16:creationId xmlns:a16="http://schemas.microsoft.com/office/drawing/2014/main" id="{F791A0F3-30E2-5A86-53E3-214B377703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4450" y="4643438"/>
          <a:ext cx="614045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7" imgW="5486400" imgH="161544" progId="Word.Document.8">
                  <p:embed/>
                </p:oleObj>
              </mc:Choice>
              <mc:Fallback>
                <p:oleObj name="Document" r:id="rId17" imgW="5486400" imgH="161544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4643438"/>
                        <a:ext cx="614045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2">
            <a:extLst>
              <a:ext uri="{FF2B5EF4-FFF2-40B4-BE49-F238E27FC236}">
                <a16:creationId xmlns:a16="http://schemas.microsoft.com/office/drawing/2014/main" id="{315A6997-3239-5D52-DD47-CB867F19D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363" y="5116513"/>
            <a:ext cx="3702050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400" b="1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Representative values developed by QSM</a:t>
            </a:r>
            <a:endParaRPr lang="en-US" altLang="zh-CN" sz="1800" b="1">
              <a:solidFill>
                <a:srgbClr val="000000"/>
              </a:solidFill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BB85474B-4A2E-4CD6-C5C0-7C691E675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665288"/>
            <a:ext cx="7573963" cy="326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latin typeface="Helvetica" panose="020B0604020202020204" pitchFamily="34" charset="0"/>
              </a:rPr>
              <a:t>Programming language independent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Used readily countable characteristics that are determined early in the software process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Does not “penalize” inventive (short) implementations that use fewer LOC that other more clumsy versions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Makes it easier to measure the impact of reusable components</a:t>
            </a:r>
          </a:p>
        </p:txBody>
      </p:sp>
      <p:sp>
        <p:nvSpPr>
          <p:cNvPr id="28675" name="灯片编号占位符 1">
            <a:extLst>
              <a:ext uri="{FF2B5EF4-FFF2-40B4-BE49-F238E27FC236}">
                <a16:creationId xmlns:a16="http://schemas.microsoft.com/office/drawing/2014/main" id="{9493D6D7-4804-7611-CD40-38F63303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BF9D0B-3FAC-4122-954A-A9EF76129737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BD78388-83D4-4D5C-CDFD-BF5886EB6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Why Opt for FP?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8953F7BE-F399-C0AD-540E-FF066F81F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665288"/>
            <a:ext cx="7573963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en-US" altLang="zh-CN" dirty="0">
                <a:latin typeface="Helvetica" panose="020B0604020202020204" pitchFamily="34" charset="0"/>
              </a:rPr>
              <a:t>Number of </a:t>
            </a: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scenario scripts </a:t>
            </a:r>
            <a:r>
              <a:rPr kumimoji="1" lang="en-US" altLang="zh-CN" dirty="0">
                <a:latin typeface="Helvetica" panose="020B0604020202020204" pitchFamily="34" charset="0"/>
              </a:rPr>
              <a:t>(use-cases)</a:t>
            </a:r>
          </a:p>
          <a:p>
            <a:pPr>
              <a:defRPr/>
            </a:pPr>
            <a:r>
              <a:rPr kumimoji="1" lang="en-US" altLang="zh-CN" dirty="0">
                <a:latin typeface="Helvetica" panose="020B0604020202020204" pitchFamily="34" charset="0"/>
              </a:rPr>
              <a:t>Number of </a:t>
            </a: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support classes </a:t>
            </a:r>
            <a:r>
              <a:rPr kumimoji="1" lang="en-US" altLang="zh-CN" dirty="0">
                <a:latin typeface="Helvetica" panose="020B0604020202020204" pitchFamily="34" charset="0"/>
              </a:rPr>
              <a:t>(required to implement the system but are not immediately related to the problem domain)</a:t>
            </a:r>
          </a:p>
          <a:p>
            <a:pPr>
              <a:defRPr/>
            </a:pPr>
            <a:r>
              <a:rPr kumimoji="1" lang="en-US" altLang="zh-CN" dirty="0">
                <a:latin typeface="Helvetica" panose="020B0604020202020204" pitchFamily="34" charset="0"/>
              </a:rPr>
              <a:t>Average number of </a:t>
            </a: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support classes per key class </a:t>
            </a:r>
            <a:r>
              <a:rPr kumimoji="1" lang="en-US" altLang="zh-CN" dirty="0">
                <a:latin typeface="Helvetica" panose="020B0604020202020204" pitchFamily="34" charset="0"/>
              </a:rPr>
              <a:t>(analysis class)</a:t>
            </a:r>
          </a:p>
          <a:p>
            <a:pPr>
              <a:defRPr/>
            </a:pPr>
            <a:r>
              <a:rPr kumimoji="1" lang="en-US" altLang="zh-CN" dirty="0">
                <a:latin typeface="Helvetica" panose="020B0604020202020204" pitchFamily="34" charset="0"/>
              </a:rPr>
              <a:t>Number of </a:t>
            </a: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subsystems </a:t>
            </a:r>
            <a:r>
              <a:rPr kumimoji="1" lang="en-US" altLang="zh-CN" dirty="0">
                <a:latin typeface="Helvetica" panose="020B0604020202020204" pitchFamily="34" charset="0"/>
              </a:rPr>
              <a:t>(an aggregation of classes that support a function that is visible to the end-user of a system) </a:t>
            </a:r>
          </a:p>
        </p:txBody>
      </p:sp>
      <p:sp>
        <p:nvSpPr>
          <p:cNvPr id="30723" name="灯片编号占位符 1">
            <a:extLst>
              <a:ext uri="{FF2B5EF4-FFF2-40B4-BE49-F238E27FC236}">
                <a16:creationId xmlns:a16="http://schemas.microsoft.com/office/drawing/2014/main" id="{436FD870-EA5C-028D-9C6F-4310A8C0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7D28F1-67FD-4F0B-9477-438F6D394742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1C4C201-6C2C-4CC0-B446-91386B38B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Object-Oriented Metrics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DE3C7AB0-FB8D-9A0C-B38D-6952079BB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628775"/>
            <a:ext cx="7573963" cy="436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en-US" altLang="zh-CN" sz="2000" dirty="0">
                <a:latin typeface="Helvetica" panose="020B0604020202020204" pitchFamily="34" charset="0"/>
              </a:rPr>
              <a:t>Number of </a:t>
            </a: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static Web pages </a:t>
            </a:r>
            <a:r>
              <a:rPr kumimoji="1" lang="en-US" altLang="zh-CN" sz="2000" dirty="0">
                <a:latin typeface="Helvetica" panose="020B0604020202020204" pitchFamily="34" charset="0"/>
              </a:rPr>
              <a:t>(the end-user has no control over the content displayed on the page)</a:t>
            </a:r>
          </a:p>
          <a:p>
            <a:pPr>
              <a:defRPr/>
            </a:pPr>
            <a:r>
              <a:rPr kumimoji="1" lang="en-US" altLang="zh-CN" sz="2000" dirty="0">
                <a:latin typeface="Helvetica" panose="020B0604020202020204" pitchFamily="34" charset="0"/>
              </a:rPr>
              <a:t>Number of </a:t>
            </a: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dynamic Web pages </a:t>
            </a:r>
            <a:r>
              <a:rPr kumimoji="1" lang="en-US" altLang="zh-CN" sz="2000" dirty="0">
                <a:latin typeface="Helvetica" panose="020B0604020202020204" pitchFamily="34" charset="0"/>
              </a:rPr>
              <a:t>(end-user actions result in customized content displayed on the page)</a:t>
            </a:r>
          </a:p>
          <a:p>
            <a:pPr>
              <a:defRPr/>
            </a:pPr>
            <a:r>
              <a:rPr kumimoji="1" lang="en-US" altLang="zh-CN" sz="2000" dirty="0">
                <a:latin typeface="Helvetica" panose="020B0604020202020204" pitchFamily="34" charset="0"/>
              </a:rPr>
              <a:t>Number of </a:t>
            </a: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internal page links </a:t>
            </a:r>
            <a:r>
              <a:rPr kumimoji="1" lang="en-US" altLang="zh-CN" sz="2000" dirty="0">
                <a:latin typeface="Helvetica" panose="020B0604020202020204" pitchFamily="34" charset="0"/>
              </a:rPr>
              <a:t>(internal page links are pointers that provide a hyperlink to some other Web page within the WebApp)</a:t>
            </a:r>
          </a:p>
          <a:p>
            <a:pPr>
              <a:defRPr/>
            </a:pPr>
            <a:r>
              <a:rPr kumimoji="1" lang="en-US" altLang="zh-CN" sz="2000" dirty="0">
                <a:latin typeface="Helvetica" panose="020B0604020202020204" pitchFamily="34" charset="0"/>
              </a:rPr>
              <a:t>Number of </a:t>
            </a: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persistent data objects</a:t>
            </a:r>
          </a:p>
          <a:p>
            <a:pPr>
              <a:defRPr/>
            </a:pPr>
            <a:r>
              <a:rPr kumimoji="1" lang="en-US" altLang="zh-CN" sz="2000" dirty="0">
                <a:latin typeface="Helvetica" panose="020B0604020202020204" pitchFamily="34" charset="0"/>
              </a:rPr>
              <a:t>Number of </a:t>
            </a: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external systems interfaced</a:t>
            </a:r>
          </a:p>
          <a:p>
            <a:pPr>
              <a:defRPr/>
            </a:pPr>
            <a:r>
              <a:rPr kumimoji="1" lang="en-US" altLang="zh-CN" sz="2000" dirty="0">
                <a:latin typeface="Helvetica" panose="020B0604020202020204" pitchFamily="34" charset="0"/>
              </a:rPr>
              <a:t>Number of </a:t>
            </a: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static content objects</a:t>
            </a:r>
          </a:p>
          <a:p>
            <a:pPr>
              <a:defRPr/>
            </a:pPr>
            <a:r>
              <a:rPr kumimoji="1" lang="en-US" altLang="zh-CN" sz="2000" dirty="0">
                <a:latin typeface="Helvetica" panose="020B0604020202020204" pitchFamily="34" charset="0"/>
              </a:rPr>
              <a:t>Number of </a:t>
            </a: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dynamic content objects</a:t>
            </a:r>
          </a:p>
          <a:p>
            <a:pPr>
              <a:defRPr/>
            </a:pPr>
            <a:r>
              <a:rPr kumimoji="1" lang="en-US" altLang="zh-CN" sz="2000" dirty="0">
                <a:latin typeface="Helvetica" panose="020B0604020202020204" pitchFamily="34" charset="0"/>
              </a:rPr>
              <a:t>Number of </a:t>
            </a: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executable functions</a:t>
            </a:r>
          </a:p>
        </p:txBody>
      </p:sp>
      <p:sp>
        <p:nvSpPr>
          <p:cNvPr id="32771" name="灯片编号占位符 1">
            <a:extLst>
              <a:ext uri="{FF2B5EF4-FFF2-40B4-BE49-F238E27FC236}">
                <a16:creationId xmlns:a16="http://schemas.microsoft.com/office/drawing/2014/main" id="{8A9DBF58-A0FC-0C63-1771-38D77B431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8D0C8A-1960-4A90-A007-13D060A93DED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67AF881-E05F-F2F9-D140-93A742F53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WebApp Project Metrics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C09C62D3-12BB-9F04-7F3D-60FCBDAEA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665288"/>
            <a:ext cx="7573963" cy="326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Correctness </a:t>
            </a:r>
            <a:r>
              <a:rPr kumimoji="1" lang="en-US" altLang="zh-CN" dirty="0">
                <a:latin typeface="Helvetica" panose="020B0604020202020204" pitchFamily="34" charset="0"/>
              </a:rPr>
              <a:t>— the degree to which a program operates according to specification</a:t>
            </a:r>
          </a:p>
          <a:p>
            <a:pPr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Maintainability</a:t>
            </a:r>
            <a:r>
              <a:rPr kumimoji="1" lang="en-US" altLang="zh-CN" dirty="0">
                <a:latin typeface="Helvetica" panose="020B0604020202020204" pitchFamily="34" charset="0"/>
              </a:rPr>
              <a:t>—the degree to which a program is amenable to change</a:t>
            </a:r>
          </a:p>
          <a:p>
            <a:pPr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Integrity</a:t>
            </a:r>
            <a:r>
              <a:rPr kumimoji="1" lang="en-US" altLang="zh-CN" dirty="0">
                <a:latin typeface="Helvetica" panose="020B0604020202020204" pitchFamily="34" charset="0"/>
              </a:rPr>
              <a:t>—the degree to which a program is impervious to outside attack</a:t>
            </a:r>
          </a:p>
          <a:p>
            <a:pPr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Usability</a:t>
            </a:r>
            <a:r>
              <a:rPr kumimoji="1" lang="en-US" altLang="zh-CN" dirty="0">
                <a:latin typeface="Helvetica" panose="020B0604020202020204" pitchFamily="34" charset="0"/>
              </a:rPr>
              <a:t>—the degree to which a program is easy to use</a:t>
            </a:r>
          </a:p>
        </p:txBody>
      </p:sp>
      <p:sp>
        <p:nvSpPr>
          <p:cNvPr id="34819" name="灯片编号占位符 1">
            <a:extLst>
              <a:ext uri="{FF2B5EF4-FFF2-40B4-BE49-F238E27FC236}">
                <a16:creationId xmlns:a16="http://schemas.microsoft.com/office/drawing/2014/main" id="{A3938E3C-602B-F1A3-EF4B-635C2A2C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890DF1-03DE-4CBA-9C7B-61D4124EF63C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F461DA8-E7DA-45D2-B838-BB951CB38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Measuring 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>
            <a:extLst>
              <a:ext uri="{FF2B5EF4-FFF2-40B4-BE49-F238E27FC236}">
                <a16:creationId xmlns:a16="http://schemas.microsoft.com/office/drawing/2014/main" id="{1E5524A2-F4DF-A7A5-2409-F4928477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4763F8-F489-425D-ABEA-A74D7279F199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A5C5B77-F51A-F5CA-759A-05E1BA691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Defect Removal Efficiency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D97AD5AD-8AA0-BA1C-335B-E751528D4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1936750"/>
            <a:ext cx="4191000" cy="11430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67D93F03-5B2B-1072-ABDA-C46B18EB3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3155950"/>
            <a:ext cx="5959475" cy="226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300"/>
              </a:spcBef>
              <a:defRPr/>
            </a:pPr>
            <a:r>
              <a:rPr kumimoji="1" lang="en-US" altLang="zh-CN" dirty="0">
                <a:solidFill>
                  <a:srgbClr val="000066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where:</a:t>
            </a:r>
          </a:p>
          <a:p>
            <a:pPr>
              <a:spcBef>
                <a:spcPts val="300"/>
              </a:spcBef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E</a:t>
            </a:r>
            <a:r>
              <a:rPr kumimoji="1" lang="en-US" altLang="zh-CN" dirty="0">
                <a:solidFill>
                  <a:srgbClr val="000066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 is the number of errors found before delivery of the software to the end-user </a:t>
            </a:r>
          </a:p>
          <a:p>
            <a:pPr>
              <a:spcBef>
                <a:spcPts val="300"/>
              </a:spcBef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D</a:t>
            </a:r>
            <a:r>
              <a:rPr kumimoji="1" lang="en-US" altLang="zh-CN" dirty="0">
                <a:solidFill>
                  <a:srgbClr val="000066"/>
                </a:solidFill>
                <a:latin typeface="Helvetica" panose="020B0604020202020204" pitchFamily="34" charset="0"/>
                <a:ea typeface="宋体" panose="02010600030101010101" pitchFamily="2" charset="-122"/>
              </a:rPr>
              <a:t> is the number of defects found after delivery.</a:t>
            </a:r>
          </a:p>
          <a:p>
            <a:pPr>
              <a:lnSpc>
                <a:spcPct val="90000"/>
              </a:lnSpc>
              <a:defRPr/>
            </a:pPr>
            <a:endParaRPr lang="en-US" altLang="zh-CN" sz="1800" b="1" dirty="0">
              <a:solidFill>
                <a:srgbClr val="000000"/>
              </a:solidFill>
              <a:latin typeface="Helvetica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B002001-698F-854E-97C7-549EC88B4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450" y="1860550"/>
            <a:ext cx="4191000" cy="1143000"/>
          </a:xfrm>
          <a:prstGeom prst="rect">
            <a:avLst/>
          </a:prstGeom>
          <a:solidFill>
            <a:srgbClr val="9A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88224B30-D3EA-A57A-A149-CADA6C4CE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2165350"/>
            <a:ext cx="252095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FFFFF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DRE = </a:t>
            </a:r>
            <a:r>
              <a:rPr lang="en-US" altLang="zh-CN" b="1" i="1">
                <a:solidFill>
                  <a:srgbClr val="FFFFF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E</a:t>
            </a:r>
            <a:r>
              <a:rPr lang="en-US" altLang="zh-CN" b="1">
                <a:solidFill>
                  <a:srgbClr val="FFFFF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 /(</a:t>
            </a:r>
            <a:r>
              <a:rPr lang="en-US" altLang="zh-CN" b="1" i="1">
                <a:solidFill>
                  <a:srgbClr val="FFFFF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E</a:t>
            </a:r>
            <a:r>
              <a:rPr lang="en-US" altLang="zh-CN" b="1">
                <a:solidFill>
                  <a:srgbClr val="FFFFF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 + </a:t>
            </a:r>
            <a:r>
              <a:rPr lang="en-US" altLang="zh-CN" b="1" i="1">
                <a:solidFill>
                  <a:srgbClr val="FFFFF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D</a:t>
            </a:r>
            <a:r>
              <a:rPr lang="en-US" altLang="zh-CN" b="1">
                <a:solidFill>
                  <a:srgbClr val="FFFFFF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C4B26060-F40C-2F6C-DDF9-D38815B63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628775"/>
            <a:ext cx="7573963" cy="354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>
                <a:latin typeface="Helvetica" panose="020B0604020202020204" pitchFamily="34" charset="0"/>
              </a:rPr>
              <a:t>time (hours or days) elapsed from the time a request is made until evaluation is complete, t</a:t>
            </a:r>
            <a:r>
              <a:rPr kumimoji="1" lang="en-US" altLang="zh-CN" sz="2000" baseline="-25000">
                <a:latin typeface="Helvetica" panose="020B0604020202020204" pitchFamily="34" charset="0"/>
              </a:rPr>
              <a:t>queue</a:t>
            </a:r>
            <a:r>
              <a:rPr kumimoji="1" lang="en-US" altLang="zh-CN" sz="2000">
                <a:latin typeface="Helvetica" panose="020B0604020202020204" pitchFamily="34" charset="0"/>
              </a:rPr>
              <a:t>.</a:t>
            </a:r>
          </a:p>
          <a:p>
            <a:r>
              <a:rPr kumimoji="1" lang="en-US" altLang="zh-CN" sz="2000">
                <a:latin typeface="Helvetica" panose="020B0604020202020204" pitchFamily="34" charset="0"/>
              </a:rPr>
              <a:t>effort (person-hours) to perform the evaluation, W</a:t>
            </a:r>
            <a:r>
              <a:rPr kumimoji="1" lang="en-US" altLang="zh-CN" sz="2000" baseline="-25000">
                <a:latin typeface="Helvetica" panose="020B0604020202020204" pitchFamily="34" charset="0"/>
              </a:rPr>
              <a:t>eval</a:t>
            </a:r>
            <a:r>
              <a:rPr kumimoji="1" lang="en-US" altLang="zh-CN" sz="2000">
                <a:latin typeface="Helvetica" panose="020B0604020202020204" pitchFamily="34" charset="0"/>
              </a:rPr>
              <a:t>.</a:t>
            </a:r>
          </a:p>
          <a:p>
            <a:r>
              <a:rPr kumimoji="1" lang="en-US" altLang="zh-CN" sz="2000">
                <a:latin typeface="Helvetica" panose="020B0604020202020204" pitchFamily="34" charset="0"/>
              </a:rPr>
              <a:t>time (hours or days) elapsed from completion of evaluation to assignment of change order to personnel, t</a:t>
            </a:r>
            <a:r>
              <a:rPr kumimoji="1" lang="en-US" altLang="zh-CN" sz="2000" baseline="-25000">
                <a:latin typeface="Helvetica" panose="020B0604020202020204" pitchFamily="34" charset="0"/>
              </a:rPr>
              <a:t>eval</a:t>
            </a:r>
            <a:r>
              <a:rPr kumimoji="1" lang="en-US" altLang="zh-CN" sz="2000">
                <a:latin typeface="Helvetica" panose="020B0604020202020204" pitchFamily="34" charset="0"/>
              </a:rPr>
              <a:t>.</a:t>
            </a:r>
          </a:p>
          <a:p>
            <a:r>
              <a:rPr kumimoji="1" lang="en-US" altLang="zh-CN" sz="2000">
                <a:latin typeface="Helvetica" panose="020B0604020202020204" pitchFamily="34" charset="0"/>
              </a:rPr>
              <a:t>effort (person-hours) required to make the change, W</a:t>
            </a:r>
            <a:r>
              <a:rPr kumimoji="1" lang="en-US" altLang="zh-CN" sz="2000" baseline="-25000">
                <a:latin typeface="Helvetica" panose="020B0604020202020204" pitchFamily="34" charset="0"/>
              </a:rPr>
              <a:t>change</a:t>
            </a:r>
            <a:r>
              <a:rPr kumimoji="1" lang="en-US" altLang="zh-CN" sz="2000">
                <a:latin typeface="Helvetica" panose="020B0604020202020204" pitchFamily="34" charset="0"/>
              </a:rPr>
              <a:t>.</a:t>
            </a:r>
          </a:p>
          <a:p>
            <a:r>
              <a:rPr kumimoji="1" lang="en-US" altLang="zh-CN" sz="2000">
                <a:latin typeface="Helvetica" panose="020B0604020202020204" pitchFamily="34" charset="0"/>
              </a:rPr>
              <a:t>time required (hours or days) to make the change, t</a:t>
            </a:r>
            <a:r>
              <a:rPr kumimoji="1" lang="en-US" altLang="zh-CN" sz="2000" baseline="-25000">
                <a:latin typeface="Helvetica" panose="020B0604020202020204" pitchFamily="34" charset="0"/>
              </a:rPr>
              <a:t>change</a:t>
            </a:r>
            <a:r>
              <a:rPr kumimoji="1" lang="en-US" altLang="zh-CN" sz="2000">
                <a:latin typeface="Helvetica" panose="020B0604020202020204" pitchFamily="34" charset="0"/>
              </a:rPr>
              <a:t>.</a:t>
            </a:r>
          </a:p>
          <a:p>
            <a:r>
              <a:rPr kumimoji="1" lang="en-US" altLang="zh-CN" sz="2000">
                <a:latin typeface="Helvetica" panose="020B0604020202020204" pitchFamily="34" charset="0"/>
              </a:rPr>
              <a:t>errors uncovered during work to make change, E</a:t>
            </a:r>
            <a:r>
              <a:rPr kumimoji="1" lang="en-US" altLang="zh-CN" sz="2000" baseline="-25000">
                <a:latin typeface="Helvetica" panose="020B0604020202020204" pitchFamily="34" charset="0"/>
              </a:rPr>
              <a:t>change</a:t>
            </a:r>
            <a:r>
              <a:rPr kumimoji="1" lang="en-US" altLang="zh-CN" sz="2000">
                <a:latin typeface="Helvetica" panose="020B0604020202020204" pitchFamily="34" charset="0"/>
              </a:rPr>
              <a:t>.</a:t>
            </a:r>
          </a:p>
          <a:p>
            <a:r>
              <a:rPr kumimoji="1" lang="en-US" altLang="zh-CN" sz="2000">
                <a:latin typeface="Helvetica" panose="020B0604020202020204" pitchFamily="34" charset="0"/>
              </a:rPr>
              <a:t>defects uncovered after change is released to the customer base, D</a:t>
            </a:r>
            <a:r>
              <a:rPr kumimoji="1" lang="en-US" altLang="zh-CN" sz="2000" baseline="-25000">
                <a:latin typeface="Helvetica" panose="020B0604020202020204" pitchFamily="34" charset="0"/>
              </a:rPr>
              <a:t>change</a:t>
            </a:r>
            <a:r>
              <a:rPr kumimoji="1" lang="en-US" altLang="zh-CN" sz="2000">
                <a:latin typeface="Helvetica" panose="020B0604020202020204" pitchFamily="34" charset="0"/>
              </a:rPr>
              <a:t>.</a:t>
            </a:r>
          </a:p>
        </p:txBody>
      </p:sp>
      <p:sp>
        <p:nvSpPr>
          <p:cNvPr id="38915" name="灯片编号占位符 1">
            <a:extLst>
              <a:ext uri="{FF2B5EF4-FFF2-40B4-BE49-F238E27FC236}">
                <a16:creationId xmlns:a16="http://schemas.microsoft.com/office/drawing/2014/main" id="{29453553-CCFC-1EAE-EB7A-0210BF5F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31DD69-73EB-4BF1-AAD3-F5D229BECAB0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7F75427-2D8B-D03C-BF49-00D122A34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Metrics for Small Organizations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>
            <a:extLst>
              <a:ext uri="{FF2B5EF4-FFF2-40B4-BE49-F238E27FC236}">
                <a16:creationId xmlns:a16="http://schemas.microsoft.com/office/drawing/2014/main" id="{3DCB9A3A-0C66-FD4B-4564-2FEDB09A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555AFB-2FBA-4955-8F63-3C743AE56767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14F1254-A830-B360-0DFB-328605881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A Good Manager Measures</a:t>
            </a: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54D04A35-E11C-DD41-DB66-C55E5715C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688" y="1735138"/>
            <a:ext cx="1349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process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ACA1BFA2-1618-E087-A575-D023D5CB4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838" y="2116138"/>
            <a:ext cx="2540000" cy="2046287"/>
          </a:xfrm>
          <a:prstGeom prst="ellipse">
            <a:avLst/>
          </a:prstGeom>
          <a:solidFill>
            <a:srgbClr val="9A0000"/>
          </a:solidFill>
          <a:ln w="12700">
            <a:noFill/>
            <a:round/>
            <a:headEnd/>
            <a:tailEnd/>
          </a:ln>
          <a:effectLst>
            <a:outerShdw dist="53882" dir="2700000" algn="ctr" rotWithShape="0">
              <a:srgbClr val="EAEAEA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31" name="Oval 4">
            <a:extLst>
              <a:ext uri="{FF2B5EF4-FFF2-40B4-BE49-F238E27FC236}">
                <a16:creationId xmlns:a16="http://schemas.microsoft.com/office/drawing/2014/main" id="{6942403A-09DB-E848-1710-B20B79B9A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2838" y="2116138"/>
            <a:ext cx="2540000" cy="2046287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647E13FC-CC43-300A-008E-8AA79D855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0" y="3913188"/>
            <a:ext cx="2097088" cy="2046287"/>
          </a:xfrm>
          <a:prstGeom prst="rect">
            <a:avLst/>
          </a:prstGeom>
          <a:solidFill>
            <a:srgbClr val="336699"/>
          </a:solidFill>
          <a:ln w="12700">
            <a:noFill/>
            <a:miter lim="800000"/>
            <a:headEnd/>
            <a:tailEnd/>
          </a:ln>
          <a:effectLst>
            <a:outerShdw dist="53882" dir="2700000" algn="ctr" rotWithShape="0">
              <a:srgbClr val="EAEAEA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7B19A39A-430C-66AE-79DD-E62DC2DBF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0" y="3913188"/>
            <a:ext cx="1901825" cy="204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AAF7BA9E-0CFB-0CDE-7B05-DFE1AB765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2855913"/>
            <a:ext cx="21637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zh-CN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</a:rPr>
              <a:t>measurement</a:t>
            </a:r>
            <a:endParaRPr lang="en-US" altLang="zh-CN" b="1">
              <a:solidFill>
                <a:srgbClr val="9A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79450E3B-A7C0-88B4-349B-65EB56F9C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5225" y="4022725"/>
            <a:ext cx="17907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zh-CN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</a:rPr>
              <a:t>What do we</a:t>
            </a:r>
          </a:p>
          <a:p>
            <a:pPr>
              <a:defRPr/>
            </a:pPr>
            <a:endParaRPr lang="en-US" altLang="zh-CN">
              <a:solidFill>
                <a:srgbClr val="EAEAEA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13F05752-B28F-4651-DEB9-850875602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9038" y="4337050"/>
            <a:ext cx="13335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zh-CN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</a:rPr>
              <a:t>use as a</a:t>
            </a:r>
          </a:p>
          <a:p>
            <a:pPr>
              <a:defRPr/>
            </a:pPr>
            <a:endParaRPr lang="en-US" altLang="zh-CN">
              <a:solidFill>
                <a:srgbClr val="EAEAEA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22342C0D-5622-2C04-4EAE-3B93BD053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4678363"/>
            <a:ext cx="1062038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zh-CN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</a:rPr>
              <a:t>basis?</a:t>
            </a:r>
          </a:p>
          <a:p>
            <a:pPr>
              <a:defRPr/>
            </a:pPr>
            <a:endParaRPr lang="en-US" altLang="zh-CN" b="1">
              <a:solidFill>
                <a:srgbClr val="EAEAEA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38" name="Rectangle 11">
            <a:extLst>
              <a:ext uri="{FF2B5EF4-FFF2-40B4-BE49-F238E27FC236}">
                <a16:creationId xmlns:a16="http://schemas.microsoft.com/office/drawing/2014/main" id="{4918B225-1651-17B5-72D8-477B7CDB2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413" y="4992688"/>
            <a:ext cx="1422400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zh-CN" b="1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</a:rPr>
              <a:t>  •   </a:t>
            </a:r>
            <a:r>
              <a:rPr lang="en-US" altLang="zh-CN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</a:rPr>
              <a:t>size?</a:t>
            </a:r>
          </a:p>
          <a:p>
            <a:pPr>
              <a:defRPr/>
            </a:pPr>
            <a:endParaRPr lang="en-US" altLang="zh-CN" b="1">
              <a:solidFill>
                <a:srgbClr val="EAEAEA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39" name="Rectangle 12">
            <a:extLst>
              <a:ext uri="{FF2B5EF4-FFF2-40B4-BE49-F238E27FC236}">
                <a16:creationId xmlns:a16="http://schemas.microsoft.com/office/drawing/2014/main" id="{CC4B143D-52BD-63A8-D210-623C2B96B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413" y="5321300"/>
            <a:ext cx="19478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zh-CN" b="1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</a:rPr>
              <a:t>  •   </a:t>
            </a:r>
            <a:r>
              <a:rPr lang="en-US" altLang="zh-CN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</a:rPr>
              <a:t>function?</a:t>
            </a:r>
            <a:endParaRPr lang="en-US" altLang="zh-CN" b="1">
              <a:solidFill>
                <a:srgbClr val="EAEAEA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40" name="Rectangle 13">
            <a:extLst>
              <a:ext uri="{FF2B5EF4-FFF2-40B4-BE49-F238E27FC236}">
                <a16:creationId xmlns:a16="http://schemas.microsoft.com/office/drawing/2014/main" id="{745D074C-05B1-FA93-DE21-0D622F723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2566988"/>
            <a:ext cx="23669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project metrics</a:t>
            </a:r>
          </a:p>
        </p:txBody>
      </p:sp>
      <p:sp>
        <p:nvSpPr>
          <p:cNvPr id="41" name="Rectangle 14">
            <a:extLst>
              <a:ext uri="{FF2B5EF4-FFF2-40B4-BE49-F238E27FC236}">
                <a16:creationId xmlns:a16="http://schemas.microsoft.com/office/drawing/2014/main" id="{F161BA4A-8EEC-27DD-D93D-1D67592BA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5225" y="1963738"/>
            <a:ext cx="25193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process metrics</a:t>
            </a:r>
          </a:p>
        </p:txBody>
      </p:sp>
      <p:sp>
        <p:nvSpPr>
          <p:cNvPr id="42" name="Rectangle 16">
            <a:extLst>
              <a:ext uri="{FF2B5EF4-FFF2-40B4-BE49-F238E27FC236}">
                <a16:creationId xmlns:a16="http://schemas.microsoft.com/office/drawing/2014/main" id="{9862099F-B851-8D7E-EE04-F2D8474C0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488" y="3868738"/>
            <a:ext cx="13160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product</a:t>
            </a:r>
          </a:p>
        </p:txBody>
      </p:sp>
      <p:sp>
        <p:nvSpPr>
          <p:cNvPr id="43" name="Arc 17">
            <a:extLst>
              <a:ext uri="{FF2B5EF4-FFF2-40B4-BE49-F238E27FC236}">
                <a16:creationId xmlns:a16="http://schemas.microsoft.com/office/drawing/2014/main" id="{D876118D-CA2F-7547-BF87-B35B56DDDFC4}"/>
              </a:ext>
            </a:extLst>
          </p:cNvPr>
          <p:cNvSpPr>
            <a:spLocks/>
          </p:cNvSpPr>
          <p:nvPr/>
        </p:nvSpPr>
        <p:spPr bwMode="auto">
          <a:xfrm>
            <a:off x="2713038" y="1987550"/>
            <a:ext cx="650875" cy="511175"/>
          </a:xfrm>
          <a:custGeom>
            <a:avLst/>
            <a:gdLst>
              <a:gd name="T0" fmla="*/ 0 w 21600"/>
              <a:gd name="T1" fmla="*/ 0 h 21600"/>
              <a:gd name="T2" fmla="*/ 590997001 w 21600"/>
              <a:gd name="T3" fmla="*/ 286286754 h 21600"/>
              <a:gd name="T4" fmla="*/ 0 w 21600"/>
              <a:gd name="T5" fmla="*/ 286286754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50800" cap="rnd">
            <a:solidFill>
              <a:srgbClr val="FE9B0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18">
            <a:extLst>
              <a:ext uri="{FF2B5EF4-FFF2-40B4-BE49-F238E27FC236}">
                <a16:creationId xmlns:a16="http://schemas.microsoft.com/office/drawing/2014/main" id="{DE50995E-D002-636E-6B7C-6A2BABE201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27538" y="2195513"/>
            <a:ext cx="449262" cy="341312"/>
          </a:xfrm>
          <a:prstGeom prst="line">
            <a:avLst/>
          </a:prstGeom>
          <a:noFill/>
          <a:ln w="50800">
            <a:solidFill>
              <a:srgbClr val="FE9B0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Line 19">
            <a:extLst>
              <a:ext uri="{FF2B5EF4-FFF2-40B4-BE49-F238E27FC236}">
                <a16:creationId xmlns:a16="http://schemas.microsoft.com/office/drawing/2014/main" id="{8AB31174-9B11-7321-3682-2DEA041710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81550" y="2811463"/>
            <a:ext cx="638175" cy="131762"/>
          </a:xfrm>
          <a:prstGeom prst="line">
            <a:avLst/>
          </a:prstGeom>
          <a:noFill/>
          <a:ln w="50800">
            <a:solidFill>
              <a:srgbClr val="FE9B0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Arc 20">
            <a:extLst>
              <a:ext uri="{FF2B5EF4-FFF2-40B4-BE49-F238E27FC236}">
                <a16:creationId xmlns:a16="http://schemas.microsoft.com/office/drawing/2014/main" id="{1205B657-2263-D09E-0E7D-7CD13767D219}"/>
              </a:ext>
            </a:extLst>
          </p:cNvPr>
          <p:cNvSpPr>
            <a:spLocks/>
          </p:cNvSpPr>
          <p:nvPr/>
        </p:nvSpPr>
        <p:spPr bwMode="auto">
          <a:xfrm>
            <a:off x="2690813" y="3571875"/>
            <a:ext cx="519112" cy="473075"/>
          </a:xfrm>
          <a:custGeom>
            <a:avLst/>
            <a:gdLst>
              <a:gd name="T0" fmla="*/ 299832122 w 21600"/>
              <a:gd name="T1" fmla="*/ 0 h 21600"/>
              <a:gd name="T2" fmla="*/ 0 w 21600"/>
              <a:gd name="T3" fmla="*/ 226925054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600"/>
                </a:cubicBez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noFill/>
          <a:ln w="50800" cap="rnd">
            <a:solidFill>
              <a:srgbClr val="FE9B03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Freeform 21">
            <a:extLst>
              <a:ext uri="{FF2B5EF4-FFF2-40B4-BE49-F238E27FC236}">
                <a16:creationId xmlns:a16="http://schemas.microsoft.com/office/drawing/2014/main" id="{DC221331-6D42-F171-9FFA-15E4AA54E509}"/>
              </a:ext>
            </a:extLst>
          </p:cNvPr>
          <p:cNvSpPr>
            <a:spLocks/>
          </p:cNvSpPr>
          <p:nvPr/>
        </p:nvSpPr>
        <p:spPr bwMode="auto">
          <a:xfrm>
            <a:off x="3563938" y="3429000"/>
            <a:ext cx="2216150" cy="515938"/>
          </a:xfrm>
          <a:custGeom>
            <a:avLst/>
            <a:gdLst>
              <a:gd name="T0" fmla="*/ 0 w 1393"/>
              <a:gd name="T1" fmla="*/ 0 h 300"/>
              <a:gd name="T2" fmla="*/ 2214559 w 1393"/>
              <a:gd name="T3" fmla="*/ 514217 h 300"/>
              <a:gd name="T4" fmla="*/ 152728 w 1393"/>
              <a:gd name="T5" fmla="*/ 514217 h 300"/>
              <a:gd name="T6" fmla="*/ 0 w 1393"/>
              <a:gd name="T7" fmla="*/ 0 h 300"/>
              <a:gd name="T8" fmla="*/ 0 60000 65536"/>
              <a:gd name="T9" fmla="*/ 0 60000 65536"/>
              <a:gd name="T10" fmla="*/ 0 60000 65536"/>
              <a:gd name="T11" fmla="*/ 0 60000 65536"/>
              <a:gd name="T12" fmla="*/ 0 w 1393"/>
              <a:gd name="T13" fmla="*/ 0 h 300"/>
              <a:gd name="T14" fmla="*/ 1393 w 1393"/>
              <a:gd name="T15" fmla="*/ 300 h 3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93" h="300">
                <a:moveTo>
                  <a:pt x="0" y="0"/>
                </a:moveTo>
                <a:lnTo>
                  <a:pt x="1392" y="299"/>
                </a:lnTo>
                <a:lnTo>
                  <a:pt x="96" y="299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8" name="Freeform 22">
            <a:extLst>
              <a:ext uri="{FF2B5EF4-FFF2-40B4-BE49-F238E27FC236}">
                <a16:creationId xmlns:a16="http://schemas.microsoft.com/office/drawing/2014/main" id="{3EE830C3-68E5-BDBF-82EA-CEACB344930E}"/>
              </a:ext>
            </a:extLst>
          </p:cNvPr>
          <p:cNvSpPr>
            <a:spLocks/>
          </p:cNvSpPr>
          <p:nvPr/>
        </p:nvSpPr>
        <p:spPr bwMode="auto">
          <a:xfrm>
            <a:off x="3563938" y="3429000"/>
            <a:ext cx="144462" cy="2519363"/>
          </a:xfrm>
          <a:custGeom>
            <a:avLst/>
            <a:gdLst>
              <a:gd name="T0" fmla="*/ 0 w 97"/>
              <a:gd name="T1" fmla="*/ 0 h 1537"/>
              <a:gd name="T2" fmla="*/ 71487 w 97"/>
              <a:gd name="T3" fmla="*/ 2517723 h 1537"/>
              <a:gd name="T4" fmla="*/ 142974 w 97"/>
              <a:gd name="T5" fmla="*/ 490104 h 1537"/>
              <a:gd name="T6" fmla="*/ 0 w 97"/>
              <a:gd name="T7" fmla="*/ 0 h 1537"/>
              <a:gd name="T8" fmla="*/ 0 60000 65536"/>
              <a:gd name="T9" fmla="*/ 0 60000 65536"/>
              <a:gd name="T10" fmla="*/ 0 60000 65536"/>
              <a:gd name="T11" fmla="*/ 0 60000 65536"/>
              <a:gd name="T12" fmla="*/ 0 w 97"/>
              <a:gd name="T13" fmla="*/ 0 h 1537"/>
              <a:gd name="T14" fmla="*/ 97 w 97"/>
              <a:gd name="T15" fmla="*/ 1537 h 1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" h="1537">
                <a:moveTo>
                  <a:pt x="0" y="0"/>
                </a:moveTo>
                <a:lnTo>
                  <a:pt x="48" y="1536"/>
                </a:lnTo>
                <a:lnTo>
                  <a:pt x="96" y="299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9" name="Rectangle 23">
            <a:extLst>
              <a:ext uri="{FF2B5EF4-FFF2-40B4-BE49-F238E27FC236}">
                <a16:creationId xmlns:a16="http://schemas.microsoft.com/office/drawing/2014/main" id="{CC66A8D1-1AF3-B605-226D-FFC7F701B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200" y="3249613"/>
            <a:ext cx="248443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-128" charset="0"/>
                <a:ea typeface="ＭＳ Ｐゴシック" pitchFamily="-128" charset="-128"/>
              </a:rPr>
              <a:t>product metrics</a:t>
            </a:r>
          </a:p>
        </p:txBody>
      </p:sp>
      <p:sp>
        <p:nvSpPr>
          <p:cNvPr id="50" name="Line 24">
            <a:extLst>
              <a:ext uri="{FF2B5EF4-FFF2-40B4-BE49-F238E27FC236}">
                <a16:creationId xmlns:a16="http://schemas.microsoft.com/office/drawing/2014/main" id="{5D6E9582-BB29-3883-93ED-ABE4015DC5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0113" y="3429000"/>
            <a:ext cx="531812" cy="38100"/>
          </a:xfrm>
          <a:prstGeom prst="line">
            <a:avLst/>
          </a:prstGeom>
          <a:noFill/>
          <a:ln w="50800">
            <a:solidFill>
              <a:srgbClr val="FE9B0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/>
      <p:bldP spid="32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EF34B22C-7D96-ACE5-A7CD-60DA3939A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612900"/>
            <a:ext cx="7573963" cy="419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800">
                <a:latin typeface="Helvetica" panose="020B0604020202020204" pitchFamily="34" charset="0"/>
              </a:rPr>
              <a:t>Identify your business goals.</a:t>
            </a:r>
          </a:p>
          <a:p>
            <a:r>
              <a:rPr kumimoji="1" lang="en-US" altLang="zh-CN" sz="1800">
                <a:latin typeface="Helvetica" panose="020B0604020202020204" pitchFamily="34" charset="0"/>
              </a:rPr>
              <a:t>Identify what you want to know or learn.</a:t>
            </a:r>
          </a:p>
          <a:p>
            <a:r>
              <a:rPr kumimoji="1" lang="en-US" altLang="zh-CN" sz="1800">
                <a:latin typeface="Helvetica" panose="020B0604020202020204" pitchFamily="34" charset="0"/>
              </a:rPr>
              <a:t>Identify your subgoals.</a:t>
            </a:r>
          </a:p>
          <a:p>
            <a:r>
              <a:rPr kumimoji="1" lang="en-US" altLang="zh-CN" sz="1800">
                <a:latin typeface="Helvetica" panose="020B0604020202020204" pitchFamily="34" charset="0"/>
              </a:rPr>
              <a:t>Identify the entities and attributes related to your subgoals.</a:t>
            </a:r>
          </a:p>
          <a:p>
            <a:r>
              <a:rPr kumimoji="1" lang="en-US" altLang="zh-CN" sz="1800">
                <a:latin typeface="Helvetica" panose="020B0604020202020204" pitchFamily="34" charset="0"/>
              </a:rPr>
              <a:t>Formalize your measurement goals.</a:t>
            </a:r>
          </a:p>
          <a:p>
            <a:r>
              <a:rPr kumimoji="1" lang="en-US" altLang="zh-CN" sz="1800">
                <a:latin typeface="Helvetica" panose="020B0604020202020204" pitchFamily="34" charset="0"/>
              </a:rPr>
              <a:t>Identify quantifiable questions and the related indicators that you will use to help you achieve your measurement goals.</a:t>
            </a:r>
          </a:p>
          <a:p>
            <a:r>
              <a:rPr kumimoji="1" lang="en-US" altLang="zh-CN" sz="1800">
                <a:latin typeface="Helvetica" panose="020B0604020202020204" pitchFamily="34" charset="0"/>
              </a:rPr>
              <a:t>Identify the data elements that you will collect to construct the indicators that help answer your questions.</a:t>
            </a:r>
          </a:p>
          <a:p>
            <a:r>
              <a:rPr kumimoji="1" lang="en-US" altLang="zh-CN" sz="1800">
                <a:latin typeface="Helvetica" panose="020B0604020202020204" pitchFamily="34" charset="0"/>
              </a:rPr>
              <a:t>Define the measures to be used, and make these definitions operational.</a:t>
            </a:r>
          </a:p>
          <a:p>
            <a:r>
              <a:rPr kumimoji="1" lang="en-US" altLang="zh-CN" sz="1800">
                <a:latin typeface="Helvetica" panose="020B0604020202020204" pitchFamily="34" charset="0"/>
              </a:rPr>
              <a:t>Identify the actions that you will take to implement the measures.</a:t>
            </a:r>
          </a:p>
          <a:p>
            <a:r>
              <a:rPr kumimoji="1" lang="en-US" altLang="zh-CN" sz="1800">
                <a:latin typeface="Helvetica" panose="020B0604020202020204" pitchFamily="34" charset="0"/>
              </a:rPr>
              <a:t>Prepare a plan for implementing the measures.</a:t>
            </a:r>
          </a:p>
        </p:txBody>
      </p:sp>
      <p:sp>
        <p:nvSpPr>
          <p:cNvPr id="40963" name="灯片编号占位符 1">
            <a:extLst>
              <a:ext uri="{FF2B5EF4-FFF2-40B4-BE49-F238E27FC236}">
                <a16:creationId xmlns:a16="http://schemas.microsoft.com/office/drawing/2014/main" id="{DC71338B-2344-4163-5800-833D3A61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0FD7A9-3362-4A54-BE35-26CA05502C48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4F3A313-9676-3C36-F9B8-9814AD751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Establishing a Metrics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2C2ED024-1F25-2DCA-B1B6-2AA1CB7E0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773238"/>
            <a:ext cx="7645400" cy="364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zh-CN">
                <a:latin typeface="Helvetica" panose="020B0604020202020204" pitchFamily="34" charset="0"/>
              </a:rPr>
              <a:t>assess the status of an ongoing project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Helvetica" panose="020B0604020202020204" pitchFamily="34" charset="0"/>
              </a:rPr>
              <a:t>track potential risks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Helvetica" panose="020B0604020202020204" pitchFamily="34" charset="0"/>
              </a:rPr>
              <a:t>uncover problem areas before they go “critical,”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Helvetica" panose="020B0604020202020204" pitchFamily="34" charset="0"/>
              </a:rPr>
              <a:t>adjust work flow or tasks, 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Helvetica" panose="020B0604020202020204" pitchFamily="34" charset="0"/>
              </a:rPr>
              <a:t>evaluate the project team’s ability to control quality of software work products.</a:t>
            </a:r>
          </a:p>
        </p:txBody>
      </p:sp>
      <p:sp>
        <p:nvSpPr>
          <p:cNvPr id="6147" name="灯片编号占位符 1">
            <a:extLst>
              <a:ext uri="{FF2B5EF4-FFF2-40B4-BE49-F238E27FC236}">
                <a16:creationId xmlns:a16="http://schemas.microsoft.com/office/drawing/2014/main" id="{61B2B81B-C07F-0E48-759A-DAF662F2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DC7CAB-E9BE-4165-A193-EBF0C6A71DBA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0FE378C-809E-5F25-A9C6-16F6E16C0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Why Do We Measure?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B561E67A-8324-A354-1A97-6FBAF58C7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557338"/>
            <a:ext cx="78613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257300" indent="-3429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145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1717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>
                <a:latin typeface="Helvetica" panose="020B0604020202020204" pitchFamily="34" charset="0"/>
              </a:rPr>
              <a:t>We measure the efficacy of a software process indirectly. 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1800">
                <a:solidFill>
                  <a:srgbClr val="0033CC"/>
                </a:solidFill>
                <a:latin typeface="Helvetica" panose="020B0604020202020204" pitchFamily="34" charset="0"/>
              </a:rPr>
              <a:t>That is, we derive a set of metrics based on the outcomes that can be derived from the process. 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1800">
                <a:solidFill>
                  <a:srgbClr val="0033CC"/>
                </a:solidFill>
                <a:latin typeface="Helvetica" panose="020B0604020202020204" pitchFamily="34" charset="0"/>
              </a:rPr>
              <a:t>Outcomes include </a:t>
            </a:r>
          </a:p>
          <a:p>
            <a:pPr lvl="4">
              <a:lnSpc>
                <a:spcPct val="90000"/>
              </a:lnSpc>
              <a:buFontTx/>
              <a:buChar char="•"/>
            </a:pPr>
            <a:r>
              <a:rPr kumimoji="1" lang="en-US" altLang="zh-CN" sz="1600">
                <a:latin typeface="Helvetica" panose="020B0604020202020204" pitchFamily="34" charset="0"/>
              </a:rPr>
              <a:t>measures of errors uncovered before release of the software</a:t>
            </a:r>
          </a:p>
          <a:p>
            <a:pPr lvl="4">
              <a:lnSpc>
                <a:spcPct val="90000"/>
              </a:lnSpc>
              <a:buFontTx/>
              <a:buChar char="•"/>
            </a:pPr>
            <a:r>
              <a:rPr kumimoji="1" lang="en-US" altLang="zh-CN" sz="1600">
                <a:latin typeface="Helvetica" panose="020B0604020202020204" pitchFamily="34" charset="0"/>
              </a:rPr>
              <a:t>defects delivered to and reported by end-users</a:t>
            </a:r>
          </a:p>
          <a:p>
            <a:pPr lvl="4">
              <a:lnSpc>
                <a:spcPct val="90000"/>
              </a:lnSpc>
              <a:buFontTx/>
              <a:buChar char="•"/>
            </a:pPr>
            <a:r>
              <a:rPr kumimoji="1" lang="en-US" altLang="zh-CN" sz="1600">
                <a:latin typeface="Helvetica" panose="020B0604020202020204" pitchFamily="34" charset="0"/>
              </a:rPr>
              <a:t>work products delivered (productivity)</a:t>
            </a:r>
          </a:p>
          <a:p>
            <a:pPr lvl="4">
              <a:lnSpc>
                <a:spcPct val="90000"/>
              </a:lnSpc>
              <a:buFontTx/>
              <a:buChar char="•"/>
            </a:pPr>
            <a:r>
              <a:rPr kumimoji="1" lang="en-US" altLang="zh-CN" sz="1600">
                <a:latin typeface="Helvetica" panose="020B0604020202020204" pitchFamily="34" charset="0"/>
              </a:rPr>
              <a:t>human effort expended</a:t>
            </a:r>
          </a:p>
          <a:p>
            <a:pPr lvl="4">
              <a:lnSpc>
                <a:spcPct val="90000"/>
              </a:lnSpc>
              <a:buFontTx/>
              <a:buChar char="•"/>
            </a:pPr>
            <a:r>
              <a:rPr kumimoji="1" lang="en-US" altLang="zh-CN" sz="1600">
                <a:latin typeface="Helvetica" panose="020B0604020202020204" pitchFamily="34" charset="0"/>
              </a:rPr>
              <a:t>calendar time expended</a:t>
            </a:r>
          </a:p>
          <a:p>
            <a:pPr lvl="4">
              <a:lnSpc>
                <a:spcPct val="90000"/>
              </a:lnSpc>
              <a:buFontTx/>
              <a:buChar char="•"/>
            </a:pPr>
            <a:r>
              <a:rPr kumimoji="1" lang="en-US" altLang="zh-CN" sz="1600">
                <a:latin typeface="Helvetica" panose="020B0604020202020204" pitchFamily="34" charset="0"/>
              </a:rPr>
              <a:t>schedule conformance</a:t>
            </a:r>
          </a:p>
          <a:p>
            <a:pPr lvl="4">
              <a:lnSpc>
                <a:spcPct val="90000"/>
              </a:lnSpc>
              <a:buFontTx/>
              <a:buChar char="•"/>
            </a:pPr>
            <a:r>
              <a:rPr kumimoji="1" lang="en-US" altLang="zh-CN" sz="1600">
                <a:latin typeface="Helvetica" panose="020B0604020202020204" pitchFamily="34" charset="0"/>
              </a:rPr>
              <a:t> other measures.  </a:t>
            </a:r>
          </a:p>
          <a:p>
            <a:r>
              <a:rPr kumimoji="1" lang="en-US" altLang="zh-CN" sz="2000">
                <a:latin typeface="Helvetica" panose="020B0604020202020204" pitchFamily="34" charset="0"/>
              </a:rPr>
              <a:t>We also derive process metrics by measuring the characteristics of specific software engineering tasks. </a:t>
            </a:r>
          </a:p>
        </p:txBody>
      </p:sp>
      <p:sp>
        <p:nvSpPr>
          <p:cNvPr id="8195" name="灯片编号占位符 1">
            <a:extLst>
              <a:ext uri="{FF2B5EF4-FFF2-40B4-BE49-F238E27FC236}">
                <a16:creationId xmlns:a16="http://schemas.microsoft.com/office/drawing/2014/main" id="{F8BFD88B-6116-459C-3350-47819A46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B545A8-6301-40F1-A533-F7A1C0C4DD3A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98435A9-7FFF-2B7F-6BA9-D9438A86E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Process Measurement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36BA43B0-3AD5-266D-ECB9-7294F5975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557338"/>
            <a:ext cx="7645400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kumimoji="1" lang="en-US" altLang="zh-CN" sz="2000" dirty="0">
                <a:latin typeface="Helvetica" panose="020B0604020202020204" pitchFamily="34" charset="0"/>
              </a:rPr>
              <a:t>Use common sense and organizational sensitivity when interpreting metrics data.</a:t>
            </a:r>
          </a:p>
          <a:p>
            <a:pPr>
              <a:defRPr/>
            </a:pPr>
            <a:r>
              <a:rPr kumimoji="1" lang="en-US" altLang="zh-CN" sz="2000" dirty="0">
                <a:latin typeface="Helvetica" panose="020B0604020202020204" pitchFamily="34" charset="0"/>
              </a:rPr>
              <a:t>Provide regular feedback to the individuals and teams who collect measures and metrics.</a:t>
            </a:r>
          </a:p>
          <a:p>
            <a:pPr>
              <a:defRPr/>
            </a:pP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Don’t use metrics to appraise individuals.</a:t>
            </a:r>
          </a:p>
          <a:p>
            <a:pPr>
              <a:defRPr/>
            </a:pPr>
            <a:r>
              <a:rPr kumimoji="1" lang="en-US" altLang="zh-CN" sz="2000" dirty="0">
                <a:latin typeface="Helvetica" panose="020B0604020202020204" pitchFamily="34" charset="0"/>
              </a:rPr>
              <a:t>Work with practitioners and teams to set clear goals and metrics that will be used to achieve them.</a:t>
            </a:r>
          </a:p>
          <a:p>
            <a:pPr>
              <a:defRPr/>
            </a:pP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Never use metrics to threaten individuals or teams.</a:t>
            </a:r>
          </a:p>
          <a:p>
            <a:pPr>
              <a:defRPr/>
            </a:pPr>
            <a:r>
              <a:rPr kumimoji="1" lang="en-US" altLang="zh-CN" sz="2000" dirty="0">
                <a:latin typeface="Helvetica" panose="020B0604020202020204" pitchFamily="34" charset="0"/>
              </a:rPr>
              <a:t>Metrics data that indicate a problem area should not be considered “negative.” These data are merely an indicator for process improvement.</a:t>
            </a:r>
          </a:p>
          <a:p>
            <a:pPr>
              <a:defRPr/>
            </a:pPr>
            <a:r>
              <a:rPr kumimoji="1" lang="en-US" altLang="zh-CN" sz="2000" dirty="0">
                <a:latin typeface="Helvetica" panose="020B0604020202020204" pitchFamily="34" charset="0"/>
              </a:rPr>
              <a:t>Don’t obsess on a single metric to the exclusion of other important metrics.</a:t>
            </a:r>
          </a:p>
        </p:txBody>
      </p:sp>
      <p:sp>
        <p:nvSpPr>
          <p:cNvPr id="10243" name="灯片编号占位符 1">
            <a:extLst>
              <a:ext uri="{FF2B5EF4-FFF2-40B4-BE49-F238E27FC236}">
                <a16:creationId xmlns:a16="http://schemas.microsoft.com/office/drawing/2014/main" id="{4AB16A94-2E45-B04F-8B99-F37C8A84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923450-1066-40A9-8964-CB2B4029628A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DDD1FE2-7B7E-655D-9711-16DD7134B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Process Metrics Guidelines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>
            <a:extLst>
              <a:ext uri="{FF2B5EF4-FFF2-40B4-BE49-F238E27FC236}">
                <a16:creationId xmlns:a16="http://schemas.microsoft.com/office/drawing/2014/main" id="{FF9003FB-1875-20FD-EF7D-2A478BB6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208F61-36E4-4E85-A8E2-7C270CD2F354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80F707C-D174-F9C4-455F-4E903654E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Software Process Improvement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366AAE94-A38E-FA43-8A0D-8EF8980A1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2420938"/>
            <a:ext cx="2041525" cy="2390775"/>
          </a:xfrm>
          <a:prstGeom prst="cube">
            <a:avLst>
              <a:gd name="adj" fmla="val 25000"/>
            </a:avLst>
          </a:prstGeom>
          <a:solidFill>
            <a:srgbClr val="9A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b="1" kern="0" dirty="0">
                <a:solidFill>
                  <a:srgbClr val="FFFFFF"/>
                </a:solidFill>
                <a:latin typeface="Helvetica" panose="020B0604020202020204" pitchFamily="34" charset="0"/>
              </a:rPr>
              <a:t>SPI</a:t>
            </a:r>
            <a:endParaRPr lang="en-US" altLang="zh-CN" sz="1800" b="1" kern="0" dirty="0">
              <a:solidFill>
                <a:srgbClr val="9A0000"/>
              </a:solidFill>
              <a:latin typeface="Helvetica" panose="020B0604020202020204" pitchFamily="34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FA2EAF7F-1409-E88A-4DC4-78309605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2801938"/>
            <a:ext cx="1141413" cy="334962"/>
          </a:xfrm>
          <a:prstGeom prst="rightArrow">
            <a:avLst>
              <a:gd name="adj1" fmla="val 50000"/>
              <a:gd name="adj2" fmla="val 85189"/>
            </a:avLst>
          </a:prstGeom>
          <a:solidFill>
            <a:srgbClr val="003366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420A8BCB-EB8B-EF19-2E29-EA1A77609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0" y="2420938"/>
            <a:ext cx="1809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Process model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EEC8BABD-FBF0-33B4-DD72-0E7713AF4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565525"/>
            <a:ext cx="1141413" cy="336550"/>
          </a:xfrm>
          <a:prstGeom prst="rightArrow">
            <a:avLst>
              <a:gd name="adj1" fmla="val 50000"/>
              <a:gd name="adj2" fmla="val 84788"/>
            </a:avLst>
          </a:prstGeom>
          <a:solidFill>
            <a:srgbClr val="003366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F1EA6375-10E6-DD2A-D5D5-E5DFD3DF4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8" y="3194050"/>
            <a:ext cx="2279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Improvement goals</a:t>
            </a: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0101B4EA-8A5E-DE89-0C22-8F9F2362B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4316413"/>
            <a:ext cx="1141412" cy="334962"/>
          </a:xfrm>
          <a:prstGeom prst="rightArrow">
            <a:avLst>
              <a:gd name="adj1" fmla="val 50000"/>
              <a:gd name="adj2" fmla="val 85189"/>
            </a:avLst>
          </a:prstGeom>
          <a:solidFill>
            <a:srgbClr val="003366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72524B7C-D849-FA3F-AA86-BC6313144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775" y="3944938"/>
            <a:ext cx="19510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9A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Process metrics</a:t>
            </a:r>
          </a:p>
        </p:txBody>
      </p:sp>
      <p:sp>
        <p:nvSpPr>
          <p:cNvPr id="14" name="AutoShape 10">
            <a:extLst>
              <a:ext uri="{FF2B5EF4-FFF2-40B4-BE49-F238E27FC236}">
                <a16:creationId xmlns:a16="http://schemas.microsoft.com/office/drawing/2014/main" id="{CE5998E4-A03C-49FA-DAA6-C89527CD3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863" y="3581400"/>
            <a:ext cx="1141412" cy="336550"/>
          </a:xfrm>
          <a:prstGeom prst="rightArrow">
            <a:avLst>
              <a:gd name="adj1" fmla="val 50000"/>
              <a:gd name="adj2" fmla="val 84788"/>
            </a:avLst>
          </a:prstGeom>
          <a:solidFill>
            <a:srgbClr val="003366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rgbClr val="000000"/>
              </a:solidFill>
            </a:endParaRP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A64405F6-5C9C-DDF0-C2FA-7E9938B85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100" y="2954338"/>
            <a:ext cx="2573338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Process improvement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rPr>
              <a:t>recommendations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AD329790-AE02-5368-FBAA-0FAE43434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557338"/>
            <a:ext cx="7645400" cy="444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latin typeface="Helvetica" panose="020B0604020202020204" pitchFamily="34" charset="0"/>
              </a:rPr>
              <a:t>Quality-related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focus on quality of work products and deliverables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Productivity-related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Production of work-products related to effort expended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Statistical SQA data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 error categorization &amp; analysis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Defect removal efficiency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 propagation of errors from process activity to activity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Reuse data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The number of components produced and their degree of reusability</a:t>
            </a:r>
          </a:p>
        </p:txBody>
      </p:sp>
      <p:sp>
        <p:nvSpPr>
          <p:cNvPr id="14339" name="灯片编号占位符 1">
            <a:extLst>
              <a:ext uri="{FF2B5EF4-FFF2-40B4-BE49-F238E27FC236}">
                <a16:creationId xmlns:a16="http://schemas.microsoft.com/office/drawing/2014/main" id="{1F8BF52B-F63F-241B-9AFF-2163B61E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36A24C-C5B8-44CF-8040-C090765F57DC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7A64E42-3059-FEA0-34ED-1B7B1B639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Process Metrics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9ABF892E-85C1-36A1-FB01-85373DBAF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412875"/>
            <a:ext cx="8005763" cy="479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>
                <a:latin typeface="Helvetica" panose="020B0604020202020204" pitchFamily="34" charset="0"/>
              </a:rPr>
              <a:t>used to minimize the development schedule by making the adjustments necessary to avoid delays and mitigate potential problems and risks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used to assess product quality on an ongoing basis and, when necessary, modify the technical approach to improve quality.</a:t>
            </a:r>
          </a:p>
          <a:p>
            <a:r>
              <a:rPr kumimoji="1" lang="en-US" altLang="zh-CN">
                <a:latin typeface="Helvetica" panose="020B0604020202020204" pitchFamily="34" charset="0"/>
              </a:rPr>
              <a:t>every project should measure: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inputs—measures of the resources (e.g., people, tools) required to do the work.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outputs—measures of the deliverables or work products created during the software engineering process.</a:t>
            </a:r>
          </a:p>
          <a:p>
            <a:pPr lvl="1">
              <a:lnSpc>
                <a:spcPct val="90000"/>
              </a:lnSpc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results—measures that indicate the effectiveness of the deliverables.</a:t>
            </a:r>
          </a:p>
        </p:txBody>
      </p:sp>
      <p:sp>
        <p:nvSpPr>
          <p:cNvPr id="16387" name="灯片编号占位符 1">
            <a:extLst>
              <a:ext uri="{FF2B5EF4-FFF2-40B4-BE49-F238E27FC236}">
                <a16:creationId xmlns:a16="http://schemas.microsoft.com/office/drawing/2014/main" id="{C09DC91D-88A0-654E-7846-1EF1F448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AE6882-72BB-4C90-B4EC-9FD08E89EDD7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1E09BC-CD80-247A-ED86-2F98C635C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Process Metrics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DB5E5A76-E00F-B3F7-7A5B-6CE214182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843088"/>
            <a:ext cx="8005763" cy="308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zh-CN">
                <a:latin typeface="Helvetica" panose="020B0604020202020204" pitchFamily="34" charset="0"/>
              </a:rPr>
              <a:t>Effort/time per software engineering task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Helvetica" panose="020B0604020202020204" pitchFamily="34" charset="0"/>
              </a:rPr>
              <a:t>Errors uncovered per review hour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Helvetica" panose="020B0604020202020204" pitchFamily="34" charset="0"/>
              </a:rPr>
              <a:t>Scheduled vs. actual milestone dates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Helvetica" panose="020B0604020202020204" pitchFamily="34" charset="0"/>
              </a:rPr>
              <a:t>Changes (number) and their characteristics</a:t>
            </a:r>
          </a:p>
          <a:p>
            <a:pPr>
              <a:lnSpc>
                <a:spcPct val="150000"/>
              </a:lnSpc>
            </a:pPr>
            <a:r>
              <a:rPr kumimoji="1" lang="en-US" altLang="zh-CN">
                <a:latin typeface="Helvetica" panose="020B0604020202020204" pitchFamily="34" charset="0"/>
              </a:rPr>
              <a:t>Distribution of effort on software engineering tasks</a:t>
            </a:r>
          </a:p>
        </p:txBody>
      </p:sp>
      <p:sp>
        <p:nvSpPr>
          <p:cNvPr id="18435" name="灯片编号占位符 1">
            <a:extLst>
              <a:ext uri="{FF2B5EF4-FFF2-40B4-BE49-F238E27FC236}">
                <a16:creationId xmlns:a16="http://schemas.microsoft.com/office/drawing/2014/main" id="{FE295CCF-DF1C-BE72-6885-67CEE1C9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C8DF05-7B19-4A78-A3C1-4F84A0161F8D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73061A7-DBA5-0878-76F5-9CE2745A4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Typical Project Metrics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3296</TotalTime>
  <Words>1175</Words>
  <Application>Microsoft Office PowerPoint</Application>
  <PresentationFormat>全屏显示(4:3)</PresentationFormat>
  <Paragraphs>181</Paragraphs>
  <Slides>20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Calibri</vt:lpstr>
      <vt:lpstr>Helvetica</vt:lpstr>
      <vt:lpstr>ＭＳ Ｐゴシック</vt:lpstr>
      <vt:lpstr>默认设计模板</vt:lpstr>
      <vt:lpstr>Microsoft Word Document</vt:lpstr>
      <vt:lpstr>Ch.32  Process and Project Metrics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Zhejiang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Lin Huaizhong</dc:creator>
  <cp:lastModifiedBy>0 memset</cp:lastModifiedBy>
  <cp:revision>175</cp:revision>
  <dcterms:created xsi:type="dcterms:W3CDTF">2007-07-09T05:40:59Z</dcterms:created>
  <dcterms:modified xsi:type="dcterms:W3CDTF">2025-02-24T17:07:18Z</dcterms:modified>
</cp:coreProperties>
</file>