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419" r:id="rId3"/>
    <p:sldId id="448" r:id="rId4"/>
    <p:sldId id="449" r:id="rId5"/>
    <p:sldId id="467" r:id="rId6"/>
    <p:sldId id="468" r:id="rId7"/>
    <p:sldId id="466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69" r:id="rId18"/>
    <p:sldId id="479" r:id="rId19"/>
    <p:sldId id="481" r:id="rId20"/>
    <p:sldId id="480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CC"/>
    <a:srgbClr val="0000FF"/>
    <a:srgbClr val="99CCFF"/>
    <a:srgbClr val="CCFFFF"/>
    <a:srgbClr val="0099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6" autoAdjust="0"/>
    <p:restoredTop sz="94660"/>
  </p:normalViewPr>
  <p:slideViewPr>
    <p:cSldViewPr>
      <p:cViewPr varScale="1">
        <p:scale>
          <a:sx n="108" d="100"/>
          <a:sy n="108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79EFE47-311D-F4BC-E6F8-BABC5C05AB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D9844F-4479-DC9A-E2BE-48BAFE9C394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A543349-07C1-4013-AF97-24C3F872C401}" type="datetimeFigureOut">
              <a:rPr lang="zh-CN" altLang="en-US"/>
              <a:pPr>
                <a:defRPr/>
              </a:pPr>
              <a:t>2025/2/25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06F53F0-F294-E0BC-BB20-81615F35D2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4FC41BA-F943-9D26-CC12-D0AA5944B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1C5EA4-D404-14C7-1837-7ADBCADB01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A90B2-B4B4-6F21-B409-5C9F787CB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659CAF-FF86-492F-9249-693ADE9ADCB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4ADA1201-9DEF-1207-6424-30A9708F35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22AEB582-A975-6689-9A79-A225BA865F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9B96C2D4-8AC3-0C79-E306-B05724271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3CBE48-01B3-4AF5-9D1F-6BCAE89F75E2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523381FA-3737-B6A6-0F28-DB8956BCF6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8603CD6A-0ECA-79CD-2941-DC8907D1BF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E16CE834-C957-063D-D04C-B19E050D6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C99D7E-CCE9-4F28-A0F8-71D3625A2D29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5E977F30-B9A4-122C-34EA-E1544DD6D9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547C9704-0FF4-081F-C33C-C09AFE7130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AEF32913-603F-783D-124F-D5C13D795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C36330-A21D-4507-BB9E-51793F21D5FE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CE60B589-1CA9-41E1-3102-353F94FD92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3E713285-1AB3-027E-7EB4-F2BD7BE062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2DCA2128-1098-E435-5E32-46BAD0768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00A7E5-9233-4470-AAA5-C230C0DCECD4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97CD004A-6F48-4BF7-A31C-61DE36A776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9520B8C5-549D-C72E-99F0-4E56093010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87E22500-7651-05BA-9888-7DB092D15C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0B3892-A196-4E95-92AF-4B8DB9CA1B45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0264D95A-600A-1F73-6FE4-1A50DED735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D793C8CC-52E8-3B25-9ADE-D18CAA166D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789C1A6A-122E-02C6-D8B7-933B6F10C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BF3CBE-1BB8-4096-8E22-B1B6700FB7AF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57E22F4A-C0A6-4658-A399-F16726744C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01B45680-07C8-78B9-96F7-E88603D555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CFB1571A-F141-64A5-0B24-DC51CD88E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8A699A-F6FB-427B-B040-F581F0CDEE22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564E0E0A-27EF-3D8C-0D9E-057565DB23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04CB62F3-D4CE-5207-3359-86ADC6CCD6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FC27A568-EDA1-D2CE-D2AE-CFB4F093B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572E72-D75A-48D1-8D2D-DB75A70C1505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26EEE256-5A82-6F63-4E7C-CFEFAAE003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0067A0AB-92EF-E91A-A01C-658A8D9C54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D08A76C4-6160-878A-DAAA-265589583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B114DE-CE12-485F-8E86-5C7000B728CC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724B143F-49A9-2CD6-0A63-6053489EED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3B5AF177-44F7-53D1-1507-3578B4DDF3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5E3554DA-0D09-094F-81B2-E9D7406E9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F58800-2376-436F-A319-5C57D7D6EBAD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756FC8D6-02F1-9C61-512F-F6E2E8B360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E782FC66-390B-21F1-1EE3-DA763AB5D5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9C74490D-632B-5AF1-3522-6EED09C3E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935A40-5D25-497D-8894-37CE4B72CA99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00A79895-8A06-7A6A-B3C3-F6770400A8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52AD726D-FB70-6DF2-AC96-A521762CDD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67BE6FC0-6236-F0C5-29EC-CCAB18A9D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62FD47-25E7-44F0-9B81-4CC3DB7E9BB5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213C4DD0-980E-1A25-E8C7-030A6A5725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5A52F789-52B6-D060-61B5-A146A0451D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EFD6196C-F128-AFA9-0D12-43C434252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40AC29-A4D5-4022-976A-41FF3A940314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C40F3351-FE63-3C52-7F28-B0B3E0918B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E6AEA4BB-FB0B-0145-1576-2A6A9DC0BE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2DFEC6B-08EF-5003-B341-FB34069BE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D0B634-916B-4BCA-A083-F70F13584A62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AA6F2C92-4B01-450F-BD92-5B34DC7A82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4238467C-EBC8-0587-EC99-961173E4AE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B546FE30-EF9D-F55A-2FE2-5216C99737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86666F-78D6-42DB-B689-48EC6329F657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437C22C0-1616-CF0D-F59D-DC924C2BEB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5D8DAE87-6A20-CC1E-363D-7ED89696D1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862EEDE6-1418-A1B8-63C4-DA0809D10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63CB0C-F507-47B5-9939-340771658C29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AB430059-8A8B-380A-E238-24F2A46971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A04731F3-8FBE-5A09-07A3-64A14A63FC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AC9F95DE-459C-0F8B-EA6F-DD5718AC4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F27EEF-3793-44DF-A071-D0806B01142C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D57F57AF-CE79-74EB-997B-FC356171A9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1C523063-5ACE-142F-355D-658F04CC5E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F5AFBD93-837D-39A6-9978-E64D47AA2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08084C-4348-4567-A5C2-F95ACD9F1104}" type="slidenum">
              <a:rPr lang="zh-CN" altLang="en-US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526CF80B-B511-F6BA-7F03-997F20D4A8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40412102-5E44-26EA-52B2-C13C968869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4C2E333C-F369-44A0-8DB8-181A7FFE0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893762-432A-43C5-9488-4DBC83AE3247}" type="slidenum">
              <a:rPr lang="zh-CN" altLang="en-US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CE7CE45F-7AA1-1299-183F-495592714B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DD336F65-99CA-6F4E-6A6B-44A5E9A1BC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A94FE7A5-2E39-A5BF-D695-86BC318E37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2060D1-46EB-458C-B640-FCB82BA967A1}" type="slidenum">
              <a:rPr lang="zh-CN" altLang="en-US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7DF4F06-64A5-FE72-CD39-7478F915A8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1C00C23C-7B94-EE4E-2F78-383E3D5F71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2C77EFBF-8E5C-8D4F-C361-765EB4D58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B78AC6-347F-4EF9-A331-2D4D669FFFCA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D0C2F0E3-686E-7663-17BE-345C344FF6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0691DE09-75DB-03D8-5F68-19094701C8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DDCF9BA0-E4BC-CF83-4A5E-22C8D9A4F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382FC2-5BE2-462A-8DF4-05B9FA72A3DA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D55C1894-DAB0-9FF6-65AD-6613302CC0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DD49D020-6E78-3604-DB9E-E243F00948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A52F5AA1-9E1C-6147-9018-97FDA2FA4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40F70F-BE65-4128-AAEC-67DE908CF67B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B22E3BC5-2036-0529-FDE1-54290DE3F0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68A68F79-8BDE-FEAC-B8E7-8F2E1A6F54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B5E3E817-3F20-1EBB-3E05-7CC2657E6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825D37-AE74-4E9A-B675-D5C9496E70B0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F98E2B58-6597-DDA3-74EC-ECA7B8B571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38CFA607-F614-FE06-CDF6-246DD99861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B15F5E83-B66F-1060-6BB6-73AF11C17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68B3D5-6187-4F1F-93C2-71F3D930370F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FFAB9608-46EC-1F60-FFBF-1E19307FF9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E7B5439-0BBB-E91E-97CE-8EED0A8298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02018F64-3C07-8D8F-12B3-FE8641AE9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7C8574-CDAB-4516-B1E9-232C070D5AD9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C55B465-9DD0-3F7B-31D8-07CF186D9B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CF4B8871-877F-96AB-F430-35A17A5888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05068A04-DE27-16E3-8F14-F4553D2AB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BB7745-9186-4DE5-8671-16A04EEB8D48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3157C5-C3DC-9210-096C-1560DBD205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C0C88D-5DFF-0F12-1AC3-33EDD3114E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DFB474-98D4-9BBA-4BE3-B29F09B699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BF81DC-F722-4563-8B42-9D294F809E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51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D9CB5A-105C-BEB2-D79F-F4CA8794A5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AF1ECE-4D8A-7527-7936-EE51EA8203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0422D4-9D35-8875-D200-7FA4A85CDD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2786E-EBB8-4A2E-A603-BEAB957813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5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D2A71F-F1FD-F07B-9AA3-FC4189F4EC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AF6AFF-2C0F-8FA7-5170-247CEDEF6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29E709-6082-C144-7F54-CD3E052B0D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BED821-093F-4012-8635-6387D0B867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81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B1C6F8-75DE-61D7-B716-91BBE9F5EB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FB6B4B-3707-8F5B-B282-A9B22159C1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1AA872-E55F-5D42-5017-0FCA31919E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4B819-0BA2-4A7E-95F1-661044A6F2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47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99219D-3B72-1C22-0A36-2F054ED754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798B91-B86A-48BC-4273-36256E4BC4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2305F9-30CD-8EA3-9DC5-F64BE9494F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247E1-8D2A-4D98-B96F-97AB8CA61D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53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04F3E-2F25-4FE7-D4DC-39988C8F4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EC553-56BF-673C-C4DD-209554764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68DC0E-F7BF-D872-A94B-BB04C41D87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6EB92-329A-4FCA-9531-3807974999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89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36BE13-AB0E-EB3B-B157-6781A3AF8D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5106E41-EE57-D0F0-8D93-9B51B70DB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B392ED4-9BD6-120B-2A24-290C588E1D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322F33-C364-4CB1-967D-EC2AAAA59B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55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CE10DA3-3EA9-87AA-6FC2-0ECF3CD98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630092-B5AE-DF64-5388-BEA6964D7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B699B0-4AD3-333F-7F43-5C00A9947E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A37A6-0FC2-468B-885D-3D57CCFD15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1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85E15-F236-151B-3120-FAD4463706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076CCCE-B9B7-A158-1EB0-744E514D9B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755B1BF-5AC7-6BB2-FDC9-A874B2AF2C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2C776-DAE3-482A-BD27-E50A2B94F5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64F87-2EB6-7F7C-E5E4-3EEEEE0AE5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A2E2E-1D89-E0B8-7E14-98011D1BA8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53A43-7FF2-0F7E-ECF8-ACDDA061AC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0240ED-4247-41C6-A637-3EB0DB4CCC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1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85427B-0FB0-9E36-E2E5-FE4CF6BD94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BB31BA-8015-F012-E2DA-7AD4CE81AB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B2BA84-E5A0-D8D9-859E-DE1365832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84756-0C5E-4EE0-AB3A-AA6DC18B31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77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66">
            <a:extLst>
              <a:ext uri="{FF2B5EF4-FFF2-40B4-BE49-F238E27FC236}">
                <a16:creationId xmlns:a16="http://schemas.microsoft.com/office/drawing/2014/main" id="{AC544E4B-98C9-34EA-8122-FB74E1C00E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AAC14139-6C6F-2D4E-1F78-A4C61BC51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DC18F3B4-FE51-F7CC-A037-240AF0B0A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DB30BFD-6212-33EB-8D7C-AC76EFDCC5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2558FA1-4F45-A286-D00D-7AC31E6149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54EFBE6-B399-DB9B-388C-BDC8133E2D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A25E10C-9990-4F6B-B94D-83EF501C5B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CE881BA-A696-B0F1-1B88-FF1CFB2722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815263" cy="147002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Ch.33  Estimation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19CB9658-6BFA-1F3B-1DE7-C0DB04D2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773238"/>
            <a:ext cx="5545138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Project scope must be understood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Elaboration (decomposition) is necessary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Historical metrics are very helpful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At least two different techniques should be used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Uncertainty is inherent in the process</a:t>
            </a:r>
          </a:p>
        </p:txBody>
      </p:sp>
      <p:sp>
        <p:nvSpPr>
          <p:cNvPr id="20483" name="灯片编号占位符 1">
            <a:extLst>
              <a:ext uri="{FF2B5EF4-FFF2-40B4-BE49-F238E27FC236}">
                <a16:creationId xmlns:a16="http://schemas.microsoft.com/office/drawing/2014/main" id="{38051456-0EE8-E034-08F3-732F6A14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B4357E-6F9B-4AC8-B420-E4D1CD9E11B2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324864E-89FC-35CA-2685-58F6DC02A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Project Estimation</a:t>
            </a:r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id="{EAFE1F28-E1AF-11FD-283F-A79379355FB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18605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8EA82A11-092F-C19D-DD19-28362E5B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01800"/>
            <a:ext cx="800576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Past (similar) project experience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Conventional estimation techniques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 task breakdown and effort estimates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 size (e.g., FP) estimates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Empirical models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Automated tools</a:t>
            </a:r>
          </a:p>
        </p:txBody>
      </p:sp>
      <p:sp>
        <p:nvSpPr>
          <p:cNvPr id="22531" name="灯片编号占位符 1">
            <a:extLst>
              <a:ext uri="{FF2B5EF4-FFF2-40B4-BE49-F238E27FC236}">
                <a16:creationId xmlns:a16="http://schemas.microsoft.com/office/drawing/2014/main" id="{DB8BC95D-B08A-46EB-6257-CB0B48E6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AA9EA9-1804-4B5C-A5DC-71A73CFD3B6E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D2899A-0775-65FC-2477-9277CB363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Estimation Techniques</a:t>
            </a:r>
          </a:p>
        </p:txBody>
      </p:sp>
      <p:pic>
        <p:nvPicPr>
          <p:cNvPr id="22533" name="Picture 4">
            <a:extLst>
              <a:ext uri="{FF2B5EF4-FFF2-40B4-BE49-F238E27FC236}">
                <a16:creationId xmlns:a16="http://schemas.microsoft.com/office/drawing/2014/main" id="{D88A378A-C008-FB87-1AF0-DC3B758F215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38" y="3213100"/>
            <a:ext cx="2239962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13E9F521-94E6-A656-D3D1-9A98B3E6C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00213"/>
            <a:ext cx="7500938" cy="338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Predicated on …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kumimoji="1" lang="en-US" altLang="zh-CN" sz="2000" b="1" i="1">
                <a:latin typeface="Helvetica" panose="020B0604020202020204" pitchFamily="34" charset="0"/>
              </a:rPr>
              <a:t>the degree to which the planner has properly estimated the size of the product to be built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the </a:t>
            </a:r>
            <a:r>
              <a:rPr kumimoji="1" lang="en-US" altLang="zh-CN" sz="2000" b="1" i="1">
                <a:latin typeface="Helvetica" panose="020B0604020202020204" pitchFamily="34" charset="0"/>
              </a:rPr>
              <a:t>ability to translate 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the size estimate into human effort, calendar time, and dollars (a function of the availability of reliable software metrics from past projects)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the degree to which the project plan reflects the </a:t>
            </a:r>
            <a:r>
              <a:rPr kumimoji="1" lang="en-US" altLang="zh-CN" sz="2000" b="1" i="1">
                <a:latin typeface="Helvetica" panose="020B0604020202020204" pitchFamily="34" charset="0"/>
              </a:rPr>
              <a:t>abilities of the software team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the </a:t>
            </a:r>
            <a:r>
              <a:rPr kumimoji="1" lang="en-US" altLang="zh-CN" sz="2000" b="1" i="1">
                <a:latin typeface="Helvetica" panose="020B0604020202020204" pitchFamily="34" charset="0"/>
              </a:rPr>
              <a:t>stability of product requirements 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and the environment that supports the software engineering effort.</a:t>
            </a:r>
          </a:p>
        </p:txBody>
      </p:sp>
      <p:sp>
        <p:nvSpPr>
          <p:cNvPr id="24579" name="灯片编号占位符 1">
            <a:extLst>
              <a:ext uri="{FF2B5EF4-FFF2-40B4-BE49-F238E27FC236}">
                <a16:creationId xmlns:a16="http://schemas.microsoft.com/office/drawing/2014/main" id="{6E30EF6E-5AA0-FD8A-ED47-0C037A15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85A2AE-607A-4E5B-8213-367521DCAE18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76CFC30-2A8C-7B06-16FD-B782984A8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Estimation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52393A38-0337-52F4-FA72-8EF4F83A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217377-0EEE-4AF7-B903-DD8CB4817936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E7FBE02-935F-D5D4-FFA7-263A408F6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Functional Decomposition</a:t>
            </a:r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871C247E-3B70-76FD-28CD-9A2346C21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462213"/>
            <a:ext cx="3111500" cy="1714500"/>
          </a:xfrm>
          <a:prstGeom prst="ellipse">
            <a:avLst/>
          </a:prstGeom>
          <a:solidFill>
            <a:srgbClr val="DDDDDD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E0829C0-4C71-F6D0-E7EB-086CC566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2006600"/>
            <a:ext cx="1638300" cy="256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8E46E3D-A7E5-5253-18A2-18BE8BB4C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2008188"/>
            <a:ext cx="1638300" cy="2562225"/>
          </a:xfrm>
          <a:prstGeom prst="rect">
            <a:avLst/>
          </a:prstGeom>
          <a:solidFill>
            <a:srgbClr val="D1039B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EAF4D7F-1C76-6CFB-372C-55BE29569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1955800"/>
            <a:ext cx="1638300" cy="2552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44E83DF-E4F6-C17D-02EF-A047327FA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1957388"/>
            <a:ext cx="1638300" cy="2549525"/>
          </a:xfrm>
          <a:prstGeom prst="rect">
            <a:avLst/>
          </a:prstGeom>
          <a:solidFill>
            <a:srgbClr val="8C488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FC6EB19-ECA9-07FE-E478-45236115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1866900"/>
            <a:ext cx="1651000" cy="2566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5E196CF-5677-C3DF-BC40-AC6DF2BF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1868488"/>
            <a:ext cx="1651000" cy="2562225"/>
          </a:xfrm>
          <a:prstGeom prst="rect">
            <a:avLst/>
          </a:prstGeom>
          <a:solidFill>
            <a:srgbClr val="AD27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5602AF4-1B50-F22C-0AB9-FFBEDD4FF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3168650"/>
            <a:ext cx="698500" cy="100013"/>
          </a:xfrm>
          <a:prstGeom prst="rect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AB250CA-0ABD-5697-7C8E-E7FC8A02E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3740150"/>
            <a:ext cx="698500" cy="100013"/>
          </a:xfrm>
          <a:prstGeom prst="rect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1BC342C-F69F-5EEA-1BBA-722215E03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3740150"/>
            <a:ext cx="698500" cy="100013"/>
          </a:xfrm>
          <a:prstGeom prst="rect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E312AC06-5602-212D-C1A3-7C7F2C2A0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3740150"/>
            <a:ext cx="698500" cy="100013"/>
          </a:xfrm>
          <a:prstGeom prst="rect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C778C32B-99DE-8BD2-B866-84B20FE87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376738"/>
            <a:ext cx="698500" cy="100012"/>
          </a:xfrm>
          <a:prstGeom prst="rect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13C0C7A8-BF41-760F-95C2-61B7DB5A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4768850"/>
            <a:ext cx="698500" cy="100013"/>
          </a:xfrm>
          <a:prstGeom prst="rect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6DD34AF7-D50C-A18E-2B98-6E61B61EB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5176838"/>
            <a:ext cx="698500" cy="100012"/>
          </a:xfrm>
          <a:prstGeom prst="rect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6AC8F89-CB45-8586-894E-09489E724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63" y="4376738"/>
            <a:ext cx="698500" cy="100012"/>
          </a:xfrm>
          <a:prstGeom prst="rect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6032FFA6-E3E8-E789-DB76-9479A9A2A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4743450"/>
            <a:ext cx="698500" cy="100013"/>
          </a:xfrm>
          <a:prstGeom prst="rect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7493764D-4691-6B16-8DA0-97EDB7581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4376738"/>
            <a:ext cx="711200" cy="100012"/>
          </a:xfrm>
          <a:prstGeom prst="rect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9D131D16-5592-0BB5-7869-49A3D570D1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5913" y="3354388"/>
            <a:ext cx="749300" cy="314325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1B7CC751-8351-FDDF-FA53-34608C3C6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3341688"/>
            <a:ext cx="0" cy="327025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75C7EE36-7A6C-3B4C-7866-3D8F61E4E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3354388"/>
            <a:ext cx="939800" cy="314325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208C885A-E8E4-BCB7-25B5-84B20A04C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3938588"/>
            <a:ext cx="431800" cy="339725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" name="Line 24">
            <a:extLst>
              <a:ext uri="{FF2B5EF4-FFF2-40B4-BE49-F238E27FC236}">
                <a16:creationId xmlns:a16="http://schemas.microsoft.com/office/drawing/2014/main" id="{00AF7F33-7EDE-6776-3D92-40F5C33D0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3938588"/>
            <a:ext cx="25400" cy="733425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0AB155F3-8974-1156-C10B-2CABB7D58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313" y="3938588"/>
            <a:ext cx="647700" cy="1166812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976DC5F3-3C60-2781-D738-D18660B287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5213" y="3913188"/>
            <a:ext cx="88900" cy="377825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1ECE1380-755E-4184-62DC-34D753F7E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4113" y="3913188"/>
            <a:ext cx="546100" cy="771525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4B0523F1-DAFE-64D0-BDCD-AFA48686C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2813" y="3913188"/>
            <a:ext cx="0" cy="377825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C0CCD2DB-ACC0-5497-E9BF-CC193EBCD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2357438"/>
            <a:ext cx="1806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functional </a:t>
            </a:r>
          </a:p>
          <a:p>
            <a:pPr algn="ctr"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decomposition</a:t>
            </a: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FD22EC27-00A0-0355-FEB7-3014A35C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813" y="2309813"/>
            <a:ext cx="1289050" cy="835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Statement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of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Scope</a:t>
            </a:r>
          </a:p>
        </p:txBody>
      </p:sp>
      <p:sp>
        <p:nvSpPr>
          <p:cNvPr id="35" name="Text Box 31">
            <a:extLst>
              <a:ext uri="{FF2B5EF4-FFF2-40B4-BE49-F238E27FC236}">
                <a16:creationId xmlns:a16="http://schemas.microsoft.com/office/drawing/2014/main" id="{AC5F7487-7D86-4307-5DB8-2C69485C3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2981325"/>
            <a:ext cx="2524125" cy="58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Perform a Grammatical “parse”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2179CB7-65DA-EAC0-199D-0F067022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2060575"/>
            <a:ext cx="7500938" cy="176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compute LOC/FP using estimates of information domain values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use historical data to build estimates for the project</a:t>
            </a:r>
          </a:p>
        </p:txBody>
      </p:sp>
      <p:sp>
        <p:nvSpPr>
          <p:cNvPr id="28675" name="灯片编号占位符 1">
            <a:extLst>
              <a:ext uri="{FF2B5EF4-FFF2-40B4-BE49-F238E27FC236}">
                <a16:creationId xmlns:a16="http://schemas.microsoft.com/office/drawing/2014/main" id="{469F0C5E-2CB3-B0E5-0948-02650025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BB4D0-F8F4-4AEE-BA3E-823897881CA5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ADBA59B-A2AF-A1F3-5099-AC44486C6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Conventional Methods: LOC/FP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B9678ADD-7FFB-663F-3BA7-BC4E6547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29D92F-E0CD-4CD8-BC29-41613B15610E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C0D165-E0AF-E1D7-9F16-90DBC7041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Example: LOC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015B0-4A94-FB85-8325-F65F2487B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1484313"/>
            <a:ext cx="4191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EBC931-787E-5DC6-C5CF-D40E572DA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4060825"/>
            <a:ext cx="57054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kumimoji="1" lang="en-US" altLang="zh-CN" sz="1600" dirty="0">
                <a:latin typeface="Helvetica" panose="020B0604020202020204" pitchFamily="34" charset="0"/>
              </a:rPr>
              <a:t>Average productivity for systems of this type = 620 LOC/pm. 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kumimoji="1" lang="en-US" altLang="zh-CN" sz="1600" dirty="0">
                <a:latin typeface="Helvetica" panose="020B0604020202020204" pitchFamily="34" charset="0"/>
              </a:rPr>
              <a:t>Burdened labor rate =$8000 per month, the cost per line of code is approximately $13. 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kumimoji="1" lang="en-US" altLang="zh-CN" sz="1600" dirty="0">
                <a:latin typeface="Helvetica" panose="020B0604020202020204" pitchFamily="34" charset="0"/>
              </a:rPr>
              <a:t>Based on the LOC estimate and the historical productivity data, the total estimated project cost is </a:t>
            </a:r>
            <a:r>
              <a:rPr kumimoji="1" lang="en-US" altLang="zh-CN" sz="16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$431,000 and the estimated effort is 54 person-months.</a:t>
            </a:r>
            <a:endParaRPr kumimoji="1" lang="en-US" altLang="zh-CN" sz="2000" i="1" dirty="0">
              <a:solidFill>
                <a:srgbClr val="3366FF"/>
              </a:solidFill>
              <a:latin typeface="Helvetica" panose="020B0604020202020204" pitchFamily="34" charset="0"/>
              <a:ea typeface="+mn-ea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53574EDC-BA11-DA7E-4B8D-EF224EEF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410E82-EEAA-4C63-8AF1-CC3B8A5DB99B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C175CA-15DB-1679-1553-A50FF8D75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Example: FP 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848B9D-C77F-0FA4-3116-471B8FE29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789363"/>
            <a:ext cx="6424613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kumimoji="1" lang="en-US" altLang="zh-CN" sz="1400" dirty="0">
                <a:latin typeface="Helvetica" panose="020B0604020202020204" pitchFamily="34" charset="0"/>
              </a:rPr>
              <a:t>The estimated number of FP is derived: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kumimoji="1" lang="en-US" altLang="zh-CN" sz="1400" dirty="0">
                <a:latin typeface="Helvetica" panose="020B0604020202020204" pitchFamily="34" charset="0"/>
              </a:rPr>
              <a:t>	</a:t>
            </a:r>
            <a:r>
              <a:rPr kumimoji="1" lang="en-US" altLang="zh-CN" sz="1400" dirty="0" err="1">
                <a:latin typeface="Helvetica" panose="020B0604020202020204" pitchFamily="34" charset="0"/>
              </a:rPr>
              <a:t>FP</a:t>
            </a:r>
            <a:r>
              <a:rPr kumimoji="1" lang="en-US" altLang="zh-CN" sz="1400" baseline="-25000" dirty="0" err="1">
                <a:latin typeface="Helvetica" panose="020B0604020202020204" pitchFamily="34" charset="0"/>
              </a:rPr>
              <a:t>estimated</a:t>
            </a:r>
            <a:r>
              <a:rPr kumimoji="1" lang="en-US" altLang="zh-CN" sz="1400" dirty="0">
                <a:latin typeface="Helvetica" panose="020B0604020202020204" pitchFamily="34" charset="0"/>
              </a:rPr>
              <a:t> = count-total 3 [0.65 + 0.01 3 S (Fi)]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kumimoji="1" lang="en-US" altLang="zh-CN" sz="1400" dirty="0">
                <a:latin typeface="Helvetica" panose="020B0604020202020204" pitchFamily="34" charset="0"/>
              </a:rPr>
              <a:t>	</a:t>
            </a:r>
            <a:r>
              <a:rPr kumimoji="1" lang="en-US" altLang="zh-CN" sz="1400" dirty="0" err="1">
                <a:latin typeface="Helvetica" panose="020B0604020202020204" pitchFamily="34" charset="0"/>
              </a:rPr>
              <a:t>FP</a:t>
            </a:r>
            <a:r>
              <a:rPr kumimoji="1" lang="en-US" altLang="zh-CN" sz="1400" baseline="-25000" dirty="0" err="1">
                <a:latin typeface="Helvetica" panose="020B0604020202020204" pitchFamily="34" charset="0"/>
              </a:rPr>
              <a:t>estimated</a:t>
            </a:r>
            <a:r>
              <a:rPr kumimoji="1" lang="en-US" altLang="zh-CN" sz="1400" dirty="0">
                <a:latin typeface="Helvetica" panose="020B0604020202020204" pitchFamily="34" charset="0"/>
              </a:rPr>
              <a:t> = 375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kumimoji="1" lang="en-US" altLang="zh-CN" sz="1400" dirty="0">
                <a:latin typeface="Helvetica" panose="020B0604020202020204" pitchFamily="34" charset="0"/>
              </a:rPr>
              <a:t>organizational average productivity =  6.5 FP/pm. 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kumimoji="1" lang="en-US" altLang="zh-CN" sz="1400" dirty="0">
                <a:latin typeface="Helvetica" panose="020B0604020202020204" pitchFamily="34" charset="0"/>
              </a:rPr>
              <a:t>burdened labor rate = $8000 per month, approximately $1230/FP. 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kumimoji="1" lang="en-US" altLang="zh-CN" sz="1400" dirty="0">
                <a:latin typeface="Helvetica" panose="020B0604020202020204" pitchFamily="34" charset="0"/>
              </a:rPr>
              <a:t>Based on the FP estimate and the historical productivity data, total estimated project cost is </a:t>
            </a:r>
            <a:r>
              <a:rPr kumimoji="1" lang="en-US" altLang="zh-CN" sz="1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$461,000 and estimated effort is 58 person-months.</a:t>
            </a:r>
            <a:endParaRPr kumimoji="1" lang="en-US" altLang="zh-CN" sz="1800" i="1" dirty="0">
              <a:solidFill>
                <a:srgbClr val="3366FF"/>
              </a:solidFill>
              <a:latin typeface="Helvetica" panose="020B0604020202020204" pitchFamily="34" charset="0"/>
              <a:ea typeface="+mn-ea"/>
              <a:cs typeface="宋体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B0E99A3-2967-0C1F-3F89-7ECBC793F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1630363"/>
            <a:ext cx="5651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2E043F14-771B-7D96-CE5D-425A5BC4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7A6851-FD90-4E57-B37C-EED5D309EDF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2B827B9-CA94-778C-DC03-09D9C922F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Process-Based Estimation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D13168A-400A-9A43-2549-31EF1E1D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646238"/>
            <a:ext cx="5448300" cy="41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Obtained from “process framework”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C0D62E60-FD0B-A355-DB02-54AC40ED4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562225"/>
            <a:ext cx="5499100" cy="3273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7C8E3672-4451-15F4-2F1C-88B46D7A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2560638"/>
            <a:ext cx="1320800" cy="3276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004EAD66-A775-FC18-3674-02B4AD365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2562225"/>
            <a:ext cx="1320800" cy="3273425"/>
          </a:xfrm>
          <a:prstGeom prst="rect">
            <a:avLst/>
          </a:prstGeom>
          <a:solidFill>
            <a:srgbClr val="DADAD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A7C7869F-4C96-0A7F-EC14-61623BCE9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2560638"/>
            <a:ext cx="4191000" cy="558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0602BBAC-7034-8E98-C730-74FA495B3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2562225"/>
            <a:ext cx="4191000" cy="555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8830D44-26A6-2E40-4E18-544BB886E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3508375"/>
            <a:ext cx="2640013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3" name="Rectangle 11" descr="50%">
            <a:extLst>
              <a:ext uri="{FF2B5EF4-FFF2-40B4-BE49-F238E27FC236}">
                <a16:creationId xmlns:a16="http://schemas.microsoft.com/office/drawing/2014/main" id="{DC980BC0-9E54-D263-922C-6DD0B47D1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2560638"/>
            <a:ext cx="1320800" cy="533400"/>
          </a:xfrm>
          <a:prstGeom prst="rect">
            <a:avLst/>
          </a:prstGeom>
          <a:pattFill prst="pct50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A9B5A6A6-BC8A-282E-E9B4-0245D9A97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2562225"/>
            <a:ext cx="1320800" cy="555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FD34CF43-83D5-C190-DC76-C0A6449B6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646488"/>
            <a:ext cx="1387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>
                <a:solidFill>
                  <a:srgbClr val="9A0000"/>
                </a:solidFill>
              </a:rPr>
              <a:t>application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>
                <a:solidFill>
                  <a:srgbClr val="9A0000"/>
                </a:solidFill>
              </a:rPr>
              <a:t>functions</a:t>
            </a:r>
            <a:endParaRPr lang="en-US" altLang="zh-CN" sz="1800" b="1" kern="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0EC1EC87-3387-93CD-3402-6E2064AE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2625725"/>
            <a:ext cx="3111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framework activities</a:t>
            </a: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FBDF8EFC-08ED-0D30-F880-5DBEA933A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0" y="1951038"/>
            <a:ext cx="368300" cy="538162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5815DB82-2493-916A-1C61-4472D56D7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752850"/>
            <a:ext cx="245427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A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Effort required to accomplish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A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each framework activity for each application function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A510C0AB-9432-914A-904E-E934D8ADB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706813"/>
            <a:ext cx="546100" cy="400050"/>
          </a:xfrm>
          <a:prstGeom prst="rect">
            <a:avLst/>
          </a:prstGeom>
          <a:solidFill>
            <a:srgbClr val="003366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40" name="Line 18">
            <a:extLst>
              <a:ext uri="{FF2B5EF4-FFF2-40B4-BE49-F238E27FC236}">
                <a16:creationId xmlns:a16="http://schemas.microsoft.com/office/drawing/2014/main" id="{45E3CB88-5067-5468-2197-A9A809592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3178175"/>
            <a:ext cx="0" cy="528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41" name="Line 19">
            <a:extLst>
              <a:ext uri="{FF2B5EF4-FFF2-40B4-BE49-F238E27FC236}">
                <a16:creationId xmlns:a16="http://schemas.microsoft.com/office/drawing/2014/main" id="{63F67B7F-1DEA-F727-8267-725B0F71A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0" y="3949700"/>
            <a:ext cx="546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4305CB6A-E3D3-0B07-069C-D3E97DD12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221163"/>
            <a:ext cx="546100" cy="400050"/>
          </a:xfrm>
          <a:prstGeom prst="rect">
            <a:avLst/>
          </a:prstGeom>
          <a:solidFill>
            <a:srgbClr val="003366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0259EFCF-FE9F-A2AB-D4C7-D086DA92A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735513"/>
            <a:ext cx="546100" cy="400050"/>
          </a:xfrm>
          <a:prstGeom prst="rect">
            <a:avLst/>
          </a:prstGeom>
          <a:solidFill>
            <a:srgbClr val="003366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32129AE9-F8C5-ADBA-DCC7-CE3B33972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264150"/>
            <a:ext cx="546100" cy="400050"/>
          </a:xfrm>
          <a:prstGeom prst="rect">
            <a:avLst/>
          </a:prstGeom>
          <a:solidFill>
            <a:srgbClr val="003366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/>
      <p:bldP spid="38" grpId="0"/>
      <p:bldP spid="39" grpId="0" animBg="1"/>
      <p:bldP spid="42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2726A320-450D-3E1D-62F2-54A93BE3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41DCD5-D7F9-4C46-A302-C446623D864E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8EB205E-D916-38A0-A38B-5C0BF0C3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Process-Based Estimation Example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8DC47B5-FFCC-6B99-D355-1215D54E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557338"/>
            <a:ext cx="543560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78301C5A-4281-B52C-F068-5C36E3423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214938"/>
            <a:ext cx="6424613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kumimoji="1" lang="en-US" altLang="zh-CN" sz="1400" dirty="0">
                <a:latin typeface="Helvetica" panose="020B0604020202020204" pitchFamily="34" charset="0"/>
              </a:rPr>
              <a:t>Based on an average burdened labor rate of $8,000 per month, </a:t>
            </a:r>
            <a:r>
              <a:rPr kumimoji="1" lang="en-US" altLang="zh-CN" sz="1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the total estimated project cost is $368,000 and the estimated effort is 46 person-months.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E79002BA-46E5-E672-1648-00487BA5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A3E2B5-8892-4F9C-98FC-2F97426B101C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80169CD-E426-69A0-1F52-F442F8C6E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Tool-Based Estimation</a:t>
            </a: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5525D9C2-7520-6A84-DEEE-88A4B121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2538413"/>
            <a:ext cx="3433763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project characteristics</a:t>
            </a: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9DE32EA4-795C-6E98-4ED7-C62288204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209925"/>
            <a:ext cx="28225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calibration factors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3D551005-F430-F58F-6EAF-739863551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3867150"/>
            <a:ext cx="20097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LOC/FP data</a:t>
            </a:r>
          </a:p>
        </p:txBody>
      </p:sp>
      <p:sp>
        <p:nvSpPr>
          <p:cNvPr id="52" name="AutoShape 7">
            <a:extLst>
              <a:ext uri="{FF2B5EF4-FFF2-40B4-BE49-F238E27FC236}">
                <a16:creationId xmlns:a16="http://schemas.microsoft.com/office/drawing/2014/main" id="{AB540F30-EED9-C1C5-C2A0-4DE8D3EFE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697163"/>
            <a:ext cx="736600" cy="228600"/>
          </a:xfrm>
          <a:prstGeom prst="rightArrow">
            <a:avLst>
              <a:gd name="adj1" fmla="val 50000"/>
              <a:gd name="adj2" fmla="val 161126"/>
            </a:avLst>
          </a:prstGeom>
          <a:solidFill>
            <a:srgbClr val="003366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53" name="AutoShape 8">
            <a:extLst>
              <a:ext uri="{FF2B5EF4-FFF2-40B4-BE49-F238E27FC236}">
                <a16:creationId xmlns:a16="http://schemas.microsoft.com/office/drawing/2014/main" id="{EE05EAE0-9C11-99DF-D757-8DB7E195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238" y="3340100"/>
            <a:ext cx="736600" cy="228600"/>
          </a:xfrm>
          <a:prstGeom prst="rightArrow">
            <a:avLst>
              <a:gd name="adj1" fmla="val 50000"/>
              <a:gd name="adj2" fmla="val 161126"/>
            </a:avLst>
          </a:prstGeom>
          <a:solidFill>
            <a:srgbClr val="003366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54" name="AutoShape 9">
            <a:extLst>
              <a:ext uri="{FF2B5EF4-FFF2-40B4-BE49-F238E27FC236}">
                <a16:creationId xmlns:a16="http://schemas.microsoft.com/office/drawing/2014/main" id="{1FA05A1C-ACA5-C860-429B-FA435AFA9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4025900"/>
            <a:ext cx="736600" cy="228600"/>
          </a:xfrm>
          <a:prstGeom prst="rightArrow">
            <a:avLst>
              <a:gd name="adj1" fmla="val 50000"/>
              <a:gd name="adj2" fmla="val 161126"/>
            </a:avLst>
          </a:prstGeom>
          <a:solidFill>
            <a:srgbClr val="003366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pic>
        <p:nvPicPr>
          <p:cNvPr id="55" name="Picture 11">
            <a:extLst>
              <a:ext uri="{FF2B5EF4-FFF2-40B4-BE49-F238E27FC236}">
                <a16:creationId xmlns:a16="http://schemas.microsoft.com/office/drawing/2014/main" id="{4CBEEF1A-D3AA-486C-B8DD-C9A18534F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76475"/>
            <a:ext cx="26670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 animBg="1"/>
      <p:bldP spid="53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A0DD7F07-3A35-DBD0-79D3-4B1A936C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633D41-45EF-4614-BEDE-25FB40BED666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EE2373F-A6E6-AFF1-E6C1-A9CAD4352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Software Project Planning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114A0EB-2696-EFE5-C37E-2DED09BCD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5750"/>
            <a:ext cx="80772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000066"/>
                </a:solidFill>
                <a:latin typeface="+mn-lt"/>
                <a:ea typeface="+mn-ea"/>
              </a:rPr>
              <a:t>The overall goal of project planning is to establish a pragmatic strategy for controlling, tracking, and monitoring a complex technical project.</a:t>
            </a: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A5EC9773-7FFC-7472-3FC5-05441BEE7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3429000"/>
            <a:ext cx="7694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/>
              <a:t>So the end result gets done </a:t>
            </a:r>
            <a:r>
              <a:rPr lang="en-US" altLang="zh-CN" b="1">
                <a:solidFill>
                  <a:srgbClr val="FF0000"/>
                </a:solidFill>
              </a:rPr>
              <a:t>on time</a:t>
            </a:r>
            <a:r>
              <a:rPr lang="en-US" altLang="zh-CN" b="1"/>
              <a:t>, with </a:t>
            </a:r>
            <a:r>
              <a:rPr lang="en-US" altLang="zh-CN" b="1">
                <a:solidFill>
                  <a:srgbClr val="FF0000"/>
                </a:solidFill>
              </a:rPr>
              <a:t>quality</a:t>
            </a:r>
            <a:r>
              <a:rPr lang="en-US" altLang="zh-CN" b="1"/>
              <a:t>!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EE37569E-192F-6D47-4C26-C752D0062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2395538"/>
            <a:ext cx="807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000066"/>
                </a:solidFill>
                <a:ea typeface="+mn-ea"/>
              </a:rPr>
              <a:t>Why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B0F5BDD3-B73B-F53E-C2F9-3B59C9EC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A01B56-5F8E-43B4-8F66-9DE242E3B35B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726DC12-F554-C93F-A4CF-4331E3636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Estimation with Use-Cases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9B77C-7F49-95EF-C32C-65B34B305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853440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4B3502-325E-4F10-07F2-78C4B1FAF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4002088"/>
            <a:ext cx="6426200" cy="166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kumimoji="1" lang="en-US" altLang="zh-CN" sz="1400" dirty="0">
                <a:latin typeface="Helvetica" panose="020B0604020202020204" pitchFamily="34" charset="0"/>
              </a:rPr>
              <a:t>Using 620 LOC/pm as the average productivity for systems of this type and a burdened labor rate of $8000 per month, the cost per line of code is approximately $13. Based on the use-case estimate and the historical productivity data, </a:t>
            </a:r>
            <a:r>
              <a:rPr kumimoji="1" lang="en-US" altLang="zh-CN" sz="1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the total estimated project cost is $552,000 and the estimated effort is 68 person-months.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8BDAA3B9-A232-9FF4-03A7-926A1E9B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104E8C-FE42-4D52-8CC7-972350635794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DA5AE3-E107-7ADD-2F7F-DF78FB953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Empirical Estimation Models</a:t>
            </a: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6251953A-6673-62BE-67F0-C818DBF0F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2136775"/>
            <a:ext cx="5548313" cy="87788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2A3DA90C-9AA7-3514-84FA-18389998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060575"/>
            <a:ext cx="5548313" cy="877888"/>
          </a:xfrm>
          <a:prstGeom prst="rect">
            <a:avLst/>
          </a:prstGeom>
          <a:solidFill>
            <a:srgbClr val="9A0000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DD318934-F6B7-BA4D-56C3-0D47B03EA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679575"/>
            <a:ext cx="1498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1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General form: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43015" name="Rectangle 5">
            <a:extLst>
              <a:ext uri="{FF2B5EF4-FFF2-40B4-BE49-F238E27FC236}">
                <a16:creationId xmlns:a16="http://schemas.microsoft.com/office/drawing/2014/main" id="{8A0F3D61-404A-7890-A39F-8CEE34DF6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2459038"/>
            <a:ext cx="3397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FFF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effort = tuning coefficient * size</a:t>
            </a:r>
          </a:p>
        </p:txBody>
      </p:sp>
      <p:sp>
        <p:nvSpPr>
          <p:cNvPr id="43016" name="Rectangle 6">
            <a:extLst>
              <a:ext uri="{FF2B5EF4-FFF2-40B4-BE49-F238E27FC236}">
                <a16:creationId xmlns:a16="http://schemas.microsoft.com/office/drawing/2014/main" id="{C0F0017E-2C72-404E-1559-37B7596F4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2230438"/>
            <a:ext cx="1016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FFF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exponent</a:t>
            </a:r>
          </a:p>
        </p:txBody>
      </p:sp>
      <p:sp>
        <p:nvSpPr>
          <p:cNvPr id="43017" name="Line 7">
            <a:extLst>
              <a:ext uri="{FF2B5EF4-FFF2-40B4-BE49-F238E27FC236}">
                <a16:creationId xmlns:a16="http://schemas.microsoft.com/office/drawing/2014/main" id="{BDE143F4-75EB-D64F-57FF-43915288B3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8650" y="2773363"/>
            <a:ext cx="315913" cy="9826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Line 8">
            <a:extLst>
              <a:ext uri="{FF2B5EF4-FFF2-40B4-BE49-F238E27FC236}">
                <a16:creationId xmlns:a16="http://schemas.microsoft.com/office/drawing/2014/main" id="{1AACB4AB-BB77-2A79-5C03-812FEFECE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5675" y="2773363"/>
            <a:ext cx="163513" cy="22066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Line 9">
            <a:extLst>
              <a:ext uri="{FF2B5EF4-FFF2-40B4-BE49-F238E27FC236}">
                <a16:creationId xmlns:a16="http://schemas.microsoft.com/office/drawing/2014/main" id="{F8BF3B34-160D-25D3-854F-0F9E86B43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01938"/>
            <a:ext cx="25400" cy="16652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10">
            <a:extLst>
              <a:ext uri="{FF2B5EF4-FFF2-40B4-BE49-F238E27FC236}">
                <a16:creationId xmlns:a16="http://schemas.microsoft.com/office/drawing/2014/main" id="{8D7ADA9D-E94C-12E1-54B3-A2435B5A2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2544763"/>
            <a:ext cx="419100" cy="13112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2C6D396A-F960-4793-8B97-5B885FE39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3910013"/>
            <a:ext cx="129381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usually derived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86E1BFE8-54A9-05CA-3C5C-A55F40A54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24325"/>
            <a:ext cx="1541463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as person-months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73767FF3-D761-803E-18E9-2C8F32E1C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337050"/>
            <a:ext cx="143192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of effort required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8750FFAF-B917-197C-6804-6498DD9D5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5149850"/>
            <a:ext cx="164941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either a constant or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FC2DAFD3-0BBE-A81D-696D-F0D3231E5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5364163"/>
            <a:ext cx="20955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a number derived based 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2AEE55A2-C900-E9D5-24DA-BDB078AB4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5576888"/>
            <a:ext cx="205422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on complexity of project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F4B14273-0633-D207-7F60-1C69F478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4622800"/>
            <a:ext cx="1363663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usually LOC but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47" name="Rectangle 18">
            <a:extLst>
              <a:ext uri="{FF2B5EF4-FFF2-40B4-BE49-F238E27FC236}">
                <a16:creationId xmlns:a16="http://schemas.microsoft.com/office/drawing/2014/main" id="{2D45F43C-56DB-64A6-C860-02FEB3990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4837113"/>
            <a:ext cx="1017588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may also be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E11F8875-CA9C-B8BC-F8A0-64A19C03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5049838"/>
            <a:ext cx="11842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function point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56" name="Rectangle 20">
            <a:extLst>
              <a:ext uri="{FF2B5EF4-FFF2-40B4-BE49-F238E27FC236}">
                <a16:creationId xmlns:a16="http://schemas.microsoft.com/office/drawing/2014/main" id="{2E473631-022B-D57C-E4C3-AD9B940A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038600"/>
            <a:ext cx="92868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empirically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57" name="Rectangle 21">
            <a:extLst>
              <a:ext uri="{FF2B5EF4-FFF2-40B4-BE49-F238E27FC236}">
                <a16:creationId xmlns:a16="http://schemas.microsoft.com/office/drawing/2014/main" id="{30548651-119A-2F45-0ED1-BB79DD1F9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252913"/>
            <a:ext cx="63182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derived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AD58E26-9818-AE96-9D50-8A7B873CD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 COCOMO II is actually a hierarchy of estimation models that address the following areas: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kumimoji="1" lang="en-US" altLang="zh-CN" sz="2000" b="1" i="1">
                <a:latin typeface="Helvetica" panose="020B0604020202020204" pitchFamily="34" charset="0"/>
              </a:rPr>
              <a:t>Application composition model. 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Used during the early stages of software engineering, when prototyping of user interfaces, consideration of software and system interaction, assessment of performance, and evaluation of technology maturity are paramount.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kumimoji="1" lang="en-US" altLang="zh-CN" sz="2000" b="1" i="1">
                <a:latin typeface="Helvetica" panose="020B0604020202020204" pitchFamily="34" charset="0"/>
              </a:rPr>
              <a:t>Early design stage model. 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Used once requirements have been stabilized and basic software architecture has been established.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kumimoji="1" lang="en-US" altLang="zh-CN" sz="2000" b="1" i="1">
                <a:latin typeface="Helvetica" panose="020B0604020202020204" pitchFamily="34" charset="0"/>
              </a:rPr>
              <a:t>Post-architecture-stage model. 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Used during the construction of the software.</a:t>
            </a:r>
          </a:p>
        </p:txBody>
      </p:sp>
      <p:sp>
        <p:nvSpPr>
          <p:cNvPr id="45059" name="灯片编号占位符 1">
            <a:extLst>
              <a:ext uri="{FF2B5EF4-FFF2-40B4-BE49-F238E27FC236}">
                <a16:creationId xmlns:a16="http://schemas.microsoft.com/office/drawing/2014/main" id="{1FAC58D2-81E9-225A-1C76-EE777227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585BB-3446-4324-95E7-4C2852639BA2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1167A6-A9D2-ADA8-F919-DE141B9F3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COCOMO-II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141CBD4D-A518-AF16-14C6-6CE8A52F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8D9A2E-5C86-45AF-B712-2F3F7ACC788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01F13F-CDE6-13B3-A1A6-E78EA80C4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The Software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947C9-2432-BA89-AB36-F95CA748E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1700213"/>
            <a:ext cx="730885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kumimoji="1" lang="en-US" altLang="zh-CN" sz="2000">
                <a:latin typeface="Helvetica" panose="020B0604020202020204" pitchFamily="34" charset="0"/>
              </a:rPr>
              <a:t>A dynamic multivariable model</a:t>
            </a:r>
          </a:p>
          <a:p>
            <a:pPr>
              <a:lnSpc>
                <a:spcPct val="150000"/>
              </a:lnSpc>
              <a:buFontTx/>
              <a:buNone/>
            </a:pPr>
            <a:endParaRPr kumimoji="1" lang="en-US" altLang="zh-CN" sz="200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kumimoji="1" lang="en-US" altLang="zh-CN" sz="200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kumimoji="1" lang="en-US" altLang="zh-CN" sz="2000">
                <a:latin typeface="Helvetica" panose="020B0604020202020204" pitchFamily="34" charset="0"/>
              </a:rPr>
              <a:t>where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kumimoji="1" lang="en-US" altLang="zh-CN" sz="2000">
                <a:latin typeface="Helvetica" panose="020B0604020202020204" pitchFamily="34" charset="0"/>
              </a:rPr>
              <a:t>	E = effort in person-months or person-years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kumimoji="1" lang="en-US" altLang="zh-CN" sz="2000">
                <a:latin typeface="Helvetica" panose="020B0604020202020204" pitchFamily="34" charset="0"/>
              </a:rPr>
              <a:t>	t = project duration in months or years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kumimoji="1" lang="en-US" altLang="zh-CN" sz="2000">
                <a:latin typeface="Helvetica" panose="020B0604020202020204" pitchFamily="34" charset="0"/>
              </a:rPr>
              <a:t>	B = “special skills factor”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kumimoji="1" lang="en-US" altLang="zh-CN" sz="2000">
                <a:latin typeface="Helvetica" panose="020B0604020202020204" pitchFamily="34" charset="0"/>
              </a:rPr>
              <a:t>	P = “productivity parameter”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065054D-3DBB-C4D2-28AF-67D88389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4800600" cy="1063625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4F5B9A5-8350-B5B9-9554-35696930C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438400"/>
            <a:ext cx="4800600" cy="1063625"/>
          </a:xfrm>
          <a:prstGeom prst="rect">
            <a:avLst/>
          </a:prstGeom>
          <a:solidFill>
            <a:srgbClr val="9A0000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E = [LOC x B</a:t>
            </a:r>
            <a:r>
              <a:rPr lang="en-US" altLang="zh-CN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0.333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/P]</a:t>
            </a:r>
            <a:r>
              <a:rPr lang="en-US" altLang="zh-CN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3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  x (1/t</a:t>
            </a:r>
            <a:r>
              <a:rPr lang="en-US" altLang="zh-CN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4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)</a:t>
            </a:r>
            <a:endParaRPr lang="zh-CN" altLang="zh-CN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52064551-34A8-6212-83F6-C0E5C4E8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406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800">
                <a:latin typeface="Helvetica" panose="020B0604020202020204" pitchFamily="34" charset="0"/>
              </a:rPr>
              <a:t>Develop estimates using effort decomposition, FP analysis, and any other method that is applicable for conventional applications.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Using object-oriented requirements modeling (Chapter 6), develop use-cases and determine a count. 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From the analysis model, determine the number of key classes (called analysis classes in Chapter 6).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Categorize the type of interface for the application and develop a multiplier for support classes: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kumimoji="1" lang="en-US" altLang="zh-CN" sz="1600" b="1" i="1">
                <a:latin typeface="Helvetica" panose="020B0604020202020204" pitchFamily="34" charset="0"/>
              </a:rPr>
              <a:t>Interface type			Multiplier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No GUI			    	    2.0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Text-based user interface		    2.25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GUI			                    2.5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Complex GUI			    3.0</a:t>
            </a:r>
          </a:p>
        </p:txBody>
      </p:sp>
      <p:sp>
        <p:nvSpPr>
          <p:cNvPr id="49155" name="灯片编号占位符 1">
            <a:extLst>
              <a:ext uri="{FF2B5EF4-FFF2-40B4-BE49-F238E27FC236}">
                <a16:creationId xmlns:a16="http://schemas.microsoft.com/office/drawing/2014/main" id="{4DFF5EF8-E307-A645-818E-8BA8D028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5E2245-83B1-4997-BD33-B1DE7A73E21F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64647A1-30A4-190A-3CB2-7509151F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Estimation for OO Projects-I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D299ED8D-25FF-AFDB-B550-3CE5F9979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65288"/>
            <a:ext cx="7645400" cy="356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Multiply the number of key classes (step 3) by the multiplier to obtain an estimate for the number of support classes.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Multiply the total number of classes (key + support) by the average number of work-units per class. Lorenz and Kidd suggest 15 to 20 person-days per class.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Cross check the class-based estimate by multiplying the average number of work-units per use-case</a:t>
            </a:r>
          </a:p>
        </p:txBody>
      </p:sp>
      <p:sp>
        <p:nvSpPr>
          <p:cNvPr id="51203" name="灯片编号占位符 1">
            <a:extLst>
              <a:ext uri="{FF2B5EF4-FFF2-40B4-BE49-F238E27FC236}">
                <a16:creationId xmlns:a16="http://schemas.microsoft.com/office/drawing/2014/main" id="{B36EA039-C8C2-AD60-F025-D669E949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AAEA65-8EE8-4215-AEEC-B54DEE54D70C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3339204-6E6B-5EC4-0651-19BD07991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Estimation for OO Projects-II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C6EAF17F-23A5-2F7F-6724-CB4E9EC04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800">
                <a:latin typeface="Helvetica" panose="020B0604020202020204" pitchFamily="34" charset="0"/>
              </a:rPr>
              <a:t>Each user scenario (a mini-use-case) is considered separately for estimation purposes.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The scenario is decomposed into the set of software engineering tasks that will be required to develop it.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Each task is estimated separately. Note: estimation can be based on historical data, an empirical model, or “experience.”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Alternatively, the ‘volume’ of the scenario can be estimated in LOC, FP or some other volume-oriented measure (e.g., use-case count).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Estimates for each task are summed to create an estimate for the scenario.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Alternatively, the volume estimate for the scenario is translated into effort using historical data.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The effort estimates for all scenarios that are to be implemented for a given software increment are summed to develop the effort estimate for the increment.</a:t>
            </a:r>
          </a:p>
        </p:txBody>
      </p:sp>
      <p:sp>
        <p:nvSpPr>
          <p:cNvPr id="53251" name="灯片编号占位符 1">
            <a:extLst>
              <a:ext uri="{FF2B5EF4-FFF2-40B4-BE49-F238E27FC236}">
                <a16:creationId xmlns:a16="http://schemas.microsoft.com/office/drawing/2014/main" id="{CBABF707-C3EC-2ABC-2C9B-8182EA6B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622BA5-EF96-48E9-B731-9C1D7CEB84AA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8EF057-D0CD-1936-8FDE-12C28E7C7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Estimation for Agile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DCDB0693-A4B0-3E4F-E71D-6594128D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F7E89D-5AE8-4A69-BB36-6EB3EC698161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553004-FB6D-44D3-85CE-039B3B7C5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The Make-Buy Decision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8B54C-F527-0129-6CC4-69D4F4B2154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8775"/>
            <a:ext cx="4483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F9AA3862-E0C6-5352-1E1D-4AA7DEB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3749D1-A62D-4570-9FB3-EB9110C6553B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7DD74A7-BC66-AABF-52C7-0E399AC06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Computing Expected Cost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41F76F6-ABE7-6F26-D876-942A051C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673225"/>
            <a:ext cx="5867400" cy="1250950"/>
          </a:xfrm>
          <a:prstGeom prst="rect">
            <a:avLst/>
          </a:prstGeom>
          <a:solidFill>
            <a:srgbClr val="9A0000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E87272A-0A0F-72F5-759E-673ABEF66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2222500"/>
            <a:ext cx="49688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    </a:t>
            </a:r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(path probability)  </a:t>
            </a:r>
            <a:r>
              <a:rPr lang="en-US">
                <a:solidFill>
                  <a:srgbClr val="FFFFFF"/>
                </a:solidFill>
                <a:latin typeface="Helvetica" pitchFamily="-128" charset="0"/>
                <a:ea typeface="ＭＳ Ｐゴシック" pitchFamily="-128" charset="-128"/>
              </a:rPr>
              <a:t>x</a:t>
            </a:r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 (estimated path cost) 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B93604D2-FCFD-9CB8-C27B-675BDE57A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435225"/>
            <a:ext cx="244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i</a:t>
            </a:r>
            <a:endParaRPr lang="en-US" altLang="zh-CN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04854B2-BE05-E9A2-584B-477AA4DCF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5" y="2435225"/>
            <a:ext cx="244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i</a:t>
            </a: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0B0108A4-B51A-8C18-D308-9B1A3C3BE45B}"/>
              </a:ext>
            </a:extLst>
          </p:cNvPr>
          <p:cNvSpPr>
            <a:spLocks/>
          </p:cNvSpPr>
          <p:nvPr/>
        </p:nvSpPr>
        <p:spPr bwMode="auto">
          <a:xfrm>
            <a:off x="2733675" y="2206625"/>
            <a:ext cx="179388" cy="384175"/>
          </a:xfrm>
          <a:custGeom>
            <a:avLst/>
            <a:gdLst>
              <a:gd name="T0" fmla="*/ 282258310 w 113"/>
              <a:gd name="T1" fmla="*/ 0 h 215"/>
              <a:gd name="T2" fmla="*/ 0 w 113"/>
              <a:gd name="T3" fmla="*/ 0 h 215"/>
              <a:gd name="T4" fmla="*/ 163811412 w 113"/>
              <a:gd name="T5" fmla="*/ 360793940 h 215"/>
              <a:gd name="T6" fmla="*/ 22682263 w 113"/>
              <a:gd name="T7" fmla="*/ 683274029 h 215"/>
              <a:gd name="T8" fmla="*/ 259577640 w 113"/>
              <a:gd name="T9" fmla="*/ 683274029 h 2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"/>
              <a:gd name="T16" fmla="*/ 0 h 215"/>
              <a:gd name="T17" fmla="*/ 113 w 113"/>
              <a:gd name="T18" fmla="*/ 215 h 2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" h="215">
                <a:moveTo>
                  <a:pt x="112" y="0"/>
                </a:moveTo>
                <a:lnTo>
                  <a:pt x="0" y="0"/>
                </a:lnTo>
                <a:lnTo>
                  <a:pt x="65" y="113"/>
                </a:lnTo>
                <a:lnTo>
                  <a:pt x="9" y="214"/>
                </a:lnTo>
                <a:lnTo>
                  <a:pt x="103" y="214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8B4673D2-010D-7B6C-B9E7-361C0BE88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1736725"/>
            <a:ext cx="190341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FFF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expected cost =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4E6DD90-DB5C-6E83-0BC4-595AE38F7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516313"/>
            <a:ext cx="6700838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kumimoji="1" lang="en-US" altLang="zh-CN" sz="1600">
                <a:latin typeface="Helvetica" panose="020B0604020202020204" pitchFamily="34" charset="0"/>
              </a:rPr>
              <a:t>For example, the expected cost to build is:</a:t>
            </a:r>
            <a:br>
              <a:rPr kumimoji="1" lang="en-US" altLang="zh-CN" sz="1600">
                <a:latin typeface="Helvetica" panose="020B0604020202020204" pitchFamily="34" charset="0"/>
              </a:rPr>
            </a:br>
            <a:r>
              <a:rPr kumimoji="1" lang="en-US" altLang="zh-CN" sz="1600">
                <a:latin typeface="Helvetica" panose="020B0604020202020204" pitchFamily="34" charset="0"/>
              </a:rPr>
              <a:t>	expected cost</a:t>
            </a:r>
            <a:r>
              <a:rPr kumimoji="1" lang="en-US" altLang="zh-CN" sz="1600" baseline="-25000">
                <a:latin typeface="Helvetica" panose="020B0604020202020204" pitchFamily="34" charset="0"/>
              </a:rPr>
              <a:t>build</a:t>
            </a:r>
            <a:r>
              <a:rPr kumimoji="1" lang="en-US" altLang="zh-CN" sz="1600">
                <a:latin typeface="Helvetica" panose="020B0604020202020204" pitchFamily="34" charset="0"/>
              </a:rPr>
              <a:t> = 0.30 ($380K) + 0.70 ($450K) = $429 K</a:t>
            </a:r>
            <a:br>
              <a:rPr kumimoji="1" lang="en-US" altLang="zh-CN" sz="1600">
                <a:latin typeface="Helvetica" panose="020B0604020202020204" pitchFamily="34" charset="0"/>
              </a:rPr>
            </a:br>
            <a:r>
              <a:rPr kumimoji="1" lang="en-US" altLang="zh-CN" sz="1600">
                <a:latin typeface="Helvetica" panose="020B0604020202020204" pitchFamily="34" charset="0"/>
              </a:rPr>
              <a:t>similarly,</a:t>
            </a:r>
            <a:br>
              <a:rPr kumimoji="1" lang="en-US" altLang="zh-CN" sz="1600">
                <a:latin typeface="Helvetica" panose="020B0604020202020204" pitchFamily="34" charset="0"/>
              </a:rPr>
            </a:br>
            <a:r>
              <a:rPr kumimoji="1" lang="en-US" altLang="zh-CN" sz="1600">
                <a:latin typeface="Helvetica" panose="020B0604020202020204" pitchFamily="34" charset="0"/>
              </a:rPr>
              <a:t>	expected cost</a:t>
            </a:r>
            <a:r>
              <a:rPr kumimoji="1" lang="en-US" altLang="zh-CN" sz="1600" baseline="-25000">
                <a:latin typeface="Helvetica" panose="020B0604020202020204" pitchFamily="34" charset="0"/>
              </a:rPr>
              <a:t>reuse</a:t>
            </a:r>
            <a:r>
              <a:rPr kumimoji="1" lang="en-US" altLang="zh-CN" sz="1600">
                <a:latin typeface="Helvetica" panose="020B0604020202020204" pitchFamily="34" charset="0"/>
              </a:rPr>
              <a:t> = $382K</a:t>
            </a:r>
            <a:br>
              <a:rPr kumimoji="1" lang="en-US" altLang="zh-CN" sz="1600">
                <a:latin typeface="Helvetica" panose="020B0604020202020204" pitchFamily="34" charset="0"/>
              </a:rPr>
            </a:br>
            <a:r>
              <a:rPr kumimoji="1" lang="en-US" altLang="zh-CN" sz="1600">
                <a:latin typeface="Helvetica" panose="020B0604020202020204" pitchFamily="34" charset="0"/>
              </a:rPr>
              <a:t>	expected cost</a:t>
            </a:r>
            <a:r>
              <a:rPr kumimoji="1" lang="en-US" altLang="zh-CN" sz="1600" baseline="-25000">
                <a:latin typeface="Helvetica" panose="020B0604020202020204" pitchFamily="34" charset="0"/>
              </a:rPr>
              <a:t>buy</a:t>
            </a:r>
            <a:r>
              <a:rPr kumimoji="1" lang="en-US" altLang="zh-CN" sz="1600">
                <a:latin typeface="Helvetica" panose="020B0604020202020204" pitchFamily="34" charset="0"/>
              </a:rPr>
              <a:t> = $267K</a:t>
            </a:r>
            <a:br>
              <a:rPr kumimoji="1" lang="en-US" altLang="zh-CN" sz="1600">
                <a:latin typeface="Helvetica" panose="020B0604020202020204" pitchFamily="34" charset="0"/>
              </a:rPr>
            </a:br>
            <a:r>
              <a:rPr kumimoji="1" lang="en-US" altLang="zh-CN" sz="1600">
                <a:latin typeface="Helvetica" panose="020B0604020202020204" pitchFamily="34" charset="0"/>
              </a:rPr>
              <a:t>	expected cost</a:t>
            </a:r>
            <a:r>
              <a:rPr kumimoji="1" lang="en-US" altLang="zh-CN" sz="1600" baseline="-25000">
                <a:latin typeface="Helvetica" panose="020B0604020202020204" pitchFamily="34" charset="0"/>
              </a:rPr>
              <a:t>contr</a:t>
            </a:r>
            <a:r>
              <a:rPr kumimoji="1" lang="en-US" altLang="zh-CN" sz="1600">
                <a:latin typeface="Helvetica" panose="020B0604020202020204" pitchFamily="34" charset="0"/>
              </a:rPr>
              <a:t> = $410K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FE582B43-0EEA-4B45-DB05-B6834829D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Establish project scope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Determine feasibility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Analyze risks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Risk analysis is considered in detail in Chapter 25.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Define required resources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Determine require human resources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Define reusable software resources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Identify environmental resources</a:t>
            </a:r>
          </a:p>
        </p:txBody>
      </p:sp>
      <p:sp>
        <p:nvSpPr>
          <p:cNvPr id="6147" name="灯片编号占位符 1">
            <a:extLst>
              <a:ext uri="{FF2B5EF4-FFF2-40B4-BE49-F238E27FC236}">
                <a16:creationId xmlns:a16="http://schemas.microsoft.com/office/drawing/2014/main" id="{518F1FDC-FCB9-092C-B000-22B33F2D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3C5E2A-4A7A-48A1-B076-9E85E8F317EE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F63606F-91CE-0BC4-C04A-B8B4C53D3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Project Planning Task Set-I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857AF6C4-0280-D54B-ECC4-A69834061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85925"/>
            <a:ext cx="78613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57300" indent="-3429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14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717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latin typeface="Helvetica" panose="020B0604020202020204" pitchFamily="34" charset="0"/>
              </a:rPr>
              <a:t>Estimate cost and effort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800">
                <a:solidFill>
                  <a:srgbClr val="0033CC"/>
                </a:solidFill>
                <a:latin typeface="Helvetica" panose="020B0604020202020204" pitchFamily="34" charset="0"/>
              </a:rPr>
              <a:t>Decompose the problem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800">
                <a:solidFill>
                  <a:srgbClr val="0033CC"/>
                </a:solidFill>
                <a:latin typeface="Helvetica" panose="020B0604020202020204" pitchFamily="34" charset="0"/>
              </a:rPr>
              <a:t>Develop two or more estimates using size, function points, process tasks or use-cases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800">
                <a:solidFill>
                  <a:srgbClr val="0033CC"/>
                </a:solidFill>
                <a:latin typeface="Helvetica" panose="020B0604020202020204" pitchFamily="34" charset="0"/>
              </a:rPr>
              <a:t>Reconcile the estimates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Develop a project schedule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800">
                <a:solidFill>
                  <a:srgbClr val="0033CC"/>
                </a:solidFill>
                <a:latin typeface="Helvetica" panose="020B0604020202020204" pitchFamily="34" charset="0"/>
              </a:rPr>
              <a:t>Scheduling is considered in detail in Chapter 34.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600">
                <a:latin typeface="Helvetica" panose="020B0604020202020204" pitchFamily="34" charset="0"/>
              </a:rPr>
              <a:t>Establish a meaningful task set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600">
                <a:latin typeface="Helvetica" panose="020B0604020202020204" pitchFamily="34" charset="0"/>
              </a:rPr>
              <a:t>Define a task network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600">
                <a:latin typeface="Helvetica" panose="020B0604020202020204" pitchFamily="34" charset="0"/>
              </a:rPr>
              <a:t>Use scheduling tools to develop a timeline chart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600">
                <a:latin typeface="Helvetica" panose="020B0604020202020204" pitchFamily="34" charset="0"/>
              </a:rPr>
              <a:t>Define schedule tracking mechanisms</a:t>
            </a:r>
          </a:p>
        </p:txBody>
      </p:sp>
      <p:sp>
        <p:nvSpPr>
          <p:cNvPr id="8195" name="灯片编号占位符 1">
            <a:extLst>
              <a:ext uri="{FF2B5EF4-FFF2-40B4-BE49-F238E27FC236}">
                <a16:creationId xmlns:a16="http://schemas.microsoft.com/office/drawing/2014/main" id="{B7843259-38B4-B1F7-07C4-8E706C89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3AF03C-9ACD-4456-A870-07EE6537C731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3A1B6F4-556B-4DFC-A806-7F94B734D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Project Planning Task Set-II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8E797921-6300-AE91-0F5E-EBE366384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385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Estimation of resources, cost, and schedule for a software engineering effort requires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experience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access to good historical information (metrics)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the courage to commit to quantitative predictions when qualitative information is all that exists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Estimation carries inherent risk and this risk leads to uncertainty</a:t>
            </a:r>
          </a:p>
        </p:txBody>
      </p:sp>
      <p:sp>
        <p:nvSpPr>
          <p:cNvPr id="10243" name="灯片编号占位符 1">
            <a:extLst>
              <a:ext uri="{FF2B5EF4-FFF2-40B4-BE49-F238E27FC236}">
                <a16:creationId xmlns:a16="http://schemas.microsoft.com/office/drawing/2014/main" id="{B02DA710-4239-4496-2242-9BA6C1B6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086B8E-08FC-42DF-8951-96F8979C82EB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A5748C-B876-74BB-52E3-7D7633C95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Estimation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FB862CB3-AD87-DBD9-20BE-C3322CD0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9C2EC8-8565-472D-A0E8-671DEBA5D104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FCA234-ED93-147C-DCCA-156B31F5D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Write it Down!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B29E1E-6728-6138-570D-0D6A5DB19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2044700"/>
            <a:ext cx="1917700" cy="3028950"/>
          </a:xfrm>
          <a:prstGeom prst="rect">
            <a:avLst/>
          </a:prstGeom>
          <a:solidFill>
            <a:srgbClr val="AD278D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A2197C7-E7D0-1A79-CCB0-5164BC22C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8" y="2557463"/>
            <a:ext cx="1468437" cy="1184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Software</a:t>
            </a:r>
          </a:p>
          <a:p>
            <a:pPr algn="ctr"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Project</a:t>
            </a:r>
          </a:p>
          <a:p>
            <a:pPr algn="ctr"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Plan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18617FE-4D88-99BD-6DF7-94A81C5B7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75" y="2201863"/>
            <a:ext cx="2667000" cy="2857500"/>
          </a:xfrm>
          <a:prstGeom prst="rect">
            <a:avLst/>
          </a:prstGeom>
          <a:solidFill>
            <a:srgbClr val="336699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191CF0-2D1F-6418-066B-330CC2BA6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2500313"/>
            <a:ext cx="2535237" cy="1914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Project Scope</a:t>
            </a:r>
            <a:endParaRPr lang="en-US" altLang="zh-CN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Estimates</a:t>
            </a: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Risks</a:t>
            </a: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Schedule</a:t>
            </a: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Control strategy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3BDFA755-E056-4DC9-2AF7-DC89390A0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530475"/>
            <a:ext cx="1892300" cy="1952625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3366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0E0AE785-4592-8339-DDEE-CE926950C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87513"/>
            <a:ext cx="7861300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57300" indent="-3429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14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717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Understand the customers needs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understand the business context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understand the project boundaries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understand the customer’s motivation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understand the likely paths for change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understand that ...</a:t>
            </a:r>
          </a:p>
        </p:txBody>
      </p:sp>
      <p:sp>
        <p:nvSpPr>
          <p:cNvPr id="14339" name="灯片编号占位符 1">
            <a:extLst>
              <a:ext uri="{FF2B5EF4-FFF2-40B4-BE49-F238E27FC236}">
                <a16:creationId xmlns:a16="http://schemas.microsoft.com/office/drawing/2014/main" id="{919942EC-38B4-80E3-618B-8276B804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FDFA67-5E4A-4295-B6F3-30F992832CF3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72C4F49-F252-D597-F510-2FAE6EC2F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To Understand Scope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4E0BA-0D63-6F8B-621A-367C75531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724400"/>
            <a:ext cx="4229100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Even when you understand,</a:t>
            </a:r>
          </a:p>
          <a:p>
            <a:pPr>
              <a:defRPr/>
            </a:pPr>
            <a:r>
              <a:rPr lang="en-US" sz="2400" b="1" i="1" dirty="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nothing is guaranteed!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343B037-D189-9F4D-A84A-D4E9FC05F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8005763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Software scope </a:t>
            </a:r>
            <a:r>
              <a:rPr kumimoji="1" lang="en-US" altLang="zh-CN" dirty="0">
                <a:latin typeface="Helvetica" panose="020B0604020202020204" pitchFamily="34" charset="0"/>
              </a:rPr>
              <a:t>describes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the functions and features that are to be delivered to end-users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the data that are input and output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the “content” that is presented to users as a consequence of using the software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the performance, constraints, interfaces, and reliability that bound the system. </a:t>
            </a:r>
          </a:p>
          <a:p>
            <a:pPr>
              <a:defRPr/>
            </a:pPr>
            <a:r>
              <a:rPr kumimoji="1" lang="en-US" altLang="zh-CN" dirty="0">
                <a:latin typeface="Helvetica" panose="020B0604020202020204" pitchFamily="34" charset="0"/>
              </a:rPr>
              <a:t>Scope is defined using one of two techniques: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A narrative description of software scope is developed after communication with all stakeholders.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A set of use-cases is developed by end-users.</a:t>
            </a:r>
          </a:p>
        </p:txBody>
      </p:sp>
      <p:sp>
        <p:nvSpPr>
          <p:cNvPr id="16387" name="灯片编号占位符 1">
            <a:extLst>
              <a:ext uri="{FF2B5EF4-FFF2-40B4-BE49-F238E27FC236}">
                <a16:creationId xmlns:a16="http://schemas.microsoft.com/office/drawing/2014/main" id="{06F5945C-A93E-70DA-F581-56EB5663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D1B1A5-AEF6-437A-BCC1-B151EDFDC136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FE4235-78C0-1FE7-A30C-7E6F43B46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What is Scope?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5FE5A8E7-52CF-3781-B7E0-17111D2B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59FB1A-541A-45BF-B66F-ED735A54652B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2E0589F-0331-55B1-84C5-27D04D48E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Resources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00AC33-C983-BED8-274E-667C04558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5" y="1268413"/>
            <a:ext cx="42037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1427</Words>
  <Application>Microsoft Office PowerPoint</Application>
  <PresentationFormat>全屏显示(4:3)</PresentationFormat>
  <Paragraphs>227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Arial</vt:lpstr>
      <vt:lpstr>宋体</vt:lpstr>
      <vt:lpstr>Calibri</vt:lpstr>
      <vt:lpstr>Helvetica</vt:lpstr>
      <vt:lpstr>ＭＳ Ｐゴシック</vt:lpstr>
      <vt:lpstr>默认设计模板</vt:lpstr>
      <vt:lpstr>Ch.33  Estimation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180</cp:revision>
  <dcterms:created xsi:type="dcterms:W3CDTF">2007-07-09T05:40:59Z</dcterms:created>
  <dcterms:modified xsi:type="dcterms:W3CDTF">2025-02-24T17:07:21Z</dcterms:modified>
</cp:coreProperties>
</file>