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419" r:id="rId3"/>
    <p:sldId id="431" r:id="rId4"/>
    <p:sldId id="432" r:id="rId5"/>
    <p:sldId id="433" r:id="rId6"/>
    <p:sldId id="434" r:id="rId7"/>
    <p:sldId id="435" r:id="rId8"/>
    <p:sldId id="420" r:id="rId9"/>
    <p:sldId id="436" r:id="rId10"/>
    <p:sldId id="437" r:id="rId11"/>
    <p:sldId id="421" r:id="rId12"/>
    <p:sldId id="438" r:id="rId13"/>
    <p:sldId id="439" r:id="rId14"/>
    <p:sldId id="440" r:id="rId15"/>
    <p:sldId id="441" r:id="rId16"/>
    <p:sldId id="442" r:id="rId17"/>
    <p:sldId id="443" r:id="rId1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33CC"/>
    <a:srgbClr val="0000FF"/>
    <a:srgbClr val="99CCFF"/>
    <a:srgbClr val="CCFFFF"/>
    <a:srgbClr val="0099FF"/>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96" autoAdjust="0"/>
    <p:restoredTop sz="94660"/>
  </p:normalViewPr>
  <p:slideViewPr>
    <p:cSldViewPr>
      <p:cViewPr varScale="1">
        <p:scale>
          <a:sx n="108" d="100"/>
          <a:sy n="108" d="100"/>
        </p:scale>
        <p:origin x="123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16DB764-3F24-6C85-144C-5B56FDA8A7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304FBD0D-E412-F905-1B66-E9BD4F32C52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1647E643-7A6C-46FA-92A5-AA83A00F1068}" type="datetimeFigureOut">
              <a:rPr lang="zh-CN" altLang="en-US"/>
              <a:pPr>
                <a:defRPr/>
              </a:pPr>
              <a:t>2025/2/25</a:t>
            </a:fld>
            <a:endParaRPr lang="zh-CN" altLang="en-US"/>
          </a:p>
        </p:txBody>
      </p:sp>
      <p:sp>
        <p:nvSpPr>
          <p:cNvPr id="4" name="幻灯片图像占位符 3">
            <a:extLst>
              <a:ext uri="{FF2B5EF4-FFF2-40B4-BE49-F238E27FC236}">
                <a16:creationId xmlns:a16="http://schemas.microsoft.com/office/drawing/2014/main" id="{A7235905-A695-63BC-E75F-2FB9EF3098E1}"/>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F324ECC-B70F-8AED-C7FB-45823CE0FEA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B715798-F702-D739-2001-58ECC0BCC44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5C6223BF-574D-E346-190B-0CD359B464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A36AD80-F354-4DFE-9E93-A5E66E9A35EF}"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420E3F8D-AEB7-0395-D079-E44B12A965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BC003195-A0BC-F916-94D9-42DDAE1D3A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FF4EE484-AA9E-35AF-3F0F-EA186970D5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AFA756-0A0B-408E-863E-3EB6A583D914}" type="slidenum">
              <a:rPr lang="zh-CN" altLang="en-US"/>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6CBFA4FE-C692-1B29-AEE1-3F1798A6DB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54BBF92E-AB5F-5A46-D06B-1851D053F6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a:extLst>
              <a:ext uri="{FF2B5EF4-FFF2-40B4-BE49-F238E27FC236}">
                <a16:creationId xmlns:a16="http://schemas.microsoft.com/office/drawing/2014/main" id="{689B9143-8E00-EA41-FEF4-FE9BDF7BF4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BB20DA-4CD3-4B99-92C2-135D0DFAF206}" type="slidenum">
              <a:rPr lang="zh-CN" altLang="en-US"/>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1761F684-0058-D1FE-2C88-C35427777F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17E2BC37-2B34-D012-0CEA-A7C971041E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a:extLst>
              <a:ext uri="{FF2B5EF4-FFF2-40B4-BE49-F238E27FC236}">
                <a16:creationId xmlns:a16="http://schemas.microsoft.com/office/drawing/2014/main" id="{3DF349F6-59E0-0121-71AC-7525C48601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AAED2-9934-443E-8458-7D59332103A1}" type="slidenum">
              <a:rPr lang="zh-CN" altLang="en-US"/>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5652493D-5F0C-3175-B940-A24C786B18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839632DC-F70B-BB59-74ED-8D302C70CA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DBAF1C90-1A87-769F-9FE4-8C327F8EDE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257F9F-FF0C-447F-AD34-CB88A29A2AEA}" type="slidenum">
              <a:rPr lang="zh-CN" altLang="en-US"/>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6C993A72-8AB3-5416-7123-4ACFCF98DA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BBCFF57B-5BE1-F622-98EC-37C5D19AC2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9700" name="灯片编号占位符 3">
            <a:extLst>
              <a:ext uri="{FF2B5EF4-FFF2-40B4-BE49-F238E27FC236}">
                <a16:creationId xmlns:a16="http://schemas.microsoft.com/office/drawing/2014/main" id="{C2450248-D1CD-345D-516D-C179951FA1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B2A607-AC2E-4474-ACA8-2017B94AE7C6}" type="slidenum">
              <a:rPr lang="zh-CN" altLang="en-US"/>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ED6DD315-8E22-5BAF-AC9F-E9E622E373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A7F7E2E1-E053-04BD-9FF0-61CA395655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1748" name="灯片编号占位符 3">
            <a:extLst>
              <a:ext uri="{FF2B5EF4-FFF2-40B4-BE49-F238E27FC236}">
                <a16:creationId xmlns:a16="http://schemas.microsoft.com/office/drawing/2014/main" id="{33E0591C-3041-B6D7-A4DB-B3E0759E6C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0BB8C3-A3DF-45BD-BB49-071C68399E5A}" type="slidenum">
              <a:rPr lang="zh-CN" altLang="en-US"/>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DB7B8E07-F4FB-0A09-8E45-2EDBD54491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9D0995A0-8516-0BB2-7ED3-41F49D6877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a:extLst>
              <a:ext uri="{FF2B5EF4-FFF2-40B4-BE49-F238E27FC236}">
                <a16:creationId xmlns:a16="http://schemas.microsoft.com/office/drawing/2014/main" id="{AF6C85D8-2798-1A5B-E847-3F17DBDDA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DE237B-8643-4D54-91DA-DA7B23E2AFF8}" type="slidenum">
              <a:rPr lang="zh-CN" altLang="en-US"/>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E930D95D-267A-4E57-4F6D-D9DA1BA46D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0A6282E0-84B0-3EF1-AE9F-2686C6F1F9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5844" name="灯片编号占位符 3">
            <a:extLst>
              <a:ext uri="{FF2B5EF4-FFF2-40B4-BE49-F238E27FC236}">
                <a16:creationId xmlns:a16="http://schemas.microsoft.com/office/drawing/2014/main" id="{985CDF8E-6548-AF44-DEFC-0555109B8D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41AC2D-38EC-4DB2-B081-226AB783A28B}" type="slidenum">
              <a:rPr lang="zh-CN" altLang="en-US"/>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EBF37EFF-65A2-7CC2-73D7-2756E8ACB7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FD481D7B-32BF-9D76-BA4A-C0EDD3048F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a:extLst>
              <a:ext uri="{FF2B5EF4-FFF2-40B4-BE49-F238E27FC236}">
                <a16:creationId xmlns:a16="http://schemas.microsoft.com/office/drawing/2014/main" id="{48D445F9-C3BB-C5BC-0C1B-976BB5BAA1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8018C1-6F1F-4678-A431-C5FD01C3C897}"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52CA325B-15CA-FEB6-E325-D229A44C2C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BD2DE2ED-8E93-AA75-4B73-CDCFBC470E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220" name="灯片编号占位符 3">
            <a:extLst>
              <a:ext uri="{FF2B5EF4-FFF2-40B4-BE49-F238E27FC236}">
                <a16:creationId xmlns:a16="http://schemas.microsoft.com/office/drawing/2014/main" id="{6351B0A6-7E42-D68D-47BD-2085D0F9C1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72F51CE-7B82-452F-95B1-E2FA6562AD68}" type="slidenum">
              <a:rPr lang="zh-CN" altLang="en-US"/>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DAAC0494-62DA-9045-8A97-6A69778505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13438BF0-BD8A-054C-6A16-B468C1B432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a:extLst>
              <a:ext uri="{FF2B5EF4-FFF2-40B4-BE49-F238E27FC236}">
                <a16:creationId xmlns:a16="http://schemas.microsoft.com/office/drawing/2014/main" id="{D015BD3C-A830-E486-00CB-F75789B025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F4D769-F2E1-42EB-8ACB-039FA25EDD13}" type="slidenum">
              <a:rPr lang="zh-CN" altLang="en-US"/>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DC12C49B-8BED-DDE6-E9B7-9A4F520FBA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96C5D8EB-DC07-B9E9-75CD-19E5951B19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a:extLst>
              <a:ext uri="{FF2B5EF4-FFF2-40B4-BE49-F238E27FC236}">
                <a16:creationId xmlns:a16="http://schemas.microsoft.com/office/drawing/2014/main" id="{96DF4308-E2A8-5A42-D54B-8AC4EC6472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01C5D7-E371-459E-8BDD-1F4D9D114199}"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EE4D7481-EFC4-B524-4530-02BAD4C77D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93251E0D-1C3F-18D8-4EC9-EBC5E2B31D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a:extLst>
              <a:ext uri="{FF2B5EF4-FFF2-40B4-BE49-F238E27FC236}">
                <a16:creationId xmlns:a16="http://schemas.microsoft.com/office/drawing/2014/main" id="{46E2F22C-D06A-8794-A47D-76B8278722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899E3F-B0C5-4FEA-B4DB-BA12EFBEB3DD}" type="slidenum">
              <a:rPr lang="zh-CN" altLang="en-US"/>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066CE8C2-E1E3-4AB0-558B-59340C733D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2E9290B-A59A-6FF7-63AA-7EE1FF5962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a:extLst>
              <a:ext uri="{FF2B5EF4-FFF2-40B4-BE49-F238E27FC236}">
                <a16:creationId xmlns:a16="http://schemas.microsoft.com/office/drawing/2014/main" id="{1E85E1D0-868C-B028-D279-2565B81D04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202A8D-586C-4CA9-BE16-5D973B726EEA}" type="slidenum">
              <a:rPr lang="zh-CN" altLang="en-US"/>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DBFD95B6-6518-0480-44BD-CF722EFA4B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483EE82C-4BE7-989B-FFFD-1ACA4387DA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201307D8-9638-2DF4-D302-5B124CC5AC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D55B78-3EA2-4373-B6B3-A79C07050A3C}" type="slidenum">
              <a:rPr lang="zh-CN" altLang="en-US"/>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656BEAE9-211A-1C77-21D5-EB1816494F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794C3A71-38DF-A5BE-A794-6695B79C42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F12E88A5-29FD-AAED-A675-CE2E9CA4CF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426EFF-C84F-4E19-A474-4C03977FD772}" type="slidenum">
              <a:rPr lang="zh-CN" altLang="en-US"/>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D03361A-8546-2134-DEF6-14EA3D0E7B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5A88770-D47D-F3B5-F30E-9522A70774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A3D7114-5384-5645-9C04-E09D6BA8316C}"/>
              </a:ext>
            </a:extLst>
          </p:cNvPr>
          <p:cNvSpPr>
            <a:spLocks noGrp="1" noChangeArrowheads="1"/>
          </p:cNvSpPr>
          <p:nvPr>
            <p:ph type="sldNum" sz="quarter" idx="12"/>
          </p:nvPr>
        </p:nvSpPr>
        <p:spPr>
          <a:ln/>
        </p:spPr>
        <p:txBody>
          <a:bodyPr/>
          <a:lstStyle>
            <a:lvl1pPr>
              <a:defRPr/>
            </a:lvl1pPr>
          </a:lstStyle>
          <a:p>
            <a:fld id="{61F7F92C-7EAC-4CD1-8092-39E4457127D7}" type="slidenum">
              <a:rPr lang="en-US" altLang="zh-CN"/>
              <a:pPr/>
              <a:t>‹#›</a:t>
            </a:fld>
            <a:endParaRPr lang="en-US" altLang="zh-CN"/>
          </a:p>
        </p:txBody>
      </p:sp>
    </p:spTree>
    <p:extLst>
      <p:ext uri="{BB962C8B-B14F-4D97-AF65-F5344CB8AC3E}">
        <p14:creationId xmlns:p14="http://schemas.microsoft.com/office/powerpoint/2010/main" val="216169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911DDFC-3B39-CC9E-5415-27581BC994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BAFECA4-6741-A79E-EA3F-8F43BC334A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DBBF567-3F0A-485F-E08D-917BD0F0493B}"/>
              </a:ext>
            </a:extLst>
          </p:cNvPr>
          <p:cNvSpPr>
            <a:spLocks noGrp="1" noChangeArrowheads="1"/>
          </p:cNvSpPr>
          <p:nvPr>
            <p:ph type="sldNum" sz="quarter" idx="12"/>
          </p:nvPr>
        </p:nvSpPr>
        <p:spPr>
          <a:ln/>
        </p:spPr>
        <p:txBody>
          <a:bodyPr/>
          <a:lstStyle>
            <a:lvl1pPr>
              <a:defRPr/>
            </a:lvl1pPr>
          </a:lstStyle>
          <a:p>
            <a:fld id="{5ED69BDE-4F68-4BBF-B3D1-DBFAC205B4E4}" type="slidenum">
              <a:rPr lang="en-US" altLang="zh-CN"/>
              <a:pPr/>
              <a:t>‹#›</a:t>
            </a:fld>
            <a:endParaRPr lang="en-US" altLang="zh-CN"/>
          </a:p>
        </p:txBody>
      </p:sp>
    </p:spTree>
    <p:extLst>
      <p:ext uri="{BB962C8B-B14F-4D97-AF65-F5344CB8AC3E}">
        <p14:creationId xmlns:p14="http://schemas.microsoft.com/office/powerpoint/2010/main" val="142140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23C3C8F-ED9F-24A7-22CC-C6A26DD3D0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5570351-0627-2595-BC6F-F984747DFE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D82DDA9-41E6-E90C-E20F-58A32B5A8881}"/>
              </a:ext>
            </a:extLst>
          </p:cNvPr>
          <p:cNvSpPr>
            <a:spLocks noGrp="1" noChangeArrowheads="1"/>
          </p:cNvSpPr>
          <p:nvPr>
            <p:ph type="sldNum" sz="quarter" idx="12"/>
          </p:nvPr>
        </p:nvSpPr>
        <p:spPr>
          <a:ln/>
        </p:spPr>
        <p:txBody>
          <a:bodyPr/>
          <a:lstStyle>
            <a:lvl1pPr>
              <a:defRPr/>
            </a:lvl1pPr>
          </a:lstStyle>
          <a:p>
            <a:fld id="{4914E6C0-2C43-472E-9338-7A0695C3929D}" type="slidenum">
              <a:rPr lang="en-US" altLang="zh-CN"/>
              <a:pPr/>
              <a:t>‹#›</a:t>
            </a:fld>
            <a:endParaRPr lang="en-US" altLang="zh-CN"/>
          </a:p>
        </p:txBody>
      </p:sp>
    </p:spTree>
    <p:extLst>
      <p:ext uri="{BB962C8B-B14F-4D97-AF65-F5344CB8AC3E}">
        <p14:creationId xmlns:p14="http://schemas.microsoft.com/office/powerpoint/2010/main" val="335940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8C15AB1-00DA-F8C9-F3E9-F99F167CFD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8B4DBCF-2A17-65CC-C9E9-1A4DE76ABC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61C1EE0-DE9F-8530-0FD2-B2725197FD18}"/>
              </a:ext>
            </a:extLst>
          </p:cNvPr>
          <p:cNvSpPr>
            <a:spLocks noGrp="1" noChangeArrowheads="1"/>
          </p:cNvSpPr>
          <p:nvPr>
            <p:ph type="sldNum" sz="quarter" idx="12"/>
          </p:nvPr>
        </p:nvSpPr>
        <p:spPr>
          <a:ln/>
        </p:spPr>
        <p:txBody>
          <a:bodyPr/>
          <a:lstStyle>
            <a:lvl1pPr>
              <a:defRPr/>
            </a:lvl1pPr>
          </a:lstStyle>
          <a:p>
            <a:fld id="{5A71F9DE-50D9-469F-BDD4-CE15CFD0DDB4}" type="slidenum">
              <a:rPr lang="en-US" altLang="zh-CN"/>
              <a:pPr/>
              <a:t>‹#›</a:t>
            </a:fld>
            <a:endParaRPr lang="en-US" altLang="zh-CN"/>
          </a:p>
        </p:txBody>
      </p:sp>
    </p:spTree>
    <p:extLst>
      <p:ext uri="{BB962C8B-B14F-4D97-AF65-F5344CB8AC3E}">
        <p14:creationId xmlns:p14="http://schemas.microsoft.com/office/powerpoint/2010/main" val="99524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BCFD14-3A29-D9EC-0D84-56FA708055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9180C95-D1C7-4926-8C8C-28D14A60BE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5C5E1DE-CFB2-CD00-B1E3-11215DF57F1E}"/>
              </a:ext>
            </a:extLst>
          </p:cNvPr>
          <p:cNvSpPr>
            <a:spLocks noGrp="1" noChangeArrowheads="1"/>
          </p:cNvSpPr>
          <p:nvPr>
            <p:ph type="sldNum" sz="quarter" idx="12"/>
          </p:nvPr>
        </p:nvSpPr>
        <p:spPr>
          <a:ln/>
        </p:spPr>
        <p:txBody>
          <a:bodyPr/>
          <a:lstStyle>
            <a:lvl1pPr>
              <a:defRPr/>
            </a:lvl1pPr>
          </a:lstStyle>
          <a:p>
            <a:fld id="{99E0C90D-65D8-4EFF-8677-9DB171644A94}" type="slidenum">
              <a:rPr lang="en-US" altLang="zh-CN"/>
              <a:pPr/>
              <a:t>‹#›</a:t>
            </a:fld>
            <a:endParaRPr lang="en-US" altLang="zh-CN"/>
          </a:p>
        </p:txBody>
      </p:sp>
    </p:spTree>
    <p:extLst>
      <p:ext uri="{BB962C8B-B14F-4D97-AF65-F5344CB8AC3E}">
        <p14:creationId xmlns:p14="http://schemas.microsoft.com/office/powerpoint/2010/main" val="266870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C979819-175B-770C-46A7-E39BC2B5E4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9889028-3590-E7DC-B717-6BA320946A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7272105-8F98-943B-5B6D-A3334B86E671}"/>
              </a:ext>
            </a:extLst>
          </p:cNvPr>
          <p:cNvSpPr>
            <a:spLocks noGrp="1" noChangeArrowheads="1"/>
          </p:cNvSpPr>
          <p:nvPr>
            <p:ph type="sldNum" sz="quarter" idx="12"/>
          </p:nvPr>
        </p:nvSpPr>
        <p:spPr>
          <a:ln/>
        </p:spPr>
        <p:txBody>
          <a:bodyPr/>
          <a:lstStyle>
            <a:lvl1pPr>
              <a:defRPr/>
            </a:lvl1pPr>
          </a:lstStyle>
          <a:p>
            <a:fld id="{D933068C-07DE-44D0-AF22-E4947889DE4C}" type="slidenum">
              <a:rPr lang="en-US" altLang="zh-CN"/>
              <a:pPr/>
              <a:t>‹#›</a:t>
            </a:fld>
            <a:endParaRPr lang="en-US" altLang="zh-CN"/>
          </a:p>
        </p:txBody>
      </p:sp>
    </p:spTree>
    <p:extLst>
      <p:ext uri="{BB962C8B-B14F-4D97-AF65-F5344CB8AC3E}">
        <p14:creationId xmlns:p14="http://schemas.microsoft.com/office/powerpoint/2010/main" val="328865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9DB35F7-A49B-4548-CC17-8A639F02DE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3EEC2F53-6A91-EE83-109F-74FC285C65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2493494-DC35-2BE1-9FE6-C6137491FD02}"/>
              </a:ext>
            </a:extLst>
          </p:cNvPr>
          <p:cNvSpPr>
            <a:spLocks noGrp="1" noChangeArrowheads="1"/>
          </p:cNvSpPr>
          <p:nvPr>
            <p:ph type="sldNum" sz="quarter" idx="12"/>
          </p:nvPr>
        </p:nvSpPr>
        <p:spPr>
          <a:ln/>
        </p:spPr>
        <p:txBody>
          <a:bodyPr/>
          <a:lstStyle>
            <a:lvl1pPr>
              <a:defRPr/>
            </a:lvl1pPr>
          </a:lstStyle>
          <a:p>
            <a:fld id="{753CB7C2-BC80-478B-B391-53BDFD438FC2}" type="slidenum">
              <a:rPr lang="en-US" altLang="zh-CN"/>
              <a:pPr/>
              <a:t>‹#›</a:t>
            </a:fld>
            <a:endParaRPr lang="en-US" altLang="zh-CN"/>
          </a:p>
        </p:txBody>
      </p:sp>
    </p:spTree>
    <p:extLst>
      <p:ext uri="{BB962C8B-B14F-4D97-AF65-F5344CB8AC3E}">
        <p14:creationId xmlns:p14="http://schemas.microsoft.com/office/powerpoint/2010/main" val="390406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55C58F38-D7C2-F777-3F87-1F8609E87F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1D7C56E-BB2E-51DD-E7C5-E0930AF8A8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6E94F04-C272-A8DE-7F49-8ADCFB1CA6E5}"/>
              </a:ext>
            </a:extLst>
          </p:cNvPr>
          <p:cNvSpPr>
            <a:spLocks noGrp="1" noChangeArrowheads="1"/>
          </p:cNvSpPr>
          <p:nvPr>
            <p:ph type="sldNum" sz="quarter" idx="12"/>
          </p:nvPr>
        </p:nvSpPr>
        <p:spPr>
          <a:ln/>
        </p:spPr>
        <p:txBody>
          <a:bodyPr/>
          <a:lstStyle>
            <a:lvl1pPr>
              <a:defRPr/>
            </a:lvl1pPr>
          </a:lstStyle>
          <a:p>
            <a:fld id="{77423F4B-08D7-4BE0-A8FC-B28D0D9A5CA2}" type="slidenum">
              <a:rPr lang="en-US" altLang="zh-CN"/>
              <a:pPr/>
              <a:t>‹#›</a:t>
            </a:fld>
            <a:endParaRPr lang="en-US" altLang="zh-CN"/>
          </a:p>
        </p:txBody>
      </p:sp>
    </p:spTree>
    <p:extLst>
      <p:ext uri="{BB962C8B-B14F-4D97-AF65-F5344CB8AC3E}">
        <p14:creationId xmlns:p14="http://schemas.microsoft.com/office/powerpoint/2010/main" val="370419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7E3642D-1B3D-D046-2A4E-A6C0821E4E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0D30561-7764-E4A4-6E9B-90B2D508B07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D9096CC-8AB0-6A14-F260-216B12683693}"/>
              </a:ext>
            </a:extLst>
          </p:cNvPr>
          <p:cNvSpPr>
            <a:spLocks noGrp="1" noChangeArrowheads="1"/>
          </p:cNvSpPr>
          <p:nvPr>
            <p:ph type="sldNum" sz="quarter" idx="12"/>
          </p:nvPr>
        </p:nvSpPr>
        <p:spPr>
          <a:ln/>
        </p:spPr>
        <p:txBody>
          <a:bodyPr/>
          <a:lstStyle>
            <a:lvl1pPr>
              <a:defRPr/>
            </a:lvl1pPr>
          </a:lstStyle>
          <a:p>
            <a:fld id="{DE8121BE-38D3-478E-93F0-681315CE9D82}" type="slidenum">
              <a:rPr lang="en-US" altLang="zh-CN"/>
              <a:pPr/>
              <a:t>‹#›</a:t>
            </a:fld>
            <a:endParaRPr lang="en-US" altLang="zh-CN"/>
          </a:p>
        </p:txBody>
      </p:sp>
    </p:spTree>
    <p:extLst>
      <p:ext uri="{BB962C8B-B14F-4D97-AF65-F5344CB8AC3E}">
        <p14:creationId xmlns:p14="http://schemas.microsoft.com/office/powerpoint/2010/main" val="408677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C7918AF-A25D-B97F-0C63-3F89417EFF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D465079-FEAB-A891-667B-B915C1EA57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89CF36F-5FAA-14ED-9AFC-232F28FD13D3}"/>
              </a:ext>
            </a:extLst>
          </p:cNvPr>
          <p:cNvSpPr>
            <a:spLocks noGrp="1" noChangeArrowheads="1"/>
          </p:cNvSpPr>
          <p:nvPr>
            <p:ph type="sldNum" sz="quarter" idx="12"/>
          </p:nvPr>
        </p:nvSpPr>
        <p:spPr>
          <a:ln/>
        </p:spPr>
        <p:txBody>
          <a:bodyPr/>
          <a:lstStyle>
            <a:lvl1pPr>
              <a:defRPr/>
            </a:lvl1pPr>
          </a:lstStyle>
          <a:p>
            <a:fld id="{CEB22963-FE5B-43ED-B92B-16BC5E38F37D}" type="slidenum">
              <a:rPr lang="en-US" altLang="zh-CN"/>
              <a:pPr/>
              <a:t>‹#›</a:t>
            </a:fld>
            <a:endParaRPr lang="en-US" altLang="zh-CN"/>
          </a:p>
        </p:txBody>
      </p:sp>
    </p:spTree>
    <p:extLst>
      <p:ext uri="{BB962C8B-B14F-4D97-AF65-F5344CB8AC3E}">
        <p14:creationId xmlns:p14="http://schemas.microsoft.com/office/powerpoint/2010/main" val="349582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E6054DB-4819-84D5-E62A-88BB64B2C5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60F2C85-C9D7-8DAA-9854-D8BD9ED2B4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04F6F66-C90D-4878-7DC1-B32D6955A9F0}"/>
              </a:ext>
            </a:extLst>
          </p:cNvPr>
          <p:cNvSpPr>
            <a:spLocks noGrp="1" noChangeArrowheads="1"/>
          </p:cNvSpPr>
          <p:nvPr>
            <p:ph type="sldNum" sz="quarter" idx="12"/>
          </p:nvPr>
        </p:nvSpPr>
        <p:spPr>
          <a:ln/>
        </p:spPr>
        <p:txBody>
          <a:bodyPr/>
          <a:lstStyle>
            <a:lvl1pPr>
              <a:defRPr/>
            </a:lvl1pPr>
          </a:lstStyle>
          <a:p>
            <a:fld id="{12E9DA46-58F1-4340-9829-27DDAEFE94FD}" type="slidenum">
              <a:rPr lang="en-US" altLang="zh-CN"/>
              <a:pPr/>
              <a:t>‹#›</a:t>
            </a:fld>
            <a:endParaRPr lang="en-US" altLang="zh-CN"/>
          </a:p>
        </p:txBody>
      </p:sp>
    </p:spTree>
    <p:extLst>
      <p:ext uri="{BB962C8B-B14F-4D97-AF65-F5344CB8AC3E}">
        <p14:creationId xmlns:p14="http://schemas.microsoft.com/office/powerpoint/2010/main" val="136116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66">
            <a:extLst>
              <a:ext uri="{FF2B5EF4-FFF2-40B4-BE49-F238E27FC236}">
                <a16:creationId xmlns:a16="http://schemas.microsoft.com/office/drawing/2014/main" id="{5332F53E-A8AF-6E99-D9E0-4E34C520E85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227AA0F7-5337-DE6E-97A1-A6C3150CB65E}"/>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95537A86-DD90-9CE7-D13A-35BDE4F71F55}"/>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2880D640-1F94-570D-DB04-87E2432367DB}"/>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31BEDF1D-6CD7-310C-8630-FADFF797BE3D}"/>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F94C8D88-90C4-6832-8925-08FD39AFF67C}"/>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5FD0611-B21D-4C05-86CD-8D006C22E95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2E012FA-EA46-5561-5557-827C4F5C47A5}"/>
              </a:ext>
            </a:extLst>
          </p:cNvPr>
          <p:cNvSpPr>
            <a:spLocks noGrp="1" noChangeArrowheads="1"/>
          </p:cNvSpPr>
          <p:nvPr>
            <p:ph type="ctrTitle"/>
          </p:nvPr>
        </p:nvSpPr>
        <p:spPr>
          <a:xfrm>
            <a:off x="685800" y="2130425"/>
            <a:ext cx="7815263" cy="1470025"/>
          </a:xfrm>
          <a:noFill/>
        </p:spPr>
        <p:txBody>
          <a:bodyPr/>
          <a:lstStyle/>
          <a:p>
            <a:pPr eaLnBrk="1" hangingPunct="1"/>
            <a:r>
              <a:rPr lang="en-US" altLang="zh-CN"/>
              <a:t>Ch.34  Project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a:extLst>
              <a:ext uri="{FF2B5EF4-FFF2-40B4-BE49-F238E27FC236}">
                <a16:creationId xmlns:a16="http://schemas.microsoft.com/office/drawing/2014/main" id="{763D91A3-BD5B-0F0F-A6DA-35BAF1D90D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5BFB1E1-93AD-4F4E-8813-C1823C3329D1}" type="slidenum">
              <a:rPr lang="en-US" altLang="zh-CN" sz="1400">
                <a:solidFill>
                  <a:schemeClr val="tx1"/>
                </a:solidFill>
              </a:rPr>
              <a:pPr>
                <a:spcBef>
                  <a:spcPct val="0"/>
                </a:spcBef>
                <a:buFontTx/>
                <a:buNone/>
              </a:pPr>
              <a:t>10</a:t>
            </a:fld>
            <a:endParaRPr lang="en-US" altLang="zh-CN" sz="1400">
              <a:solidFill>
                <a:schemeClr val="tx1"/>
              </a:solidFill>
            </a:endParaRPr>
          </a:p>
        </p:txBody>
      </p:sp>
      <p:sp>
        <p:nvSpPr>
          <p:cNvPr id="7" name="Rectangle 3">
            <a:extLst>
              <a:ext uri="{FF2B5EF4-FFF2-40B4-BE49-F238E27FC236}">
                <a16:creationId xmlns:a16="http://schemas.microsoft.com/office/drawing/2014/main" id="{08B7A54F-3A41-B3C2-5331-31F474D4B3D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Use Automated Tools to Derive a Timeline Chart</a:t>
            </a:r>
          </a:p>
        </p:txBody>
      </p:sp>
      <p:pic>
        <p:nvPicPr>
          <p:cNvPr id="45" name="Picture 4">
            <a:extLst>
              <a:ext uri="{FF2B5EF4-FFF2-40B4-BE49-F238E27FC236}">
                <a16:creationId xmlns:a16="http://schemas.microsoft.com/office/drawing/2014/main" id="{614461BF-29C2-6C6A-10B4-FD454641D0E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484313"/>
            <a:ext cx="611981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2B7F394-F995-5FB3-74EB-201BD168653D}"/>
              </a:ext>
            </a:extLst>
          </p:cNvPr>
          <p:cNvSpPr>
            <a:spLocks noChangeArrowheads="1"/>
          </p:cNvSpPr>
          <p:nvPr/>
        </p:nvSpPr>
        <p:spPr bwMode="auto">
          <a:xfrm>
            <a:off x="742950" y="1628775"/>
            <a:ext cx="807720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conduct periodic project status meetings in which each team member reports progress and problems.</a:t>
            </a:r>
          </a:p>
          <a:p>
            <a:r>
              <a:rPr kumimoji="1" lang="en-US" altLang="zh-CN" sz="2000">
                <a:latin typeface="Helvetica" panose="020B0604020202020204" pitchFamily="34" charset="0"/>
              </a:rPr>
              <a:t>evaluate the results of all reviews conducted throughout the software engineering process.</a:t>
            </a:r>
          </a:p>
          <a:p>
            <a:r>
              <a:rPr kumimoji="1" lang="en-US" altLang="zh-CN" sz="2000">
                <a:latin typeface="Helvetica" panose="020B0604020202020204" pitchFamily="34" charset="0"/>
              </a:rPr>
              <a:t>determine whether formal project milestones (the diamonds shown in Figure 34.3) have been accomplished by the scheduled date.</a:t>
            </a:r>
          </a:p>
          <a:p>
            <a:r>
              <a:rPr kumimoji="1" lang="en-US" altLang="zh-CN" sz="2000">
                <a:latin typeface="Helvetica" panose="020B0604020202020204" pitchFamily="34" charset="0"/>
              </a:rPr>
              <a:t>compare actual start-date to planned start-date for each project task listed in the resource table (Figure 34.4).</a:t>
            </a:r>
          </a:p>
          <a:p>
            <a:r>
              <a:rPr kumimoji="1" lang="en-US" altLang="zh-CN" sz="2000">
                <a:latin typeface="Helvetica" panose="020B0604020202020204" pitchFamily="34" charset="0"/>
              </a:rPr>
              <a:t>meet informally with practitioners to obtain their subjective assessment of progress to date and problems on the horizon.</a:t>
            </a:r>
          </a:p>
          <a:p>
            <a:r>
              <a:rPr kumimoji="1" lang="en-US" altLang="zh-CN" sz="2000">
                <a:latin typeface="Helvetica" panose="020B0604020202020204" pitchFamily="34" charset="0"/>
              </a:rPr>
              <a:t>use earned value analysis (Section 34.6) to assess progress quantitatively.</a:t>
            </a:r>
          </a:p>
        </p:txBody>
      </p:sp>
      <p:sp>
        <p:nvSpPr>
          <p:cNvPr id="22531" name="灯片编号占位符 1">
            <a:extLst>
              <a:ext uri="{FF2B5EF4-FFF2-40B4-BE49-F238E27FC236}">
                <a16:creationId xmlns:a16="http://schemas.microsoft.com/office/drawing/2014/main" id="{E2F24C01-25E1-E728-588B-5A71336804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00CF44F-9BBB-46A0-BA2A-E094D516A293}" type="slidenum">
              <a:rPr lang="en-US" altLang="zh-CN" sz="1400">
                <a:solidFill>
                  <a:schemeClr val="tx1"/>
                </a:solidFill>
              </a:rPr>
              <a:pPr>
                <a:spcBef>
                  <a:spcPct val="0"/>
                </a:spcBef>
                <a:buFontTx/>
                <a:buNone/>
              </a:pPr>
              <a:t>11</a:t>
            </a:fld>
            <a:endParaRPr lang="en-US" altLang="zh-CN" sz="1400">
              <a:solidFill>
                <a:schemeClr val="tx1"/>
              </a:solidFill>
            </a:endParaRPr>
          </a:p>
        </p:txBody>
      </p:sp>
      <p:sp>
        <p:nvSpPr>
          <p:cNvPr id="7" name="Rectangle 3">
            <a:extLst>
              <a:ext uri="{FF2B5EF4-FFF2-40B4-BE49-F238E27FC236}">
                <a16:creationId xmlns:a16="http://schemas.microsoft.com/office/drawing/2014/main" id="{ED0053AC-7E74-6F16-F53C-996E2D91038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Schedule 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66A86223-9D1D-179A-1CEB-E12F7748C514}"/>
              </a:ext>
            </a:extLst>
          </p:cNvPr>
          <p:cNvSpPr>
            <a:spLocks noChangeArrowheads="1"/>
          </p:cNvSpPr>
          <p:nvPr/>
        </p:nvSpPr>
        <p:spPr bwMode="auto">
          <a:xfrm>
            <a:off x="742950" y="1509713"/>
            <a:ext cx="8077200" cy="436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1800" dirty="0">
                <a:latin typeface="Helvetica" panose="020B0604020202020204" pitchFamily="34" charset="0"/>
              </a:rPr>
              <a:t>Technical milestone:  OO analysis completed  </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All classes and the class hierarchy have been defined and reviewed.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Class attributes and operations associated with a class have been defined and reviewed.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Class relationships (Chapter 10) have been established and reviewed.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A behavioral model (Chapter 11) has been created and reviewed.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Reusable classes have been noted.</a:t>
            </a:r>
          </a:p>
          <a:p>
            <a:pPr marL="342900" lvl="1" indent="-342900">
              <a:lnSpc>
                <a:spcPct val="90000"/>
              </a:lnSpc>
              <a:buFont typeface="Helvetica" panose="020B0604020202020204" pitchFamily="34" charset="0"/>
              <a:buChar char="•"/>
              <a:defRPr/>
            </a:pPr>
            <a:r>
              <a:rPr kumimoji="1" lang="en-US" altLang="zh-CN" sz="1800" dirty="0">
                <a:latin typeface="Helvetica" panose="020B0604020202020204" pitchFamily="34" charset="0"/>
              </a:rPr>
              <a:t>Technical milestone:  OO design completed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The set of subsystems (Chapter 12) has been defined and reviewed.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Classes are allocated to subsystems and reviewed.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Task allocation has been established and reviewed.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Responsibilities and collaborations (Chapter 12) have been identified.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Attributes and operations have been designed and reviewed.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The communication model has been created and reviewed.</a:t>
            </a:r>
          </a:p>
        </p:txBody>
      </p:sp>
      <p:sp>
        <p:nvSpPr>
          <p:cNvPr id="24579" name="灯片编号占位符 1">
            <a:extLst>
              <a:ext uri="{FF2B5EF4-FFF2-40B4-BE49-F238E27FC236}">
                <a16:creationId xmlns:a16="http://schemas.microsoft.com/office/drawing/2014/main" id="{E6590F0C-546D-597F-2AB4-0B5CB87488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19F090E-30CD-4D8E-A52F-00E1BF11B1F6}" type="slidenum">
              <a:rPr lang="en-US" altLang="zh-CN" sz="1400">
                <a:solidFill>
                  <a:schemeClr val="tx1"/>
                </a:solidFill>
              </a:rPr>
              <a:pPr>
                <a:spcBef>
                  <a:spcPct val="0"/>
                </a:spcBef>
                <a:buFontTx/>
                <a:buNone/>
              </a:pPr>
              <a:t>12</a:t>
            </a:fld>
            <a:endParaRPr lang="en-US" altLang="zh-CN" sz="1400">
              <a:solidFill>
                <a:schemeClr val="tx1"/>
              </a:solidFill>
            </a:endParaRPr>
          </a:p>
        </p:txBody>
      </p:sp>
      <p:sp>
        <p:nvSpPr>
          <p:cNvPr id="7" name="Rectangle 3">
            <a:extLst>
              <a:ext uri="{FF2B5EF4-FFF2-40B4-BE49-F238E27FC236}">
                <a16:creationId xmlns:a16="http://schemas.microsoft.com/office/drawing/2014/main" id="{25B7F5E7-4B70-B7D4-EB98-B000C2E5F9B1}"/>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Progress on an OO Project-I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down)">
                                      <p:cBhvr>
                                        <p:cTn id="19" dur="500"/>
                                        <p:tgtEl>
                                          <p:spTgt spid="8">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wipe(down)">
                                      <p:cBhvr>
                                        <p:cTn id="22" dur="500"/>
                                        <p:tgtEl>
                                          <p:spTgt spid="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down)">
                                      <p:cBhvr>
                                        <p:cTn id="27" dur="500"/>
                                        <p:tgtEl>
                                          <p:spTgt spid="8">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wipe(down)">
                                      <p:cBhvr>
                                        <p:cTn id="30" dur="500"/>
                                        <p:tgtEl>
                                          <p:spTgt spid="8">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wipe(down)">
                                      <p:cBhvr>
                                        <p:cTn id="33" dur="500"/>
                                        <p:tgtEl>
                                          <p:spTgt spid="8">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8">
                                            <p:txEl>
                                              <p:pRg st="9" end="9"/>
                                            </p:txEl>
                                          </p:spTgt>
                                        </p:tgtEl>
                                        <p:attrNameLst>
                                          <p:attrName>style.visibility</p:attrName>
                                        </p:attrNameLst>
                                      </p:cBhvr>
                                      <p:to>
                                        <p:strVal val="visible"/>
                                      </p:to>
                                    </p:set>
                                    <p:animEffect transition="in" filter="wipe(down)">
                                      <p:cBhvr>
                                        <p:cTn id="36" dur="500"/>
                                        <p:tgtEl>
                                          <p:spTgt spid="8">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wipe(down)">
                                      <p:cBhvr>
                                        <p:cTn id="39" dur="500"/>
                                        <p:tgtEl>
                                          <p:spTgt spid="8">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8">
                                            <p:txEl>
                                              <p:pRg st="11" end="11"/>
                                            </p:txEl>
                                          </p:spTgt>
                                        </p:tgtEl>
                                        <p:attrNameLst>
                                          <p:attrName>style.visibility</p:attrName>
                                        </p:attrNameLst>
                                      </p:cBhvr>
                                      <p:to>
                                        <p:strVal val="visible"/>
                                      </p:to>
                                    </p:set>
                                    <p:animEffect transition="in" filter="wipe(down)">
                                      <p:cBhvr>
                                        <p:cTn id="42" dur="500"/>
                                        <p:tgtEl>
                                          <p:spTgt spid="8">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8">
                                            <p:txEl>
                                              <p:pRg st="12" end="12"/>
                                            </p:txEl>
                                          </p:spTgt>
                                        </p:tgtEl>
                                        <p:attrNameLst>
                                          <p:attrName>style.visibility</p:attrName>
                                        </p:attrNameLst>
                                      </p:cBhvr>
                                      <p:to>
                                        <p:strVal val="visible"/>
                                      </p:to>
                                    </p:set>
                                    <p:animEffect transition="in" filter="wipe(down)">
                                      <p:cBhvr>
                                        <p:cTn id="45"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0F0F8C1-7F5B-3725-6C5E-F0E01554FC70}"/>
              </a:ext>
            </a:extLst>
          </p:cNvPr>
          <p:cNvSpPr>
            <a:spLocks noChangeArrowheads="1"/>
          </p:cNvSpPr>
          <p:nvPr/>
        </p:nvSpPr>
        <p:spPr bwMode="auto">
          <a:xfrm>
            <a:off x="742950" y="1557338"/>
            <a:ext cx="80772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1800" dirty="0">
                <a:latin typeface="Helvetica" panose="020B0604020202020204" pitchFamily="34" charset="0"/>
              </a:rPr>
              <a:t>Technical milestone:  OO programming completed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Each new class has been implemented in code from the design model.</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Extracted classes (from a reuse library) have been implemented.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Prototype or increment has been built.</a:t>
            </a:r>
          </a:p>
          <a:p>
            <a:pPr marL="342900" lvl="1" indent="-342900">
              <a:lnSpc>
                <a:spcPct val="90000"/>
              </a:lnSpc>
              <a:buFont typeface="Helvetica" panose="020B0604020202020204" pitchFamily="34" charset="0"/>
              <a:buChar char="•"/>
              <a:defRPr/>
            </a:pPr>
            <a:r>
              <a:rPr kumimoji="1" lang="en-US" altLang="zh-CN" sz="1800" dirty="0">
                <a:latin typeface="Helvetica" panose="020B0604020202020204" pitchFamily="34" charset="0"/>
              </a:rPr>
              <a:t>Technical milestone:  OO testing</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The correctness and completeness of OO analysis and design models has been reviewed.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A class-responsibility-collaboration network (Chapter 10) has been developed and reviewed.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Test cases are designed and class-level tests (Chapter 24) have been conducted for each class.</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Test cases are designed and cluster testing (Chapter 24) is completed and the classes are integrated.</a:t>
            </a:r>
          </a:p>
          <a:p>
            <a:pPr lvl="1">
              <a:lnSpc>
                <a:spcPct val="90000"/>
              </a:lnSpc>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System level tests have been completed.</a:t>
            </a:r>
          </a:p>
        </p:txBody>
      </p:sp>
      <p:sp>
        <p:nvSpPr>
          <p:cNvPr id="26627" name="灯片编号占位符 1">
            <a:extLst>
              <a:ext uri="{FF2B5EF4-FFF2-40B4-BE49-F238E27FC236}">
                <a16:creationId xmlns:a16="http://schemas.microsoft.com/office/drawing/2014/main" id="{52A61E6E-C21C-E5AC-CEF8-227A37D267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2011F94-9868-4CF0-ADCB-F0A169D4D9D7}" type="slidenum">
              <a:rPr lang="en-US" altLang="zh-CN" sz="1400">
                <a:solidFill>
                  <a:schemeClr val="tx1"/>
                </a:solidFill>
              </a:rPr>
              <a:pPr>
                <a:spcBef>
                  <a:spcPct val="0"/>
                </a:spcBef>
                <a:buFontTx/>
                <a:buNone/>
              </a:pPr>
              <a:t>13</a:t>
            </a:fld>
            <a:endParaRPr lang="en-US" altLang="zh-CN" sz="1400">
              <a:solidFill>
                <a:schemeClr val="tx1"/>
              </a:solidFill>
            </a:endParaRPr>
          </a:p>
        </p:txBody>
      </p:sp>
      <p:sp>
        <p:nvSpPr>
          <p:cNvPr id="7" name="Rectangle 3">
            <a:extLst>
              <a:ext uri="{FF2B5EF4-FFF2-40B4-BE49-F238E27FC236}">
                <a16:creationId xmlns:a16="http://schemas.microsoft.com/office/drawing/2014/main" id="{78129C24-21D3-99AC-8BEF-805D89455532}"/>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Progress on an OO Project-II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down)">
                                      <p:cBhvr>
                                        <p:cTn id="27" dur="500"/>
                                        <p:tgtEl>
                                          <p:spTgt spid="8">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wipe(down)">
                                      <p:cBhvr>
                                        <p:cTn id="30" dur="500"/>
                                        <p:tgtEl>
                                          <p:spTgt spid="8">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wipe(down)">
                                      <p:cBhvr>
                                        <p:cTn id="33" dur="500"/>
                                        <p:tgtEl>
                                          <p:spTgt spid="8">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8">
                                            <p:txEl>
                                              <p:pRg st="9" end="9"/>
                                            </p:txEl>
                                          </p:spTgt>
                                        </p:tgtEl>
                                        <p:attrNameLst>
                                          <p:attrName>style.visibility</p:attrName>
                                        </p:attrNameLst>
                                      </p:cBhvr>
                                      <p:to>
                                        <p:strVal val="visible"/>
                                      </p:to>
                                    </p:set>
                                    <p:animEffect transition="in" filter="wipe(down)">
                                      <p:cBhvr>
                                        <p:cTn id="36"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992DD103-62DE-47AC-77CB-C350A5F2A24F}"/>
              </a:ext>
            </a:extLst>
          </p:cNvPr>
          <p:cNvSpPr>
            <a:spLocks noChangeArrowheads="1"/>
          </p:cNvSpPr>
          <p:nvPr/>
        </p:nvSpPr>
        <p:spPr bwMode="auto">
          <a:xfrm>
            <a:off x="742950" y="1989138"/>
            <a:ext cx="7069138"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Earned value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is a measure of progress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enables us to assess the “percent of completeness” of a project using quantitative analysis rather than rely on a gut feeling</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 “provides accurate and reliable readings of performance from as early as 15 percent into the project.” [Fle98]</a:t>
            </a:r>
          </a:p>
        </p:txBody>
      </p:sp>
      <p:sp>
        <p:nvSpPr>
          <p:cNvPr id="28675" name="灯片编号占位符 1">
            <a:extLst>
              <a:ext uri="{FF2B5EF4-FFF2-40B4-BE49-F238E27FC236}">
                <a16:creationId xmlns:a16="http://schemas.microsoft.com/office/drawing/2014/main" id="{9C7217FE-A9A6-F1CD-598D-D0D3CE94DF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8E88B5C-4856-46A6-89F9-574ED653F171}" type="slidenum">
              <a:rPr lang="en-US" altLang="zh-CN" sz="1400">
                <a:solidFill>
                  <a:schemeClr val="tx1"/>
                </a:solidFill>
              </a:rPr>
              <a:pPr>
                <a:spcBef>
                  <a:spcPct val="0"/>
                </a:spcBef>
                <a:buFontTx/>
                <a:buNone/>
              </a:pPr>
              <a:t>14</a:t>
            </a:fld>
            <a:endParaRPr lang="en-US" altLang="zh-CN" sz="1400">
              <a:solidFill>
                <a:schemeClr val="tx1"/>
              </a:solidFill>
            </a:endParaRPr>
          </a:p>
        </p:txBody>
      </p:sp>
      <p:sp>
        <p:nvSpPr>
          <p:cNvPr id="7" name="Rectangle 3">
            <a:extLst>
              <a:ext uri="{FF2B5EF4-FFF2-40B4-BE49-F238E27FC236}">
                <a16:creationId xmlns:a16="http://schemas.microsoft.com/office/drawing/2014/main" id="{B1BA268E-34BF-8814-3728-8FFAF65DBB76}"/>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Earned Value Analysis (EVA)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2E431111-8034-860B-AD7F-5240591C3BE6}"/>
              </a:ext>
            </a:extLst>
          </p:cNvPr>
          <p:cNvSpPr>
            <a:spLocks noChangeArrowheads="1"/>
          </p:cNvSpPr>
          <p:nvPr/>
        </p:nvSpPr>
        <p:spPr bwMode="auto">
          <a:xfrm>
            <a:off x="742950" y="1628775"/>
            <a:ext cx="742950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dirty="0">
                <a:latin typeface="Helvetica" panose="020B0604020202020204" pitchFamily="34" charset="0"/>
              </a:rPr>
              <a:t>The </a:t>
            </a:r>
            <a:r>
              <a:rPr kumimoji="1" lang="en-US" altLang="zh-CN" i="1" dirty="0">
                <a:solidFill>
                  <a:srgbClr val="3366FF"/>
                </a:solidFill>
                <a:latin typeface="Helvetica" panose="020B0604020202020204" pitchFamily="34" charset="0"/>
                <a:ea typeface="+mn-ea"/>
                <a:cs typeface="宋体" charset="0"/>
              </a:rPr>
              <a:t>budgeted cost of work scheduled (BCWS) </a:t>
            </a:r>
            <a:r>
              <a:rPr kumimoji="1" lang="en-US" altLang="zh-CN" dirty="0">
                <a:latin typeface="Helvetica" panose="020B0604020202020204" pitchFamily="34" charset="0"/>
              </a:rPr>
              <a:t>is determined for each work task represented in the schedule. </a:t>
            </a:r>
          </a:p>
          <a:p>
            <a:pPr lvl="1">
              <a:lnSpc>
                <a:spcPct val="90000"/>
              </a:lnSpc>
              <a:spcAft>
                <a:spcPct val="20000"/>
              </a:spcAft>
              <a:buFont typeface="Helvetica" panose="020B0604020202020204" pitchFamily="34" charset="0"/>
              <a:buChar char="–"/>
              <a:defRPr/>
            </a:pPr>
            <a:r>
              <a:rPr kumimoji="1" lang="en-US" altLang="zh-CN" sz="2000" b="1" i="1" dirty="0" err="1">
                <a:latin typeface="Helvetica" panose="020B0604020202020204" pitchFamily="34" charset="0"/>
              </a:rPr>
              <a:t>BCWSi</a:t>
            </a:r>
            <a:r>
              <a:rPr lang="en-US" altLang="zh-CN" sz="2000" dirty="0">
                <a:solidFill>
                  <a:srgbClr val="0033CC"/>
                </a:solidFill>
                <a:latin typeface="Helvetica" panose="020B0604020202020204" pitchFamily="34" charset="0"/>
              </a:rPr>
              <a:t> is the effort planned for work task </a:t>
            </a:r>
            <a:r>
              <a:rPr lang="en-US" altLang="zh-CN" sz="2000" dirty="0" err="1">
                <a:solidFill>
                  <a:srgbClr val="0033CC"/>
                </a:solidFill>
                <a:latin typeface="Helvetica" panose="020B0604020202020204" pitchFamily="34" charset="0"/>
              </a:rPr>
              <a:t>i</a:t>
            </a:r>
            <a:r>
              <a:rPr lang="en-US" altLang="zh-CN" sz="2000" dirty="0">
                <a:solidFill>
                  <a:srgbClr val="0033CC"/>
                </a:solidFill>
                <a:latin typeface="Helvetica" panose="020B0604020202020204" pitchFamily="34" charset="0"/>
              </a:rPr>
              <a:t>.  </a:t>
            </a:r>
          </a:p>
          <a:p>
            <a:pPr lvl="1">
              <a:lnSpc>
                <a:spcPct val="90000"/>
              </a:lnSpc>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To determine progress at a given point along the project schedule, the value of BCWS is the sum of the </a:t>
            </a:r>
            <a:r>
              <a:rPr lang="en-US" altLang="zh-CN" sz="2000" dirty="0" err="1">
                <a:solidFill>
                  <a:srgbClr val="0033CC"/>
                </a:solidFill>
                <a:latin typeface="Helvetica" panose="020B0604020202020204" pitchFamily="34" charset="0"/>
              </a:rPr>
              <a:t>BCWS</a:t>
            </a:r>
            <a:r>
              <a:rPr lang="en-US" altLang="zh-CN" sz="2000" baseline="-25000" dirty="0" err="1">
                <a:solidFill>
                  <a:srgbClr val="0033CC"/>
                </a:solidFill>
                <a:latin typeface="Helvetica" panose="020B0604020202020204" pitchFamily="34" charset="0"/>
              </a:rPr>
              <a:t>i</a:t>
            </a:r>
            <a:r>
              <a:rPr lang="en-US" altLang="zh-CN" sz="2000" dirty="0">
                <a:solidFill>
                  <a:srgbClr val="0033CC"/>
                </a:solidFill>
                <a:latin typeface="Helvetica" panose="020B0604020202020204" pitchFamily="34" charset="0"/>
              </a:rPr>
              <a:t> values for all work tasks that should have been completed by that point in time on the project schedule. </a:t>
            </a:r>
          </a:p>
          <a:p>
            <a:pPr>
              <a:defRPr/>
            </a:pPr>
            <a:r>
              <a:rPr kumimoji="1" lang="en-US" altLang="zh-CN" dirty="0">
                <a:latin typeface="Helvetica" panose="020B0604020202020204" pitchFamily="34" charset="0"/>
              </a:rPr>
              <a:t>The BCWS values for all work tasks are summed to derive the </a:t>
            </a:r>
            <a:r>
              <a:rPr kumimoji="1" lang="en-US" altLang="zh-CN" i="1" dirty="0">
                <a:solidFill>
                  <a:srgbClr val="3366FF"/>
                </a:solidFill>
                <a:latin typeface="Helvetica" panose="020B0604020202020204" pitchFamily="34" charset="0"/>
                <a:ea typeface="+mn-ea"/>
                <a:cs typeface="宋体" charset="0"/>
              </a:rPr>
              <a:t>budget at completion, BAC</a:t>
            </a:r>
            <a:r>
              <a:rPr kumimoji="1" lang="en-US" altLang="zh-CN" dirty="0">
                <a:latin typeface="Helvetica" panose="020B0604020202020204" pitchFamily="34" charset="0"/>
              </a:rPr>
              <a:t>. Hence,</a:t>
            </a:r>
          </a:p>
          <a:p>
            <a:pPr lvl="1">
              <a:lnSpc>
                <a:spcPct val="90000"/>
              </a:lnSpc>
              <a:spcAft>
                <a:spcPct val="20000"/>
              </a:spcAft>
              <a:buFont typeface="Helvetica" panose="020B0604020202020204" pitchFamily="34" charset="0"/>
              <a:buChar char="–"/>
              <a:defRPr/>
            </a:pPr>
            <a:endParaRPr lang="en-US" altLang="zh-CN" sz="2000" dirty="0">
              <a:solidFill>
                <a:srgbClr val="0033CC"/>
              </a:solidFill>
              <a:latin typeface="Helvetica" panose="020B0604020202020204" pitchFamily="34" charset="0"/>
            </a:endParaRPr>
          </a:p>
          <a:p>
            <a:pPr lvl="1">
              <a:lnSpc>
                <a:spcPct val="90000"/>
              </a:lnSpc>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                 BAC = ∑ (</a:t>
            </a:r>
            <a:r>
              <a:rPr lang="en-US" altLang="zh-CN" sz="2000" dirty="0" err="1">
                <a:solidFill>
                  <a:srgbClr val="0033CC"/>
                </a:solidFill>
                <a:latin typeface="Helvetica" panose="020B0604020202020204" pitchFamily="34" charset="0"/>
              </a:rPr>
              <a:t>BCWS</a:t>
            </a:r>
            <a:r>
              <a:rPr lang="en-US" altLang="zh-CN" sz="2000" baseline="-25000" dirty="0" err="1">
                <a:solidFill>
                  <a:srgbClr val="0033CC"/>
                </a:solidFill>
                <a:latin typeface="Helvetica" panose="020B0604020202020204" pitchFamily="34" charset="0"/>
              </a:rPr>
              <a:t>k</a:t>
            </a:r>
            <a:r>
              <a:rPr lang="en-US" altLang="zh-CN" sz="2000" dirty="0">
                <a:solidFill>
                  <a:srgbClr val="0033CC"/>
                </a:solidFill>
                <a:latin typeface="Helvetica" panose="020B0604020202020204" pitchFamily="34" charset="0"/>
              </a:rPr>
              <a:t>) for all tasks k</a:t>
            </a:r>
          </a:p>
        </p:txBody>
      </p:sp>
      <p:sp>
        <p:nvSpPr>
          <p:cNvPr id="30723" name="灯片编号占位符 1">
            <a:extLst>
              <a:ext uri="{FF2B5EF4-FFF2-40B4-BE49-F238E27FC236}">
                <a16:creationId xmlns:a16="http://schemas.microsoft.com/office/drawing/2014/main" id="{CFD2E281-0513-4806-F192-1BA0CF59CF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0BAFE47-031E-4B04-9233-DC4CD60ABBAB}" type="slidenum">
              <a:rPr lang="en-US" altLang="zh-CN" sz="1400">
                <a:solidFill>
                  <a:schemeClr val="tx1"/>
                </a:solidFill>
              </a:rPr>
              <a:pPr>
                <a:spcBef>
                  <a:spcPct val="0"/>
                </a:spcBef>
                <a:buFontTx/>
                <a:buNone/>
              </a:pPr>
              <a:t>15</a:t>
            </a:fld>
            <a:endParaRPr lang="en-US" altLang="zh-CN" sz="1400">
              <a:solidFill>
                <a:schemeClr val="tx1"/>
              </a:solidFill>
            </a:endParaRPr>
          </a:p>
        </p:txBody>
      </p:sp>
      <p:sp>
        <p:nvSpPr>
          <p:cNvPr id="7" name="Rectangle 3">
            <a:extLst>
              <a:ext uri="{FF2B5EF4-FFF2-40B4-BE49-F238E27FC236}">
                <a16:creationId xmlns:a16="http://schemas.microsoft.com/office/drawing/2014/main" id="{CAD00EA9-5181-D86E-49AC-AFBB6604C726}"/>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Computing Earned Value-I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down)">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E6AF6BBB-01A0-781E-F664-E953485BBFB9}"/>
              </a:ext>
            </a:extLst>
          </p:cNvPr>
          <p:cNvSpPr>
            <a:spLocks noChangeArrowheads="1"/>
          </p:cNvSpPr>
          <p:nvPr/>
        </p:nvSpPr>
        <p:spPr bwMode="auto">
          <a:xfrm>
            <a:off x="742950" y="1427163"/>
            <a:ext cx="7737475" cy="487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2000" dirty="0">
                <a:latin typeface="Helvetica" panose="020B0604020202020204" pitchFamily="34" charset="0"/>
              </a:rPr>
              <a:t>Next, the value for </a:t>
            </a:r>
            <a:r>
              <a:rPr kumimoji="1" lang="en-US" altLang="zh-CN" sz="2000" i="1" dirty="0">
                <a:solidFill>
                  <a:srgbClr val="3366FF"/>
                </a:solidFill>
                <a:latin typeface="Helvetica" panose="020B0604020202020204" pitchFamily="34" charset="0"/>
                <a:ea typeface="+mn-ea"/>
                <a:cs typeface="宋体" charset="0"/>
              </a:rPr>
              <a:t>budgeted cost of work performed (BCWP) </a:t>
            </a:r>
            <a:r>
              <a:rPr kumimoji="1" lang="en-US" altLang="zh-CN" sz="2000" dirty="0">
                <a:latin typeface="Helvetica" panose="020B0604020202020204" pitchFamily="34" charset="0"/>
              </a:rPr>
              <a:t>is computed. </a:t>
            </a:r>
          </a:p>
          <a:p>
            <a:pPr lvl="1">
              <a:lnSpc>
                <a:spcPct val="90000"/>
              </a:lnSpc>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The value for BCWP is the sum of the BCWS values for all work tasks that have actually been completed by a point in time on the project schedule.</a:t>
            </a:r>
          </a:p>
          <a:p>
            <a:pPr>
              <a:defRPr/>
            </a:pPr>
            <a:r>
              <a:rPr kumimoji="1" lang="en-US" altLang="zh-CN" sz="2000" dirty="0">
                <a:latin typeface="Helvetica" panose="020B0604020202020204" pitchFamily="34" charset="0"/>
              </a:rPr>
              <a:t>“the distinction between the BCWS and the BCWP is that the former represents the budget of the activities that were planned to be completed and the latter represents the budget of the activities that actually were completed.” [Wil99] </a:t>
            </a:r>
          </a:p>
          <a:p>
            <a:pPr>
              <a:defRPr/>
            </a:pPr>
            <a:r>
              <a:rPr kumimoji="1" lang="en-US" altLang="zh-CN" sz="2000" dirty="0">
                <a:latin typeface="Helvetica" panose="020B0604020202020204" pitchFamily="34" charset="0"/>
              </a:rPr>
              <a:t>Given values for BCWS, BAC, and BCWP, important progress indicators can be computed:</a:t>
            </a:r>
          </a:p>
          <a:p>
            <a:pPr lvl="1">
              <a:lnSpc>
                <a:spcPct val="90000"/>
              </a:lnSpc>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Schedule performance index,  SPI = BCWP/BCWS</a:t>
            </a:r>
          </a:p>
          <a:p>
            <a:pPr lvl="1">
              <a:lnSpc>
                <a:spcPct val="90000"/>
              </a:lnSpc>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Schedule variance, SV =  BCWP – BCWS</a:t>
            </a:r>
          </a:p>
          <a:p>
            <a:pPr lvl="1">
              <a:lnSpc>
                <a:spcPct val="90000"/>
              </a:lnSpc>
              <a:spcAft>
                <a:spcPct val="20000"/>
              </a:spcAft>
              <a:buFont typeface="Helvetica" panose="020B0604020202020204" pitchFamily="34" charset="0"/>
              <a:buChar char="–"/>
              <a:defRPr/>
            </a:pPr>
            <a:r>
              <a:rPr kumimoji="1" lang="en-US" altLang="zh-CN" sz="1800" dirty="0">
                <a:latin typeface="Helvetica" panose="020B0604020202020204" pitchFamily="34" charset="0"/>
              </a:rPr>
              <a:t>SPI is an indication of the efficiency with which the project is utilizing scheduled resources.</a:t>
            </a:r>
          </a:p>
        </p:txBody>
      </p:sp>
      <p:sp>
        <p:nvSpPr>
          <p:cNvPr id="32771" name="灯片编号占位符 1">
            <a:extLst>
              <a:ext uri="{FF2B5EF4-FFF2-40B4-BE49-F238E27FC236}">
                <a16:creationId xmlns:a16="http://schemas.microsoft.com/office/drawing/2014/main" id="{089010E2-7581-F628-4B67-1E911F707F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CA38D34-0C36-41CA-9D0D-D8D2B0F7431D}" type="slidenum">
              <a:rPr lang="en-US" altLang="zh-CN" sz="1400">
                <a:solidFill>
                  <a:schemeClr val="tx1"/>
                </a:solidFill>
              </a:rPr>
              <a:pPr>
                <a:spcBef>
                  <a:spcPct val="0"/>
                </a:spcBef>
                <a:buFontTx/>
                <a:buNone/>
              </a:pPr>
              <a:t>16</a:t>
            </a:fld>
            <a:endParaRPr lang="en-US" altLang="zh-CN" sz="1400">
              <a:solidFill>
                <a:schemeClr val="tx1"/>
              </a:solidFill>
            </a:endParaRPr>
          </a:p>
        </p:txBody>
      </p:sp>
      <p:sp>
        <p:nvSpPr>
          <p:cNvPr id="7" name="Rectangle 3">
            <a:extLst>
              <a:ext uri="{FF2B5EF4-FFF2-40B4-BE49-F238E27FC236}">
                <a16:creationId xmlns:a16="http://schemas.microsoft.com/office/drawing/2014/main" id="{C1DFF8FA-C1FA-053B-5D55-9A51C256639C}"/>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Computing Earned Value-II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down)">
                                      <p:cBhvr>
                                        <p:cTn id="20" dur="500"/>
                                        <p:tgtEl>
                                          <p:spTgt spid="8">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wipe(down)">
                                      <p:cBhvr>
                                        <p:cTn id="29"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0C7C0F3-5CF9-C5FC-35C9-18CBEDCF76E0}"/>
              </a:ext>
            </a:extLst>
          </p:cNvPr>
          <p:cNvSpPr>
            <a:spLocks noChangeArrowheads="1"/>
          </p:cNvSpPr>
          <p:nvPr/>
        </p:nvSpPr>
        <p:spPr bwMode="auto">
          <a:xfrm>
            <a:off x="742950" y="1552575"/>
            <a:ext cx="7737475" cy="454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2000" i="1" dirty="0">
                <a:solidFill>
                  <a:srgbClr val="3366FF"/>
                </a:solidFill>
                <a:latin typeface="Helvetica" panose="020B0604020202020204" pitchFamily="34" charset="0"/>
                <a:ea typeface="+mn-ea"/>
                <a:cs typeface="宋体" charset="0"/>
              </a:rPr>
              <a:t>Percent scheduled for completion = BCWS/BAC</a:t>
            </a:r>
          </a:p>
          <a:p>
            <a:pPr lvl="1">
              <a:lnSpc>
                <a:spcPct val="90000"/>
              </a:lnSpc>
              <a:spcAft>
                <a:spcPct val="20000"/>
              </a:spcAft>
              <a:buFont typeface="Helvetica" panose="020B0604020202020204" pitchFamily="34" charset="0"/>
              <a:buChar char="–"/>
              <a:defRPr/>
            </a:pPr>
            <a:r>
              <a:rPr kumimoji="1" lang="en-US" altLang="zh-CN" sz="1800" dirty="0">
                <a:latin typeface="Helvetica" panose="020B0604020202020204" pitchFamily="34" charset="0"/>
              </a:rPr>
              <a:t>provides an indication of the percentage of work that should have been completed by time t.</a:t>
            </a:r>
          </a:p>
          <a:p>
            <a:pPr>
              <a:defRPr/>
            </a:pPr>
            <a:r>
              <a:rPr kumimoji="1" lang="en-US" altLang="zh-CN" sz="2000" i="1" dirty="0">
                <a:solidFill>
                  <a:srgbClr val="3366FF"/>
                </a:solidFill>
                <a:latin typeface="Helvetica" panose="020B0604020202020204" pitchFamily="34" charset="0"/>
                <a:ea typeface="+mn-ea"/>
                <a:cs typeface="宋体" charset="0"/>
              </a:rPr>
              <a:t>Percent complete = BCWP/BAC</a:t>
            </a:r>
          </a:p>
          <a:p>
            <a:pPr lvl="1">
              <a:lnSpc>
                <a:spcPct val="90000"/>
              </a:lnSpc>
              <a:spcAft>
                <a:spcPct val="20000"/>
              </a:spcAft>
              <a:buFont typeface="Helvetica" panose="020B0604020202020204" pitchFamily="34" charset="0"/>
              <a:buChar char="–"/>
              <a:defRPr/>
            </a:pPr>
            <a:r>
              <a:rPr kumimoji="1" lang="en-US" altLang="zh-CN" sz="1800" dirty="0">
                <a:latin typeface="Helvetica" panose="020B0604020202020204" pitchFamily="34" charset="0"/>
              </a:rPr>
              <a:t>provides a quantitative indication of the percent of completeness of the project at a given point in time, t.</a:t>
            </a:r>
          </a:p>
          <a:p>
            <a:pPr marL="342900" lvl="1" indent="-342900">
              <a:lnSpc>
                <a:spcPct val="90000"/>
              </a:lnSpc>
              <a:buFont typeface="Helvetica" panose="020B0604020202020204" pitchFamily="34" charset="0"/>
              <a:buChar char="•"/>
              <a:defRPr/>
            </a:pPr>
            <a:r>
              <a:rPr kumimoji="1" lang="en-US" altLang="zh-CN" sz="2000" i="1" dirty="0">
                <a:solidFill>
                  <a:srgbClr val="3366FF"/>
                </a:solidFill>
                <a:latin typeface="Helvetica" panose="020B0604020202020204" pitchFamily="34" charset="0"/>
                <a:ea typeface="+mn-ea"/>
                <a:cs typeface="宋体" charset="0"/>
              </a:rPr>
              <a:t>Actual cost of work performed, ACWP</a:t>
            </a:r>
            <a:r>
              <a:rPr kumimoji="1" lang="en-US" altLang="zh-CN" sz="2000" dirty="0">
                <a:latin typeface="Helvetica" panose="020B0604020202020204" pitchFamily="34" charset="0"/>
              </a:rPr>
              <a:t>,  is the sum of the effort actually expended on work tasks that have been completed by a point in time on the project schedule. It is then possible to compute</a:t>
            </a:r>
          </a:p>
          <a:p>
            <a:pPr lvl="1">
              <a:lnSpc>
                <a:spcPct val="90000"/>
              </a:lnSpc>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Cost performance index, CPI = BCWP/ACWP</a:t>
            </a:r>
          </a:p>
          <a:p>
            <a:pPr lvl="1">
              <a:lnSpc>
                <a:spcPct val="90000"/>
              </a:lnSpc>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Cost variance, CV =  BCWP – ACWP</a:t>
            </a:r>
          </a:p>
          <a:p>
            <a:pPr lvl="1">
              <a:lnSpc>
                <a:spcPct val="90000"/>
              </a:lnSpc>
              <a:spcAft>
                <a:spcPct val="20000"/>
              </a:spcAft>
              <a:buFont typeface="Helvetica" panose="020B0604020202020204" pitchFamily="34" charset="0"/>
              <a:buChar char="–"/>
              <a:defRPr/>
            </a:pPr>
            <a:endParaRPr lang="en-US" altLang="zh-CN" sz="1800" dirty="0">
              <a:solidFill>
                <a:srgbClr val="0033CC"/>
              </a:solidFill>
              <a:latin typeface="Helvetica" panose="020B0604020202020204" pitchFamily="34" charset="0"/>
            </a:endParaRPr>
          </a:p>
          <a:p>
            <a:pPr lvl="1">
              <a:lnSpc>
                <a:spcPct val="90000"/>
              </a:lnSpc>
              <a:spcAft>
                <a:spcPct val="20000"/>
              </a:spcAft>
              <a:buFont typeface="Helvetica" panose="020B0604020202020204" pitchFamily="34" charset="0"/>
              <a:buChar char="–"/>
              <a:defRPr/>
            </a:pPr>
            <a:endParaRPr lang="en-US" altLang="zh-CN" sz="1800" dirty="0">
              <a:solidFill>
                <a:srgbClr val="0033CC"/>
              </a:solidFill>
              <a:latin typeface="Helvetica" panose="020B0604020202020204" pitchFamily="34" charset="0"/>
            </a:endParaRPr>
          </a:p>
        </p:txBody>
      </p:sp>
      <p:sp>
        <p:nvSpPr>
          <p:cNvPr id="34819" name="灯片编号占位符 1">
            <a:extLst>
              <a:ext uri="{FF2B5EF4-FFF2-40B4-BE49-F238E27FC236}">
                <a16:creationId xmlns:a16="http://schemas.microsoft.com/office/drawing/2014/main" id="{FEE6B966-3E10-4452-7A26-66CE459D1D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0A63422-C90F-49F1-919C-F5E019D58021}" type="slidenum">
              <a:rPr lang="en-US" altLang="zh-CN" sz="1400">
                <a:solidFill>
                  <a:schemeClr val="tx1"/>
                </a:solidFill>
              </a:rPr>
              <a:pPr>
                <a:spcBef>
                  <a:spcPct val="0"/>
                </a:spcBef>
                <a:buFontTx/>
                <a:buNone/>
              </a:pPr>
              <a:t>17</a:t>
            </a:fld>
            <a:endParaRPr lang="en-US" altLang="zh-CN" sz="1400">
              <a:solidFill>
                <a:schemeClr val="tx1"/>
              </a:solidFill>
            </a:endParaRPr>
          </a:p>
        </p:txBody>
      </p:sp>
      <p:sp>
        <p:nvSpPr>
          <p:cNvPr id="7" name="Rectangle 3">
            <a:extLst>
              <a:ext uri="{FF2B5EF4-FFF2-40B4-BE49-F238E27FC236}">
                <a16:creationId xmlns:a16="http://schemas.microsoft.com/office/drawing/2014/main" id="{5DAF61D4-571F-F06D-D634-FBD1DA528D0B}"/>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Computing Earned Value-III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wipe(down)">
                                      <p:cBhvr>
                                        <p:cTn id="29"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D55154E1-95E7-C4A1-56A3-53D71F54067F}"/>
              </a:ext>
            </a:extLst>
          </p:cNvPr>
          <p:cNvSpPr>
            <a:spLocks noChangeArrowheads="1"/>
          </p:cNvSpPr>
          <p:nvPr/>
        </p:nvSpPr>
        <p:spPr bwMode="auto">
          <a:xfrm>
            <a:off x="671513" y="1412875"/>
            <a:ext cx="8077200" cy="4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2000" dirty="0">
                <a:latin typeface="Helvetica" panose="020B0604020202020204" pitchFamily="34" charset="0"/>
              </a:rPr>
              <a:t>an </a:t>
            </a:r>
            <a:r>
              <a:rPr kumimoji="1" lang="en-US" altLang="zh-CN" sz="2000" i="1" dirty="0">
                <a:solidFill>
                  <a:srgbClr val="3366FF"/>
                </a:solidFill>
                <a:latin typeface="Helvetica" panose="020B0604020202020204" pitchFamily="34" charset="0"/>
                <a:ea typeface="+mn-ea"/>
                <a:cs typeface="宋体" charset="0"/>
              </a:rPr>
              <a:t>unrealistic deadline </a:t>
            </a:r>
            <a:r>
              <a:rPr kumimoji="1" lang="en-US" altLang="zh-CN" sz="2000" dirty="0">
                <a:latin typeface="Helvetica" panose="020B0604020202020204" pitchFamily="34" charset="0"/>
              </a:rPr>
              <a:t>established by someone outside the software development group</a:t>
            </a:r>
          </a:p>
          <a:p>
            <a:pPr>
              <a:defRPr/>
            </a:pPr>
            <a:r>
              <a:rPr kumimoji="1" lang="en-US" altLang="zh-CN" sz="2000" i="1" dirty="0">
                <a:solidFill>
                  <a:srgbClr val="3366FF"/>
                </a:solidFill>
                <a:latin typeface="Helvetica" panose="020B0604020202020204" pitchFamily="34" charset="0"/>
                <a:ea typeface="+mn-ea"/>
                <a:cs typeface="宋体" charset="0"/>
              </a:rPr>
              <a:t>changing customer requirements </a:t>
            </a:r>
            <a:r>
              <a:rPr kumimoji="1" lang="en-US" altLang="zh-CN" sz="2000" dirty="0">
                <a:latin typeface="Helvetica" panose="020B0604020202020204" pitchFamily="34" charset="0"/>
              </a:rPr>
              <a:t>that are not reflected in schedule changes;</a:t>
            </a:r>
          </a:p>
          <a:p>
            <a:pPr>
              <a:defRPr/>
            </a:pPr>
            <a:r>
              <a:rPr kumimoji="1" lang="en-US" altLang="zh-CN" sz="2000" dirty="0">
                <a:latin typeface="Helvetica" panose="020B0604020202020204" pitchFamily="34" charset="0"/>
              </a:rPr>
              <a:t>an </a:t>
            </a:r>
            <a:r>
              <a:rPr kumimoji="1" lang="en-US" altLang="zh-CN" sz="2000" i="1" dirty="0">
                <a:solidFill>
                  <a:srgbClr val="3366FF"/>
                </a:solidFill>
                <a:latin typeface="Helvetica" panose="020B0604020202020204" pitchFamily="34" charset="0"/>
                <a:ea typeface="+mn-ea"/>
                <a:cs typeface="宋体" charset="0"/>
              </a:rPr>
              <a:t>honest underestimate </a:t>
            </a:r>
            <a:r>
              <a:rPr kumimoji="1" lang="en-US" altLang="zh-CN" sz="2000" dirty="0">
                <a:latin typeface="Helvetica" panose="020B0604020202020204" pitchFamily="34" charset="0"/>
              </a:rPr>
              <a:t>of the amount of effort and/or the number of resources that will be required to do the job;</a:t>
            </a:r>
          </a:p>
          <a:p>
            <a:pPr>
              <a:defRPr/>
            </a:pPr>
            <a:r>
              <a:rPr kumimoji="1" lang="en-US" altLang="zh-CN" sz="2000" i="1" dirty="0">
                <a:solidFill>
                  <a:srgbClr val="3366FF"/>
                </a:solidFill>
                <a:latin typeface="Helvetica" panose="020B0604020202020204" pitchFamily="34" charset="0"/>
                <a:ea typeface="+mn-ea"/>
                <a:cs typeface="宋体" charset="0"/>
              </a:rPr>
              <a:t>predictable and/or unpredictable risks </a:t>
            </a:r>
            <a:r>
              <a:rPr kumimoji="1" lang="en-US" altLang="zh-CN" sz="2000" dirty="0">
                <a:latin typeface="Helvetica" panose="020B0604020202020204" pitchFamily="34" charset="0"/>
              </a:rPr>
              <a:t>that were not considered when the project commenced;</a:t>
            </a:r>
          </a:p>
          <a:p>
            <a:pPr>
              <a:defRPr/>
            </a:pPr>
            <a:r>
              <a:rPr kumimoji="1" lang="en-US" altLang="zh-CN" sz="2000" i="1" dirty="0">
                <a:solidFill>
                  <a:srgbClr val="3366FF"/>
                </a:solidFill>
                <a:latin typeface="Helvetica" panose="020B0604020202020204" pitchFamily="34" charset="0"/>
                <a:ea typeface="+mn-ea"/>
                <a:cs typeface="宋体" charset="0"/>
              </a:rPr>
              <a:t>technical difficulties </a:t>
            </a:r>
            <a:r>
              <a:rPr kumimoji="1" lang="en-US" altLang="zh-CN" sz="2000" dirty="0">
                <a:latin typeface="Helvetica" panose="020B0604020202020204" pitchFamily="34" charset="0"/>
              </a:rPr>
              <a:t>that could not have been foreseen in advance;</a:t>
            </a:r>
          </a:p>
          <a:p>
            <a:pPr>
              <a:defRPr/>
            </a:pPr>
            <a:r>
              <a:rPr kumimoji="1" lang="en-US" altLang="zh-CN" sz="2000" i="1" dirty="0">
                <a:solidFill>
                  <a:srgbClr val="3366FF"/>
                </a:solidFill>
                <a:latin typeface="Helvetica" panose="020B0604020202020204" pitchFamily="34" charset="0"/>
                <a:ea typeface="+mn-ea"/>
                <a:cs typeface="宋体" charset="0"/>
              </a:rPr>
              <a:t>human difficulties </a:t>
            </a:r>
            <a:r>
              <a:rPr kumimoji="1" lang="en-US" altLang="zh-CN" sz="2000" dirty="0">
                <a:latin typeface="Helvetica" panose="020B0604020202020204" pitchFamily="34" charset="0"/>
              </a:rPr>
              <a:t>that could not have been foreseen in advance;</a:t>
            </a:r>
          </a:p>
          <a:p>
            <a:pPr>
              <a:defRPr/>
            </a:pPr>
            <a:r>
              <a:rPr kumimoji="1" lang="en-US" altLang="zh-CN" sz="2000" i="1" dirty="0">
                <a:solidFill>
                  <a:srgbClr val="3366FF"/>
                </a:solidFill>
                <a:latin typeface="Helvetica" panose="020B0604020202020204" pitchFamily="34" charset="0"/>
                <a:ea typeface="+mn-ea"/>
                <a:cs typeface="宋体" charset="0"/>
              </a:rPr>
              <a:t>miscommunication</a:t>
            </a:r>
            <a:r>
              <a:rPr kumimoji="1" lang="en-US" altLang="zh-CN" sz="2000" dirty="0">
                <a:latin typeface="Helvetica" panose="020B0604020202020204" pitchFamily="34" charset="0"/>
              </a:rPr>
              <a:t> among project staff that results in delays;</a:t>
            </a:r>
          </a:p>
          <a:p>
            <a:pPr>
              <a:defRPr/>
            </a:pPr>
            <a:r>
              <a:rPr kumimoji="1" lang="en-US" altLang="zh-CN" sz="2000" dirty="0">
                <a:latin typeface="Helvetica" panose="020B0604020202020204" pitchFamily="34" charset="0"/>
              </a:rPr>
              <a:t>a failure by project management to recognize that </a:t>
            </a:r>
            <a:r>
              <a:rPr kumimoji="1" lang="en-US" altLang="zh-CN" sz="2000" i="1" dirty="0">
                <a:solidFill>
                  <a:srgbClr val="3366FF"/>
                </a:solidFill>
                <a:latin typeface="Helvetica" panose="020B0604020202020204" pitchFamily="34" charset="0"/>
                <a:ea typeface="+mn-ea"/>
                <a:cs typeface="宋体" charset="0"/>
              </a:rPr>
              <a:t>the project is falling behind schedule</a:t>
            </a:r>
            <a:r>
              <a:rPr kumimoji="1" lang="en-US" altLang="zh-CN" sz="2000" dirty="0">
                <a:latin typeface="Helvetica" panose="020B0604020202020204" pitchFamily="34" charset="0"/>
              </a:rPr>
              <a:t> and </a:t>
            </a:r>
            <a:r>
              <a:rPr kumimoji="1" lang="en-US" altLang="zh-CN" sz="2000" i="1" dirty="0">
                <a:solidFill>
                  <a:srgbClr val="3366FF"/>
                </a:solidFill>
                <a:latin typeface="Helvetica" panose="020B0604020202020204" pitchFamily="34" charset="0"/>
                <a:ea typeface="+mn-ea"/>
                <a:cs typeface="宋体" charset="0"/>
              </a:rPr>
              <a:t>a lack of action to correct the problem</a:t>
            </a:r>
          </a:p>
        </p:txBody>
      </p:sp>
      <p:sp>
        <p:nvSpPr>
          <p:cNvPr id="4099" name="灯片编号占位符 1">
            <a:extLst>
              <a:ext uri="{FF2B5EF4-FFF2-40B4-BE49-F238E27FC236}">
                <a16:creationId xmlns:a16="http://schemas.microsoft.com/office/drawing/2014/main" id="{01A350ED-F866-1EE5-C275-5E301B240B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FEFA529-1952-4312-846E-9E902C276B8A}" type="slidenum">
              <a:rPr lang="en-US" altLang="zh-CN" sz="1400">
                <a:solidFill>
                  <a:schemeClr val="tx1"/>
                </a:solidFill>
              </a:rPr>
              <a:pPr>
                <a:spcBef>
                  <a:spcPct val="0"/>
                </a:spcBef>
                <a:buFontTx/>
                <a:buNone/>
              </a:pPr>
              <a:t>2</a:t>
            </a:fld>
            <a:endParaRPr lang="en-US" altLang="zh-CN" sz="1400">
              <a:solidFill>
                <a:schemeClr val="tx1"/>
              </a:solidFill>
            </a:endParaRPr>
          </a:p>
        </p:txBody>
      </p:sp>
      <p:sp>
        <p:nvSpPr>
          <p:cNvPr id="7" name="Rectangle 3">
            <a:extLst>
              <a:ext uri="{FF2B5EF4-FFF2-40B4-BE49-F238E27FC236}">
                <a16:creationId xmlns:a16="http://schemas.microsoft.com/office/drawing/2014/main" id="{08629901-AF26-2A2E-AFD4-3C240F1D911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Why Are Projects Late?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235A6561-CA38-E4C0-2476-E6B7FCC83454}"/>
              </a:ext>
            </a:extLst>
          </p:cNvPr>
          <p:cNvSpPr>
            <a:spLocks noChangeArrowheads="1"/>
          </p:cNvSpPr>
          <p:nvPr/>
        </p:nvSpPr>
        <p:spPr bwMode="auto">
          <a:xfrm>
            <a:off x="742950" y="1700213"/>
            <a:ext cx="8077200" cy="371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defRPr/>
            </a:pPr>
            <a:r>
              <a:rPr kumimoji="1" lang="en-US" altLang="zh-CN" i="1" dirty="0">
                <a:solidFill>
                  <a:srgbClr val="3366FF"/>
                </a:solidFill>
                <a:latin typeface="Helvetica" panose="020B0604020202020204" pitchFamily="34" charset="0"/>
                <a:ea typeface="+mn-ea"/>
                <a:cs typeface="宋体" charset="0"/>
              </a:rPr>
              <a:t>compartmentalization</a:t>
            </a:r>
            <a:r>
              <a:rPr kumimoji="1" lang="en-US" altLang="zh-CN" dirty="0">
                <a:latin typeface="Helvetica" panose="020B0604020202020204" pitchFamily="34" charset="0"/>
              </a:rPr>
              <a:t>—define distinct tasks</a:t>
            </a:r>
          </a:p>
          <a:p>
            <a:pPr>
              <a:lnSpc>
                <a:spcPct val="150000"/>
              </a:lnSpc>
              <a:defRPr/>
            </a:pPr>
            <a:r>
              <a:rPr kumimoji="1" lang="en-US" altLang="zh-CN" i="1" dirty="0">
                <a:solidFill>
                  <a:srgbClr val="3366FF"/>
                </a:solidFill>
                <a:latin typeface="Helvetica" panose="020B0604020202020204" pitchFamily="34" charset="0"/>
                <a:ea typeface="+mn-ea"/>
                <a:cs typeface="宋体" charset="0"/>
              </a:rPr>
              <a:t>interdependency</a:t>
            </a:r>
            <a:r>
              <a:rPr kumimoji="1" lang="en-US" altLang="zh-CN" dirty="0">
                <a:latin typeface="Helvetica" panose="020B0604020202020204" pitchFamily="34" charset="0"/>
              </a:rPr>
              <a:t>—indicate task interrelationship </a:t>
            </a:r>
          </a:p>
          <a:p>
            <a:pPr>
              <a:lnSpc>
                <a:spcPct val="150000"/>
              </a:lnSpc>
              <a:defRPr/>
            </a:pPr>
            <a:r>
              <a:rPr kumimoji="1" lang="en-US" altLang="zh-CN" i="1" dirty="0">
                <a:solidFill>
                  <a:srgbClr val="3366FF"/>
                </a:solidFill>
                <a:latin typeface="Helvetica" panose="020B0604020202020204" pitchFamily="34" charset="0"/>
                <a:ea typeface="+mn-ea"/>
                <a:cs typeface="宋体" charset="0"/>
              </a:rPr>
              <a:t>effort validation</a:t>
            </a:r>
            <a:r>
              <a:rPr kumimoji="1" lang="en-US" altLang="zh-CN" dirty="0">
                <a:latin typeface="Helvetica" panose="020B0604020202020204" pitchFamily="34" charset="0"/>
              </a:rPr>
              <a:t>—be sure resources are available</a:t>
            </a:r>
          </a:p>
          <a:p>
            <a:pPr>
              <a:lnSpc>
                <a:spcPct val="150000"/>
              </a:lnSpc>
              <a:defRPr/>
            </a:pPr>
            <a:r>
              <a:rPr kumimoji="1" lang="en-US" altLang="zh-CN" i="1" dirty="0">
                <a:solidFill>
                  <a:srgbClr val="3366FF"/>
                </a:solidFill>
                <a:latin typeface="Helvetica" panose="020B0604020202020204" pitchFamily="34" charset="0"/>
                <a:ea typeface="+mn-ea"/>
                <a:cs typeface="宋体" charset="0"/>
              </a:rPr>
              <a:t>defined responsibilities</a:t>
            </a:r>
            <a:r>
              <a:rPr kumimoji="1" lang="en-US" altLang="zh-CN" dirty="0">
                <a:latin typeface="Helvetica" panose="020B0604020202020204" pitchFamily="34" charset="0"/>
              </a:rPr>
              <a:t>—people must be assigned</a:t>
            </a:r>
          </a:p>
          <a:p>
            <a:pPr>
              <a:lnSpc>
                <a:spcPct val="150000"/>
              </a:lnSpc>
              <a:defRPr/>
            </a:pPr>
            <a:r>
              <a:rPr kumimoji="1" lang="en-US" altLang="zh-CN" i="1" dirty="0">
                <a:solidFill>
                  <a:srgbClr val="3366FF"/>
                </a:solidFill>
                <a:latin typeface="Helvetica" panose="020B0604020202020204" pitchFamily="34" charset="0"/>
                <a:ea typeface="+mn-ea"/>
                <a:cs typeface="宋体" charset="0"/>
              </a:rPr>
              <a:t>defined outcomes</a:t>
            </a:r>
            <a:r>
              <a:rPr kumimoji="1" lang="en-US" altLang="zh-CN" dirty="0">
                <a:latin typeface="Helvetica" panose="020B0604020202020204" pitchFamily="34" charset="0"/>
              </a:rPr>
              <a:t>—each task must have an output</a:t>
            </a:r>
          </a:p>
          <a:p>
            <a:pPr>
              <a:lnSpc>
                <a:spcPct val="150000"/>
              </a:lnSpc>
              <a:defRPr/>
            </a:pPr>
            <a:r>
              <a:rPr kumimoji="1" lang="en-US" altLang="zh-CN" i="1" dirty="0">
                <a:solidFill>
                  <a:srgbClr val="3366FF"/>
                </a:solidFill>
                <a:latin typeface="Helvetica" panose="020B0604020202020204" pitchFamily="34" charset="0"/>
                <a:ea typeface="+mn-ea"/>
                <a:cs typeface="宋体" charset="0"/>
              </a:rPr>
              <a:t>defined milestones</a:t>
            </a:r>
            <a:r>
              <a:rPr kumimoji="1" lang="en-US" altLang="zh-CN" dirty="0">
                <a:latin typeface="Helvetica" panose="020B0604020202020204" pitchFamily="34" charset="0"/>
              </a:rPr>
              <a:t>—review for quality</a:t>
            </a:r>
          </a:p>
        </p:txBody>
      </p:sp>
      <p:sp>
        <p:nvSpPr>
          <p:cNvPr id="6147" name="灯片编号占位符 1">
            <a:extLst>
              <a:ext uri="{FF2B5EF4-FFF2-40B4-BE49-F238E27FC236}">
                <a16:creationId xmlns:a16="http://schemas.microsoft.com/office/drawing/2014/main" id="{B62F921E-CA71-7572-836B-C1A539665C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F9124FF-C596-457E-9D7B-399D7429E920}" type="slidenum">
              <a:rPr lang="en-US" altLang="zh-CN" sz="1400">
                <a:solidFill>
                  <a:schemeClr val="tx1"/>
                </a:solidFill>
              </a:rPr>
              <a:pPr>
                <a:spcBef>
                  <a:spcPct val="0"/>
                </a:spcBef>
                <a:buFontTx/>
                <a:buNone/>
              </a:pPr>
              <a:t>3</a:t>
            </a:fld>
            <a:endParaRPr lang="en-US" altLang="zh-CN" sz="1400">
              <a:solidFill>
                <a:schemeClr val="tx1"/>
              </a:solidFill>
            </a:endParaRPr>
          </a:p>
        </p:txBody>
      </p:sp>
      <p:sp>
        <p:nvSpPr>
          <p:cNvPr id="7" name="Rectangle 3">
            <a:extLst>
              <a:ext uri="{FF2B5EF4-FFF2-40B4-BE49-F238E27FC236}">
                <a16:creationId xmlns:a16="http://schemas.microsoft.com/office/drawing/2014/main" id="{E7D6F567-5FE4-E4DF-BF28-955007C1E18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Scheduling Principles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a:extLst>
              <a:ext uri="{FF2B5EF4-FFF2-40B4-BE49-F238E27FC236}">
                <a16:creationId xmlns:a16="http://schemas.microsoft.com/office/drawing/2014/main" id="{8A9C3F32-45F6-30E7-5944-1AE8426CC9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71F8C87-8883-4024-9923-DF49C9B8B0F8}" type="slidenum">
              <a:rPr lang="en-US" altLang="zh-CN" sz="1400">
                <a:solidFill>
                  <a:schemeClr val="tx1"/>
                </a:solidFill>
              </a:rPr>
              <a:pPr>
                <a:spcBef>
                  <a:spcPct val="0"/>
                </a:spcBef>
                <a:buFontTx/>
                <a:buNone/>
              </a:pPr>
              <a:t>4</a:t>
            </a:fld>
            <a:endParaRPr lang="en-US" altLang="zh-CN" sz="1400">
              <a:solidFill>
                <a:schemeClr val="tx1"/>
              </a:solidFill>
            </a:endParaRPr>
          </a:p>
        </p:txBody>
      </p:sp>
      <p:sp>
        <p:nvSpPr>
          <p:cNvPr id="7" name="Rectangle 3">
            <a:extLst>
              <a:ext uri="{FF2B5EF4-FFF2-40B4-BE49-F238E27FC236}">
                <a16:creationId xmlns:a16="http://schemas.microsoft.com/office/drawing/2014/main" id="{4724B200-03C8-51F4-707D-A9B1CF6E3E78}"/>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Effort and Delivery Time</a:t>
            </a:r>
          </a:p>
        </p:txBody>
      </p:sp>
      <p:pic>
        <p:nvPicPr>
          <p:cNvPr id="11" name="Picture 4">
            <a:extLst>
              <a:ext uri="{FF2B5EF4-FFF2-40B4-BE49-F238E27FC236}">
                <a16:creationId xmlns:a16="http://schemas.microsoft.com/office/drawing/2014/main" id="{D2333387-6294-57BC-7887-FB47A9B4C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557338"/>
            <a:ext cx="65659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a:extLst>
              <a:ext uri="{FF2B5EF4-FFF2-40B4-BE49-F238E27FC236}">
                <a16:creationId xmlns:a16="http://schemas.microsoft.com/office/drawing/2014/main" id="{8B0DEED9-BEA0-0B06-6B67-B475F3BBED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D3760A3-5603-4BB7-B694-5419B7971EF8}" type="slidenum">
              <a:rPr lang="en-US" altLang="zh-CN" sz="1400">
                <a:solidFill>
                  <a:schemeClr val="tx1"/>
                </a:solidFill>
              </a:rPr>
              <a:pPr>
                <a:spcBef>
                  <a:spcPct val="0"/>
                </a:spcBef>
                <a:buFontTx/>
                <a:buNone/>
              </a:pPr>
              <a:t>5</a:t>
            </a:fld>
            <a:endParaRPr lang="en-US" altLang="zh-CN" sz="1400">
              <a:solidFill>
                <a:schemeClr val="tx1"/>
              </a:solidFill>
            </a:endParaRPr>
          </a:p>
        </p:txBody>
      </p:sp>
      <p:sp>
        <p:nvSpPr>
          <p:cNvPr id="7" name="Rectangle 3">
            <a:extLst>
              <a:ext uri="{FF2B5EF4-FFF2-40B4-BE49-F238E27FC236}">
                <a16:creationId xmlns:a16="http://schemas.microsoft.com/office/drawing/2014/main" id="{06CAD240-B6FF-7277-B659-1EC138B907BE}"/>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Effort Allocation</a:t>
            </a:r>
          </a:p>
        </p:txBody>
      </p:sp>
      <p:sp>
        <p:nvSpPr>
          <p:cNvPr id="45" name="Rectangle 14">
            <a:extLst>
              <a:ext uri="{FF2B5EF4-FFF2-40B4-BE49-F238E27FC236}">
                <a16:creationId xmlns:a16="http://schemas.microsoft.com/office/drawing/2014/main" id="{4F78DF87-1314-654B-22F9-B33B3A22A6CA}"/>
              </a:ext>
            </a:extLst>
          </p:cNvPr>
          <p:cNvSpPr txBox="1">
            <a:spLocks noChangeArrowheads="1"/>
          </p:cNvSpPr>
          <p:nvPr/>
        </p:nvSpPr>
        <p:spPr bwMode="auto">
          <a:xfrm>
            <a:off x="3825875" y="1852613"/>
            <a:ext cx="3556000"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a:lstStyle>
          <a:p>
            <a:pPr eaLnBrk="1" hangingPunct="1">
              <a:defRPr/>
            </a:pPr>
            <a:r>
              <a:rPr lang="en-US" altLang="zh-CN" sz="2000" kern="0"/>
              <a:t>“front end” activities</a:t>
            </a:r>
          </a:p>
          <a:p>
            <a:pPr lvl="1" eaLnBrk="1" hangingPunct="1">
              <a:lnSpc>
                <a:spcPct val="65000"/>
              </a:lnSpc>
              <a:defRPr/>
            </a:pPr>
            <a:r>
              <a:rPr lang="en-US" altLang="zh-CN" sz="1800" kern="0"/>
              <a:t> customer communication</a:t>
            </a:r>
          </a:p>
          <a:p>
            <a:pPr lvl="1" eaLnBrk="1" hangingPunct="1">
              <a:lnSpc>
                <a:spcPct val="65000"/>
              </a:lnSpc>
              <a:defRPr/>
            </a:pPr>
            <a:r>
              <a:rPr lang="en-US" altLang="zh-CN" sz="1800" kern="0"/>
              <a:t> analysis</a:t>
            </a:r>
          </a:p>
          <a:p>
            <a:pPr lvl="1" eaLnBrk="1" hangingPunct="1">
              <a:lnSpc>
                <a:spcPct val="65000"/>
              </a:lnSpc>
              <a:defRPr/>
            </a:pPr>
            <a:r>
              <a:rPr lang="en-US" altLang="zh-CN" sz="1800" kern="0"/>
              <a:t> design</a:t>
            </a:r>
          </a:p>
          <a:p>
            <a:pPr lvl="1" eaLnBrk="1" hangingPunct="1">
              <a:lnSpc>
                <a:spcPct val="65000"/>
              </a:lnSpc>
              <a:defRPr/>
            </a:pPr>
            <a:r>
              <a:rPr lang="en-US" altLang="zh-CN" sz="1800" kern="0"/>
              <a:t> review and modification</a:t>
            </a:r>
          </a:p>
          <a:p>
            <a:pPr eaLnBrk="1" hangingPunct="1">
              <a:defRPr/>
            </a:pPr>
            <a:r>
              <a:rPr lang="en-US" altLang="zh-CN" sz="2000" kern="0"/>
              <a:t>construction activities</a:t>
            </a:r>
          </a:p>
          <a:p>
            <a:pPr lvl="1" eaLnBrk="1" hangingPunct="1">
              <a:defRPr/>
            </a:pPr>
            <a:r>
              <a:rPr lang="en-US" altLang="zh-CN" sz="1800" kern="0"/>
              <a:t> coding or code generation</a:t>
            </a:r>
          </a:p>
          <a:p>
            <a:pPr eaLnBrk="1" hangingPunct="1">
              <a:defRPr/>
            </a:pPr>
            <a:r>
              <a:rPr lang="en-US" altLang="zh-CN" sz="2000" kern="0"/>
              <a:t>testing and installation</a:t>
            </a:r>
          </a:p>
          <a:p>
            <a:pPr lvl="1" eaLnBrk="1" hangingPunct="1">
              <a:lnSpc>
                <a:spcPct val="65000"/>
              </a:lnSpc>
              <a:defRPr/>
            </a:pPr>
            <a:r>
              <a:rPr lang="en-US" altLang="zh-CN" sz="1800" kern="0"/>
              <a:t> unit, integration</a:t>
            </a:r>
          </a:p>
          <a:p>
            <a:pPr lvl="1" eaLnBrk="1" hangingPunct="1">
              <a:lnSpc>
                <a:spcPct val="65000"/>
              </a:lnSpc>
              <a:defRPr/>
            </a:pPr>
            <a:r>
              <a:rPr lang="en-US" altLang="zh-CN" sz="1800" kern="0"/>
              <a:t> white-box, black box</a:t>
            </a:r>
          </a:p>
          <a:p>
            <a:pPr lvl="1" eaLnBrk="1" hangingPunct="1">
              <a:lnSpc>
                <a:spcPct val="65000"/>
              </a:lnSpc>
              <a:defRPr/>
            </a:pPr>
            <a:r>
              <a:rPr lang="en-US" altLang="zh-CN" sz="1800" kern="0"/>
              <a:t> regression </a:t>
            </a:r>
          </a:p>
        </p:txBody>
      </p:sp>
      <p:grpSp>
        <p:nvGrpSpPr>
          <p:cNvPr id="46" name="Group 16">
            <a:extLst>
              <a:ext uri="{FF2B5EF4-FFF2-40B4-BE49-F238E27FC236}">
                <a16:creationId xmlns:a16="http://schemas.microsoft.com/office/drawing/2014/main" id="{16AEE25A-5B12-E290-EB4F-067FDECF0387}"/>
              </a:ext>
            </a:extLst>
          </p:cNvPr>
          <p:cNvGrpSpPr>
            <a:grpSpLocks/>
          </p:cNvGrpSpPr>
          <p:nvPr/>
        </p:nvGrpSpPr>
        <p:grpSpPr bwMode="auto">
          <a:xfrm>
            <a:off x="1692275" y="1700213"/>
            <a:ext cx="1703388" cy="4035425"/>
            <a:chOff x="895" y="770"/>
            <a:chExt cx="1250" cy="2917"/>
          </a:xfrm>
        </p:grpSpPr>
        <p:grpSp>
          <p:nvGrpSpPr>
            <p:cNvPr id="10251" name="Group 3">
              <a:extLst>
                <a:ext uri="{FF2B5EF4-FFF2-40B4-BE49-F238E27FC236}">
                  <a16:creationId xmlns:a16="http://schemas.microsoft.com/office/drawing/2014/main" id="{FC0D5A67-675D-6DD9-A362-03B8EF9A59FB}"/>
                </a:ext>
              </a:extLst>
            </p:cNvPr>
            <p:cNvGrpSpPr>
              <a:grpSpLocks/>
            </p:cNvGrpSpPr>
            <p:nvPr/>
          </p:nvGrpSpPr>
          <p:grpSpPr bwMode="auto">
            <a:xfrm>
              <a:off x="1664" y="2282"/>
              <a:ext cx="481" cy="1405"/>
              <a:chOff x="1464" y="2052"/>
              <a:chExt cx="481" cy="1249"/>
            </a:xfrm>
          </p:grpSpPr>
          <p:sp>
            <p:nvSpPr>
              <p:cNvPr id="57" name="Rectangle 4">
                <a:extLst>
                  <a:ext uri="{FF2B5EF4-FFF2-40B4-BE49-F238E27FC236}">
                    <a16:creationId xmlns:a16="http://schemas.microsoft.com/office/drawing/2014/main" id="{A7EFCB08-9FC1-CB1C-D89C-69576403BF02}"/>
                  </a:ext>
                </a:extLst>
              </p:cNvPr>
              <p:cNvSpPr>
                <a:spLocks noChangeArrowheads="1"/>
              </p:cNvSpPr>
              <p:nvPr/>
            </p:nvSpPr>
            <p:spPr bwMode="auto">
              <a:xfrm>
                <a:off x="1467" y="2213"/>
                <a:ext cx="329" cy="1083"/>
              </a:xfrm>
              <a:prstGeom prst="rect">
                <a:avLst/>
              </a:prstGeom>
              <a:solidFill>
                <a:srgbClr val="336699"/>
              </a:solidFill>
              <a:ln w="12700">
                <a:solidFill>
                  <a:srgbClr val="336699"/>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8" name="Freeform 5">
                <a:extLst>
                  <a:ext uri="{FF2B5EF4-FFF2-40B4-BE49-F238E27FC236}">
                    <a16:creationId xmlns:a16="http://schemas.microsoft.com/office/drawing/2014/main" id="{092E87CA-1275-F403-218B-2986F5B3BD4B}"/>
                  </a:ext>
                </a:extLst>
              </p:cNvPr>
              <p:cNvSpPr>
                <a:spLocks/>
              </p:cNvSpPr>
              <p:nvPr/>
            </p:nvSpPr>
            <p:spPr bwMode="auto">
              <a:xfrm>
                <a:off x="1464" y="2052"/>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 name="T21" fmla="*/ 0 w 481"/>
                  <a:gd name="T22" fmla="*/ 0 h 1249"/>
                  <a:gd name="T23" fmla="*/ 481 w 481"/>
                  <a:gd name="T24" fmla="*/ 1249 h 1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1249">
                    <a:moveTo>
                      <a:pt x="336" y="1248"/>
                    </a:moveTo>
                    <a:lnTo>
                      <a:pt x="480" y="1092"/>
                    </a:lnTo>
                    <a:lnTo>
                      <a:pt x="480" y="0"/>
                    </a:lnTo>
                    <a:lnTo>
                      <a:pt x="144" y="0"/>
                    </a:lnTo>
                    <a:lnTo>
                      <a:pt x="0" y="156"/>
                    </a:lnTo>
                    <a:lnTo>
                      <a:pt x="336" y="156"/>
                    </a:lnTo>
                    <a:lnTo>
                      <a:pt x="336" y="1248"/>
                    </a:lnTo>
                  </a:path>
                </a:pathLst>
              </a:custGeom>
              <a:solidFill>
                <a:srgbClr val="336699"/>
              </a:solidFill>
              <a:ln w="12700" cap="rnd" cmpd="sng">
                <a:solidFill>
                  <a:srgbClr val="336699"/>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grpSp>
        <p:grpSp>
          <p:nvGrpSpPr>
            <p:cNvPr id="10252" name="Group 6">
              <a:extLst>
                <a:ext uri="{FF2B5EF4-FFF2-40B4-BE49-F238E27FC236}">
                  <a16:creationId xmlns:a16="http://schemas.microsoft.com/office/drawing/2014/main" id="{A48BBC96-5A30-449A-4DCA-51A1EB6B376F}"/>
                </a:ext>
              </a:extLst>
            </p:cNvPr>
            <p:cNvGrpSpPr>
              <a:grpSpLocks/>
            </p:cNvGrpSpPr>
            <p:nvPr/>
          </p:nvGrpSpPr>
          <p:grpSpPr bwMode="auto">
            <a:xfrm>
              <a:off x="1664" y="1958"/>
              <a:ext cx="481" cy="541"/>
              <a:chOff x="1464" y="1764"/>
              <a:chExt cx="481" cy="481"/>
            </a:xfrm>
          </p:grpSpPr>
          <p:sp>
            <p:nvSpPr>
              <p:cNvPr id="55" name="Rectangle 7">
                <a:extLst>
                  <a:ext uri="{FF2B5EF4-FFF2-40B4-BE49-F238E27FC236}">
                    <a16:creationId xmlns:a16="http://schemas.microsoft.com/office/drawing/2014/main" id="{A1598B77-8375-E422-D2D5-72C5581F91B7}"/>
                  </a:ext>
                </a:extLst>
              </p:cNvPr>
              <p:cNvSpPr>
                <a:spLocks noChangeArrowheads="1"/>
              </p:cNvSpPr>
              <p:nvPr/>
            </p:nvSpPr>
            <p:spPr bwMode="auto">
              <a:xfrm>
                <a:off x="1467" y="1828"/>
                <a:ext cx="329" cy="412"/>
              </a:xfrm>
              <a:prstGeom prst="rect">
                <a:avLst/>
              </a:prstGeom>
              <a:solidFill>
                <a:srgbClr val="003366"/>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6" name="Freeform 8">
                <a:extLst>
                  <a:ext uri="{FF2B5EF4-FFF2-40B4-BE49-F238E27FC236}">
                    <a16:creationId xmlns:a16="http://schemas.microsoft.com/office/drawing/2014/main" id="{CC922C4D-FB2E-A2AE-5A1E-AC468D09A019}"/>
                  </a:ext>
                </a:extLst>
              </p:cNvPr>
              <p:cNvSpPr>
                <a:spLocks/>
              </p:cNvSpPr>
              <p:nvPr/>
            </p:nvSpPr>
            <p:spPr bwMode="auto">
              <a:xfrm>
                <a:off x="1464" y="1764"/>
                <a:ext cx="481" cy="482"/>
              </a:xfrm>
              <a:custGeom>
                <a:avLst/>
                <a:gdLst>
                  <a:gd name="T0" fmla="*/ 336 w 481"/>
                  <a:gd name="T1" fmla="*/ 480 h 481"/>
                  <a:gd name="T2" fmla="*/ 480 w 481"/>
                  <a:gd name="T3" fmla="*/ 420 h 481"/>
                  <a:gd name="T4" fmla="*/ 480 w 481"/>
                  <a:gd name="T5" fmla="*/ 0 h 481"/>
                  <a:gd name="T6" fmla="*/ 144 w 481"/>
                  <a:gd name="T7" fmla="*/ 0 h 481"/>
                  <a:gd name="T8" fmla="*/ 0 w 481"/>
                  <a:gd name="T9" fmla="*/ 60 h 481"/>
                  <a:gd name="T10" fmla="*/ 336 w 481"/>
                  <a:gd name="T11" fmla="*/ 60 h 481"/>
                  <a:gd name="T12" fmla="*/ 336 w 481"/>
                  <a:gd name="T13" fmla="*/ 480 h 481"/>
                  <a:gd name="T14" fmla="*/ 0 60000 65536"/>
                  <a:gd name="T15" fmla="*/ 0 60000 65536"/>
                  <a:gd name="T16" fmla="*/ 0 60000 65536"/>
                  <a:gd name="T17" fmla="*/ 0 60000 65536"/>
                  <a:gd name="T18" fmla="*/ 0 60000 65536"/>
                  <a:gd name="T19" fmla="*/ 0 60000 65536"/>
                  <a:gd name="T20" fmla="*/ 0 60000 65536"/>
                  <a:gd name="T21" fmla="*/ 0 w 481"/>
                  <a:gd name="T22" fmla="*/ 0 h 481"/>
                  <a:gd name="T23" fmla="*/ 481 w 481"/>
                  <a:gd name="T24" fmla="*/ 481 h 4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481">
                    <a:moveTo>
                      <a:pt x="336" y="480"/>
                    </a:moveTo>
                    <a:lnTo>
                      <a:pt x="480" y="420"/>
                    </a:lnTo>
                    <a:lnTo>
                      <a:pt x="480" y="0"/>
                    </a:lnTo>
                    <a:lnTo>
                      <a:pt x="144" y="0"/>
                    </a:lnTo>
                    <a:lnTo>
                      <a:pt x="0" y="60"/>
                    </a:lnTo>
                    <a:lnTo>
                      <a:pt x="336" y="60"/>
                    </a:lnTo>
                    <a:lnTo>
                      <a:pt x="336" y="480"/>
                    </a:lnTo>
                  </a:path>
                </a:pathLst>
              </a:custGeom>
              <a:solidFill>
                <a:srgbClr val="003366"/>
              </a:solidFill>
              <a:ln w="12700" cap="rnd" cmpd="sng">
                <a:solidFill>
                  <a:srgbClr val="000000"/>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grpSp>
        <p:grpSp>
          <p:nvGrpSpPr>
            <p:cNvPr id="10253" name="Group 9">
              <a:extLst>
                <a:ext uri="{FF2B5EF4-FFF2-40B4-BE49-F238E27FC236}">
                  <a16:creationId xmlns:a16="http://schemas.microsoft.com/office/drawing/2014/main" id="{0AD10FDB-2692-9B9C-B830-F256852A1B66}"/>
                </a:ext>
              </a:extLst>
            </p:cNvPr>
            <p:cNvGrpSpPr>
              <a:grpSpLocks/>
            </p:cNvGrpSpPr>
            <p:nvPr/>
          </p:nvGrpSpPr>
          <p:grpSpPr bwMode="auto">
            <a:xfrm>
              <a:off x="1664" y="770"/>
              <a:ext cx="481" cy="1405"/>
              <a:chOff x="1464" y="708"/>
              <a:chExt cx="481" cy="1249"/>
            </a:xfrm>
          </p:grpSpPr>
          <p:sp>
            <p:nvSpPr>
              <p:cNvPr id="53" name="Rectangle 10">
                <a:extLst>
                  <a:ext uri="{FF2B5EF4-FFF2-40B4-BE49-F238E27FC236}">
                    <a16:creationId xmlns:a16="http://schemas.microsoft.com/office/drawing/2014/main" id="{A2CCE011-BD27-92D9-3A14-1FB7BA70B657}"/>
                  </a:ext>
                </a:extLst>
              </p:cNvPr>
              <p:cNvSpPr>
                <a:spLocks noChangeArrowheads="1"/>
              </p:cNvSpPr>
              <p:nvPr/>
            </p:nvSpPr>
            <p:spPr bwMode="auto">
              <a:xfrm>
                <a:off x="1467" y="868"/>
                <a:ext cx="329" cy="1083"/>
              </a:xfrm>
              <a:prstGeom prst="rect">
                <a:avLst/>
              </a:prstGeom>
              <a:solidFill>
                <a:srgbClr val="DDDDDD"/>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4" name="Freeform 11">
                <a:extLst>
                  <a:ext uri="{FF2B5EF4-FFF2-40B4-BE49-F238E27FC236}">
                    <a16:creationId xmlns:a16="http://schemas.microsoft.com/office/drawing/2014/main" id="{EA85325F-4A35-C814-1DEC-551FE6E7EFA4}"/>
                  </a:ext>
                </a:extLst>
              </p:cNvPr>
              <p:cNvSpPr>
                <a:spLocks/>
              </p:cNvSpPr>
              <p:nvPr/>
            </p:nvSpPr>
            <p:spPr bwMode="auto">
              <a:xfrm>
                <a:off x="1464" y="708"/>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 name="T21" fmla="*/ 0 w 481"/>
                  <a:gd name="T22" fmla="*/ 0 h 1249"/>
                  <a:gd name="T23" fmla="*/ 481 w 481"/>
                  <a:gd name="T24" fmla="*/ 1249 h 1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1249">
                    <a:moveTo>
                      <a:pt x="336" y="1248"/>
                    </a:moveTo>
                    <a:lnTo>
                      <a:pt x="480" y="1092"/>
                    </a:lnTo>
                    <a:lnTo>
                      <a:pt x="480" y="0"/>
                    </a:lnTo>
                    <a:lnTo>
                      <a:pt x="144" y="0"/>
                    </a:lnTo>
                    <a:lnTo>
                      <a:pt x="0" y="156"/>
                    </a:lnTo>
                    <a:lnTo>
                      <a:pt x="336" y="156"/>
                    </a:lnTo>
                    <a:lnTo>
                      <a:pt x="336" y="1248"/>
                    </a:lnTo>
                  </a:path>
                </a:pathLst>
              </a:custGeom>
              <a:solidFill>
                <a:srgbClr val="DDDDDD"/>
              </a:solidFill>
              <a:ln w="12700" cap="rnd" cmpd="sng">
                <a:solidFill>
                  <a:srgbClr val="000000"/>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grpSp>
        <p:sp>
          <p:nvSpPr>
            <p:cNvPr id="50" name="Rectangle 12">
              <a:extLst>
                <a:ext uri="{FF2B5EF4-FFF2-40B4-BE49-F238E27FC236}">
                  <a16:creationId xmlns:a16="http://schemas.microsoft.com/office/drawing/2014/main" id="{C88F1833-1FE2-AA00-1BC8-59B06351B4FF}"/>
                </a:ext>
              </a:extLst>
            </p:cNvPr>
            <p:cNvSpPr>
              <a:spLocks noChangeArrowheads="1"/>
            </p:cNvSpPr>
            <p:nvPr/>
          </p:nvSpPr>
          <p:spPr bwMode="auto">
            <a:xfrm>
              <a:off x="943" y="1158"/>
              <a:ext cx="904" cy="302"/>
            </a:xfrm>
            <a:prstGeom prst="rect">
              <a:avLst/>
            </a:prstGeom>
            <a:noFill/>
            <a:ln w="12700">
              <a:noFill/>
              <a:miter lim="800000"/>
              <a:headEnd/>
              <a:tailEnd/>
            </a:ln>
            <a:effectLst/>
          </p:spPr>
          <p:txBody>
            <a:bodyPr wrap="none" lIns="90487" tIns="44450" rIns="90487" bIns="44450">
              <a:spAutoFit/>
            </a:bodyPr>
            <a:lstStyle/>
            <a:p>
              <a:pPr eaLnBrk="1" fontAlgn="auto" hangingPunct="1">
                <a:lnSpc>
                  <a:spcPct val="90000"/>
                </a:lnSpc>
                <a:spcBef>
                  <a:spcPts val="0"/>
                </a:spcBef>
                <a:spcAft>
                  <a:spcPts val="0"/>
                </a:spcAft>
                <a:defRPr/>
              </a:pPr>
              <a:r>
                <a:rPr lang="en-US" sz="2400" b="1" kern="0">
                  <a:solidFill>
                    <a:srgbClr val="000000"/>
                  </a:solidFill>
                  <a:effectLst>
                    <a:outerShdw blurRad="38100" dist="38100" dir="2700000" algn="tl">
                      <a:srgbClr val="FFFFFF"/>
                    </a:outerShdw>
                  </a:effectLst>
                  <a:latin typeface="Arial" charset="0"/>
                  <a:ea typeface="ＭＳ Ｐゴシック" pitchFamily="-128" charset="-128"/>
                </a:rPr>
                <a:t>40-50%</a:t>
              </a:r>
            </a:p>
          </p:txBody>
        </p:sp>
        <p:sp>
          <p:nvSpPr>
            <p:cNvPr id="51" name="Rectangle 13">
              <a:extLst>
                <a:ext uri="{FF2B5EF4-FFF2-40B4-BE49-F238E27FC236}">
                  <a16:creationId xmlns:a16="http://schemas.microsoft.com/office/drawing/2014/main" id="{C3AA2D6E-847A-AC7A-75B5-60E34EE63042}"/>
                </a:ext>
              </a:extLst>
            </p:cNvPr>
            <p:cNvSpPr>
              <a:spLocks noChangeArrowheads="1"/>
            </p:cNvSpPr>
            <p:nvPr/>
          </p:nvSpPr>
          <p:spPr bwMode="auto">
            <a:xfrm>
              <a:off x="935" y="3147"/>
              <a:ext cx="904" cy="303"/>
            </a:xfrm>
            <a:prstGeom prst="rect">
              <a:avLst/>
            </a:prstGeom>
            <a:noFill/>
            <a:ln w="12700">
              <a:noFill/>
              <a:miter lim="800000"/>
              <a:headEnd/>
              <a:tailEnd/>
            </a:ln>
            <a:effectLst/>
          </p:spPr>
          <p:txBody>
            <a:bodyPr wrap="none" lIns="90487" tIns="44450" rIns="90487" bIns="44450">
              <a:spAutoFit/>
            </a:bodyPr>
            <a:lstStyle/>
            <a:p>
              <a:pPr eaLnBrk="1" fontAlgn="auto" hangingPunct="1">
                <a:lnSpc>
                  <a:spcPct val="90000"/>
                </a:lnSpc>
                <a:spcBef>
                  <a:spcPts val="0"/>
                </a:spcBef>
                <a:spcAft>
                  <a:spcPts val="0"/>
                </a:spcAft>
                <a:defRPr/>
              </a:pPr>
              <a:r>
                <a:rPr lang="en-US" sz="2400" b="1" kern="0">
                  <a:solidFill>
                    <a:srgbClr val="000000"/>
                  </a:solidFill>
                  <a:effectLst>
                    <a:outerShdw blurRad="38100" dist="38100" dir="2700000" algn="tl">
                      <a:srgbClr val="FFFFFF"/>
                    </a:outerShdw>
                  </a:effectLst>
                  <a:latin typeface="Arial" charset="0"/>
                  <a:ea typeface="ＭＳ Ｐゴシック" pitchFamily="-128" charset="-128"/>
                </a:rPr>
                <a:t>30-40%</a:t>
              </a:r>
            </a:p>
          </p:txBody>
        </p:sp>
        <p:sp>
          <p:nvSpPr>
            <p:cNvPr id="52" name="Rectangle 15">
              <a:extLst>
                <a:ext uri="{FF2B5EF4-FFF2-40B4-BE49-F238E27FC236}">
                  <a16:creationId xmlns:a16="http://schemas.microsoft.com/office/drawing/2014/main" id="{064D61C6-BC3A-7375-1DC6-E2F128D77085}"/>
                </a:ext>
              </a:extLst>
            </p:cNvPr>
            <p:cNvSpPr>
              <a:spLocks noChangeArrowheads="1"/>
            </p:cNvSpPr>
            <p:nvPr/>
          </p:nvSpPr>
          <p:spPr bwMode="auto">
            <a:xfrm>
              <a:off x="895" y="2184"/>
              <a:ext cx="904" cy="302"/>
            </a:xfrm>
            <a:prstGeom prst="rect">
              <a:avLst/>
            </a:prstGeom>
            <a:noFill/>
            <a:ln w="12700">
              <a:noFill/>
              <a:miter lim="800000"/>
              <a:headEnd/>
              <a:tailEnd/>
            </a:ln>
            <a:effectLst/>
          </p:spPr>
          <p:txBody>
            <a:bodyPr wrap="none" lIns="90487" tIns="44450" rIns="90487" bIns="44450">
              <a:spAutoFit/>
            </a:bodyPr>
            <a:lstStyle/>
            <a:p>
              <a:pPr eaLnBrk="1" fontAlgn="auto" hangingPunct="1">
                <a:lnSpc>
                  <a:spcPct val="90000"/>
                </a:lnSpc>
                <a:spcBef>
                  <a:spcPts val="0"/>
                </a:spcBef>
                <a:spcAft>
                  <a:spcPts val="0"/>
                </a:spcAft>
                <a:defRPr/>
              </a:pPr>
              <a:r>
                <a:rPr lang="en-US" sz="2400" b="1" kern="0">
                  <a:solidFill>
                    <a:srgbClr val="000000"/>
                  </a:solidFill>
                  <a:effectLst>
                    <a:outerShdw blurRad="38100" dist="38100" dir="2700000" algn="tl">
                      <a:srgbClr val="FFFFFF"/>
                    </a:outerShdw>
                  </a:effectLst>
                  <a:latin typeface="Arial" charset="0"/>
                  <a:ea typeface="ＭＳ Ｐゴシック" pitchFamily="-128" charset="-128"/>
                </a:rPr>
                <a:t>15-20%</a:t>
              </a:r>
            </a:p>
          </p:txBody>
        </p:sp>
      </p:grpSp>
      <p:sp>
        <p:nvSpPr>
          <p:cNvPr id="59" name="Line 17">
            <a:extLst>
              <a:ext uri="{FF2B5EF4-FFF2-40B4-BE49-F238E27FC236}">
                <a16:creationId xmlns:a16="http://schemas.microsoft.com/office/drawing/2014/main" id="{3137FCE7-B8BA-6EB1-F710-2AD6538165EE}"/>
              </a:ext>
            </a:extLst>
          </p:cNvPr>
          <p:cNvSpPr>
            <a:spLocks noChangeShapeType="1"/>
          </p:cNvSpPr>
          <p:nvPr/>
        </p:nvSpPr>
        <p:spPr bwMode="auto">
          <a:xfrm flipH="1">
            <a:off x="3292475" y="2081213"/>
            <a:ext cx="685800" cy="315912"/>
          </a:xfrm>
          <a:prstGeom prst="line">
            <a:avLst/>
          </a:prstGeom>
          <a:noFill/>
          <a:ln w="19050">
            <a:solidFill>
              <a:srgbClr val="9A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60" name="Line 18">
            <a:extLst>
              <a:ext uri="{FF2B5EF4-FFF2-40B4-BE49-F238E27FC236}">
                <a16:creationId xmlns:a16="http://schemas.microsoft.com/office/drawing/2014/main" id="{B7180134-3D5D-7203-832D-4A3ABB0EC290}"/>
              </a:ext>
            </a:extLst>
          </p:cNvPr>
          <p:cNvSpPr>
            <a:spLocks noChangeShapeType="1"/>
          </p:cNvSpPr>
          <p:nvPr/>
        </p:nvSpPr>
        <p:spPr bwMode="auto">
          <a:xfrm flipH="1">
            <a:off x="3292475" y="3376613"/>
            <a:ext cx="685800" cy="369887"/>
          </a:xfrm>
          <a:prstGeom prst="line">
            <a:avLst/>
          </a:prstGeom>
          <a:noFill/>
          <a:ln w="19050">
            <a:solidFill>
              <a:srgbClr val="9A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61" name="Line 19">
            <a:extLst>
              <a:ext uri="{FF2B5EF4-FFF2-40B4-BE49-F238E27FC236}">
                <a16:creationId xmlns:a16="http://schemas.microsoft.com/office/drawing/2014/main" id="{C4B0A187-58B8-62E0-A8A5-1C28AE3EACB8}"/>
              </a:ext>
            </a:extLst>
          </p:cNvPr>
          <p:cNvSpPr>
            <a:spLocks noChangeShapeType="1"/>
          </p:cNvSpPr>
          <p:nvPr/>
        </p:nvSpPr>
        <p:spPr bwMode="auto">
          <a:xfrm flipH="1">
            <a:off x="3292475" y="4291013"/>
            <a:ext cx="685800" cy="381000"/>
          </a:xfrm>
          <a:prstGeom prst="line">
            <a:avLst/>
          </a:prstGeom>
          <a:noFill/>
          <a:ln w="19050">
            <a:solidFill>
              <a:srgbClr val="9A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62" name="Line 20">
            <a:extLst>
              <a:ext uri="{FF2B5EF4-FFF2-40B4-BE49-F238E27FC236}">
                <a16:creationId xmlns:a16="http://schemas.microsoft.com/office/drawing/2014/main" id="{982351A6-2C30-F6E5-0481-EF0E038AE7EA}"/>
              </a:ext>
            </a:extLst>
          </p:cNvPr>
          <p:cNvSpPr>
            <a:spLocks noChangeShapeType="1"/>
          </p:cNvSpPr>
          <p:nvPr/>
        </p:nvSpPr>
        <p:spPr bwMode="auto">
          <a:xfrm>
            <a:off x="3216275" y="4062413"/>
            <a:ext cx="0" cy="16764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63" name="Line 21">
            <a:extLst>
              <a:ext uri="{FF2B5EF4-FFF2-40B4-BE49-F238E27FC236}">
                <a16:creationId xmlns:a16="http://schemas.microsoft.com/office/drawing/2014/main" id="{B180F743-6809-8ACD-4AB3-41498F3366CD}"/>
              </a:ext>
            </a:extLst>
          </p:cNvPr>
          <p:cNvSpPr>
            <a:spLocks noChangeShapeType="1"/>
          </p:cNvSpPr>
          <p:nvPr/>
        </p:nvSpPr>
        <p:spPr bwMode="auto">
          <a:xfrm flipV="1">
            <a:off x="3216275" y="1700213"/>
            <a:ext cx="15240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down)">
                                      <p:cBhvr>
                                        <p:cTn id="10" dur="500"/>
                                        <p:tgtEl>
                                          <p:spTgt spid="46"/>
                                        </p:tgtEl>
                                      </p:cBhvr>
                                    </p:animEffect>
                                  </p:childTnLst>
                                </p:cTn>
                              </p:par>
                              <p:par>
                                <p:cTn id="11" presetID="22" presetClass="entr" presetSubtype="4"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down)">
                                      <p:cBhvr>
                                        <p:cTn id="13" dur="500"/>
                                        <p:tgtEl>
                                          <p:spTgt spid="59"/>
                                        </p:tgtEl>
                                      </p:cBhvr>
                                    </p:animEffect>
                                  </p:childTnLst>
                                </p:cTn>
                              </p:par>
                              <p:par>
                                <p:cTn id="14" presetID="22" presetClass="entr" presetSubtype="4"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down)">
                                      <p:cBhvr>
                                        <p:cTn id="16" dur="500"/>
                                        <p:tgtEl>
                                          <p:spTgt spid="60"/>
                                        </p:tgtEl>
                                      </p:cBhvr>
                                    </p:animEffect>
                                  </p:childTnLst>
                                </p:cTn>
                              </p:par>
                              <p:par>
                                <p:cTn id="17" presetID="22" presetClass="entr" presetSubtype="4"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down)">
                                      <p:cBhvr>
                                        <p:cTn id="19" dur="500"/>
                                        <p:tgtEl>
                                          <p:spTgt spid="61"/>
                                        </p:tgtEl>
                                      </p:cBhvr>
                                    </p:animEffect>
                                  </p:childTnLst>
                                </p:cTn>
                              </p:par>
                              <p:par>
                                <p:cTn id="20" presetID="22" presetClass="entr" presetSubtype="4"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down)">
                                      <p:cBhvr>
                                        <p:cTn id="22" dur="500"/>
                                        <p:tgtEl>
                                          <p:spTgt spid="62"/>
                                        </p:tgtEl>
                                      </p:cBhvr>
                                    </p:animEffect>
                                  </p:childTnLst>
                                </p:cTn>
                              </p:par>
                              <p:par>
                                <p:cTn id="23" presetID="22" presetClass="entr" presetSubtype="4"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9A75209-4881-5DEE-C229-656141085C7B}"/>
              </a:ext>
            </a:extLst>
          </p:cNvPr>
          <p:cNvSpPr>
            <a:spLocks noChangeArrowheads="1"/>
          </p:cNvSpPr>
          <p:nvPr/>
        </p:nvSpPr>
        <p:spPr bwMode="auto">
          <a:xfrm>
            <a:off x="742950" y="2047875"/>
            <a:ext cx="8077200" cy="246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pPr>
            <a:r>
              <a:rPr kumimoji="1" lang="en-US" altLang="zh-CN">
                <a:latin typeface="Helvetica" panose="020B0604020202020204" pitchFamily="34" charset="0"/>
              </a:rPr>
              <a:t>determine type of project</a:t>
            </a:r>
          </a:p>
          <a:p>
            <a:pPr>
              <a:lnSpc>
                <a:spcPct val="150000"/>
              </a:lnSpc>
            </a:pPr>
            <a:r>
              <a:rPr kumimoji="1" lang="en-US" altLang="zh-CN">
                <a:latin typeface="Helvetica" panose="020B0604020202020204" pitchFamily="34" charset="0"/>
              </a:rPr>
              <a:t>assess the degree of rigor required</a:t>
            </a:r>
          </a:p>
          <a:p>
            <a:pPr>
              <a:lnSpc>
                <a:spcPct val="150000"/>
              </a:lnSpc>
            </a:pPr>
            <a:r>
              <a:rPr kumimoji="1" lang="en-US" altLang="zh-CN">
                <a:latin typeface="Helvetica" panose="020B0604020202020204" pitchFamily="34" charset="0"/>
              </a:rPr>
              <a:t>identify adaptation criteria</a:t>
            </a:r>
          </a:p>
          <a:p>
            <a:pPr>
              <a:lnSpc>
                <a:spcPct val="150000"/>
              </a:lnSpc>
            </a:pPr>
            <a:r>
              <a:rPr kumimoji="1" lang="en-US" altLang="zh-CN">
                <a:latin typeface="Helvetica" panose="020B0604020202020204" pitchFamily="34" charset="0"/>
              </a:rPr>
              <a:t>select appropriate software engineering tasks</a:t>
            </a:r>
          </a:p>
        </p:txBody>
      </p:sp>
      <p:sp>
        <p:nvSpPr>
          <p:cNvPr id="12291" name="灯片编号占位符 1">
            <a:extLst>
              <a:ext uri="{FF2B5EF4-FFF2-40B4-BE49-F238E27FC236}">
                <a16:creationId xmlns:a16="http://schemas.microsoft.com/office/drawing/2014/main" id="{E2202329-8D66-0E77-FFFD-0B72BE609C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32AB1A4-6F51-4884-BB99-154BFF527FEF}" type="slidenum">
              <a:rPr lang="en-US" altLang="zh-CN" sz="1400">
                <a:solidFill>
                  <a:schemeClr val="tx1"/>
                </a:solidFill>
              </a:rPr>
              <a:pPr>
                <a:spcBef>
                  <a:spcPct val="0"/>
                </a:spcBef>
                <a:buFontTx/>
                <a:buNone/>
              </a:pPr>
              <a:t>6</a:t>
            </a:fld>
            <a:endParaRPr lang="en-US" altLang="zh-CN" sz="1400">
              <a:solidFill>
                <a:schemeClr val="tx1"/>
              </a:solidFill>
            </a:endParaRPr>
          </a:p>
        </p:txBody>
      </p:sp>
      <p:sp>
        <p:nvSpPr>
          <p:cNvPr id="7" name="Rectangle 3">
            <a:extLst>
              <a:ext uri="{FF2B5EF4-FFF2-40B4-BE49-F238E27FC236}">
                <a16:creationId xmlns:a16="http://schemas.microsoft.com/office/drawing/2014/main" id="{4FD87FD0-ADB3-9D3B-196A-7853ACC145AA}"/>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Defining Task Sets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a:extLst>
              <a:ext uri="{FF2B5EF4-FFF2-40B4-BE49-F238E27FC236}">
                <a16:creationId xmlns:a16="http://schemas.microsoft.com/office/drawing/2014/main" id="{310B050B-9C54-AA56-7A55-72D6830DD2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37002C70-78B5-41AB-887B-44353EE711D8}" type="slidenum">
              <a:rPr lang="en-US" altLang="zh-CN" sz="1400">
                <a:solidFill>
                  <a:schemeClr val="tx1"/>
                </a:solidFill>
              </a:rPr>
              <a:pPr>
                <a:spcBef>
                  <a:spcPct val="0"/>
                </a:spcBef>
                <a:buFontTx/>
                <a:buNone/>
              </a:pPr>
              <a:t>7</a:t>
            </a:fld>
            <a:endParaRPr lang="en-US" altLang="zh-CN" sz="1400">
              <a:solidFill>
                <a:schemeClr val="tx1"/>
              </a:solidFill>
            </a:endParaRPr>
          </a:p>
        </p:txBody>
      </p:sp>
      <p:sp>
        <p:nvSpPr>
          <p:cNvPr id="7" name="Rectangle 3">
            <a:extLst>
              <a:ext uri="{FF2B5EF4-FFF2-40B4-BE49-F238E27FC236}">
                <a16:creationId xmlns:a16="http://schemas.microsoft.com/office/drawing/2014/main" id="{5CED0D74-4893-6AE0-2A08-4975ABBEEE59}"/>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Task Set Refinement</a:t>
            </a:r>
          </a:p>
        </p:txBody>
      </p:sp>
      <p:sp>
        <p:nvSpPr>
          <p:cNvPr id="5" name="Text Box 3">
            <a:extLst>
              <a:ext uri="{FF2B5EF4-FFF2-40B4-BE49-F238E27FC236}">
                <a16:creationId xmlns:a16="http://schemas.microsoft.com/office/drawing/2014/main" id="{44136744-3C5F-318D-4597-855836669EB9}"/>
              </a:ext>
            </a:extLst>
          </p:cNvPr>
          <p:cNvSpPr txBox="1">
            <a:spLocks noChangeArrowheads="1"/>
          </p:cNvSpPr>
          <p:nvPr/>
        </p:nvSpPr>
        <p:spPr bwMode="auto">
          <a:xfrm>
            <a:off x="1822450" y="1700213"/>
            <a:ext cx="57229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ts val="300"/>
              </a:spcBef>
              <a:buFontTx/>
              <a:buNone/>
            </a:pPr>
            <a:r>
              <a:rPr lang="en-US" altLang="zh-CN" sz="1600" b="1">
                <a:solidFill>
                  <a:srgbClr val="000000"/>
                </a:solidFill>
                <a:latin typeface="Palatino" charset="0"/>
                <a:ea typeface="ＭＳ Ｐゴシック" panose="020B0600070205080204" pitchFamily="34" charset="-128"/>
              </a:rPr>
              <a:t>1.1     </a:t>
            </a:r>
            <a:r>
              <a:rPr lang="en-US" altLang="zh-CN" sz="1600" b="1">
                <a:solidFill>
                  <a:srgbClr val="9A0000"/>
                </a:solidFill>
                <a:latin typeface="Palatino" charset="0"/>
                <a:ea typeface="ＭＳ Ｐゴシック" panose="020B0600070205080204" pitchFamily="34" charset="-128"/>
              </a:rPr>
              <a:t>Concept scoping</a:t>
            </a:r>
            <a:r>
              <a:rPr lang="en-US" altLang="zh-CN" sz="1600">
                <a:solidFill>
                  <a:srgbClr val="000000"/>
                </a:solidFill>
                <a:latin typeface="Palatino" charset="0"/>
                <a:ea typeface="ＭＳ Ｐゴシック" panose="020B0600070205080204" pitchFamily="34" charset="-128"/>
              </a:rPr>
              <a:t> determines the overall scope of the project.</a:t>
            </a:r>
            <a:endParaRPr lang="en-US" altLang="zh-CN" sz="1600" b="1">
              <a:solidFill>
                <a:srgbClr val="000000"/>
              </a:solidFill>
              <a:latin typeface="Palatino" charset="0"/>
              <a:ea typeface="ＭＳ Ｐゴシック" panose="020B0600070205080204" pitchFamily="34" charset="-128"/>
            </a:endParaRPr>
          </a:p>
        </p:txBody>
      </p:sp>
      <p:sp>
        <p:nvSpPr>
          <p:cNvPr id="6" name="Text Box 4">
            <a:extLst>
              <a:ext uri="{FF2B5EF4-FFF2-40B4-BE49-F238E27FC236}">
                <a16:creationId xmlns:a16="http://schemas.microsoft.com/office/drawing/2014/main" id="{3718AC83-CF04-1E9E-470C-E7228B01BCE3}"/>
              </a:ext>
            </a:extLst>
          </p:cNvPr>
          <p:cNvSpPr txBox="1">
            <a:spLocks noChangeArrowheads="1"/>
          </p:cNvSpPr>
          <p:nvPr/>
        </p:nvSpPr>
        <p:spPr bwMode="auto">
          <a:xfrm>
            <a:off x="2432050" y="2309813"/>
            <a:ext cx="5767388"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600"/>
              </a:spcBef>
              <a:spcAft>
                <a:spcPts val="0"/>
              </a:spcAft>
              <a:defRPr/>
            </a:pPr>
            <a:r>
              <a:rPr lang="en-US" altLang="zh-CN" sz="900" kern="0" dirty="0">
                <a:solidFill>
                  <a:srgbClr val="000000"/>
                </a:solidFill>
              </a:rPr>
              <a:t>Task definition:  Task 1.1  Concept Scoping  </a:t>
            </a:r>
          </a:p>
          <a:p>
            <a:pPr eaLnBrk="1" fontAlgn="auto" hangingPunct="1">
              <a:spcBef>
                <a:spcPts val="300"/>
              </a:spcBef>
              <a:spcAft>
                <a:spcPts val="0"/>
              </a:spcAft>
              <a:defRPr/>
            </a:pPr>
            <a:r>
              <a:rPr lang="en-US" altLang="zh-CN" sz="900" kern="0" dirty="0">
                <a:solidFill>
                  <a:srgbClr val="000000"/>
                </a:solidFill>
              </a:rPr>
              <a:t>1.1.1	Identify need, benefits and potential customers;</a:t>
            </a:r>
          </a:p>
          <a:p>
            <a:pPr eaLnBrk="1" fontAlgn="auto" hangingPunct="1">
              <a:spcBef>
                <a:spcPts val="300"/>
              </a:spcBef>
              <a:spcAft>
                <a:spcPts val="0"/>
              </a:spcAft>
              <a:defRPr/>
            </a:pPr>
            <a:r>
              <a:rPr lang="en-US" altLang="zh-CN" sz="900" kern="0" dirty="0">
                <a:solidFill>
                  <a:srgbClr val="000000"/>
                </a:solidFill>
              </a:rPr>
              <a:t>1.1.2	Define desired output/control and input events that drive the application;</a:t>
            </a:r>
          </a:p>
          <a:p>
            <a:pPr eaLnBrk="1" fontAlgn="auto" hangingPunct="1">
              <a:spcBef>
                <a:spcPts val="300"/>
              </a:spcBef>
              <a:spcAft>
                <a:spcPts val="0"/>
              </a:spcAft>
              <a:defRPr/>
            </a:pPr>
            <a:r>
              <a:rPr lang="en-US" altLang="zh-CN" sz="900" kern="0" dirty="0">
                <a:solidFill>
                  <a:srgbClr val="000000"/>
                </a:solidFill>
              </a:rPr>
              <a:t>	Begin Task 1.1.2</a:t>
            </a:r>
          </a:p>
          <a:p>
            <a:pPr eaLnBrk="1" fontAlgn="auto" hangingPunct="1">
              <a:spcBef>
                <a:spcPts val="300"/>
              </a:spcBef>
              <a:spcAft>
                <a:spcPts val="0"/>
              </a:spcAft>
              <a:defRPr/>
            </a:pPr>
            <a:r>
              <a:rPr lang="en-US" altLang="zh-CN" sz="900" kern="0" dirty="0">
                <a:solidFill>
                  <a:srgbClr val="000000"/>
                </a:solidFill>
              </a:rPr>
              <a:t>	1.1.2.1	FTR:  Review written description of need</a:t>
            </a:r>
          </a:p>
          <a:p>
            <a:pPr marL="0" lvl="1" eaLnBrk="1" fontAlgn="auto" hangingPunct="1">
              <a:spcBef>
                <a:spcPts val="0"/>
              </a:spcBef>
              <a:spcAft>
                <a:spcPts val="0"/>
              </a:spcAft>
              <a:defRPr/>
            </a:pPr>
            <a:r>
              <a:rPr lang="en-US" altLang="zh-CN" sz="900" kern="0" dirty="0">
                <a:solidFill>
                  <a:srgbClr val="000000"/>
                </a:solidFill>
                <a:latin typeface="Times" panose="02020603050405020304" pitchFamily="18" charset="0"/>
              </a:rPr>
              <a:t> FTR indicates that a formal technical review (Chapter 26) is to be conducted.</a:t>
            </a:r>
          </a:p>
          <a:p>
            <a:pPr eaLnBrk="1" fontAlgn="auto" hangingPunct="1">
              <a:spcBef>
                <a:spcPts val="300"/>
              </a:spcBef>
              <a:spcAft>
                <a:spcPts val="0"/>
              </a:spcAft>
              <a:defRPr/>
            </a:pPr>
            <a:r>
              <a:rPr lang="en-US" altLang="zh-CN" sz="900" kern="0" dirty="0">
                <a:solidFill>
                  <a:srgbClr val="000000"/>
                </a:solidFill>
              </a:rPr>
              <a:t>	1.1.2.2	Derive a list of customer visible outputs/inputs</a:t>
            </a:r>
          </a:p>
          <a:p>
            <a:pPr eaLnBrk="1" fontAlgn="auto" hangingPunct="1">
              <a:spcBef>
                <a:spcPts val="300"/>
              </a:spcBef>
              <a:spcAft>
                <a:spcPts val="0"/>
              </a:spcAft>
              <a:defRPr/>
            </a:pPr>
            <a:r>
              <a:rPr lang="en-US" altLang="zh-CN" sz="900" kern="0" dirty="0">
                <a:solidFill>
                  <a:srgbClr val="000000"/>
                </a:solidFill>
              </a:rPr>
              <a:t>	1.1.2.3	FTR:  Review outputs/inputs with customer and revise as required;</a:t>
            </a:r>
          </a:p>
          <a:p>
            <a:pPr eaLnBrk="1" fontAlgn="auto" hangingPunct="1">
              <a:spcBef>
                <a:spcPts val="300"/>
              </a:spcBef>
              <a:spcAft>
                <a:spcPts val="0"/>
              </a:spcAft>
              <a:defRPr/>
            </a:pPr>
            <a:r>
              <a:rPr lang="en-US" altLang="zh-CN" sz="900" kern="0" dirty="0">
                <a:solidFill>
                  <a:srgbClr val="000000"/>
                </a:solidFill>
              </a:rPr>
              <a:t>	</a:t>
            </a:r>
            <a:r>
              <a:rPr lang="en-US" altLang="zh-CN" sz="900" kern="0" dirty="0" err="1">
                <a:solidFill>
                  <a:srgbClr val="000000"/>
                </a:solidFill>
              </a:rPr>
              <a:t>endtask</a:t>
            </a:r>
            <a:r>
              <a:rPr lang="en-US" altLang="zh-CN" sz="900" kern="0" dirty="0">
                <a:solidFill>
                  <a:srgbClr val="000000"/>
                </a:solidFill>
              </a:rPr>
              <a:t> Task 1.1.2</a:t>
            </a:r>
          </a:p>
          <a:p>
            <a:pPr eaLnBrk="1" fontAlgn="auto" hangingPunct="1">
              <a:spcBef>
                <a:spcPts val="300"/>
              </a:spcBef>
              <a:spcAft>
                <a:spcPts val="0"/>
              </a:spcAft>
              <a:defRPr/>
            </a:pPr>
            <a:r>
              <a:rPr lang="en-US" altLang="zh-CN" sz="900" kern="0" dirty="0">
                <a:solidFill>
                  <a:srgbClr val="000000"/>
                </a:solidFill>
              </a:rPr>
              <a:t>1.1.3	Define the functionality/behavior for each major function;</a:t>
            </a:r>
          </a:p>
          <a:p>
            <a:pPr eaLnBrk="1" fontAlgn="auto" hangingPunct="1">
              <a:spcBef>
                <a:spcPts val="300"/>
              </a:spcBef>
              <a:spcAft>
                <a:spcPts val="0"/>
              </a:spcAft>
              <a:defRPr/>
            </a:pPr>
            <a:r>
              <a:rPr lang="en-US" altLang="zh-CN" sz="900" kern="0" dirty="0">
                <a:solidFill>
                  <a:srgbClr val="000000"/>
                </a:solidFill>
              </a:rPr>
              <a:t>	Begin Task 1.1.3</a:t>
            </a:r>
          </a:p>
          <a:p>
            <a:pPr eaLnBrk="1" fontAlgn="auto" hangingPunct="1">
              <a:spcBef>
                <a:spcPts val="300"/>
              </a:spcBef>
              <a:spcAft>
                <a:spcPts val="0"/>
              </a:spcAft>
              <a:defRPr/>
            </a:pPr>
            <a:r>
              <a:rPr lang="en-US" altLang="zh-CN" sz="900" kern="0" dirty="0">
                <a:solidFill>
                  <a:srgbClr val="000000"/>
                </a:solidFill>
              </a:rPr>
              <a:t>	1.1.3.1	FTR:  Review output and input data objects derived in task 1.1.2;</a:t>
            </a:r>
          </a:p>
          <a:p>
            <a:pPr eaLnBrk="1" fontAlgn="auto" hangingPunct="1">
              <a:spcBef>
                <a:spcPts val="300"/>
              </a:spcBef>
              <a:spcAft>
                <a:spcPts val="0"/>
              </a:spcAft>
              <a:defRPr/>
            </a:pPr>
            <a:r>
              <a:rPr lang="en-US" altLang="zh-CN" sz="900" kern="0" dirty="0">
                <a:solidFill>
                  <a:srgbClr val="000000"/>
                </a:solidFill>
              </a:rPr>
              <a:t>	1.1.3.2	Derive a model of functions/behaviors;</a:t>
            </a:r>
          </a:p>
          <a:p>
            <a:pPr eaLnBrk="1" fontAlgn="auto" hangingPunct="1">
              <a:spcBef>
                <a:spcPts val="300"/>
              </a:spcBef>
              <a:spcAft>
                <a:spcPts val="0"/>
              </a:spcAft>
              <a:defRPr/>
            </a:pPr>
            <a:r>
              <a:rPr lang="en-US" altLang="zh-CN" sz="900" kern="0" dirty="0">
                <a:solidFill>
                  <a:srgbClr val="000000"/>
                </a:solidFill>
              </a:rPr>
              <a:t>	1.1.3.3	FTR:  Review functions/behaviors with customer and revise as required;</a:t>
            </a:r>
          </a:p>
          <a:p>
            <a:pPr eaLnBrk="1" fontAlgn="auto" hangingPunct="1">
              <a:spcBef>
                <a:spcPts val="300"/>
              </a:spcBef>
              <a:spcAft>
                <a:spcPts val="0"/>
              </a:spcAft>
              <a:defRPr/>
            </a:pPr>
            <a:r>
              <a:rPr lang="en-US" altLang="zh-CN" sz="900" kern="0" dirty="0">
                <a:solidFill>
                  <a:srgbClr val="000000"/>
                </a:solidFill>
              </a:rPr>
              <a:t>	</a:t>
            </a:r>
            <a:r>
              <a:rPr lang="en-US" altLang="zh-CN" sz="900" kern="0" dirty="0" err="1">
                <a:solidFill>
                  <a:srgbClr val="000000"/>
                </a:solidFill>
              </a:rPr>
              <a:t>endtask</a:t>
            </a:r>
            <a:r>
              <a:rPr lang="en-US" altLang="zh-CN" sz="900" kern="0" dirty="0">
                <a:solidFill>
                  <a:srgbClr val="000000"/>
                </a:solidFill>
              </a:rPr>
              <a:t> Task 1.1.3</a:t>
            </a:r>
          </a:p>
          <a:p>
            <a:pPr eaLnBrk="1" fontAlgn="auto" hangingPunct="1">
              <a:spcBef>
                <a:spcPts val="300"/>
              </a:spcBef>
              <a:spcAft>
                <a:spcPts val="0"/>
              </a:spcAft>
              <a:defRPr/>
            </a:pPr>
            <a:r>
              <a:rPr lang="en-US" altLang="zh-CN" sz="900" kern="0" dirty="0">
                <a:solidFill>
                  <a:srgbClr val="000000"/>
                </a:solidFill>
              </a:rPr>
              <a:t>1.1.4	Isolate those elements of the technology to be implemented in software; </a:t>
            </a:r>
          </a:p>
          <a:p>
            <a:pPr eaLnBrk="1" fontAlgn="auto" hangingPunct="1">
              <a:spcBef>
                <a:spcPts val="300"/>
              </a:spcBef>
              <a:spcAft>
                <a:spcPts val="0"/>
              </a:spcAft>
              <a:defRPr/>
            </a:pPr>
            <a:r>
              <a:rPr lang="en-US" altLang="zh-CN" sz="900" kern="0" dirty="0">
                <a:solidFill>
                  <a:srgbClr val="000000"/>
                </a:solidFill>
              </a:rPr>
              <a:t>1.1.5	Research availability of existing software;</a:t>
            </a:r>
          </a:p>
          <a:p>
            <a:pPr eaLnBrk="1" fontAlgn="auto" hangingPunct="1">
              <a:spcBef>
                <a:spcPts val="300"/>
              </a:spcBef>
              <a:spcAft>
                <a:spcPts val="0"/>
              </a:spcAft>
              <a:defRPr/>
            </a:pPr>
            <a:r>
              <a:rPr lang="en-US" altLang="zh-CN" sz="900" kern="0" dirty="0">
                <a:solidFill>
                  <a:srgbClr val="000000"/>
                </a:solidFill>
              </a:rPr>
              <a:t>1.1.6	Define technical feasibility;</a:t>
            </a:r>
          </a:p>
          <a:p>
            <a:pPr eaLnBrk="1" fontAlgn="auto" hangingPunct="1">
              <a:spcBef>
                <a:spcPts val="300"/>
              </a:spcBef>
              <a:spcAft>
                <a:spcPts val="0"/>
              </a:spcAft>
              <a:defRPr/>
            </a:pPr>
            <a:r>
              <a:rPr lang="en-US" altLang="zh-CN" sz="900" kern="0" dirty="0">
                <a:solidFill>
                  <a:srgbClr val="000000"/>
                </a:solidFill>
              </a:rPr>
              <a:t>1.1.7	Make quick estimate of size;</a:t>
            </a:r>
          </a:p>
          <a:p>
            <a:pPr eaLnBrk="1" fontAlgn="auto" hangingPunct="1">
              <a:spcBef>
                <a:spcPts val="300"/>
              </a:spcBef>
              <a:spcAft>
                <a:spcPts val="0"/>
              </a:spcAft>
              <a:defRPr/>
            </a:pPr>
            <a:r>
              <a:rPr lang="en-US" altLang="zh-CN" sz="900" kern="0" dirty="0">
                <a:solidFill>
                  <a:srgbClr val="000000"/>
                </a:solidFill>
              </a:rPr>
              <a:t>1.1.8	Create a Scope Definition;</a:t>
            </a:r>
          </a:p>
          <a:p>
            <a:pPr eaLnBrk="1" fontAlgn="auto" hangingPunct="1">
              <a:spcBef>
                <a:spcPts val="0"/>
              </a:spcBef>
              <a:spcAft>
                <a:spcPts val="0"/>
              </a:spcAft>
              <a:defRPr/>
            </a:pPr>
            <a:r>
              <a:rPr lang="en-US" altLang="zh-CN" sz="900" kern="0" dirty="0" err="1">
                <a:solidFill>
                  <a:srgbClr val="000000"/>
                </a:solidFill>
              </a:rPr>
              <a:t>endTask</a:t>
            </a:r>
            <a:r>
              <a:rPr lang="en-US" altLang="zh-CN" sz="900" kern="0" dirty="0">
                <a:solidFill>
                  <a:srgbClr val="000000"/>
                </a:solidFill>
              </a:rPr>
              <a:t> definition:   Task 1.1</a:t>
            </a:r>
          </a:p>
        </p:txBody>
      </p:sp>
      <p:sp>
        <p:nvSpPr>
          <p:cNvPr id="9" name="AutoShape 5">
            <a:extLst>
              <a:ext uri="{FF2B5EF4-FFF2-40B4-BE49-F238E27FC236}">
                <a16:creationId xmlns:a16="http://schemas.microsoft.com/office/drawing/2014/main" id="{314646CF-3CAF-7C15-3261-D890DD668A3E}"/>
              </a:ext>
            </a:extLst>
          </p:cNvPr>
          <p:cNvSpPr>
            <a:spLocks noChangeArrowheads="1"/>
          </p:cNvSpPr>
          <p:nvPr/>
        </p:nvSpPr>
        <p:spPr bwMode="auto">
          <a:xfrm>
            <a:off x="938213" y="1708150"/>
            <a:ext cx="841375" cy="3268663"/>
          </a:xfrm>
          <a:prstGeom prst="curvedRightArrow">
            <a:avLst>
              <a:gd name="adj1" fmla="val 77698"/>
              <a:gd name="adj2" fmla="val 155396"/>
              <a:gd name="adj3" fmla="val 33333"/>
            </a:avLst>
          </a:prstGeom>
          <a:solidFill>
            <a:srgbClr val="AD278D"/>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 name="Text Box 6">
            <a:extLst>
              <a:ext uri="{FF2B5EF4-FFF2-40B4-BE49-F238E27FC236}">
                <a16:creationId xmlns:a16="http://schemas.microsoft.com/office/drawing/2014/main" id="{A14EBF3F-5998-F452-072F-14F324827BA2}"/>
              </a:ext>
            </a:extLst>
          </p:cNvPr>
          <p:cNvSpPr txBox="1">
            <a:spLocks noChangeArrowheads="1"/>
          </p:cNvSpPr>
          <p:nvPr/>
        </p:nvSpPr>
        <p:spPr bwMode="auto">
          <a:xfrm>
            <a:off x="755650" y="4976813"/>
            <a:ext cx="1768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Bef>
                <a:spcPct val="50000"/>
              </a:spcBef>
              <a:buFontTx/>
              <a:buNone/>
            </a:pPr>
            <a:r>
              <a:rPr lang="en-US" altLang="zh-CN" sz="1800" b="1">
                <a:solidFill>
                  <a:srgbClr val="000000"/>
                </a:solidFill>
                <a:latin typeface="Helvetica" panose="020B0604020202020204" pitchFamily="34" charset="0"/>
                <a:ea typeface="ＭＳ Ｐゴシック" panose="020B0600070205080204" pitchFamily="34" charset="-128"/>
              </a:rPr>
              <a:t>is refined to</a:t>
            </a:r>
          </a:p>
        </p:txBody>
      </p:sp>
      <p:sp>
        <p:nvSpPr>
          <p:cNvPr id="11" name="AutoShape 7">
            <a:extLst>
              <a:ext uri="{FF2B5EF4-FFF2-40B4-BE49-F238E27FC236}">
                <a16:creationId xmlns:a16="http://schemas.microsoft.com/office/drawing/2014/main" id="{ACD1F2CB-D3BA-C986-6220-97C80B6BF8EF}"/>
              </a:ext>
            </a:extLst>
          </p:cNvPr>
          <p:cNvSpPr>
            <a:spLocks/>
          </p:cNvSpPr>
          <p:nvPr/>
        </p:nvSpPr>
        <p:spPr bwMode="auto">
          <a:xfrm>
            <a:off x="2203450" y="2233613"/>
            <a:ext cx="414338" cy="3790950"/>
          </a:xfrm>
          <a:prstGeom prst="leftBrace">
            <a:avLst>
              <a:gd name="adj1" fmla="val 76245"/>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a:extLst>
              <a:ext uri="{FF2B5EF4-FFF2-40B4-BE49-F238E27FC236}">
                <a16:creationId xmlns:a16="http://schemas.microsoft.com/office/drawing/2014/main" id="{90478A4C-A025-58EF-547C-72F48ACB9B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8209830E-D6F5-42FC-95CB-B53E4D75BB46}" type="slidenum">
              <a:rPr lang="en-US" altLang="zh-CN" sz="1400">
                <a:solidFill>
                  <a:schemeClr val="tx1"/>
                </a:solidFill>
              </a:rPr>
              <a:pPr>
                <a:spcBef>
                  <a:spcPct val="0"/>
                </a:spcBef>
                <a:buFontTx/>
                <a:buNone/>
              </a:pPr>
              <a:t>8</a:t>
            </a:fld>
            <a:endParaRPr lang="en-US" altLang="zh-CN" sz="1400">
              <a:solidFill>
                <a:schemeClr val="tx1"/>
              </a:solidFill>
            </a:endParaRPr>
          </a:p>
        </p:txBody>
      </p:sp>
      <p:sp>
        <p:nvSpPr>
          <p:cNvPr id="7" name="Rectangle 3">
            <a:extLst>
              <a:ext uri="{FF2B5EF4-FFF2-40B4-BE49-F238E27FC236}">
                <a16:creationId xmlns:a16="http://schemas.microsoft.com/office/drawing/2014/main" id="{F4431271-902F-95C7-53A7-4ABFB8FB38A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Define a Task Network</a:t>
            </a:r>
          </a:p>
        </p:txBody>
      </p:sp>
      <p:pic>
        <p:nvPicPr>
          <p:cNvPr id="5" name="Picture 4">
            <a:extLst>
              <a:ext uri="{FF2B5EF4-FFF2-40B4-BE49-F238E27FC236}">
                <a16:creationId xmlns:a16="http://schemas.microsoft.com/office/drawing/2014/main" id="{D3DBF0A3-A6AB-176E-FA39-03063519862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989138"/>
            <a:ext cx="7239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a:extLst>
              <a:ext uri="{FF2B5EF4-FFF2-40B4-BE49-F238E27FC236}">
                <a16:creationId xmlns:a16="http://schemas.microsoft.com/office/drawing/2014/main" id="{3C583E1F-BD4B-A098-418A-CBF05135C2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35D3DAD-E8DF-496B-908A-5C10B9CB12E1}" type="slidenum">
              <a:rPr lang="en-US" altLang="zh-CN" sz="1400">
                <a:solidFill>
                  <a:schemeClr val="tx1"/>
                </a:solidFill>
              </a:rPr>
              <a:pPr>
                <a:spcBef>
                  <a:spcPct val="0"/>
                </a:spcBef>
                <a:buFontTx/>
                <a:buNone/>
              </a:pPr>
              <a:t>9</a:t>
            </a:fld>
            <a:endParaRPr lang="en-US" altLang="zh-CN" sz="1400">
              <a:solidFill>
                <a:schemeClr val="tx1"/>
              </a:solidFill>
            </a:endParaRPr>
          </a:p>
        </p:txBody>
      </p:sp>
      <p:sp>
        <p:nvSpPr>
          <p:cNvPr id="7" name="Rectangle 3">
            <a:extLst>
              <a:ext uri="{FF2B5EF4-FFF2-40B4-BE49-F238E27FC236}">
                <a16:creationId xmlns:a16="http://schemas.microsoft.com/office/drawing/2014/main" id="{B95E66A7-C2B5-EA92-ECCD-B90810FC1A9A}"/>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Timeline Charts</a:t>
            </a:r>
          </a:p>
        </p:txBody>
      </p:sp>
      <p:grpSp>
        <p:nvGrpSpPr>
          <p:cNvPr id="6" name="Group 40">
            <a:extLst>
              <a:ext uri="{FF2B5EF4-FFF2-40B4-BE49-F238E27FC236}">
                <a16:creationId xmlns:a16="http://schemas.microsoft.com/office/drawing/2014/main" id="{51651BF0-6D03-7CF3-EC2C-8665DC8BE425}"/>
              </a:ext>
            </a:extLst>
          </p:cNvPr>
          <p:cNvGrpSpPr>
            <a:grpSpLocks/>
          </p:cNvGrpSpPr>
          <p:nvPr/>
        </p:nvGrpSpPr>
        <p:grpSpPr bwMode="auto">
          <a:xfrm>
            <a:off x="1331913" y="1844675"/>
            <a:ext cx="6230937" cy="3873500"/>
            <a:chOff x="683" y="968"/>
            <a:chExt cx="4486" cy="2766"/>
          </a:xfrm>
        </p:grpSpPr>
        <p:sp>
          <p:nvSpPr>
            <p:cNvPr id="8" name="Rectangle 3">
              <a:extLst>
                <a:ext uri="{FF2B5EF4-FFF2-40B4-BE49-F238E27FC236}">
                  <a16:creationId xmlns:a16="http://schemas.microsoft.com/office/drawing/2014/main" id="{818F2D69-6988-79A5-AE65-E188719BC7E1}"/>
                </a:ext>
              </a:extLst>
            </p:cNvPr>
            <p:cNvSpPr>
              <a:spLocks noChangeArrowheads="1"/>
            </p:cNvSpPr>
            <p:nvPr/>
          </p:nvSpPr>
          <p:spPr bwMode="auto">
            <a:xfrm>
              <a:off x="683" y="971"/>
              <a:ext cx="4468" cy="275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 name="Rectangle 4">
              <a:extLst>
                <a:ext uri="{FF2B5EF4-FFF2-40B4-BE49-F238E27FC236}">
                  <a16:creationId xmlns:a16="http://schemas.microsoft.com/office/drawing/2014/main" id="{4A484B33-1C77-7E65-C371-CC03EBD3E2D3}"/>
                </a:ext>
              </a:extLst>
            </p:cNvPr>
            <p:cNvSpPr>
              <a:spLocks noChangeArrowheads="1"/>
            </p:cNvSpPr>
            <p:nvPr/>
          </p:nvSpPr>
          <p:spPr bwMode="auto">
            <a:xfrm>
              <a:off x="683" y="971"/>
              <a:ext cx="4468" cy="29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 name="Rectangle 5">
              <a:extLst>
                <a:ext uri="{FF2B5EF4-FFF2-40B4-BE49-F238E27FC236}">
                  <a16:creationId xmlns:a16="http://schemas.microsoft.com/office/drawing/2014/main" id="{5494964A-269D-0248-AFDB-F8EF3D1C29D3}"/>
                </a:ext>
              </a:extLst>
            </p:cNvPr>
            <p:cNvSpPr>
              <a:spLocks noChangeArrowheads="1"/>
            </p:cNvSpPr>
            <p:nvPr/>
          </p:nvSpPr>
          <p:spPr bwMode="auto">
            <a:xfrm>
              <a:off x="692" y="971"/>
              <a:ext cx="872" cy="275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 name="Rectangle 6">
              <a:extLst>
                <a:ext uri="{FF2B5EF4-FFF2-40B4-BE49-F238E27FC236}">
                  <a16:creationId xmlns:a16="http://schemas.microsoft.com/office/drawing/2014/main" id="{896105A9-AD6E-1FA1-700F-6478543E8E89}"/>
                </a:ext>
              </a:extLst>
            </p:cNvPr>
            <p:cNvSpPr>
              <a:spLocks noChangeArrowheads="1"/>
            </p:cNvSpPr>
            <p:nvPr/>
          </p:nvSpPr>
          <p:spPr bwMode="auto">
            <a:xfrm>
              <a:off x="1561" y="968"/>
              <a:ext cx="584" cy="275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2" name="Rectangle 7">
              <a:extLst>
                <a:ext uri="{FF2B5EF4-FFF2-40B4-BE49-F238E27FC236}">
                  <a16:creationId xmlns:a16="http://schemas.microsoft.com/office/drawing/2014/main" id="{DACA1C87-104C-742B-6DCB-462865B6FCF9}"/>
                </a:ext>
              </a:extLst>
            </p:cNvPr>
            <p:cNvSpPr>
              <a:spLocks noChangeArrowheads="1"/>
            </p:cNvSpPr>
            <p:nvPr/>
          </p:nvSpPr>
          <p:spPr bwMode="auto">
            <a:xfrm>
              <a:off x="2151" y="974"/>
              <a:ext cx="584" cy="276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3" name="Rectangle 8">
              <a:extLst>
                <a:ext uri="{FF2B5EF4-FFF2-40B4-BE49-F238E27FC236}">
                  <a16:creationId xmlns:a16="http://schemas.microsoft.com/office/drawing/2014/main" id="{8843FB41-84A2-7994-5FDD-22FF1AEB299C}"/>
                </a:ext>
              </a:extLst>
            </p:cNvPr>
            <p:cNvSpPr>
              <a:spLocks noChangeArrowheads="1"/>
            </p:cNvSpPr>
            <p:nvPr/>
          </p:nvSpPr>
          <p:spPr bwMode="auto">
            <a:xfrm>
              <a:off x="2741" y="971"/>
              <a:ext cx="584" cy="275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4" name="Rectangle 9">
              <a:extLst>
                <a:ext uri="{FF2B5EF4-FFF2-40B4-BE49-F238E27FC236}">
                  <a16:creationId xmlns:a16="http://schemas.microsoft.com/office/drawing/2014/main" id="{FDF35504-43C1-DD82-773F-DC52D636E95F}"/>
                </a:ext>
              </a:extLst>
            </p:cNvPr>
            <p:cNvSpPr>
              <a:spLocks noChangeArrowheads="1"/>
            </p:cNvSpPr>
            <p:nvPr/>
          </p:nvSpPr>
          <p:spPr bwMode="auto">
            <a:xfrm>
              <a:off x="3331" y="968"/>
              <a:ext cx="584" cy="275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5" name="Rectangle 10">
              <a:extLst>
                <a:ext uri="{FF2B5EF4-FFF2-40B4-BE49-F238E27FC236}">
                  <a16:creationId xmlns:a16="http://schemas.microsoft.com/office/drawing/2014/main" id="{AB74B533-B963-8389-195A-9DA12E2F0029}"/>
                </a:ext>
              </a:extLst>
            </p:cNvPr>
            <p:cNvSpPr>
              <a:spLocks noChangeArrowheads="1"/>
            </p:cNvSpPr>
            <p:nvPr/>
          </p:nvSpPr>
          <p:spPr bwMode="auto">
            <a:xfrm>
              <a:off x="3930" y="974"/>
              <a:ext cx="584" cy="276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6" name="Line 11">
              <a:extLst>
                <a:ext uri="{FF2B5EF4-FFF2-40B4-BE49-F238E27FC236}">
                  <a16:creationId xmlns:a16="http://schemas.microsoft.com/office/drawing/2014/main" id="{4E38B32A-AF6B-BAEE-4211-2CDF663709C2}"/>
                </a:ext>
              </a:extLst>
            </p:cNvPr>
            <p:cNvSpPr>
              <a:spLocks noChangeShapeType="1"/>
            </p:cNvSpPr>
            <p:nvPr/>
          </p:nvSpPr>
          <p:spPr bwMode="auto">
            <a:xfrm>
              <a:off x="1528" y="980"/>
              <a:ext cx="0" cy="27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7" name="Text Box 12">
              <a:extLst>
                <a:ext uri="{FF2B5EF4-FFF2-40B4-BE49-F238E27FC236}">
                  <a16:creationId xmlns:a16="http://schemas.microsoft.com/office/drawing/2014/main" id="{6A5B32CF-C0AB-C984-D02B-4373400B966B}"/>
                </a:ext>
              </a:extLst>
            </p:cNvPr>
            <p:cNvSpPr txBox="1">
              <a:spLocks noChangeArrowheads="1"/>
            </p:cNvSpPr>
            <p:nvPr/>
          </p:nvSpPr>
          <p:spPr bwMode="auto">
            <a:xfrm>
              <a:off x="822" y="1026"/>
              <a:ext cx="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b="1" kern="0">
                  <a:solidFill>
                    <a:srgbClr val="000000"/>
                  </a:solidFill>
                  <a:latin typeface="Helvetica" panose="020B0604020202020204" pitchFamily="34" charset="0"/>
                </a:rPr>
                <a:t>Tasks</a:t>
              </a:r>
            </a:p>
          </p:txBody>
        </p:sp>
        <p:sp>
          <p:nvSpPr>
            <p:cNvPr id="18" name="Text Box 13">
              <a:extLst>
                <a:ext uri="{FF2B5EF4-FFF2-40B4-BE49-F238E27FC236}">
                  <a16:creationId xmlns:a16="http://schemas.microsoft.com/office/drawing/2014/main" id="{48909E6D-ED37-5C75-B99C-6E2BC37F51BB}"/>
                </a:ext>
              </a:extLst>
            </p:cNvPr>
            <p:cNvSpPr txBox="1">
              <a:spLocks noChangeArrowheads="1"/>
            </p:cNvSpPr>
            <p:nvPr/>
          </p:nvSpPr>
          <p:spPr bwMode="auto">
            <a:xfrm>
              <a:off x="1621" y="1043"/>
              <a:ext cx="57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b="1" kern="0">
                  <a:solidFill>
                    <a:srgbClr val="000000"/>
                  </a:solidFill>
                  <a:latin typeface="Helvetica" panose="020B0604020202020204" pitchFamily="34" charset="0"/>
                </a:rPr>
                <a:t>Week 1</a:t>
              </a:r>
              <a:endParaRPr lang="en-US" altLang="zh-CN" sz="1600" b="1" kern="0">
                <a:solidFill>
                  <a:srgbClr val="000000"/>
                </a:solidFill>
                <a:latin typeface="Helvetica" panose="020B0604020202020204" pitchFamily="34" charset="0"/>
              </a:endParaRPr>
            </a:p>
          </p:txBody>
        </p:sp>
        <p:sp>
          <p:nvSpPr>
            <p:cNvPr id="19" name="Text Box 14">
              <a:extLst>
                <a:ext uri="{FF2B5EF4-FFF2-40B4-BE49-F238E27FC236}">
                  <a16:creationId xmlns:a16="http://schemas.microsoft.com/office/drawing/2014/main" id="{371442C1-AA23-CD40-90F4-AEA1191E30DF}"/>
                </a:ext>
              </a:extLst>
            </p:cNvPr>
            <p:cNvSpPr txBox="1">
              <a:spLocks noChangeArrowheads="1"/>
            </p:cNvSpPr>
            <p:nvPr/>
          </p:nvSpPr>
          <p:spPr bwMode="auto">
            <a:xfrm>
              <a:off x="2202" y="1050"/>
              <a:ext cx="57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b="1" kern="0">
                  <a:solidFill>
                    <a:srgbClr val="000000"/>
                  </a:solidFill>
                  <a:latin typeface="Helvetica" panose="020B0604020202020204" pitchFamily="34" charset="0"/>
                </a:rPr>
                <a:t>Week 2</a:t>
              </a:r>
              <a:endParaRPr lang="en-US" altLang="zh-CN" sz="1600" b="1" kern="0">
                <a:solidFill>
                  <a:srgbClr val="000000"/>
                </a:solidFill>
                <a:latin typeface="Helvetica" panose="020B0604020202020204" pitchFamily="34" charset="0"/>
              </a:endParaRPr>
            </a:p>
          </p:txBody>
        </p:sp>
        <p:sp>
          <p:nvSpPr>
            <p:cNvPr id="20" name="Text Box 15">
              <a:extLst>
                <a:ext uri="{FF2B5EF4-FFF2-40B4-BE49-F238E27FC236}">
                  <a16:creationId xmlns:a16="http://schemas.microsoft.com/office/drawing/2014/main" id="{1B4A31FB-A6AA-1EC2-7766-5E1DC49A9DC1}"/>
                </a:ext>
              </a:extLst>
            </p:cNvPr>
            <p:cNvSpPr txBox="1">
              <a:spLocks noChangeArrowheads="1"/>
            </p:cNvSpPr>
            <p:nvPr/>
          </p:nvSpPr>
          <p:spPr bwMode="auto">
            <a:xfrm>
              <a:off x="2783" y="1046"/>
              <a:ext cx="57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b="1" kern="0">
                  <a:solidFill>
                    <a:srgbClr val="000000"/>
                  </a:solidFill>
                  <a:latin typeface="Helvetica" panose="020B0604020202020204" pitchFamily="34" charset="0"/>
                </a:rPr>
                <a:t>Week 3</a:t>
              </a:r>
              <a:endParaRPr lang="en-US" altLang="zh-CN" sz="1600" b="1" kern="0">
                <a:solidFill>
                  <a:srgbClr val="000000"/>
                </a:solidFill>
                <a:latin typeface="Helvetica" panose="020B0604020202020204" pitchFamily="34" charset="0"/>
              </a:endParaRPr>
            </a:p>
          </p:txBody>
        </p:sp>
        <p:sp>
          <p:nvSpPr>
            <p:cNvPr id="21" name="Text Box 16">
              <a:extLst>
                <a:ext uri="{FF2B5EF4-FFF2-40B4-BE49-F238E27FC236}">
                  <a16:creationId xmlns:a16="http://schemas.microsoft.com/office/drawing/2014/main" id="{A7DA074E-F2DD-BA5C-5F44-B45447DDC225}"/>
                </a:ext>
              </a:extLst>
            </p:cNvPr>
            <p:cNvSpPr txBox="1">
              <a:spLocks noChangeArrowheads="1"/>
            </p:cNvSpPr>
            <p:nvPr/>
          </p:nvSpPr>
          <p:spPr bwMode="auto">
            <a:xfrm>
              <a:off x="3364" y="1043"/>
              <a:ext cx="57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b="1" kern="0">
                  <a:solidFill>
                    <a:srgbClr val="000000"/>
                  </a:solidFill>
                  <a:latin typeface="Helvetica" panose="020B0604020202020204" pitchFamily="34" charset="0"/>
                </a:rPr>
                <a:t>Week 4</a:t>
              </a:r>
              <a:endParaRPr lang="en-US" altLang="zh-CN" sz="1600" b="1" kern="0">
                <a:solidFill>
                  <a:srgbClr val="000000"/>
                </a:solidFill>
                <a:latin typeface="Helvetica" panose="020B0604020202020204" pitchFamily="34" charset="0"/>
              </a:endParaRPr>
            </a:p>
          </p:txBody>
        </p:sp>
        <p:sp>
          <p:nvSpPr>
            <p:cNvPr id="22" name="Text Box 17">
              <a:extLst>
                <a:ext uri="{FF2B5EF4-FFF2-40B4-BE49-F238E27FC236}">
                  <a16:creationId xmlns:a16="http://schemas.microsoft.com/office/drawing/2014/main" id="{09EFEABC-9A4E-EDE1-E479-CC6FDAB5B85D}"/>
                </a:ext>
              </a:extLst>
            </p:cNvPr>
            <p:cNvSpPr txBox="1">
              <a:spLocks noChangeArrowheads="1"/>
            </p:cNvSpPr>
            <p:nvPr/>
          </p:nvSpPr>
          <p:spPr bwMode="auto">
            <a:xfrm>
              <a:off x="4553" y="1046"/>
              <a:ext cx="58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b="1" kern="0">
                  <a:solidFill>
                    <a:srgbClr val="000000"/>
                  </a:solidFill>
                  <a:latin typeface="Helvetica" panose="020B0604020202020204" pitchFamily="34" charset="0"/>
                </a:rPr>
                <a:t>Week n</a:t>
              </a:r>
              <a:endParaRPr lang="en-US" altLang="zh-CN" sz="1600" b="1" kern="0">
                <a:solidFill>
                  <a:srgbClr val="000000"/>
                </a:solidFill>
                <a:latin typeface="Helvetica" panose="020B0604020202020204" pitchFamily="34" charset="0"/>
              </a:endParaRPr>
            </a:p>
          </p:txBody>
        </p:sp>
        <p:sp>
          <p:nvSpPr>
            <p:cNvPr id="23" name="Text Box 18">
              <a:extLst>
                <a:ext uri="{FF2B5EF4-FFF2-40B4-BE49-F238E27FC236}">
                  <a16:creationId xmlns:a16="http://schemas.microsoft.com/office/drawing/2014/main" id="{A94D1104-E113-D231-B617-AE38856C0FF8}"/>
                </a:ext>
              </a:extLst>
            </p:cNvPr>
            <p:cNvSpPr txBox="1">
              <a:spLocks noChangeArrowheads="1"/>
            </p:cNvSpPr>
            <p:nvPr/>
          </p:nvSpPr>
          <p:spPr bwMode="auto">
            <a:xfrm>
              <a:off x="896" y="1364"/>
              <a:ext cx="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1</a:t>
              </a:r>
            </a:p>
          </p:txBody>
        </p:sp>
        <p:sp>
          <p:nvSpPr>
            <p:cNvPr id="24" name="Text Box 19">
              <a:extLst>
                <a:ext uri="{FF2B5EF4-FFF2-40B4-BE49-F238E27FC236}">
                  <a16:creationId xmlns:a16="http://schemas.microsoft.com/office/drawing/2014/main" id="{14929602-3A56-8F60-EC96-620C895A20FD}"/>
                </a:ext>
              </a:extLst>
            </p:cNvPr>
            <p:cNvSpPr txBox="1">
              <a:spLocks noChangeArrowheads="1"/>
            </p:cNvSpPr>
            <p:nvPr/>
          </p:nvSpPr>
          <p:spPr bwMode="auto">
            <a:xfrm>
              <a:off x="896" y="1542"/>
              <a:ext cx="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2</a:t>
              </a:r>
            </a:p>
          </p:txBody>
        </p:sp>
        <p:sp>
          <p:nvSpPr>
            <p:cNvPr id="25" name="Text Box 20">
              <a:extLst>
                <a:ext uri="{FF2B5EF4-FFF2-40B4-BE49-F238E27FC236}">
                  <a16:creationId xmlns:a16="http://schemas.microsoft.com/office/drawing/2014/main" id="{F76464A6-306E-92A1-5EA9-78F6412388C2}"/>
                </a:ext>
              </a:extLst>
            </p:cNvPr>
            <p:cNvSpPr txBox="1">
              <a:spLocks noChangeArrowheads="1"/>
            </p:cNvSpPr>
            <p:nvPr/>
          </p:nvSpPr>
          <p:spPr bwMode="auto">
            <a:xfrm>
              <a:off x="896" y="1711"/>
              <a:ext cx="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3</a:t>
              </a:r>
            </a:p>
          </p:txBody>
        </p:sp>
        <p:sp>
          <p:nvSpPr>
            <p:cNvPr id="26" name="Text Box 21">
              <a:extLst>
                <a:ext uri="{FF2B5EF4-FFF2-40B4-BE49-F238E27FC236}">
                  <a16:creationId xmlns:a16="http://schemas.microsoft.com/office/drawing/2014/main" id="{298D32D1-46D4-87C0-4165-FD7A6C427E03}"/>
                </a:ext>
              </a:extLst>
            </p:cNvPr>
            <p:cNvSpPr txBox="1">
              <a:spLocks noChangeArrowheads="1"/>
            </p:cNvSpPr>
            <p:nvPr/>
          </p:nvSpPr>
          <p:spPr bwMode="auto">
            <a:xfrm>
              <a:off x="896" y="1881"/>
              <a:ext cx="43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4</a:t>
              </a:r>
            </a:p>
          </p:txBody>
        </p:sp>
        <p:sp>
          <p:nvSpPr>
            <p:cNvPr id="27" name="Text Box 22">
              <a:extLst>
                <a:ext uri="{FF2B5EF4-FFF2-40B4-BE49-F238E27FC236}">
                  <a16:creationId xmlns:a16="http://schemas.microsoft.com/office/drawing/2014/main" id="{63468FC9-A284-1A2A-7DF5-152EC3D7C149}"/>
                </a:ext>
              </a:extLst>
            </p:cNvPr>
            <p:cNvSpPr txBox="1">
              <a:spLocks noChangeArrowheads="1"/>
            </p:cNvSpPr>
            <p:nvPr/>
          </p:nvSpPr>
          <p:spPr bwMode="auto">
            <a:xfrm>
              <a:off x="896" y="2049"/>
              <a:ext cx="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5</a:t>
              </a:r>
            </a:p>
          </p:txBody>
        </p:sp>
        <p:sp>
          <p:nvSpPr>
            <p:cNvPr id="28" name="Text Box 23">
              <a:extLst>
                <a:ext uri="{FF2B5EF4-FFF2-40B4-BE49-F238E27FC236}">
                  <a16:creationId xmlns:a16="http://schemas.microsoft.com/office/drawing/2014/main" id="{E5FC8F92-843D-1522-1D80-89541F170BA7}"/>
                </a:ext>
              </a:extLst>
            </p:cNvPr>
            <p:cNvSpPr txBox="1">
              <a:spLocks noChangeArrowheads="1"/>
            </p:cNvSpPr>
            <p:nvPr/>
          </p:nvSpPr>
          <p:spPr bwMode="auto">
            <a:xfrm>
              <a:off x="896" y="2217"/>
              <a:ext cx="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6</a:t>
              </a:r>
            </a:p>
          </p:txBody>
        </p:sp>
        <p:sp>
          <p:nvSpPr>
            <p:cNvPr id="29" name="Text Box 24">
              <a:extLst>
                <a:ext uri="{FF2B5EF4-FFF2-40B4-BE49-F238E27FC236}">
                  <a16:creationId xmlns:a16="http://schemas.microsoft.com/office/drawing/2014/main" id="{E1D13E32-C6B6-4E6B-8782-E4D42153D047}"/>
                </a:ext>
              </a:extLst>
            </p:cNvPr>
            <p:cNvSpPr txBox="1">
              <a:spLocks noChangeArrowheads="1"/>
            </p:cNvSpPr>
            <p:nvPr/>
          </p:nvSpPr>
          <p:spPr bwMode="auto">
            <a:xfrm>
              <a:off x="896" y="2386"/>
              <a:ext cx="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7</a:t>
              </a:r>
            </a:p>
          </p:txBody>
        </p:sp>
        <p:sp>
          <p:nvSpPr>
            <p:cNvPr id="30" name="Text Box 25">
              <a:extLst>
                <a:ext uri="{FF2B5EF4-FFF2-40B4-BE49-F238E27FC236}">
                  <a16:creationId xmlns:a16="http://schemas.microsoft.com/office/drawing/2014/main" id="{DB48B694-F7A6-7D04-7743-EFE073952083}"/>
                </a:ext>
              </a:extLst>
            </p:cNvPr>
            <p:cNvSpPr txBox="1">
              <a:spLocks noChangeArrowheads="1"/>
            </p:cNvSpPr>
            <p:nvPr/>
          </p:nvSpPr>
          <p:spPr bwMode="auto">
            <a:xfrm>
              <a:off x="902" y="2554"/>
              <a:ext cx="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8</a:t>
              </a:r>
            </a:p>
          </p:txBody>
        </p:sp>
        <p:sp>
          <p:nvSpPr>
            <p:cNvPr id="31" name="Text Box 26">
              <a:extLst>
                <a:ext uri="{FF2B5EF4-FFF2-40B4-BE49-F238E27FC236}">
                  <a16:creationId xmlns:a16="http://schemas.microsoft.com/office/drawing/2014/main" id="{57EAC534-C5A6-E2BC-E26B-624C2577D460}"/>
                </a:ext>
              </a:extLst>
            </p:cNvPr>
            <p:cNvSpPr txBox="1">
              <a:spLocks noChangeArrowheads="1"/>
            </p:cNvSpPr>
            <p:nvPr/>
          </p:nvSpPr>
          <p:spPr bwMode="auto">
            <a:xfrm>
              <a:off x="902" y="2733"/>
              <a:ext cx="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9</a:t>
              </a:r>
            </a:p>
          </p:txBody>
        </p:sp>
        <p:sp>
          <p:nvSpPr>
            <p:cNvPr id="32" name="Text Box 27">
              <a:extLst>
                <a:ext uri="{FF2B5EF4-FFF2-40B4-BE49-F238E27FC236}">
                  <a16:creationId xmlns:a16="http://schemas.microsoft.com/office/drawing/2014/main" id="{D563C367-C3FC-0EAC-32F4-466C2DA0CF06}"/>
                </a:ext>
              </a:extLst>
            </p:cNvPr>
            <p:cNvSpPr txBox="1">
              <a:spLocks noChangeArrowheads="1"/>
            </p:cNvSpPr>
            <p:nvPr/>
          </p:nvSpPr>
          <p:spPr bwMode="auto">
            <a:xfrm>
              <a:off x="902" y="2901"/>
              <a:ext cx="56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10</a:t>
              </a:r>
            </a:p>
          </p:txBody>
        </p:sp>
        <p:sp>
          <p:nvSpPr>
            <p:cNvPr id="33" name="Text Box 28">
              <a:extLst>
                <a:ext uri="{FF2B5EF4-FFF2-40B4-BE49-F238E27FC236}">
                  <a16:creationId xmlns:a16="http://schemas.microsoft.com/office/drawing/2014/main" id="{AC7A5D5D-39D3-BDFE-99A7-6CA244B26D34}"/>
                </a:ext>
              </a:extLst>
            </p:cNvPr>
            <p:cNvSpPr txBox="1">
              <a:spLocks noChangeArrowheads="1"/>
            </p:cNvSpPr>
            <p:nvPr/>
          </p:nvSpPr>
          <p:spPr bwMode="auto">
            <a:xfrm>
              <a:off x="902" y="3070"/>
              <a:ext cx="51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11</a:t>
              </a:r>
            </a:p>
          </p:txBody>
        </p:sp>
        <p:sp>
          <p:nvSpPr>
            <p:cNvPr id="34" name="Text Box 29">
              <a:extLst>
                <a:ext uri="{FF2B5EF4-FFF2-40B4-BE49-F238E27FC236}">
                  <a16:creationId xmlns:a16="http://schemas.microsoft.com/office/drawing/2014/main" id="{308CB237-9F6C-2025-23C0-0FE5297717BB}"/>
                </a:ext>
              </a:extLst>
            </p:cNvPr>
            <p:cNvSpPr txBox="1">
              <a:spLocks noChangeArrowheads="1"/>
            </p:cNvSpPr>
            <p:nvPr/>
          </p:nvSpPr>
          <p:spPr bwMode="auto">
            <a:xfrm>
              <a:off x="902" y="3239"/>
              <a:ext cx="56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kern="0">
                  <a:solidFill>
                    <a:srgbClr val="000000"/>
                  </a:solidFill>
                  <a:latin typeface="Palatino" pitchFamily="-128" charset="0"/>
                </a:rPr>
                <a:t>Task 12</a:t>
              </a:r>
            </a:p>
          </p:txBody>
        </p:sp>
        <p:sp>
          <p:nvSpPr>
            <p:cNvPr id="35" name="Rectangle 30">
              <a:extLst>
                <a:ext uri="{FF2B5EF4-FFF2-40B4-BE49-F238E27FC236}">
                  <a16:creationId xmlns:a16="http://schemas.microsoft.com/office/drawing/2014/main" id="{2B68B513-1934-5117-0DC7-E65554ABF974}"/>
                </a:ext>
              </a:extLst>
            </p:cNvPr>
            <p:cNvSpPr>
              <a:spLocks noChangeArrowheads="1"/>
            </p:cNvSpPr>
            <p:nvPr/>
          </p:nvSpPr>
          <p:spPr bwMode="auto">
            <a:xfrm>
              <a:off x="1600" y="1404"/>
              <a:ext cx="755" cy="82"/>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6" name="Rectangle 31">
              <a:extLst>
                <a:ext uri="{FF2B5EF4-FFF2-40B4-BE49-F238E27FC236}">
                  <a16:creationId xmlns:a16="http://schemas.microsoft.com/office/drawing/2014/main" id="{C148704F-D19C-E9D6-BFB7-C8B7F5B035FC}"/>
                </a:ext>
              </a:extLst>
            </p:cNvPr>
            <p:cNvSpPr>
              <a:spLocks noChangeArrowheads="1"/>
            </p:cNvSpPr>
            <p:nvPr/>
          </p:nvSpPr>
          <p:spPr bwMode="auto">
            <a:xfrm>
              <a:off x="1920" y="1574"/>
              <a:ext cx="1231" cy="91"/>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7" name="Rectangle 32">
              <a:extLst>
                <a:ext uri="{FF2B5EF4-FFF2-40B4-BE49-F238E27FC236}">
                  <a16:creationId xmlns:a16="http://schemas.microsoft.com/office/drawing/2014/main" id="{D5BDA86A-2124-7455-51FB-2D424C1A6452}"/>
                </a:ext>
              </a:extLst>
            </p:cNvPr>
            <p:cNvSpPr>
              <a:spLocks noChangeArrowheads="1"/>
            </p:cNvSpPr>
            <p:nvPr/>
          </p:nvSpPr>
          <p:spPr bwMode="auto">
            <a:xfrm>
              <a:off x="2914" y="2774"/>
              <a:ext cx="1231" cy="91"/>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8" name="Rectangle 33">
              <a:extLst>
                <a:ext uri="{FF2B5EF4-FFF2-40B4-BE49-F238E27FC236}">
                  <a16:creationId xmlns:a16="http://schemas.microsoft.com/office/drawing/2014/main" id="{C1C8EB2F-CCB0-1CF8-B829-B66BBF3B4320}"/>
                </a:ext>
              </a:extLst>
            </p:cNvPr>
            <p:cNvSpPr>
              <a:spLocks noChangeArrowheads="1"/>
            </p:cNvSpPr>
            <p:nvPr/>
          </p:nvSpPr>
          <p:spPr bwMode="auto">
            <a:xfrm>
              <a:off x="2146" y="3277"/>
              <a:ext cx="1231" cy="91"/>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9" name="Rectangle 34">
              <a:extLst>
                <a:ext uri="{FF2B5EF4-FFF2-40B4-BE49-F238E27FC236}">
                  <a16:creationId xmlns:a16="http://schemas.microsoft.com/office/drawing/2014/main" id="{4ECA7FA1-BE3F-47E3-6E0D-0C55122BA15F}"/>
                </a:ext>
              </a:extLst>
            </p:cNvPr>
            <p:cNvSpPr>
              <a:spLocks noChangeArrowheads="1"/>
            </p:cNvSpPr>
            <p:nvPr/>
          </p:nvSpPr>
          <p:spPr bwMode="auto">
            <a:xfrm>
              <a:off x="3931" y="2981"/>
              <a:ext cx="1231" cy="91"/>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0" name="Rectangle 35">
              <a:extLst>
                <a:ext uri="{FF2B5EF4-FFF2-40B4-BE49-F238E27FC236}">
                  <a16:creationId xmlns:a16="http://schemas.microsoft.com/office/drawing/2014/main" id="{B604C060-1B34-86DD-02F6-BBCAC3863524}"/>
                </a:ext>
              </a:extLst>
            </p:cNvPr>
            <p:cNvSpPr>
              <a:spLocks noChangeArrowheads="1"/>
            </p:cNvSpPr>
            <p:nvPr/>
          </p:nvSpPr>
          <p:spPr bwMode="auto">
            <a:xfrm>
              <a:off x="2151" y="1895"/>
              <a:ext cx="2356" cy="80"/>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1" name="Rectangle 36">
              <a:extLst>
                <a:ext uri="{FF2B5EF4-FFF2-40B4-BE49-F238E27FC236}">
                  <a16:creationId xmlns:a16="http://schemas.microsoft.com/office/drawing/2014/main" id="{1D3F5D8E-C3CE-D8BA-B171-C3FD6D6CE324}"/>
                </a:ext>
              </a:extLst>
            </p:cNvPr>
            <p:cNvSpPr>
              <a:spLocks noChangeArrowheads="1"/>
            </p:cNvSpPr>
            <p:nvPr/>
          </p:nvSpPr>
          <p:spPr bwMode="auto">
            <a:xfrm>
              <a:off x="2739" y="2069"/>
              <a:ext cx="754" cy="82"/>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2" name="Rectangle 37">
              <a:extLst>
                <a:ext uri="{FF2B5EF4-FFF2-40B4-BE49-F238E27FC236}">
                  <a16:creationId xmlns:a16="http://schemas.microsoft.com/office/drawing/2014/main" id="{587E1C31-43BD-456A-0419-37F4A27456B3}"/>
                </a:ext>
              </a:extLst>
            </p:cNvPr>
            <p:cNvSpPr>
              <a:spLocks noChangeArrowheads="1"/>
            </p:cNvSpPr>
            <p:nvPr/>
          </p:nvSpPr>
          <p:spPr bwMode="auto">
            <a:xfrm>
              <a:off x="2368" y="2257"/>
              <a:ext cx="459" cy="82"/>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3" name="Rectangle 38">
              <a:extLst>
                <a:ext uri="{FF2B5EF4-FFF2-40B4-BE49-F238E27FC236}">
                  <a16:creationId xmlns:a16="http://schemas.microsoft.com/office/drawing/2014/main" id="{32EF3937-05FA-5789-6936-FDFAC0C83E64}"/>
                </a:ext>
              </a:extLst>
            </p:cNvPr>
            <p:cNvSpPr>
              <a:spLocks noChangeArrowheads="1"/>
            </p:cNvSpPr>
            <p:nvPr/>
          </p:nvSpPr>
          <p:spPr bwMode="auto">
            <a:xfrm>
              <a:off x="3481" y="2435"/>
              <a:ext cx="909" cy="82"/>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4" name="Rectangle 39">
              <a:extLst>
                <a:ext uri="{FF2B5EF4-FFF2-40B4-BE49-F238E27FC236}">
                  <a16:creationId xmlns:a16="http://schemas.microsoft.com/office/drawing/2014/main" id="{2159C1E0-4A47-593B-E553-6069D9E2AFCE}"/>
                </a:ext>
              </a:extLst>
            </p:cNvPr>
            <p:cNvSpPr>
              <a:spLocks noChangeArrowheads="1"/>
            </p:cNvSpPr>
            <p:nvPr/>
          </p:nvSpPr>
          <p:spPr bwMode="auto">
            <a:xfrm>
              <a:off x="3919" y="2622"/>
              <a:ext cx="1250" cy="71"/>
            </a:xfrm>
            <a:prstGeom prst="rect">
              <a:avLst/>
            </a:prstGeom>
            <a:solidFill>
              <a:srgbClr val="AD278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3312</TotalTime>
  <Words>1311</Words>
  <Application>Microsoft Office PowerPoint</Application>
  <PresentationFormat>全屏显示(4:3)</PresentationFormat>
  <Paragraphs>175</Paragraphs>
  <Slides>17</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Calibri</vt:lpstr>
      <vt:lpstr>Helvetica</vt:lpstr>
      <vt:lpstr>Wingdings</vt:lpstr>
      <vt:lpstr>ＭＳ Ｐゴシック</vt:lpstr>
      <vt:lpstr>Palatino</vt:lpstr>
      <vt:lpstr>Times</vt:lpstr>
      <vt:lpstr>默认设计模板</vt:lpstr>
      <vt:lpstr>Ch.34  Project Scheduling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172</cp:revision>
  <dcterms:created xsi:type="dcterms:W3CDTF">2007-07-09T05:40:59Z</dcterms:created>
  <dcterms:modified xsi:type="dcterms:W3CDTF">2025-02-24T17:07:23Z</dcterms:modified>
</cp:coreProperties>
</file>