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Libre Baskerville"/>
      <p:regular r:id="rId53"/>
      <p:bold r:id="rId54"/>
      <p:italic r:id="rId55"/>
    </p:embeddedFont>
    <p:embeddedFont>
      <p:font typeface="Fira Code"/>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LibreBaskerville-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LibreBaskerville-italic.fntdata"/><Relationship Id="rId10" Type="http://schemas.openxmlformats.org/officeDocument/2006/relationships/slide" Target="slides/slide5.xml"/><Relationship Id="rId54" Type="http://schemas.openxmlformats.org/officeDocument/2006/relationships/font" Target="fonts/LibreBaskerville-bold.fntdata"/><Relationship Id="rId13" Type="http://schemas.openxmlformats.org/officeDocument/2006/relationships/slide" Target="slides/slide8.xml"/><Relationship Id="rId57" Type="http://schemas.openxmlformats.org/officeDocument/2006/relationships/font" Target="fonts/FiraCode-bold.fntdata"/><Relationship Id="rId12" Type="http://schemas.openxmlformats.org/officeDocument/2006/relationships/slide" Target="slides/slide7.xml"/><Relationship Id="rId56" Type="http://schemas.openxmlformats.org/officeDocument/2006/relationships/font" Target="fonts/FiraCod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大家早上好，欢迎大家来到kg的体系结构课</a:t>
            </a:r>
            <a:endParaRPr/>
          </a:p>
          <a:p>
            <a:pPr indent="0" lvl="0" marL="0" rtl="0" algn="l">
              <a:spcBef>
                <a:spcPts val="0"/>
              </a:spcBef>
              <a:spcAft>
                <a:spcPts val="0"/>
              </a:spcAft>
              <a:buNone/>
            </a:pPr>
            <a:r>
              <a:rPr lang="zh-CN"/>
              <a:t>我是今年的助教缪晨露</a:t>
            </a:r>
            <a:endParaRPr/>
          </a:p>
          <a:p>
            <a:pPr indent="0" lvl="0" marL="0" rtl="0" algn="l">
              <a:spcBef>
                <a:spcPts val="0"/>
              </a:spcBef>
              <a:spcAft>
                <a:spcPts val="0"/>
              </a:spcAft>
              <a:buNone/>
            </a:pPr>
            <a:r>
              <a:rPr lang="zh-CN"/>
              <a:t>希望这一学期能够给大家做体系实验提供一点帮助。</a:t>
            </a:r>
            <a:endParaRPr/>
          </a:p>
          <a:p>
            <a:pPr indent="0" lvl="0" marL="0" rtl="0" algn="l">
              <a:spcBef>
                <a:spcPts val="0"/>
              </a:spcBef>
              <a:spcAft>
                <a:spcPts val="0"/>
              </a:spcAft>
              <a:buNone/>
            </a:pPr>
            <a:r>
              <a:rPr lang="zh-CN"/>
              <a:t>今天的主要内容是给大家讲一下warmup和第一个体系实验</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e56e56f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e56e56f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然后是vector, vector既可以是wire构成的，也可以是reg构成的</a:t>
            </a:r>
            <a:endParaRPr/>
          </a:p>
          <a:p>
            <a:pPr indent="0" lvl="0" marL="0" rtl="0" algn="l">
              <a:spcBef>
                <a:spcPts val="0"/>
              </a:spcBef>
              <a:spcAft>
                <a:spcPts val="0"/>
              </a:spcAft>
              <a:buNone/>
            </a:pPr>
            <a:r>
              <a:rPr lang="zh-CN"/>
              <a:t>vector有一些比较常用的操作，比如拼接, 可以用大括号将vector拼接起来，比如这个out[7:0]构成了新的vector的高位，out[15:8]构成了新的vector的低位</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e56e56f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e56e56f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vector reverse</a:t>
            </a:r>
            <a:endParaRPr/>
          </a:p>
          <a:p>
            <a:pPr indent="0" lvl="0" marL="0" rtl="0" algn="l">
              <a:spcBef>
                <a:spcPts val="0"/>
              </a:spcBef>
              <a:spcAft>
                <a:spcPts val="0"/>
              </a:spcAft>
              <a:buNone/>
            </a:pPr>
            <a:r>
              <a:rPr lang="zh-CN"/>
              <a:t>不能直接去反转一个vector, 像这个out[7:0] = in[0:7]是错误的写法</a:t>
            </a:r>
            <a:endParaRPr/>
          </a:p>
          <a:p>
            <a:pPr indent="0" lvl="0" marL="0" rtl="0" algn="l">
              <a:spcBef>
                <a:spcPts val="0"/>
              </a:spcBef>
              <a:spcAft>
                <a:spcPts val="0"/>
              </a:spcAft>
              <a:buNone/>
            </a:pPr>
            <a:r>
              <a:rPr lang="zh-CN"/>
              <a:t>你可以用拼接的方法去reverse一个vector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e56e56f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e56e56f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vector replication</a:t>
            </a:r>
            <a:endParaRPr/>
          </a:p>
          <a:p>
            <a:pPr indent="0" lvl="0" marL="0" rtl="0" algn="l">
              <a:spcBef>
                <a:spcPts val="0"/>
              </a:spcBef>
              <a:spcAft>
                <a:spcPts val="0"/>
              </a:spcAft>
              <a:buNone/>
            </a:pPr>
            <a:r>
              <a:rPr lang="zh-CN"/>
              <a:t>这个非常常用，可以将一个vector复制n份，比如你想将一个1扩展到5位</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e56e56f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e56e56fc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vector reduction， </a:t>
            </a:r>
            <a:r>
              <a:rPr lang="zh-CN"/>
              <a:t>这个中文好像叫递减运算</a:t>
            </a:r>
            <a:endParaRPr/>
          </a:p>
          <a:p>
            <a:pPr indent="0" lvl="0" marL="0" rtl="0" algn="l">
              <a:spcBef>
                <a:spcPts val="0"/>
              </a:spcBef>
              <a:spcAft>
                <a:spcPts val="0"/>
              </a:spcAft>
              <a:buNone/>
            </a:pPr>
            <a:r>
              <a:rPr lang="zh-CN"/>
              <a:t>你想对一个vector里面的每一位与起来，或起来，异或起来的话，不需要每一位每一位写过去，直接用这个reduction operator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e2b4f75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e2b4f75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然后是赋值</a:t>
            </a:r>
            <a:endParaRPr/>
          </a:p>
          <a:p>
            <a:pPr indent="0" lvl="0" marL="0" rtl="0" algn="l">
              <a:spcBef>
                <a:spcPts val="0"/>
              </a:spcBef>
              <a:spcAft>
                <a:spcPts val="0"/>
              </a:spcAft>
              <a:buNone/>
            </a:pPr>
            <a:r>
              <a:rPr lang="zh-CN"/>
              <a:t>verilog常用有三种类型的赋值，连续赋值，阻塞赋值和非阻塞赋值</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e2b4f751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e2b4f751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连续赋值就是assign x = y；这个形式</a:t>
            </a:r>
            <a:endParaRPr/>
          </a:p>
          <a:p>
            <a:pPr indent="0" lvl="0" marL="0" rtl="0" algn="l">
              <a:spcBef>
                <a:spcPts val="0"/>
              </a:spcBef>
              <a:spcAft>
                <a:spcPts val="0"/>
              </a:spcAft>
              <a:buNone/>
            </a:pPr>
            <a:r>
              <a:rPr lang="zh-CN"/>
              <a:t>什么情况应该使用连续赋值呢，首先不能出现在过程块中，比如always block，其次assign语句的左侧必须为wire，不能是reg</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e2b4f751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e2b4f751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然后是阻塞赋值，阻塞赋值是=号</a:t>
            </a:r>
            <a:endParaRPr/>
          </a:p>
          <a:p>
            <a:pPr indent="0" lvl="0" marL="0" rtl="0" algn="l">
              <a:spcBef>
                <a:spcPts val="0"/>
              </a:spcBef>
              <a:spcAft>
                <a:spcPts val="0"/>
              </a:spcAft>
              <a:buNone/>
            </a:pPr>
            <a:r>
              <a:rPr lang="zh-CN"/>
              <a:t>阻塞赋值只能被用在过程语句中，比如always block, initial。在always语句中，最好只在alway @(*)中使用</a:t>
            </a:r>
            <a:endParaRPr/>
          </a:p>
          <a:p>
            <a:pPr indent="0" lvl="0" marL="0" rtl="0" algn="l">
              <a:spcBef>
                <a:spcPts val="0"/>
              </a:spcBef>
              <a:spcAft>
                <a:spcPts val="0"/>
              </a:spcAft>
              <a:buNone/>
            </a:pPr>
            <a:r>
              <a:rPr lang="zh-CN"/>
              <a:t>在使用阻塞赋值的时候，左侧必须为reg类型</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e2b4f751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e2b4f751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相对于</a:t>
            </a:r>
            <a:r>
              <a:rPr lang="zh-CN">
                <a:solidFill>
                  <a:schemeClr val="dk1"/>
                </a:solidFill>
              </a:rPr>
              <a:t>阻塞赋值，还有非阻塞赋值，一个&lt;=号</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和阻塞赋值一样，非阻塞赋值只能被用在always initial这种过程语句中，左侧必须为reg类型。</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但和阻塞赋值不同的是，在always语句中，最好只在alway @(clk)中使用</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e2b4f751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e2b4f751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always block</a:t>
            </a:r>
            <a:endParaRPr/>
          </a:p>
          <a:p>
            <a:pPr indent="0" lvl="0" marL="0" rtl="0" algn="l">
              <a:spcBef>
                <a:spcPts val="0"/>
              </a:spcBef>
              <a:spcAft>
                <a:spcPts val="0"/>
              </a:spcAft>
              <a:buNone/>
            </a:pPr>
            <a:r>
              <a:rPr lang="zh-CN"/>
              <a:t>我们主要用的有两种类型，一种是组合的，always@(*)</a:t>
            </a:r>
            <a:endParaRPr/>
          </a:p>
          <a:p>
            <a:pPr indent="0" lvl="0" marL="0" rtl="0" algn="l">
              <a:spcBef>
                <a:spcPts val="0"/>
              </a:spcBef>
              <a:spcAft>
                <a:spcPts val="0"/>
              </a:spcAft>
              <a:buNone/>
            </a:pPr>
            <a:r>
              <a:rPr lang="zh-CN"/>
              <a:t>一种是时钟的, always @(posedge clk)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e2b4f751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e2b4f751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always @(*)是</a:t>
            </a:r>
            <a:r>
              <a:rPr lang="zh-CN"/>
              <a:t>一种组合逻辑，和assign语句是等价的</a:t>
            </a:r>
            <a:endParaRPr/>
          </a:p>
          <a:p>
            <a:pPr indent="0" lvl="0" marL="0" rtl="0" algn="l">
              <a:spcBef>
                <a:spcPts val="0"/>
              </a:spcBef>
              <a:spcAft>
                <a:spcPts val="0"/>
              </a:spcAft>
              <a:buNone/>
            </a:pPr>
            <a:r>
              <a:rPr lang="zh-CN"/>
              <a:t>但是always @*中可以使用更丰富的语句，比如可以使用if-else, case语句</a:t>
            </a:r>
            <a:endParaRPr/>
          </a:p>
          <a:p>
            <a:pPr indent="0" lvl="0" marL="0" rtl="0" algn="l">
              <a:spcBef>
                <a:spcPts val="0"/>
              </a:spcBef>
              <a:spcAft>
                <a:spcPts val="0"/>
              </a:spcAft>
              <a:buNone/>
            </a:pPr>
            <a:r>
              <a:rPr lang="zh-CN"/>
              <a:t>如果想要描述一些复杂的组合逻辑，使用always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这里给了一个多路选择器的例子，你用always @*以及if else语句得到的效果和下面的连续赋值语句的效果是等效的</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e2b4f75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e2b4f75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我主要想讲的一些内容</a:t>
            </a:r>
            <a:endParaRPr/>
          </a:p>
          <a:p>
            <a:pPr indent="0" lvl="0" marL="0" rtl="0" algn="l">
              <a:spcBef>
                <a:spcPts val="0"/>
              </a:spcBef>
              <a:spcAft>
                <a:spcPts val="0"/>
              </a:spcAft>
              <a:buNone/>
            </a:pPr>
            <a:r>
              <a:rPr lang="zh-CN">
                <a:solidFill>
                  <a:schemeClr val="dk1"/>
                </a:solidFill>
              </a:rPr>
              <a:t>体系实验的概览，</a:t>
            </a:r>
            <a:r>
              <a:rPr lang="zh-CN"/>
              <a:t>vivado，一些常用的verilog语法，还有verilog的event-driven simulation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e2b4f751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e2b4f751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第二种是always @(posedge clk)语句</a:t>
            </a:r>
            <a:endParaRPr/>
          </a:p>
          <a:p>
            <a:pPr indent="0" lvl="0" marL="0" rtl="0" algn="l">
              <a:spcBef>
                <a:spcPts val="0"/>
              </a:spcBef>
              <a:spcAft>
                <a:spcPts val="0"/>
              </a:spcAft>
              <a:buNone/>
            </a:pPr>
            <a:r>
              <a:rPr lang="zh-CN"/>
              <a:t>这主要是用来描述时序逻辑的</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e2b4f751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e2b4f751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为了避免出错</a:t>
            </a:r>
            <a:endParaRPr/>
          </a:p>
          <a:p>
            <a:pPr indent="0" lvl="0" marL="0" rtl="0" algn="l">
              <a:spcBef>
                <a:spcPts val="0"/>
              </a:spcBef>
              <a:spcAft>
                <a:spcPts val="0"/>
              </a:spcAft>
              <a:buNone/>
            </a:pPr>
            <a:r>
              <a:rPr lang="zh-CN"/>
              <a:t>最好在always @(*)是使用阻塞赋值</a:t>
            </a:r>
            <a:endParaRPr/>
          </a:p>
          <a:p>
            <a:pPr indent="0" lvl="0" marL="0" rtl="0" algn="l">
              <a:spcBef>
                <a:spcPts val="0"/>
              </a:spcBef>
              <a:spcAft>
                <a:spcPts val="0"/>
              </a:spcAft>
              <a:buNone/>
            </a:pPr>
            <a:r>
              <a:rPr lang="zh-CN"/>
              <a:t>在always @(posedge clk)中使用非阻塞赋值</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cc2286c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cc2286c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zh-CN">
                <a:solidFill>
                  <a:srgbClr val="595959"/>
                </a:solidFill>
                <a:latin typeface="Avenir"/>
                <a:ea typeface="Avenir"/>
                <a:cs typeface="Avenir"/>
                <a:sym typeface="Avenir"/>
              </a:rPr>
              <a:t>接下来看一下if-else</a:t>
            </a:r>
            <a:endParaRPr>
              <a:solidFill>
                <a:srgbClr val="595959"/>
              </a:solidFill>
              <a:latin typeface="Avenir"/>
              <a:ea typeface="Avenir"/>
              <a:cs typeface="Avenir"/>
              <a:sym typeface="Avenir"/>
            </a:endParaRPr>
          </a:p>
          <a:p>
            <a:pPr indent="0" lvl="0" marL="0" rtl="0" algn="l">
              <a:lnSpc>
                <a:spcPct val="80000"/>
              </a:lnSpc>
              <a:spcBef>
                <a:spcPts val="1200"/>
              </a:spcBef>
              <a:spcAft>
                <a:spcPts val="0"/>
              </a:spcAft>
              <a:buNone/>
            </a:pPr>
            <a:r>
              <a:rPr lang="zh-CN">
                <a:solidFill>
                  <a:srgbClr val="595959"/>
                </a:solidFill>
                <a:latin typeface="Avenir"/>
                <a:ea typeface="Avenir"/>
                <a:cs typeface="Avenir"/>
                <a:sym typeface="Avenir"/>
              </a:rPr>
              <a:t>左边是if-else语句</a:t>
            </a:r>
            <a:endParaRPr>
              <a:solidFill>
                <a:srgbClr val="595959"/>
              </a:solidFill>
              <a:latin typeface="Avenir"/>
              <a:ea typeface="Avenir"/>
              <a:cs typeface="Avenir"/>
              <a:sym typeface="Avenir"/>
            </a:endParaRPr>
          </a:p>
          <a:p>
            <a:pPr indent="0" lvl="0" marL="0" rtl="0" algn="l">
              <a:lnSpc>
                <a:spcPct val="80000"/>
              </a:lnSpc>
              <a:spcBef>
                <a:spcPts val="1200"/>
              </a:spcBef>
              <a:spcAft>
                <a:spcPts val="0"/>
              </a:spcAft>
              <a:buNone/>
            </a:pPr>
            <a:r>
              <a:t/>
            </a:r>
            <a:endParaRPr>
              <a:solidFill>
                <a:srgbClr val="595959"/>
              </a:solidFill>
              <a:latin typeface="Avenir"/>
              <a:ea typeface="Avenir"/>
              <a:cs typeface="Avenir"/>
              <a:sym typeface="Avenir"/>
            </a:endParaRPr>
          </a:p>
          <a:p>
            <a:pPr indent="0" lvl="0" marL="0" rtl="0" algn="l">
              <a:lnSpc>
                <a:spcPct val="80000"/>
              </a:lnSpc>
              <a:spcBef>
                <a:spcPts val="1200"/>
              </a:spcBef>
              <a:spcAft>
                <a:spcPts val="0"/>
              </a:spcAft>
              <a:buNone/>
            </a:pPr>
            <a:r>
              <a:rPr lang="zh-CN">
                <a:solidFill>
                  <a:srgbClr val="595959"/>
                </a:solidFill>
                <a:latin typeface="Avenir"/>
                <a:ea typeface="Avenir"/>
                <a:cs typeface="Avenir"/>
                <a:sym typeface="Avenir"/>
              </a:rPr>
              <a:t>但是if else语句其实有很多问题</a:t>
            </a:r>
            <a:endParaRPr>
              <a:solidFill>
                <a:srgbClr val="595959"/>
              </a:solidFill>
              <a:latin typeface="Avenir"/>
              <a:ea typeface="Avenir"/>
              <a:cs typeface="Avenir"/>
              <a:sym typeface="Avenir"/>
            </a:endParaRPr>
          </a:p>
          <a:p>
            <a:pPr indent="0" lvl="0" marL="0" rtl="0" algn="l">
              <a:lnSpc>
                <a:spcPct val="80000"/>
              </a:lnSpc>
              <a:spcBef>
                <a:spcPts val="1200"/>
              </a:spcBef>
              <a:spcAft>
                <a:spcPts val="0"/>
              </a:spcAft>
              <a:buNone/>
            </a:pPr>
            <a:r>
              <a:rPr lang="zh-CN">
                <a:solidFill>
                  <a:srgbClr val="595959"/>
                </a:solidFill>
                <a:latin typeface="Avenir"/>
                <a:ea typeface="Avenir"/>
                <a:cs typeface="Avenir"/>
                <a:sym typeface="Avenir"/>
              </a:rPr>
              <a:t>if else语句的问题是：</a:t>
            </a:r>
            <a:endParaRPr>
              <a:solidFill>
                <a:srgbClr val="595959"/>
              </a:solidFill>
              <a:latin typeface="Avenir"/>
              <a:ea typeface="Avenir"/>
              <a:cs typeface="Avenir"/>
              <a:sym typeface="Avenir"/>
            </a:endParaRPr>
          </a:p>
          <a:p>
            <a:pPr indent="0" lvl="0" marL="0" rtl="0" algn="l">
              <a:lnSpc>
                <a:spcPct val="80000"/>
              </a:lnSpc>
              <a:spcBef>
                <a:spcPts val="1200"/>
              </a:spcBef>
              <a:spcAft>
                <a:spcPts val="0"/>
              </a:spcAft>
              <a:buNone/>
            </a:pPr>
            <a:r>
              <a:rPr lang="zh-CN">
                <a:solidFill>
                  <a:srgbClr val="595959"/>
                </a:solidFill>
                <a:latin typeface="Avenir"/>
                <a:ea typeface="Avenir"/>
                <a:cs typeface="Avenir"/>
                <a:sym typeface="Avenir"/>
              </a:rPr>
              <a:t>不能传播不定态，比如sel1是一个什么xxx值，if语句会选择out=4’b0, 仍然是一个正常的输出，看不出selection1出现了不定态</a:t>
            </a:r>
            <a:endParaRPr>
              <a:solidFill>
                <a:srgbClr val="595959"/>
              </a:solidFill>
              <a:latin typeface="Avenir"/>
              <a:ea typeface="Avenir"/>
              <a:cs typeface="Avenir"/>
              <a:sym typeface="Avenir"/>
            </a:endParaRPr>
          </a:p>
          <a:p>
            <a:pPr indent="0" lvl="0" marL="0" rtl="0" algn="l">
              <a:lnSpc>
                <a:spcPct val="80000"/>
              </a:lnSpc>
              <a:spcBef>
                <a:spcPts val="1200"/>
              </a:spcBef>
              <a:spcAft>
                <a:spcPts val="0"/>
              </a:spcAft>
              <a:buNone/>
            </a:pPr>
            <a:r>
              <a:rPr lang="zh-CN">
                <a:solidFill>
                  <a:srgbClr val="595959"/>
                </a:solidFill>
                <a:latin typeface="Avenir"/>
                <a:ea typeface="Avenir"/>
                <a:cs typeface="Avenir"/>
                <a:sym typeface="Avenir"/>
              </a:rPr>
              <a:t>会产生优先级选择电路而不是并行选择电路， if优先级最高，else优先级最低，会影响生成电路的面积和时序。if else使用不当还有可能使电路中产生不必要的锁存器，比如你不写else语句</a:t>
            </a:r>
            <a:endParaRPr>
              <a:solidFill>
                <a:srgbClr val="595959"/>
              </a:solidFill>
              <a:latin typeface="Avenir"/>
              <a:ea typeface="Avenir"/>
              <a:cs typeface="Avenir"/>
              <a:sym typeface="Avenir"/>
            </a:endParaRPr>
          </a:p>
          <a:p>
            <a:pPr indent="0" lvl="0" marL="0" rtl="0" algn="l">
              <a:lnSpc>
                <a:spcPct val="80000"/>
              </a:lnSpc>
              <a:spcBef>
                <a:spcPts val="1200"/>
              </a:spcBef>
              <a:spcAft>
                <a:spcPts val="0"/>
              </a:spcAft>
              <a:buNone/>
            </a:pPr>
            <a:r>
              <a:t/>
            </a:r>
            <a:endParaRPr>
              <a:solidFill>
                <a:srgbClr val="595959"/>
              </a:solidFill>
              <a:latin typeface="Avenir"/>
              <a:ea typeface="Avenir"/>
              <a:cs typeface="Avenir"/>
              <a:sym typeface="Avenir"/>
            </a:endParaRPr>
          </a:p>
          <a:p>
            <a:pPr indent="0" lvl="0" marL="0" rtl="0" algn="l">
              <a:lnSpc>
                <a:spcPct val="80000"/>
              </a:lnSpc>
              <a:spcBef>
                <a:spcPts val="1200"/>
              </a:spcBef>
              <a:spcAft>
                <a:spcPts val="0"/>
              </a:spcAft>
              <a:buClr>
                <a:schemeClr val="dk1"/>
              </a:buClr>
              <a:buSzPts val="1100"/>
              <a:buFont typeface="Arial"/>
              <a:buNone/>
            </a:pPr>
            <a:r>
              <a:rPr lang="zh-CN">
                <a:solidFill>
                  <a:srgbClr val="595959"/>
                </a:solidFill>
                <a:latin typeface="Avenir"/>
                <a:ea typeface="Avenir"/>
                <a:cs typeface="Avenir"/>
                <a:sym typeface="Avenir"/>
              </a:rPr>
              <a:t>如果是组合逻辑，更建议使用assign语句  右边是对应的assign语句电路</a:t>
            </a:r>
            <a:endParaRPr>
              <a:solidFill>
                <a:srgbClr val="595959"/>
              </a:solidFill>
              <a:latin typeface="Avenir"/>
              <a:ea typeface="Avenir"/>
              <a:cs typeface="Avenir"/>
              <a:sym typeface="Avenir"/>
            </a:endParaRPr>
          </a:p>
          <a:p>
            <a:pPr indent="0" lvl="0" marL="0" rtl="0" algn="l">
              <a:lnSpc>
                <a:spcPct val="80000"/>
              </a:lnSpc>
              <a:spcBef>
                <a:spcPts val="1200"/>
              </a:spcBef>
              <a:spcAft>
                <a:spcPts val="0"/>
              </a:spcAft>
              <a:buNone/>
            </a:pPr>
            <a:r>
              <a:rPr lang="zh-CN">
                <a:solidFill>
                  <a:srgbClr val="595959"/>
                </a:solidFill>
                <a:latin typeface="Avenir"/>
                <a:ea typeface="Avenir"/>
                <a:cs typeface="Avenir"/>
                <a:sym typeface="Avenir"/>
              </a:rPr>
              <a:t>上面的assign语句使用了选择运算符，能解决传播不定态的问题，但是生成优先级电路</a:t>
            </a:r>
            <a:endParaRPr>
              <a:solidFill>
                <a:srgbClr val="595959"/>
              </a:solidFill>
              <a:latin typeface="Avenir"/>
              <a:ea typeface="Avenir"/>
              <a:cs typeface="Avenir"/>
              <a:sym typeface="Avenir"/>
            </a:endParaRPr>
          </a:p>
          <a:p>
            <a:pPr indent="0" lvl="0" marL="0" rtl="0" algn="l">
              <a:lnSpc>
                <a:spcPct val="80000"/>
              </a:lnSpc>
              <a:spcBef>
                <a:spcPts val="1200"/>
              </a:spcBef>
              <a:spcAft>
                <a:spcPts val="1200"/>
              </a:spcAft>
              <a:buNone/>
            </a:pPr>
            <a:r>
              <a:rPr lang="zh-CN">
                <a:solidFill>
                  <a:srgbClr val="595959"/>
                </a:solidFill>
                <a:latin typeface="Avenir"/>
                <a:ea typeface="Avenir"/>
                <a:cs typeface="Avenir"/>
                <a:sym typeface="Avenir"/>
              </a:rPr>
              <a:t>下面的assign语句，能解决传播不定态的问题，且生成并行电路</a:t>
            </a:r>
            <a:endParaRPr>
              <a:solidFill>
                <a:srgbClr val="595959"/>
              </a:solidFill>
              <a:latin typeface="Avenir"/>
              <a:ea typeface="Avenir"/>
              <a:cs typeface="Avenir"/>
              <a:sym typeface="Aveni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e2b4f751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e2b4f751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case语句以关键字case开始，以endcase结束，两者成对出现</a:t>
            </a:r>
            <a:endParaRPr/>
          </a:p>
          <a:p>
            <a:pPr indent="0" lvl="0" marL="0" rtl="0" algn="l">
              <a:spcBef>
                <a:spcPts val="0"/>
              </a:spcBef>
              <a:spcAft>
                <a:spcPts val="0"/>
              </a:spcAft>
              <a:buClr>
                <a:schemeClr val="dk1"/>
              </a:buClr>
              <a:buSzPts val="1100"/>
              <a:buFont typeface="Arial"/>
              <a:buNone/>
            </a:pPr>
            <a:r>
              <a:rPr lang="zh-CN"/>
              <a:t>-case语句中每个条目只执行一条语句，如要在一个条目下进行多个赋值，需要将多条语句放在begin/end关键字之间</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case语句和if-else语句有同样的问题：不能传播不定态，会生成优先级选择电路</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e56e56fc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e56e56fc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最后是ROM和RAM的写法</a:t>
            </a:r>
            <a:endParaRPr/>
          </a:p>
          <a:p>
            <a:pPr indent="0" lvl="0" marL="0" rtl="0" algn="l">
              <a:spcBef>
                <a:spcPts val="0"/>
              </a:spcBef>
              <a:spcAft>
                <a:spcPts val="0"/>
              </a:spcAft>
              <a:buNone/>
            </a:pPr>
            <a:r>
              <a:rPr lang="zh-CN"/>
              <a:t>可能大家计组里面是生成IP做的</a:t>
            </a:r>
            <a:endParaRPr/>
          </a:p>
          <a:p>
            <a:pPr indent="0" lvl="0" marL="0" rtl="0" algn="l">
              <a:spcBef>
                <a:spcPts val="0"/>
              </a:spcBef>
              <a:spcAft>
                <a:spcPts val="0"/>
              </a:spcAft>
              <a:buNone/>
            </a:pPr>
            <a:r>
              <a:rPr lang="zh-CN"/>
              <a:t>我们这里就是这样一份代码，通过readmemh将rom.hex以16进制从文件中读入</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要注意一下，如果仿真的时候找不到rom, ram文件，需要将他们放到这个目录，或者在代码中使用绝对路径</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1cec1449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1cec1449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最后，讲一下verilog的仿真机制</a:t>
            </a:r>
            <a:endParaRPr/>
          </a:p>
          <a:p>
            <a:pPr indent="0" lvl="0" marL="0" rtl="0" algn="l">
              <a:spcBef>
                <a:spcPts val="0"/>
              </a:spcBef>
              <a:spcAft>
                <a:spcPts val="0"/>
              </a:spcAft>
              <a:buNone/>
            </a:pPr>
            <a:r>
              <a:rPr lang="zh-CN"/>
              <a:t>我个人觉得always block中阻塞赋值，非阻塞赋值的使用还是很难理解的。如果能够搞清楚verilog的仿真机制的话在写代码的时候应该会有些帮助</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a18ca46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4a18ca46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verilog做仿真的模型是一个事件驱动模型</a:t>
            </a:r>
            <a:endParaRPr/>
          </a:p>
          <a:p>
            <a:pPr indent="0" lvl="0" marL="0" rtl="0" algn="l">
              <a:spcBef>
                <a:spcPts val="0"/>
              </a:spcBef>
              <a:spcAft>
                <a:spcPts val="0"/>
              </a:spcAft>
              <a:buNone/>
            </a:pPr>
            <a:r>
              <a:rPr lang="zh-CN"/>
              <a:t>做simulation的时候，当</a:t>
            </a:r>
            <a:r>
              <a:rPr lang="zh-CN"/>
              <a:t>一些条件发生的时候，</a:t>
            </a:r>
            <a:r>
              <a:rPr lang="zh-CN"/>
              <a:t>会</a:t>
            </a:r>
            <a:r>
              <a:rPr lang="zh-CN"/>
              <a:t>执行</a:t>
            </a:r>
            <a:r>
              <a:rPr lang="zh-CN"/>
              <a:t>一系列的事件，比如执行一段verilog代码，更新一些对象的值，这些</a:t>
            </a:r>
            <a:r>
              <a:rPr lang="zh-CN"/>
              <a:t>事件</a:t>
            </a:r>
            <a:r>
              <a:rPr lang="zh-CN"/>
              <a:t>会被放到一个一个队列中</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solidFill>
                  <a:schemeClr val="dk1"/>
                </a:solidFill>
              </a:rPr>
              <a:t>verilog仿真有</a:t>
            </a:r>
            <a:r>
              <a:rPr lang="zh-CN"/>
              <a:t>分层事件队列这样一个概念</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分了</a:t>
            </a:r>
            <a:r>
              <a:rPr lang="zh-CN"/>
              <a:t>4个事件队列，active, inactive, nonblocking </a:t>
            </a:r>
            <a:r>
              <a:rPr lang="zh-CN"/>
              <a:t>assign update </a:t>
            </a:r>
            <a:r>
              <a:rPr lang="zh-CN"/>
              <a:t>queue, monitor queue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这几个队列中事件的执行是有先后顺序的</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a1eb70e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a1eb70e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这个就是verilog事件队列的执行伪代码</a:t>
            </a:r>
            <a:endParaRPr/>
          </a:p>
          <a:p>
            <a:pPr indent="0" lvl="0" marL="0" rtl="0" algn="l">
              <a:spcBef>
                <a:spcPts val="0"/>
              </a:spcBef>
              <a:spcAft>
                <a:spcPts val="0"/>
              </a:spcAft>
              <a:buNone/>
            </a:pPr>
            <a:r>
              <a:rPr lang="zh-CN"/>
              <a:t>如果有active event, 就执行active event</a:t>
            </a:r>
            <a:endParaRPr/>
          </a:p>
          <a:p>
            <a:pPr indent="0" lvl="0" marL="0" rtl="0" algn="l">
              <a:spcBef>
                <a:spcPts val="0"/>
              </a:spcBef>
              <a:spcAft>
                <a:spcPts val="0"/>
              </a:spcAft>
              <a:buNone/>
            </a:pPr>
            <a:r>
              <a:rPr lang="zh-CN"/>
              <a:t>active event执行完了，接下来是inactive event, 把inactive event放到active queue, 开始执行</a:t>
            </a:r>
            <a:endParaRPr/>
          </a:p>
          <a:p>
            <a:pPr indent="0" lvl="0" marL="0" rtl="0" algn="l">
              <a:spcBef>
                <a:spcPts val="0"/>
              </a:spcBef>
              <a:spcAft>
                <a:spcPts val="0"/>
              </a:spcAft>
              <a:buNone/>
            </a:pPr>
            <a:r>
              <a:rPr lang="zh-CN"/>
              <a:t>inactive event执行完了，执行nonblocking assign update events</a:t>
            </a:r>
            <a:endParaRPr/>
          </a:p>
          <a:p>
            <a:pPr indent="0" lvl="0" marL="0" rtl="0" algn="l">
              <a:spcBef>
                <a:spcPts val="0"/>
              </a:spcBef>
              <a:spcAft>
                <a:spcPts val="0"/>
              </a:spcAft>
              <a:buNone/>
            </a:pPr>
            <a:r>
              <a:rPr lang="zh-CN"/>
              <a:t>…</a:t>
            </a:r>
            <a:endParaRPr/>
          </a:p>
          <a:p>
            <a:pPr indent="0" lvl="0" marL="0" rtl="0" algn="l">
              <a:spcBef>
                <a:spcPts val="0"/>
              </a:spcBef>
              <a:spcAft>
                <a:spcPts val="0"/>
              </a:spcAft>
              <a:buNone/>
            </a:pPr>
            <a:r>
              <a:rPr lang="zh-CN"/>
              <a:t>这些队列都执行完了就到下一个time slot，再次开始执行active queue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3e865714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3e865714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CN">
                <a:solidFill>
                  <a:schemeClr val="dk1"/>
                </a:solidFill>
              </a:rPr>
              <a:t>最主要的我们关注两个队列，一个是active queue, 一个是onblocking assignment queue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CN"/>
              <a:t>active queue，基本上的事件都会被放到active queue。就是这个框里的内容，比如更新阻塞赋值，对非阻塞赋值右侧进行evaluation，连续赋值什么的</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3b962b1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3b962b1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还有一个要重点关注的</a:t>
            </a:r>
            <a:r>
              <a:rPr lang="zh-CN"/>
              <a:t>一个是nonblocking assig</a:t>
            </a:r>
            <a:r>
              <a:rPr lang="zh-CN"/>
              <a:t>n update </a:t>
            </a:r>
            <a:r>
              <a:rPr lang="zh-CN"/>
              <a:t>queue</a:t>
            </a:r>
            <a:endParaRPr/>
          </a:p>
          <a:p>
            <a:pPr indent="0" lvl="0" marL="0" rtl="0" algn="l">
              <a:spcBef>
                <a:spcPts val="0"/>
              </a:spcBef>
              <a:spcAft>
                <a:spcPts val="0"/>
              </a:spcAft>
              <a:buNone/>
            </a:pPr>
            <a:r>
              <a:rPr lang="zh-CN"/>
              <a:t>非阻塞赋值左值的更新事件是放在这个队列里面的</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1cec1449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1cec1449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首先介绍一下这一学期体系实验要做的内容</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3e86571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53e86571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我们来看一些例子</a:t>
            </a:r>
            <a:endParaRPr/>
          </a:p>
          <a:p>
            <a:pPr indent="0" lvl="0" marL="0" rtl="0" algn="l">
              <a:spcBef>
                <a:spcPts val="0"/>
              </a:spcBef>
              <a:spcAft>
                <a:spcPts val="0"/>
              </a:spcAft>
              <a:buNone/>
            </a:pPr>
            <a:r>
              <a:rPr lang="zh-CN"/>
              <a:t>这里有两个always语句，他们都会放在active queue里面，因为调度时会以任意顺序调度这两个always block, 所以我们不能确定f的值是什么</a:t>
            </a:r>
            <a:endParaRPr/>
          </a:p>
          <a:p>
            <a:pPr indent="0" lvl="0" marL="0" rtl="0" algn="l">
              <a:spcBef>
                <a:spcPts val="0"/>
              </a:spcBef>
              <a:spcAft>
                <a:spcPts val="0"/>
              </a:spcAft>
              <a:buNone/>
            </a:pPr>
            <a:r>
              <a:rPr lang="zh-CN"/>
              <a:t>这个写法是有问题的</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3e86571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3e86571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第二个例子，一个always block, 两个阻塞赋值语句，在一个block中是按顺序执行的，</a:t>
            </a:r>
            <a:endParaRPr/>
          </a:p>
          <a:p>
            <a:pPr indent="0" lvl="0" marL="0" rtl="0" algn="l">
              <a:spcBef>
                <a:spcPts val="0"/>
              </a:spcBef>
              <a:spcAft>
                <a:spcPts val="0"/>
              </a:spcAft>
              <a:buNone/>
            </a:pPr>
            <a:r>
              <a:rPr lang="zh-CN"/>
              <a:t>这两个阻塞赋值是按顺序执行的, f最终的值就是a | b</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53e865714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3e865714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再来看一下非阻塞赋值</a:t>
            </a:r>
            <a:endParaRPr/>
          </a:p>
          <a:p>
            <a:pPr indent="0" lvl="0" marL="0" rtl="0" algn="l">
              <a:spcBef>
                <a:spcPts val="0"/>
              </a:spcBef>
              <a:spcAft>
                <a:spcPts val="0"/>
              </a:spcAft>
              <a:buNone/>
            </a:pPr>
            <a:r>
              <a:rPr lang="zh-CN"/>
              <a:t>非阻塞赋值的右边的值的计算是放在active queue里面的</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3e86571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3e86571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而</a:t>
            </a:r>
            <a:r>
              <a:rPr lang="zh-CN"/>
              <a:t>左值的更新事件是放在nba queue里面的</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53a820b7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53a820b7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接下来是一个复杂一点的例子</a:t>
            </a:r>
            <a:endParaRPr/>
          </a:p>
          <a:p>
            <a:pPr indent="0" lvl="0" marL="0" rtl="0" algn="l">
              <a:spcBef>
                <a:spcPts val="0"/>
              </a:spcBef>
              <a:spcAft>
                <a:spcPts val="0"/>
              </a:spcAft>
              <a:buClr>
                <a:schemeClr val="dk1"/>
              </a:buClr>
              <a:buSzPts val="1100"/>
              <a:buFont typeface="Arial"/>
              <a:buNone/>
            </a:pPr>
            <a:r>
              <a:rPr lang="zh-CN">
                <a:solidFill>
                  <a:schemeClr val="dk1"/>
                </a:solidFill>
              </a:rPr>
              <a:t>这个电路希望实现的效果是时钟上升沿，C=B+1, B=A+1,A=输入的这样一个逻辑</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这很明显是一个时序电路，因为你当前的值和上一个时钟的值有关系，那其实我们可以确定的是应该使用always @(posedge clk)和非阻塞赋值</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那 如果使用阻塞赋值会出现什么问题呢</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4a1eb70e7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4a1eb70e7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时钟上升沿来了后，上升沿触发的时间以任意顺序被加到active queue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a1eb70e7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4a1eb70e7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4a1eb70e7c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4a1eb70e7c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4a1eb70e7c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4a1eb70e7c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4a1eb70e7c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4a1eb70e7c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 block</a:t>
            </a:r>
            <a:r>
              <a:rPr lang="zh-CN"/>
              <a:t>计算完了，更新A_out的值，这个时候1号块，也就是B_in =A_out+1这个语句，因为A_out更新被加入active queue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1cec144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1cec144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一共有6个实验</a:t>
            </a:r>
            <a:endParaRPr/>
          </a:p>
          <a:p>
            <a:pPr indent="0" lvl="0" marL="0" rtl="0" algn="l">
              <a:spcBef>
                <a:spcPts val="0"/>
              </a:spcBef>
              <a:spcAft>
                <a:spcPts val="0"/>
              </a:spcAft>
              <a:buNone/>
            </a:pPr>
            <a:r>
              <a:rPr lang="zh-CN"/>
              <a:t>第一个实验实现一个5步流水的cpu, 支持RISCV 32位基础整数指令集, 并且支持forwarding和predict-not-taken</a:t>
            </a:r>
            <a:endParaRPr/>
          </a:p>
          <a:p>
            <a:pPr indent="0" lvl="0" marL="0" rtl="0" algn="l">
              <a:spcBef>
                <a:spcPts val="0"/>
              </a:spcBef>
              <a:spcAft>
                <a:spcPts val="0"/>
              </a:spcAft>
              <a:buNone/>
            </a:pPr>
            <a:r>
              <a:rPr lang="zh-CN"/>
              <a:t>第二个实验是在实验一的基础上实现中断和异常</a:t>
            </a:r>
            <a:endParaRPr/>
          </a:p>
          <a:p>
            <a:pPr indent="0" lvl="0" marL="0" rtl="0" algn="l">
              <a:spcBef>
                <a:spcPts val="0"/>
              </a:spcBef>
              <a:spcAft>
                <a:spcPts val="0"/>
              </a:spcAft>
              <a:buNone/>
            </a:pPr>
            <a:r>
              <a:rPr lang="zh-CN"/>
              <a:t>第三个和第四个实验是实现一个cache, 然后将cache接入实验2的cpu</a:t>
            </a:r>
            <a:endParaRPr/>
          </a:p>
          <a:p>
            <a:pPr indent="0" lvl="0" marL="0" rtl="0" algn="l">
              <a:spcBef>
                <a:spcPts val="0"/>
              </a:spcBef>
              <a:spcAft>
                <a:spcPts val="0"/>
              </a:spcAft>
              <a:buNone/>
            </a:pPr>
            <a:r>
              <a:rPr lang="zh-CN"/>
              <a:t>实验5是实现乱序执行的cpu</a:t>
            </a:r>
            <a:endParaRPr/>
          </a:p>
          <a:p>
            <a:pPr indent="0" lvl="0" marL="0" rtl="0" algn="l">
              <a:spcBef>
                <a:spcPts val="0"/>
              </a:spcBef>
              <a:spcAft>
                <a:spcPts val="0"/>
              </a:spcAft>
              <a:buNone/>
            </a:pPr>
            <a:r>
              <a:rPr lang="zh-CN"/>
              <a:t>实验6支持scoreboarding</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每个实验我们都是提供一份代码的，然后大家进行补充，这个代码是王总辉老师他们提供的</a:t>
            </a:r>
            <a:endParaRPr/>
          </a:p>
          <a:p>
            <a:pPr indent="0" lvl="0" marL="0" rtl="0" algn="l">
              <a:spcBef>
                <a:spcPts val="0"/>
              </a:spcBef>
              <a:spcAft>
                <a:spcPts val="0"/>
              </a:spcAft>
              <a:buNone/>
            </a:pPr>
            <a:r>
              <a:rPr lang="zh-CN"/>
              <a:t>我听说你们前四个实验在计组都做过了，所以应该难度不大</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然后我们的实验是两人一组 自由组队 可以solo</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4a1eb70e7c_3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4a1eb70e7c_3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然后一直执行</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4a1eb70e7c_3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4a1eb70e7c_3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所以其实这个代码生成的是下面这个电路</a:t>
            </a:r>
            <a:endParaRPr/>
          </a:p>
          <a:p>
            <a:pPr indent="0" lvl="0" marL="0" rtl="0" algn="l">
              <a:spcBef>
                <a:spcPts val="0"/>
              </a:spcBef>
              <a:spcAft>
                <a:spcPts val="0"/>
              </a:spcAft>
              <a:buNone/>
            </a:pPr>
            <a:r>
              <a:rPr lang="zh-CN"/>
              <a:t>而不是我们想要的上面这个电路</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三个always block执行完了之后，再去执行了这两个assign语句，大错特错</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4a1eb70e7c_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4a1eb70e7c_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再来看一下使用非阻塞赋值的效果</a:t>
            </a:r>
            <a:endParaRPr/>
          </a:p>
          <a:p>
            <a:pPr indent="0" lvl="0" marL="0" rtl="0" algn="l">
              <a:spcBef>
                <a:spcPts val="0"/>
              </a:spcBef>
              <a:spcAft>
                <a:spcPts val="0"/>
              </a:spcAft>
              <a:buNone/>
            </a:pPr>
            <a:r>
              <a:rPr lang="zh-CN"/>
              <a:t>A,B,C右侧的evaluation放在active queue里面，</a:t>
            </a:r>
            <a:endParaRPr/>
          </a:p>
          <a:p>
            <a:pPr indent="0" lvl="0" marL="0" rtl="0" algn="l">
              <a:spcBef>
                <a:spcPts val="0"/>
              </a:spcBef>
              <a:spcAft>
                <a:spcPts val="0"/>
              </a:spcAft>
              <a:buNone/>
            </a:pPr>
            <a:r>
              <a:rPr lang="zh-CN"/>
              <a:t>左侧的更新放在NBA queue里面</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不过个人觉得这里1号块和2号块放的位置有问题, 应该在A_out, B_out更新后执行</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4a1eb70e7c_3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4a1eb70e7c_3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4a1eb70e7c_3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4a1eb70e7c_3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个人觉得A_L执行完了之后执行1号块</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53a4a473d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53a4a473d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53b962b1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53b962b1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前面我们讨论的是仿真，然后对应到生成电路的话</a:t>
            </a:r>
            <a:endParaRPr/>
          </a:p>
          <a:p>
            <a:pPr indent="0" lvl="0" marL="0" rtl="0" algn="l">
              <a:spcBef>
                <a:spcPts val="0"/>
              </a:spcBef>
              <a:spcAft>
                <a:spcPts val="0"/>
              </a:spcAft>
              <a:buNone/>
            </a:pPr>
            <a:r>
              <a:rPr lang="zh-CN">
                <a:solidFill>
                  <a:schemeClr val="dk1"/>
                </a:solidFill>
              </a:rPr>
              <a:t>时序电路非阻塞赋值其实在电路中会生成触发器</a:t>
            </a:r>
            <a:endParaRPr>
              <a:solidFill>
                <a:schemeClr val="dk1"/>
              </a:solidFill>
            </a:endParaRPr>
          </a:p>
          <a:p>
            <a:pPr indent="0" lvl="0" marL="0" rtl="0" algn="l">
              <a:spcBef>
                <a:spcPts val="0"/>
              </a:spcBef>
              <a:spcAft>
                <a:spcPts val="0"/>
              </a:spcAft>
              <a:buNone/>
            </a:pPr>
            <a:r>
              <a:rPr lang="zh-CN">
                <a:solidFill>
                  <a:schemeClr val="dk1"/>
                </a:solidFill>
              </a:rPr>
              <a:t>就是左图的效果</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如果使用阻塞复制的话，就不会生成这样的电路</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51cec144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51cec144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1cec1449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1cec1449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ok, </a:t>
            </a:r>
            <a:r>
              <a:rPr lang="zh-CN"/>
              <a:t>然后讲一下vivado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1cec1449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1cec1449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zh-CN"/>
              <a:t>我感觉大家上过计组应该对vivado的使用比较熟悉了。如果还不熟悉vivado的使用的，可以看看计组实验对vivado使用的介绍，这个链接</a:t>
            </a:r>
            <a:endParaRPr/>
          </a:p>
          <a:p>
            <a:pPr indent="0" lvl="0" marL="0" rtl="0" algn="l">
              <a:spcBef>
                <a:spcPts val="0"/>
              </a:spcBef>
              <a:spcAft>
                <a:spcPts val="0"/>
              </a:spcAft>
              <a:buNone/>
            </a:pPr>
            <a:r>
              <a:rPr lang="zh-CN"/>
              <a:t>大家做实验的实验选板子要选这个型号，这个可能和计组是不一样的</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好像大家很多是2017版本的vivado, 我不确定行不行，但去年用的基本都是2020.2</a:t>
            </a:r>
            <a:endParaRPr/>
          </a:p>
          <a:p>
            <a:pPr indent="0" lvl="0" marL="0" rtl="0" algn="l">
              <a:spcBef>
                <a:spcPts val="0"/>
              </a:spcBef>
              <a:spcAft>
                <a:spcPts val="0"/>
              </a:spcAft>
              <a:buNone/>
            </a:pPr>
            <a:r>
              <a:rPr lang="zh-CN"/>
              <a:t>大家先试试2017行不行，不行的话在升到2020，如果有同学解决这个问题可以在群里分享一下经验</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1cec1449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1cec1449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实验中我们使用的是verilog语言，但如果你想用chisel，也可以</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cc2286c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cc2286c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在</a:t>
            </a:r>
            <a:r>
              <a:rPr lang="zh-CN"/>
              <a:t>实验过程中，根据以往经验，大家经常会因为verilog语法而在实现过程中出现问题。比如最常见的问题就是阻塞赋值和非阻塞赋值的错误使用，导致仿真和上板跑的结果不一样</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CN">
                <a:solidFill>
                  <a:schemeClr val="dk1"/>
                </a:solidFill>
              </a:rPr>
              <a:t>如果不熟悉verilog的，</a:t>
            </a:r>
            <a:r>
              <a:rPr lang="zh-CN">
                <a:solidFill>
                  <a:schemeClr val="dk1"/>
                </a:solidFill>
              </a:rPr>
              <a:t>推荐大家去做一下hdlbits里面的verilog练习，应该不会花太长时间，但是对你熟悉verilog很有帮助</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zh-CN"/>
              <a:t>我在这里介绍很小一部分我认为比较重要的verilog语法。</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cc2286c4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cc2286c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首先是变量，verilog里面有两种类型的变量，一种是wire一种是reg。</a:t>
            </a:r>
            <a:endParaRPr/>
          </a:p>
          <a:p>
            <a:pPr indent="0" lvl="0" marL="0" rtl="0" algn="l">
              <a:spcBef>
                <a:spcPts val="0"/>
              </a:spcBef>
              <a:spcAft>
                <a:spcPts val="0"/>
              </a:spcAft>
              <a:buNone/>
            </a:pPr>
            <a:r>
              <a:rPr lang="zh-CN"/>
              <a:t>wire物理上就是电路中的一条连线，不能hold值</a:t>
            </a:r>
            <a:endParaRPr/>
          </a:p>
          <a:p>
            <a:pPr indent="0" lvl="0" marL="0" rtl="0" algn="l">
              <a:spcBef>
                <a:spcPts val="0"/>
              </a:spcBef>
              <a:spcAft>
                <a:spcPts val="0"/>
              </a:spcAft>
              <a:buNone/>
            </a:pPr>
            <a:r>
              <a:rPr lang="zh-CN"/>
              <a:t>reg是可以保存值的</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mojis.wiki/warn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emojipedia.org/thumbs-u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mojis.wiki/warn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hyperlink" Target="https://standards.ieee.org/ieee/1364/364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github.com/ZJUArch/verilog-general-guide" TargetMode="External"/><Relationship Id="rId4" Type="http://schemas.openxmlformats.org/officeDocument/2006/relationships/hyperlink" Target="https://safari.ethz.ch/digitaltechnik/spring2021/lib/exe/fetch.php?media=onur-digitaldesign_comparch-2021-lecture7-hdl-verilog-afterlecture.pdf" TargetMode="External"/><Relationship Id="rId11" Type="http://schemas.openxmlformats.org/officeDocument/2006/relationships/hyperlink" Target="https://standards.ieee.org/ieee/1364/3641/" TargetMode="External"/><Relationship Id="rId10" Type="http://schemas.openxmlformats.org/officeDocument/2006/relationships/hyperlink" Target="https://courses.csail.mit.edu/6.111/f2007/handouts/L06.pdf" TargetMode="External"/><Relationship Id="rId9" Type="http://schemas.openxmlformats.org/officeDocument/2006/relationships/hyperlink" Target="https://electronics.stackexchange.com/questions/443641/why-we-need-non-blocking-assignments-in-verilog" TargetMode="External"/><Relationship Id="rId5" Type="http://schemas.openxmlformats.org/officeDocument/2006/relationships/hyperlink" Target="https://safari.ethz.ch/digitaltechnik/spring2021/lib/exe/fetch.php?media=onur-digitaldesign_comparch-2021-lecture6-sequential-logic-updated-beforelecture.pdf" TargetMode="External"/><Relationship Id="rId6" Type="http://schemas.openxmlformats.org/officeDocument/2006/relationships/hyperlink" Target="https://hdlbits.01xz.net/wiki/Main_Page" TargetMode="External"/><Relationship Id="rId7" Type="http://schemas.openxmlformats.org/officeDocument/2006/relationships/hyperlink" Target="https://zhuanlan.zhihu.com/p/89139620" TargetMode="External"/><Relationship Id="rId8" Type="http://schemas.openxmlformats.org/officeDocument/2006/relationships/hyperlink" Target="https://cseweb.ucsd.edu/classes/sp09/cse141L/Slides/02-Verilog2.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10.78.18.200:8080/Platform/download?filename=RSC9-7-3-770-35-2-7Lab0%20Vivado%E4%BB%8B%E7%BB%8D%E5%92%8C%E6%A8%A1%E5%9D%97%E5%B0%81%E8%A3%85%EF%BC%88%E5%AD%A6%E7%94%9F%E7%89%88%EF%BC%89.ra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hdlbits.01xz.net/wiki/Main_P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nst.eecs.berkeley.edu/~cs150/Documents/Nets.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1159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latin typeface="Avenir"/>
                <a:ea typeface="Avenir"/>
                <a:cs typeface="Avenir"/>
                <a:sym typeface="Avenir"/>
              </a:rPr>
              <a:t>        </a:t>
            </a:r>
            <a:r>
              <a:rPr lang="zh-CN">
                <a:latin typeface="Avenir"/>
                <a:ea typeface="Avenir"/>
                <a:cs typeface="Avenir"/>
                <a:sym typeface="Avenir"/>
              </a:rPr>
              <a:t>Arch Lab</a:t>
            </a:r>
            <a:endParaRPr>
              <a:latin typeface="Avenir"/>
              <a:ea typeface="Avenir"/>
              <a:cs typeface="Avenir"/>
              <a:sym typeface="Aveni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latin typeface="Avenir"/>
                <a:ea typeface="Avenir"/>
                <a:cs typeface="Avenir"/>
                <a:sym typeface="Avenir"/>
              </a:rPr>
              <a:t>Warm Up</a:t>
            </a:r>
            <a:endParaRPr>
              <a:latin typeface="Avenir"/>
              <a:ea typeface="Avenir"/>
              <a:cs typeface="Avenir"/>
              <a:sym typeface="Avenir"/>
            </a:endParaRPr>
          </a:p>
        </p:txBody>
      </p:sp>
      <p:pic>
        <p:nvPicPr>
          <p:cNvPr id="56" name="Google Shape;56;p13"/>
          <p:cNvPicPr preferRelativeResize="0"/>
          <p:nvPr/>
        </p:nvPicPr>
        <p:blipFill>
          <a:blip r:embed="rId3">
            <a:alphaModFix/>
          </a:blip>
          <a:stretch>
            <a:fillRect/>
          </a:stretch>
        </p:blipFill>
        <p:spPr>
          <a:xfrm>
            <a:off x="1427275" y="1674375"/>
            <a:ext cx="1952349" cy="1952349"/>
          </a:xfrm>
          <a:prstGeom prst="rect">
            <a:avLst/>
          </a:prstGeom>
          <a:noFill/>
          <a:ln>
            <a:noFill/>
          </a:ln>
        </p:spPr>
      </p:pic>
      <p:sp>
        <p:nvSpPr>
          <p:cNvPr id="57" name="Google Shape;57;p13"/>
          <p:cNvSpPr txBox="1"/>
          <p:nvPr/>
        </p:nvSpPr>
        <p:spPr>
          <a:xfrm>
            <a:off x="6886275" y="4743300"/>
            <a:ext cx="22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ibre Baskerville"/>
                <a:ea typeface="Libre Baskerville"/>
                <a:cs typeface="Libre Baskerville"/>
                <a:sym typeface="Libre Baskerville"/>
              </a:rPr>
              <a:t>Chenlu Miao 09/2022</a:t>
            </a:r>
            <a:endParaRPr>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Vector</a:t>
            </a:r>
            <a:endParaRPr>
              <a:latin typeface="Avenir"/>
              <a:ea typeface="Avenir"/>
              <a:cs typeface="Avenir"/>
              <a:sym typeface="Aveni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FF9900"/>
              </a:buClr>
              <a:buSzPts val="2000"/>
              <a:buFont typeface="Avenir"/>
              <a:buChar char="●"/>
            </a:pPr>
            <a:r>
              <a:rPr b="1" lang="zh-CN" sz="2000">
                <a:solidFill>
                  <a:srgbClr val="FF9900"/>
                </a:solidFill>
                <a:latin typeface="Avenir"/>
                <a:ea typeface="Avenir"/>
                <a:cs typeface="Avenir"/>
                <a:sym typeface="Avenir"/>
              </a:rPr>
              <a:t>Concatenation </a:t>
            </a:r>
            <a:endParaRPr b="1" sz="2000">
              <a:solidFill>
                <a:srgbClr val="FF9900"/>
              </a:solidFill>
              <a:latin typeface="Avenir"/>
              <a:ea typeface="Avenir"/>
              <a:cs typeface="Avenir"/>
              <a:sym typeface="Avenir"/>
            </a:endParaRPr>
          </a:p>
        </p:txBody>
      </p:sp>
      <p:sp>
        <p:nvSpPr>
          <p:cNvPr id="109" name="Google Shape;109;p22"/>
          <p:cNvSpPr txBox="1"/>
          <p:nvPr/>
        </p:nvSpPr>
        <p:spPr>
          <a:xfrm>
            <a:off x="3790575" y="1341300"/>
            <a:ext cx="5150700" cy="24012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input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15</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in;</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output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23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out;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i="1" lang="zh-CN" sz="1600">
                <a:solidFill>
                  <a:srgbClr val="8CA6A6"/>
                </a:solidFill>
                <a:highlight>
                  <a:schemeClr val="lt1"/>
                </a:highlight>
                <a:latin typeface="Fira Code"/>
                <a:ea typeface="Fira Code"/>
                <a:cs typeface="Fira Code"/>
                <a:sym typeface="Fira Code"/>
              </a:rPr>
              <a:t>//left</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assign</a:t>
            </a:r>
            <a:r>
              <a:rPr lang="zh-CN" sz="1600">
                <a:solidFill>
                  <a:srgbClr val="005661"/>
                </a:solidFill>
                <a:highlight>
                  <a:schemeClr val="lt1"/>
                </a:highlight>
                <a:latin typeface="Fira Code"/>
                <a:ea typeface="Fira Code"/>
                <a:cs typeface="Fira Code"/>
                <a:sym typeface="Fira Code"/>
              </a:rPr>
              <a:t> {out[</a:t>
            </a:r>
            <a:r>
              <a:rPr lang="zh-CN" sz="1600">
                <a:solidFill>
                  <a:srgbClr val="5842FF"/>
                </a:solidFill>
                <a:highlight>
                  <a:schemeClr val="lt1"/>
                </a:highlight>
                <a:latin typeface="Fira Code"/>
                <a:ea typeface="Fira Code"/>
                <a:cs typeface="Fira Code"/>
                <a:sym typeface="Fira Code"/>
              </a:rPr>
              <a:t>7</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out[</a:t>
            </a:r>
            <a:r>
              <a:rPr lang="zh-CN" sz="1600">
                <a:solidFill>
                  <a:srgbClr val="5842FF"/>
                </a:solidFill>
                <a:highlight>
                  <a:schemeClr val="lt1"/>
                </a:highlight>
                <a:latin typeface="Fira Code"/>
                <a:ea typeface="Fira Code"/>
                <a:cs typeface="Fira Code"/>
                <a:sym typeface="Fira Code"/>
              </a:rPr>
              <a:t>15</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8</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i="1" lang="zh-CN" sz="1600">
                <a:solidFill>
                  <a:srgbClr val="8CA6A6"/>
                </a:solidFill>
                <a:highlight>
                  <a:schemeClr val="lt1"/>
                </a:highlight>
                <a:latin typeface="Fira Code"/>
                <a:ea typeface="Fira Code"/>
                <a:cs typeface="Fira Code"/>
                <a:sym typeface="Fira Code"/>
              </a:rPr>
              <a:t>//right</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assign</a:t>
            </a:r>
            <a:r>
              <a:rPr lang="zh-CN" sz="1600">
                <a:solidFill>
                  <a:srgbClr val="005661"/>
                </a:solidFill>
                <a:highlight>
                  <a:schemeClr val="lt1"/>
                </a:highlight>
                <a:latin typeface="Fira Code"/>
                <a:ea typeface="Fira Code"/>
                <a:cs typeface="Fira Code"/>
                <a:sym typeface="Fira Code"/>
              </a:rPr>
              <a:t> out[</a:t>
            </a:r>
            <a:r>
              <a:rPr lang="zh-CN" sz="1600">
                <a:solidFill>
                  <a:srgbClr val="5842FF"/>
                </a:solidFill>
                <a:highlight>
                  <a:schemeClr val="lt1"/>
                </a:highlight>
                <a:latin typeface="Fira Code"/>
                <a:ea typeface="Fira Code"/>
                <a:cs typeface="Fira Code"/>
                <a:sym typeface="Fira Code"/>
              </a:rPr>
              <a:t>15</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7</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15</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8</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assign</a:t>
            </a: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7</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15</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8</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Vector</a:t>
            </a:r>
            <a:endParaRPr>
              <a:latin typeface="Avenir"/>
              <a:ea typeface="Avenir"/>
              <a:cs typeface="Avenir"/>
              <a:sym typeface="Aveni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Avenir"/>
              <a:buChar char="●"/>
            </a:pPr>
            <a:r>
              <a:rPr b="1" lang="zh-CN" sz="2000">
                <a:solidFill>
                  <a:schemeClr val="dk1"/>
                </a:solidFill>
                <a:latin typeface="Avenir"/>
                <a:ea typeface="Avenir"/>
                <a:cs typeface="Avenir"/>
                <a:sym typeface="Avenir"/>
              </a:rPr>
              <a:t>Concatenation </a:t>
            </a:r>
            <a:endParaRPr b="1" sz="2000">
              <a:solidFill>
                <a:schemeClr val="dk1"/>
              </a:solidFill>
              <a:latin typeface="Avenir"/>
              <a:ea typeface="Avenir"/>
              <a:cs typeface="Avenir"/>
              <a:sym typeface="Avenir"/>
            </a:endParaRPr>
          </a:p>
          <a:p>
            <a:pPr indent="-355600" lvl="0" marL="457200" rtl="0" algn="l">
              <a:lnSpc>
                <a:spcPct val="150000"/>
              </a:lnSpc>
              <a:spcBef>
                <a:spcPts val="0"/>
              </a:spcBef>
              <a:spcAft>
                <a:spcPts val="0"/>
              </a:spcAft>
              <a:buClr>
                <a:srgbClr val="FF9900"/>
              </a:buClr>
              <a:buSzPts val="2000"/>
              <a:buFont typeface="Avenir"/>
              <a:buChar char="●"/>
            </a:pPr>
            <a:r>
              <a:rPr b="1" lang="zh-CN" sz="2000">
                <a:solidFill>
                  <a:srgbClr val="FF9900"/>
                </a:solidFill>
                <a:latin typeface="Avenir"/>
                <a:ea typeface="Avenir"/>
                <a:cs typeface="Avenir"/>
                <a:sym typeface="Avenir"/>
              </a:rPr>
              <a:t>Reverse</a:t>
            </a:r>
            <a:endParaRPr b="1" sz="2000">
              <a:solidFill>
                <a:srgbClr val="FF9900"/>
              </a:solidFill>
              <a:latin typeface="Avenir"/>
              <a:ea typeface="Avenir"/>
              <a:cs typeface="Avenir"/>
              <a:sym typeface="Avenir"/>
            </a:endParaRPr>
          </a:p>
        </p:txBody>
      </p:sp>
      <p:sp>
        <p:nvSpPr>
          <p:cNvPr id="116" name="Google Shape;116;p23"/>
          <p:cNvSpPr txBox="1"/>
          <p:nvPr/>
        </p:nvSpPr>
        <p:spPr>
          <a:xfrm>
            <a:off x="3790575" y="1341300"/>
            <a:ext cx="5353500" cy="30579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zh-CN" sz="1600">
                <a:solidFill>
                  <a:srgbClr val="E64100"/>
                </a:solidFill>
                <a:highlight>
                  <a:schemeClr val="lt1"/>
                </a:highlight>
                <a:latin typeface="Fira Code"/>
                <a:ea typeface="Fira Code"/>
                <a:cs typeface="Fira Code"/>
                <a:sym typeface="Fira Code"/>
              </a:rPr>
              <a:t>module</a:t>
            </a:r>
            <a:r>
              <a:rPr lang="zh-CN" sz="1600">
                <a:solidFill>
                  <a:srgbClr val="005661"/>
                </a:solidFill>
                <a:highlight>
                  <a:schemeClr val="lt1"/>
                </a:highlight>
                <a:latin typeface="Fira Code"/>
                <a:ea typeface="Fira Code"/>
                <a:cs typeface="Fira Code"/>
                <a:sym typeface="Fira Code"/>
              </a:rPr>
              <a:t> </a:t>
            </a:r>
            <a:r>
              <a:rPr lang="zh-CN" sz="1600">
                <a:solidFill>
                  <a:srgbClr val="0094F0"/>
                </a:solidFill>
                <a:highlight>
                  <a:schemeClr val="lt1"/>
                </a:highlight>
                <a:latin typeface="Fira Code"/>
                <a:ea typeface="Fira Code"/>
                <a:cs typeface="Fira Code"/>
                <a:sym typeface="Fira Code"/>
              </a:rPr>
              <a:t>top_module</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input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7</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in,</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output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7</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out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4D57"/>
                </a:solidFill>
                <a:highlight>
                  <a:schemeClr val="lt1"/>
                </a:highlight>
                <a:latin typeface="Fira Code"/>
                <a:ea typeface="Fira Code"/>
                <a:cs typeface="Fira Code"/>
                <a:sym typeface="Fira Code"/>
              </a:rPr>
              <a:t>    </a:t>
            </a:r>
            <a:r>
              <a:rPr i="1" lang="zh-CN" sz="1600">
                <a:solidFill>
                  <a:srgbClr val="8CA6A6"/>
                </a:solidFill>
                <a:highlight>
                  <a:schemeClr val="lt1"/>
                </a:highlight>
                <a:latin typeface="Fira Code"/>
                <a:ea typeface="Fira Code"/>
                <a:cs typeface="Fira Code"/>
                <a:sym typeface="Fira Code"/>
              </a:rPr>
              <a:t>// assign out[7:0] = in[0:7]; wrong</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assign</a:t>
            </a: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1</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2</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3</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4</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5</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6</a:t>
            </a:r>
            <a:r>
              <a:rPr lang="zh-CN" sz="1600">
                <a:solidFill>
                  <a:srgbClr val="005661"/>
                </a:solidFill>
                <a:highlight>
                  <a:schemeClr val="lt1"/>
                </a:highlight>
                <a:latin typeface="Fira Code"/>
                <a:ea typeface="Fira Code"/>
                <a:cs typeface="Fira Code"/>
                <a:sym typeface="Fira Code"/>
              </a:rPr>
              <a:t>], in[</a:t>
            </a:r>
            <a:r>
              <a:rPr lang="zh-CN" sz="1600">
                <a:solidFill>
                  <a:srgbClr val="5842FF"/>
                </a:solidFill>
                <a:highlight>
                  <a:schemeClr val="lt1"/>
                </a:highlight>
                <a:latin typeface="Fira Code"/>
                <a:ea typeface="Fira Code"/>
                <a:cs typeface="Fira Code"/>
                <a:sym typeface="Fira Code"/>
              </a:rPr>
              <a:t>7</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E64100"/>
                </a:solidFill>
                <a:highlight>
                  <a:schemeClr val="lt1"/>
                </a:highlight>
                <a:latin typeface="Fira Code"/>
                <a:ea typeface="Fira Code"/>
                <a:cs typeface="Fira Code"/>
                <a:sym typeface="Fira Code"/>
              </a:rPr>
              <a:t>endmodule</a:t>
            </a:r>
            <a:endParaRPr sz="1600">
              <a:solidFill>
                <a:srgbClr val="E64100"/>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t/>
            </a:r>
            <a:endParaRPr b="1" sz="1600">
              <a:solidFill>
                <a:srgbClr val="FF5792"/>
              </a:solidFill>
              <a:highlight>
                <a:schemeClr val="lt1"/>
              </a:highlight>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Vector</a:t>
            </a:r>
            <a:endParaRPr>
              <a:latin typeface="Avenir"/>
              <a:ea typeface="Avenir"/>
              <a:cs typeface="Avenir"/>
              <a:sym typeface="Aveni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Avenir"/>
              <a:buChar char="●"/>
            </a:pPr>
            <a:r>
              <a:rPr b="1" lang="zh-CN" sz="2000">
                <a:solidFill>
                  <a:schemeClr val="dk1"/>
                </a:solidFill>
                <a:latin typeface="Avenir"/>
                <a:ea typeface="Avenir"/>
                <a:cs typeface="Avenir"/>
                <a:sym typeface="Avenir"/>
              </a:rPr>
              <a:t>Concatenation </a:t>
            </a:r>
            <a:endParaRPr b="1" sz="2000">
              <a:solidFill>
                <a:schemeClr val="dk1"/>
              </a:solidFill>
              <a:latin typeface="Avenir"/>
              <a:ea typeface="Avenir"/>
              <a:cs typeface="Avenir"/>
              <a:sym typeface="Avenir"/>
            </a:endParaRPr>
          </a:p>
          <a:p>
            <a:pPr indent="-355600" lvl="0" marL="457200" rtl="0" algn="l">
              <a:lnSpc>
                <a:spcPct val="150000"/>
              </a:lnSpc>
              <a:spcBef>
                <a:spcPts val="0"/>
              </a:spcBef>
              <a:spcAft>
                <a:spcPts val="0"/>
              </a:spcAft>
              <a:buClr>
                <a:srgbClr val="121212"/>
              </a:buClr>
              <a:buSzPts val="2000"/>
              <a:buFont typeface="Avenir"/>
              <a:buChar char="●"/>
            </a:pPr>
            <a:r>
              <a:rPr b="1" lang="zh-CN" sz="2000">
                <a:solidFill>
                  <a:srgbClr val="121212"/>
                </a:solidFill>
                <a:latin typeface="Avenir"/>
                <a:ea typeface="Avenir"/>
                <a:cs typeface="Avenir"/>
                <a:sym typeface="Avenir"/>
              </a:rPr>
              <a:t>Reverse</a:t>
            </a:r>
            <a:endParaRPr b="1" sz="2000">
              <a:solidFill>
                <a:srgbClr val="121212"/>
              </a:solidFill>
              <a:latin typeface="Avenir"/>
              <a:ea typeface="Avenir"/>
              <a:cs typeface="Avenir"/>
              <a:sym typeface="Avenir"/>
            </a:endParaRPr>
          </a:p>
          <a:p>
            <a:pPr indent="-355600" lvl="0" marL="457200" rtl="0" algn="l">
              <a:lnSpc>
                <a:spcPct val="150000"/>
              </a:lnSpc>
              <a:spcBef>
                <a:spcPts val="0"/>
              </a:spcBef>
              <a:spcAft>
                <a:spcPts val="0"/>
              </a:spcAft>
              <a:buClr>
                <a:srgbClr val="FF9900"/>
              </a:buClr>
              <a:buSzPts val="2000"/>
              <a:buFont typeface="Avenir"/>
              <a:buChar char="●"/>
            </a:pPr>
            <a:r>
              <a:rPr b="1" lang="zh-CN" sz="2000">
                <a:solidFill>
                  <a:srgbClr val="FF9900"/>
                </a:solidFill>
                <a:latin typeface="Avenir"/>
                <a:ea typeface="Avenir"/>
                <a:cs typeface="Avenir"/>
                <a:sym typeface="Avenir"/>
              </a:rPr>
              <a:t>Replication</a:t>
            </a:r>
            <a:endParaRPr b="1" sz="2000">
              <a:solidFill>
                <a:srgbClr val="FF9900"/>
              </a:solidFill>
              <a:latin typeface="Avenir"/>
              <a:ea typeface="Avenir"/>
              <a:cs typeface="Avenir"/>
              <a:sym typeface="Avenir"/>
            </a:endParaRPr>
          </a:p>
          <a:p>
            <a:pPr indent="457200" lvl="0" marL="0" rtl="0" algn="l">
              <a:lnSpc>
                <a:spcPct val="150000"/>
              </a:lnSpc>
              <a:spcBef>
                <a:spcPts val="1200"/>
              </a:spcBef>
              <a:spcAft>
                <a:spcPts val="0"/>
              </a:spcAft>
              <a:buNone/>
            </a:pPr>
            <a:r>
              <a:rPr b="1" lang="zh-CN" sz="2000">
                <a:solidFill>
                  <a:srgbClr val="FF9900"/>
                </a:solidFill>
                <a:latin typeface="Fira Code"/>
                <a:ea typeface="Fira Code"/>
                <a:cs typeface="Fira Code"/>
                <a:sym typeface="Fira Code"/>
              </a:rPr>
              <a:t>{num{vector}} </a:t>
            </a:r>
            <a:endParaRPr b="1" sz="2000">
              <a:solidFill>
                <a:srgbClr val="FF9900"/>
              </a:solidFill>
              <a:latin typeface="Fira Code"/>
              <a:ea typeface="Fira Code"/>
              <a:cs typeface="Fira Code"/>
              <a:sym typeface="Fira Code"/>
            </a:endParaRPr>
          </a:p>
          <a:p>
            <a:pPr indent="457200" lvl="0" marL="0" rtl="0" algn="l">
              <a:lnSpc>
                <a:spcPct val="150000"/>
              </a:lnSpc>
              <a:spcBef>
                <a:spcPts val="1200"/>
              </a:spcBef>
              <a:spcAft>
                <a:spcPts val="1200"/>
              </a:spcAft>
              <a:buNone/>
            </a:pPr>
            <a:r>
              <a:rPr b="1" lang="zh-CN" sz="2000">
                <a:solidFill>
                  <a:srgbClr val="121212"/>
                </a:solidFill>
                <a:latin typeface="Avenir"/>
                <a:ea typeface="Avenir"/>
                <a:cs typeface="Avenir"/>
                <a:sym typeface="Avenir"/>
              </a:rPr>
              <a:t>This replicates vector by num times. num must be a constant</a:t>
            </a:r>
            <a:endParaRPr b="1" sz="2000">
              <a:solidFill>
                <a:srgbClr val="121212"/>
              </a:solidFill>
              <a:latin typeface="Avenir"/>
              <a:ea typeface="Avenir"/>
              <a:cs typeface="Avenir"/>
              <a:sym typeface="Avenir"/>
            </a:endParaRPr>
          </a:p>
        </p:txBody>
      </p:sp>
      <p:sp>
        <p:nvSpPr>
          <p:cNvPr id="123" name="Google Shape;123;p24"/>
          <p:cNvSpPr txBox="1"/>
          <p:nvPr/>
        </p:nvSpPr>
        <p:spPr>
          <a:xfrm>
            <a:off x="3790575" y="1341300"/>
            <a:ext cx="5353500" cy="14160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5</a:t>
            </a:r>
            <a:r>
              <a:rPr lang="zh-CN" sz="1600">
                <a:solidFill>
                  <a:srgbClr val="005661"/>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1'b1</a:t>
            </a:r>
            <a:r>
              <a:rPr lang="zh-CN" sz="1600">
                <a:solidFill>
                  <a:srgbClr val="005661"/>
                </a:solidFill>
                <a:highlight>
                  <a:schemeClr val="lt1"/>
                </a:highlight>
                <a:latin typeface="Fira Code"/>
                <a:ea typeface="Fira Code"/>
                <a:cs typeface="Fira Code"/>
                <a:sym typeface="Fira Code"/>
              </a:rPr>
              <a:t>}} </a:t>
            </a:r>
            <a:r>
              <a:rPr i="1" lang="zh-CN" sz="1600">
                <a:solidFill>
                  <a:srgbClr val="8CA6A6"/>
                </a:solidFill>
                <a:highlight>
                  <a:schemeClr val="lt1"/>
                </a:highlight>
                <a:latin typeface="Fira Code"/>
                <a:ea typeface="Fira Code"/>
                <a:cs typeface="Fira Code"/>
                <a:sym typeface="Fira Code"/>
              </a:rPr>
              <a:t>// 5'b11111 (or 5'd31 or 5'h1f)</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2</a:t>
            </a:r>
            <a:r>
              <a:rPr lang="zh-CN" sz="1600">
                <a:solidFill>
                  <a:srgbClr val="005661"/>
                </a:solidFill>
                <a:highlight>
                  <a:schemeClr val="lt1"/>
                </a:highlight>
                <a:latin typeface="Fira Code"/>
                <a:ea typeface="Fira Code"/>
                <a:cs typeface="Fira Code"/>
                <a:sym typeface="Fira Code"/>
              </a:rPr>
              <a:t>{a,b,c}} </a:t>
            </a:r>
            <a:r>
              <a:rPr i="1" lang="zh-CN" sz="1600">
                <a:solidFill>
                  <a:srgbClr val="8CA6A6"/>
                </a:solidFill>
                <a:highlight>
                  <a:schemeClr val="lt1"/>
                </a:highlight>
                <a:latin typeface="Fira Code"/>
                <a:ea typeface="Fira Code"/>
                <a:cs typeface="Fira Code"/>
                <a:sym typeface="Fira Code"/>
              </a:rPr>
              <a:t>// The same as {a,b,c,a,b,c}</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3'd5</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2</a:t>
            </a:r>
            <a:r>
              <a:rPr lang="zh-CN" sz="1600">
                <a:solidFill>
                  <a:srgbClr val="005661"/>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3'd6</a:t>
            </a:r>
            <a:r>
              <a:rPr lang="zh-CN" sz="1600">
                <a:solidFill>
                  <a:srgbClr val="005661"/>
                </a:solidFill>
                <a:highlight>
                  <a:schemeClr val="lt1"/>
                </a:highlight>
                <a:latin typeface="Fira Code"/>
                <a:ea typeface="Fira Code"/>
                <a:cs typeface="Fira Code"/>
                <a:sym typeface="Fira Code"/>
              </a:rPr>
              <a:t>}}} </a:t>
            </a:r>
            <a:r>
              <a:rPr i="1" lang="zh-CN" sz="1600">
                <a:solidFill>
                  <a:srgbClr val="8CA6A6"/>
                </a:solidFill>
                <a:highlight>
                  <a:schemeClr val="lt1"/>
                </a:highlight>
                <a:latin typeface="Fira Code"/>
                <a:ea typeface="Fira Code"/>
                <a:cs typeface="Fira Code"/>
                <a:sym typeface="Fira Code"/>
              </a:rPr>
              <a:t>// 9'b101_110_110</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t/>
            </a:r>
            <a:endParaRPr sz="1600">
              <a:solidFill>
                <a:srgbClr val="E64100"/>
              </a:solidFill>
              <a:highlight>
                <a:schemeClr val="lt1"/>
              </a:highlight>
              <a:latin typeface="Fira Code"/>
              <a:ea typeface="Fira Code"/>
              <a:cs typeface="Fira Code"/>
              <a:sym typeface="Fira Cod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Vector</a:t>
            </a:r>
            <a:endParaRPr>
              <a:latin typeface="Avenir"/>
              <a:ea typeface="Avenir"/>
              <a:cs typeface="Avenir"/>
              <a:sym typeface="Aveni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Font typeface="Avenir"/>
              <a:buChar char="●"/>
            </a:pPr>
            <a:r>
              <a:rPr b="1" lang="zh-CN" sz="2000">
                <a:solidFill>
                  <a:schemeClr val="dk1"/>
                </a:solidFill>
                <a:latin typeface="Avenir"/>
                <a:ea typeface="Avenir"/>
                <a:cs typeface="Avenir"/>
                <a:sym typeface="Avenir"/>
              </a:rPr>
              <a:t>Concatenation </a:t>
            </a:r>
            <a:endParaRPr b="1" sz="2000">
              <a:solidFill>
                <a:schemeClr val="dk1"/>
              </a:solidFill>
              <a:latin typeface="Avenir"/>
              <a:ea typeface="Avenir"/>
              <a:cs typeface="Avenir"/>
              <a:sym typeface="Avenir"/>
            </a:endParaRPr>
          </a:p>
          <a:p>
            <a:pPr indent="-355600" lvl="0" marL="457200" rtl="0" algn="l">
              <a:lnSpc>
                <a:spcPct val="150000"/>
              </a:lnSpc>
              <a:spcBef>
                <a:spcPts val="0"/>
              </a:spcBef>
              <a:spcAft>
                <a:spcPts val="0"/>
              </a:spcAft>
              <a:buClr>
                <a:srgbClr val="121212"/>
              </a:buClr>
              <a:buSzPts val="2000"/>
              <a:buFont typeface="Avenir"/>
              <a:buChar char="●"/>
            </a:pPr>
            <a:r>
              <a:rPr b="1" lang="zh-CN" sz="2000">
                <a:solidFill>
                  <a:srgbClr val="121212"/>
                </a:solidFill>
                <a:latin typeface="Avenir"/>
                <a:ea typeface="Avenir"/>
                <a:cs typeface="Avenir"/>
                <a:sym typeface="Avenir"/>
              </a:rPr>
              <a:t>Reverse</a:t>
            </a:r>
            <a:endParaRPr b="1" sz="2000">
              <a:solidFill>
                <a:srgbClr val="121212"/>
              </a:solidFill>
              <a:latin typeface="Avenir"/>
              <a:ea typeface="Avenir"/>
              <a:cs typeface="Avenir"/>
              <a:sym typeface="Avenir"/>
            </a:endParaRPr>
          </a:p>
          <a:p>
            <a:pPr indent="-355600" lvl="0" marL="457200" rtl="0" algn="l">
              <a:lnSpc>
                <a:spcPct val="150000"/>
              </a:lnSpc>
              <a:spcBef>
                <a:spcPts val="0"/>
              </a:spcBef>
              <a:spcAft>
                <a:spcPts val="0"/>
              </a:spcAft>
              <a:buClr>
                <a:schemeClr val="dk1"/>
              </a:buClr>
              <a:buSzPts val="2000"/>
              <a:buFont typeface="Avenir"/>
              <a:buChar char="●"/>
            </a:pPr>
            <a:r>
              <a:rPr b="1" lang="zh-CN" sz="2000">
                <a:solidFill>
                  <a:schemeClr val="dk1"/>
                </a:solidFill>
                <a:latin typeface="Avenir"/>
                <a:ea typeface="Avenir"/>
                <a:cs typeface="Avenir"/>
                <a:sym typeface="Avenir"/>
              </a:rPr>
              <a:t>Replication</a:t>
            </a:r>
            <a:endParaRPr b="1" sz="2000">
              <a:solidFill>
                <a:schemeClr val="dk1"/>
              </a:solidFill>
              <a:latin typeface="Avenir"/>
              <a:ea typeface="Avenir"/>
              <a:cs typeface="Avenir"/>
              <a:sym typeface="Avenir"/>
            </a:endParaRPr>
          </a:p>
          <a:p>
            <a:pPr indent="-355600" lvl="0" marL="457200" rtl="0" algn="l">
              <a:lnSpc>
                <a:spcPct val="150000"/>
              </a:lnSpc>
              <a:spcBef>
                <a:spcPts val="0"/>
              </a:spcBef>
              <a:spcAft>
                <a:spcPts val="0"/>
              </a:spcAft>
              <a:buClr>
                <a:srgbClr val="FF9900"/>
              </a:buClr>
              <a:buSzPts val="2000"/>
              <a:buFont typeface="Avenir"/>
              <a:buChar char="●"/>
            </a:pPr>
            <a:r>
              <a:rPr b="1" lang="zh-CN" sz="2000">
                <a:solidFill>
                  <a:srgbClr val="FF9900"/>
                </a:solidFill>
                <a:latin typeface="Avenir"/>
                <a:ea typeface="Avenir"/>
                <a:cs typeface="Avenir"/>
                <a:sym typeface="Avenir"/>
              </a:rPr>
              <a:t>Reduction</a:t>
            </a:r>
            <a:endParaRPr b="1" sz="2000">
              <a:solidFill>
                <a:srgbClr val="FF9900"/>
              </a:solidFill>
              <a:latin typeface="Avenir"/>
              <a:ea typeface="Avenir"/>
              <a:cs typeface="Avenir"/>
              <a:sym typeface="Avenir"/>
            </a:endParaRPr>
          </a:p>
        </p:txBody>
      </p:sp>
      <p:sp>
        <p:nvSpPr>
          <p:cNvPr id="130" name="Google Shape;130;p25"/>
          <p:cNvSpPr txBox="1"/>
          <p:nvPr/>
        </p:nvSpPr>
        <p:spPr>
          <a:xfrm>
            <a:off x="3790575" y="1341300"/>
            <a:ext cx="5353500" cy="20727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&amp;</a:t>
            </a:r>
            <a:r>
              <a:rPr lang="zh-CN" sz="1600">
                <a:solidFill>
                  <a:srgbClr val="005661"/>
                </a:solidFill>
                <a:highlight>
                  <a:schemeClr val="lt1"/>
                </a:highlight>
                <a:latin typeface="Fira Code"/>
                <a:ea typeface="Fira Code"/>
                <a:cs typeface="Fira Code"/>
                <a:sym typeface="Fira Code"/>
              </a:rPr>
              <a:t> a[</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a:t>
            </a:r>
            <a:r>
              <a:rPr i="1" lang="zh-CN" sz="1600">
                <a:solidFill>
                  <a:srgbClr val="8CA6A6"/>
                </a:solidFill>
                <a:highlight>
                  <a:schemeClr val="lt1"/>
                </a:highlight>
                <a:latin typeface="Fira Code"/>
                <a:ea typeface="Fira Code"/>
                <a:cs typeface="Fira Code"/>
                <a:sym typeface="Fira Code"/>
              </a:rPr>
              <a:t>// AND: a[3]&amp;a[2]&amp;a[1]&amp;a[0]. Equivalent to (a[3:0] == 4'hf)</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b[</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a:t>
            </a:r>
            <a:r>
              <a:rPr i="1" lang="zh-CN" sz="1600">
                <a:solidFill>
                  <a:srgbClr val="8CA6A6"/>
                </a:solidFill>
                <a:highlight>
                  <a:schemeClr val="lt1"/>
                </a:highlight>
                <a:latin typeface="Fira Code"/>
                <a:ea typeface="Fira Code"/>
                <a:cs typeface="Fira Code"/>
                <a:sym typeface="Fira Code"/>
              </a:rPr>
              <a:t>// OR:  b[3]|b[2]|b[1]|b[0]. Equivalent to (b[3:0] != 4'h0)</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c[</a:t>
            </a:r>
            <a:r>
              <a:rPr lang="zh-CN" sz="1600">
                <a:solidFill>
                  <a:srgbClr val="5842FF"/>
                </a:solidFill>
                <a:highlight>
                  <a:schemeClr val="lt1"/>
                </a:highlight>
                <a:latin typeface="Fira Code"/>
                <a:ea typeface="Fira Code"/>
                <a:cs typeface="Fira Code"/>
                <a:sym typeface="Fira Code"/>
              </a:rPr>
              <a:t>2</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a:t>
            </a:r>
            <a:r>
              <a:rPr i="1" lang="zh-CN" sz="1600">
                <a:solidFill>
                  <a:srgbClr val="8CA6A6"/>
                </a:solidFill>
                <a:highlight>
                  <a:schemeClr val="lt1"/>
                </a:highlight>
                <a:latin typeface="Fira Code"/>
                <a:ea typeface="Fira Code"/>
                <a:cs typeface="Fira Code"/>
                <a:sym typeface="Fira Code"/>
              </a:rPr>
              <a:t>// XOR: c[2]^c[1]^c[0]</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t/>
            </a:r>
            <a:endParaRPr sz="1600">
              <a:solidFill>
                <a:srgbClr val="005661"/>
              </a:solidFill>
              <a:highlight>
                <a:schemeClr val="lt1"/>
              </a:highlight>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Assignment</a:t>
            </a:r>
            <a:endParaRPr>
              <a:latin typeface="Avenir"/>
              <a:ea typeface="Avenir"/>
              <a:cs typeface="Avenir"/>
              <a:sym typeface="Avenir"/>
            </a:endParaRPr>
          </a:p>
        </p:txBody>
      </p:sp>
      <p:sp>
        <p:nvSpPr>
          <p:cNvPr id="136" name="Google Shape;136;p26"/>
          <p:cNvSpPr txBox="1"/>
          <p:nvPr>
            <p:ph idx="1" type="body"/>
          </p:nvPr>
        </p:nvSpPr>
        <p:spPr>
          <a:xfrm>
            <a:off x="345875" y="1159300"/>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Font typeface="Avenir"/>
              <a:buChar char="●"/>
            </a:pPr>
            <a:r>
              <a:rPr b="1" lang="zh-CN" sz="2000">
                <a:solidFill>
                  <a:srgbClr val="FF9900"/>
                </a:solidFill>
                <a:latin typeface="Avenir"/>
                <a:ea typeface="Avenir"/>
                <a:cs typeface="Avenir"/>
                <a:sym typeface="Avenir"/>
              </a:rPr>
              <a:t>Continuous assignment</a:t>
            </a:r>
            <a:r>
              <a:rPr lang="zh-CN" sz="2000">
                <a:latin typeface="Avenir"/>
                <a:ea typeface="Avenir"/>
                <a:cs typeface="Avenir"/>
                <a:sym typeface="Avenir"/>
              </a:rPr>
              <a:t> (assign x = y;)</a:t>
            </a:r>
            <a:endParaRPr sz="2000">
              <a:latin typeface="Avenir"/>
              <a:ea typeface="Avenir"/>
              <a:cs typeface="Avenir"/>
              <a:sym typeface="Avenir"/>
            </a:endParaRPr>
          </a:p>
          <a:p>
            <a:pPr indent="-355600" lvl="0" marL="457200" rtl="0" algn="l">
              <a:lnSpc>
                <a:spcPct val="150000"/>
              </a:lnSpc>
              <a:spcBef>
                <a:spcPts val="0"/>
              </a:spcBef>
              <a:spcAft>
                <a:spcPts val="0"/>
              </a:spcAft>
              <a:buSzPts val="2000"/>
              <a:buFont typeface="Avenir"/>
              <a:buChar char="●"/>
            </a:pPr>
            <a:r>
              <a:rPr b="1" lang="zh-CN" sz="2000">
                <a:solidFill>
                  <a:srgbClr val="FF9900"/>
                </a:solidFill>
                <a:latin typeface="Avenir"/>
                <a:ea typeface="Avenir"/>
                <a:cs typeface="Avenir"/>
                <a:sym typeface="Avenir"/>
              </a:rPr>
              <a:t>Procedural blocking assignment</a:t>
            </a:r>
            <a:r>
              <a:rPr lang="zh-CN" sz="2000">
                <a:latin typeface="Avenir"/>
                <a:ea typeface="Avenir"/>
                <a:cs typeface="Avenir"/>
                <a:sym typeface="Avenir"/>
              </a:rPr>
              <a:t> (x = y;)</a:t>
            </a:r>
            <a:endParaRPr sz="2000">
              <a:latin typeface="Avenir"/>
              <a:ea typeface="Avenir"/>
              <a:cs typeface="Avenir"/>
              <a:sym typeface="Avenir"/>
            </a:endParaRPr>
          </a:p>
          <a:p>
            <a:pPr indent="-355600" lvl="0" marL="457200" rtl="0" algn="l">
              <a:lnSpc>
                <a:spcPct val="150000"/>
              </a:lnSpc>
              <a:spcBef>
                <a:spcPts val="0"/>
              </a:spcBef>
              <a:spcAft>
                <a:spcPts val="0"/>
              </a:spcAft>
              <a:buSzPts val="2000"/>
              <a:buFont typeface="Avenir"/>
              <a:buChar char="●"/>
            </a:pPr>
            <a:r>
              <a:rPr b="1" lang="zh-CN" sz="2000">
                <a:solidFill>
                  <a:srgbClr val="FF9900"/>
                </a:solidFill>
                <a:latin typeface="Avenir"/>
                <a:ea typeface="Avenir"/>
                <a:cs typeface="Avenir"/>
                <a:sym typeface="Avenir"/>
              </a:rPr>
              <a:t>Procedural non-blocking assignment</a:t>
            </a:r>
            <a:r>
              <a:rPr lang="zh-CN" sz="2000">
                <a:latin typeface="Avenir"/>
                <a:ea typeface="Avenir"/>
                <a:cs typeface="Avenir"/>
                <a:sym typeface="Avenir"/>
              </a:rPr>
              <a:t> (x &lt;= y;)</a:t>
            </a:r>
            <a:endParaRPr sz="2000">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Assignment</a:t>
            </a:r>
            <a:endParaRPr>
              <a:latin typeface="Avenir"/>
              <a:ea typeface="Avenir"/>
              <a:cs typeface="Avenir"/>
              <a:sym typeface="Aveni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9900"/>
              </a:buClr>
              <a:buSzPts val="2000"/>
              <a:buFont typeface="Avenir"/>
              <a:buChar char="●"/>
            </a:pPr>
            <a:r>
              <a:rPr b="1" lang="zh-CN" sz="2000">
                <a:solidFill>
                  <a:srgbClr val="FF9900"/>
                </a:solidFill>
                <a:latin typeface="Avenir"/>
                <a:ea typeface="Avenir"/>
                <a:cs typeface="Avenir"/>
                <a:sym typeface="Avenir"/>
              </a:rPr>
              <a:t>Continuous assignment</a:t>
            </a:r>
            <a:endParaRPr b="1" sz="2000">
              <a:solidFill>
                <a:srgbClr val="FF9900"/>
              </a:solidFill>
              <a:latin typeface="Avenir"/>
              <a:ea typeface="Avenir"/>
              <a:cs typeface="Avenir"/>
              <a:sym typeface="Avenir"/>
            </a:endParaRPr>
          </a:p>
          <a:p>
            <a:pPr indent="0" lvl="0" marL="0" rtl="0" algn="l">
              <a:spcBef>
                <a:spcPts val="1200"/>
              </a:spcBef>
              <a:spcAft>
                <a:spcPts val="0"/>
              </a:spcAft>
              <a:buNone/>
            </a:pPr>
            <a:r>
              <a:rPr lang="zh-CN">
                <a:latin typeface="Avenir"/>
                <a:ea typeface="Avenir"/>
                <a:cs typeface="Avenir"/>
                <a:sym typeface="Avenir"/>
              </a:rPr>
              <a:t>Example: </a:t>
            </a:r>
            <a:endParaRPr>
              <a:latin typeface="Avenir"/>
              <a:ea typeface="Avenir"/>
              <a:cs typeface="Avenir"/>
              <a:sym typeface="Avenir"/>
            </a:endParaRPr>
          </a:p>
          <a:p>
            <a:pPr indent="0" lvl="0" marL="0" rtl="0" algn="l">
              <a:lnSpc>
                <a:spcPct val="133333"/>
              </a:lnSpc>
              <a:spcBef>
                <a:spcPts val="1200"/>
              </a:spcBef>
              <a:spcAft>
                <a:spcPts val="0"/>
              </a:spcAft>
              <a:buNone/>
            </a:pPr>
            <a:r>
              <a:rPr b="1" lang="zh-CN">
                <a:solidFill>
                  <a:srgbClr val="FF5792"/>
                </a:solidFill>
                <a:highlight>
                  <a:schemeClr val="lt1"/>
                </a:highlight>
                <a:latin typeface="Fira Code"/>
                <a:ea typeface="Fira Code"/>
                <a:cs typeface="Fira Code"/>
                <a:sym typeface="Fira Code"/>
              </a:rPr>
              <a:t>wire</a:t>
            </a:r>
            <a:r>
              <a:rPr lang="zh-CN">
                <a:solidFill>
                  <a:srgbClr val="005661"/>
                </a:solidFill>
                <a:highlight>
                  <a:schemeClr val="lt1"/>
                </a:highlight>
                <a:latin typeface="Fira Code"/>
                <a:ea typeface="Fira Code"/>
                <a:cs typeface="Fira Code"/>
                <a:sym typeface="Fira Code"/>
              </a:rPr>
              <a:t> </a:t>
            </a:r>
            <a:r>
              <a:rPr lang="zh-CN">
                <a:solidFill>
                  <a:srgbClr val="5842FF"/>
                </a:solidFill>
                <a:highlight>
                  <a:schemeClr val="lt1"/>
                </a:highlight>
                <a:latin typeface="Fira Code"/>
                <a:ea typeface="Fira Code"/>
                <a:cs typeface="Fira Code"/>
                <a:sym typeface="Fira Code"/>
              </a:rPr>
              <a:t>x</a:t>
            </a:r>
            <a:r>
              <a:rPr lang="zh-CN">
                <a:solidFill>
                  <a:srgbClr val="005661"/>
                </a:solidFill>
                <a:highlight>
                  <a:schemeClr val="lt1"/>
                </a:highlight>
                <a:latin typeface="Fira Code"/>
                <a:ea typeface="Fira Code"/>
                <a:cs typeface="Fira Code"/>
                <a:sym typeface="Fira Code"/>
              </a:rPr>
              <a:t>;</a:t>
            </a:r>
            <a:endParaRPr>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a:solidFill>
                  <a:srgbClr val="FF5792"/>
                </a:solidFill>
                <a:highlight>
                  <a:schemeClr val="lt1"/>
                </a:highlight>
                <a:latin typeface="Fira Code"/>
                <a:ea typeface="Fira Code"/>
                <a:cs typeface="Fira Code"/>
                <a:sym typeface="Fira Code"/>
              </a:rPr>
              <a:t>assign</a:t>
            </a:r>
            <a:r>
              <a:rPr lang="zh-CN">
                <a:solidFill>
                  <a:srgbClr val="005661"/>
                </a:solidFill>
                <a:highlight>
                  <a:schemeClr val="lt1"/>
                </a:highlight>
                <a:latin typeface="Fira Code"/>
                <a:ea typeface="Fira Code"/>
                <a:cs typeface="Fira Code"/>
                <a:sym typeface="Fira Code"/>
              </a:rPr>
              <a:t> </a:t>
            </a:r>
            <a:r>
              <a:rPr lang="zh-CN">
                <a:solidFill>
                  <a:srgbClr val="5842FF"/>
                </a:solidFill>
                <a:highlight>
                  <a:schemeClr val="lt1"/>
                </a:highlight>
                <a:latin typeface="Fira Code"/>
                <a:ea typeface="Fira Code"/>
                <a:cs typeface="Fira Code"/>
                <a:sym typeface="Fira Code"/>
              </a:rPr>
              <a:t>x</a:t>
            </a:r>
            <a:r>
              <a:rPr lang="zh-CN">
                <a:solidFill>
                  <a:srgbClr val="005661"/>
                </a:solidFill>
                <a:highlight>
                  <a:schemeClr val="lt1"/>
                </a:highlight>
                <a:latin typeface="Fira Code"/>
                <a:ea typeface="Fira Code"/>
                <a:cs typeface="Fira Code"/>
                <a:sym typeface="Fira Code"/>
              </a:rPr>
              <a:t> </a:t>
            </a:r>
            <a:r>
              <a:rPr b="1" lang="zh-CN">
                <a:solidFill>
                  <a:srgbClr val="FF5792"/>
                </a:solidFill>
                <a:highlight>
                  <a:schemeClr val="lt1"/>
                </a:highlight>
                <a:latin typeface="Fira Code"/>
                <a:ea typeface="Fira Code"/>
                <a:cs typeface="Fira Code"/>
                <a:sym typeface="Fira Code"/>
              </a:rPr>
              <a:t>=</a:t>
            </a:r>
            <a:r>
              <a:rPr lang="zh-CN">
                <a:solidFill>
                  <a:srgbClr val="005661"/>
                </a:solidFill>
                <a:highlight>
                  <a:schemeClr val="lt1"/>
                </a:highlight>
                <a:latin typeface="Fira Code"/>
                <a:ea typeface="Fira Code"/>
                <a:cs typeface="Fira Code"/>
                <a:sym typeface="Fira Code"/>
              </a:rPr>
              <a:t> y;</a:t>
            </a:r>
            <a:endParaRPr>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t/>
            </a:r>
            <a:endParaRPr>
              <a:solidFill>
                <a:srgbClr val="005661"/>
              </a:solidFill>
              <a:highlight>
                <a:schemeClr val="lt1"/>
              </a:highlight>
              <a:latin typeface="Fira Code"/>
              <a:ea typeface="Fira Code"/>
              <a:cs typeface="Fira Code"/>
              <a:sym typeface="Fira Code"/>
            </a:endParaRPr>
          </a:p>
          <a:p>
            <a:pPr indent="0" lvl="0" marL="0" rtl="0" algn="l">
              <a:spcBef>
                <a:spcPts val="0"/>
              </a:spcBef>
              <a:spcAft>
                <a:spcPts val="0"/>
              </a:spcAft>
              <a:buNone/>
            </a:pPr>
            <a:r>
              <a:rPr lang="zh-CN">
                <a:latin typeface="Avenir"/>
                <a:ea typeface="Avenir"/>
                <a:cs typeface="Avenir"/>
                <a:sym typeface="Avenir"/>
              </a:rPr>
              <a:t>Requirements:</a:t>
            </a:r>
            <a:endParaRPr>
              <a:latin typeface="Avenir"/>
              <a:ea typeface="Avenir"/>
              <a:cs typeface="Avenir"/>
              <a:sym typeface="Avenir"/>
            </a:endParaRPr>
          </a:p>
          <a:p>
            <a:pPr indent="-342900" lvl="0" marL="457200" rtl="0" algn="l">
              <a:spcBef>
                <a:spcPts val="1200"/>
              </a:spcBef>
              <a:spcAft>
                <a:spcPts val="0"/>
              </a:spcAft>
              <a:buSzPts val="1800"/>
              <a:buFont typeface="Avenir"/>
              <a:buChar char="●"/>
            </a:pPr>
            <a:r>
              <a:rPr lang="zh-CN">
                <a:latin typeface="Avenir"/>
                <a:ea typeface="Avenir"/>
                <a:cs typeface="Avenir"/>
                <a:sym typeface="Avenir"/>
              </a:rPr>
              <a:t>Can only be used when not inside a procedure ("always block")</a:t>
            </a:r>
            <a:endParaRPr>
              <a:latin typeface="Avenir"/>
              <a:ea typeface="Avenir"/>
              <a:cs typeface="Avenir"/>
              <a:sym typeface="Avenir"/>
            </a:endParaRPr>
          </a:p>
          <a:p>
            <a:pPr indent="-342900" lvl="0" marL="457200" rtl="0" algn="l">
              <a:spcBef>
                <a:spcPts val="0"/>
              </a:spcBef>
              <a:spcAft>
                <a:spcPts val="0"/>
              </a:spcAft>
              <a:buSzPts val="1800"/>
              <a:buFont typeface="Avenir"/>
              <a:buChar char="●"/>
            </a:pPr>
            <a:r>
              <a:rPr lang="zh-CN">
                <a:latin typeface="Avenir"/>
                <a:ea typeface="Avenir"/>
                <a:cs typeface="Avenir"/>
                <a:sym typeface="Avenir"/>
              </a:rPr>
              <a:t>The left-hand-side of an assign statement must be a net type (e.g., wire)</a:t>
            </a:r>
            <a:endParaRPr>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Assignment</a:t>
            </a:r>
            <a:endParaRPr>
              <a:latin typeface="Avenir"/>
              <a:ea typeface="Avenir"/>
              <a:cs typeface="Avenir"/>
              <a:sym typeface="Aveni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9900"/>
              </a:buClr>
              <a:buSzPts val="2000"/>
              <a:buFont typeface="Avenir"/>
              <a:buChar char="●"/>
            </a:pPr>
            <a:r>
              <a:rPr b="1" lang="zh-CN" sz="2000">
                <a:solidFill>
                  <a:srgbClr val="FF9900"/>
                </a:solidFill>
                <a:latin typeface="Avenir"/>
                <a:ea typeface="Avenir"/>
                <a:cs typeface="Avenir"/>
                <a:sym typeface="Avenir"/>
              </a:rPr>
              <a:t>Procedural blocking assignment</a:t>
            </a:r>
            <a:endParaRPr b="1" sz="2000">
              <a:solidFill>
                <a:srgbClr val="FF9900"/>
              </a:solidFill>
              <a:latin typeface="Avenir"/>
              <a:ea typeface="Avenir"/>
              <a:cs typeface="Avenir"/>
              <a:sym typeface="Avenir"/>
            </a:endParaRPr>
          </a:p>
          <a:p>
            <a:pPr indent="0" lvl="0" marL="0" rtl="0" algn="l">
              <a:spcBef>
                <a:spcPts val="1200"/>
              </a:spcBef>
              <a:spcAft>
                <a:spcPts val="0"/>
              </a:spcAft>
              <a:buNone/>
            </a:pPr>
            <a:r>
              <a:rPr lang="zh-CN">
                <a:latin typeface="Avenir"/>
                <a:ea typeface="Avenir"/>
                <a:cs typeface="Avenir"/>
                <a:sym typeface="Avenir"/>
              </a:rPr>
              <a:t>Example: </a:t>
            </a:r>
            <a:endParaRPr>
              <a:latin typeface="Avenir"/>
              <a:ea typeface="Avenir"/>
              <a:cs typeface="Avenir"/>
              <a:sym typeface="Avenir"/>
            </a:endParaRPr>
          </a:p>
          <a:p>
            <a:pPr indent="0" lvl="0" marL="0" rtl="0" algn="l">
              <a:lnSpc>
                <a:spcPct val="133333"/>
              </a:lnSpc>
              <a:spcBef>
                <a:spcPts val="1200"/>
              </a:spcBef>
              <a:spcAft>
                <a:spcPts val="0"/>
              </a:spcAft>
              <a:buNone/>
            </a:pPr>
            <a:r>
              <a:rPr b="1" lang="zh-CN">
                <a:solidFill>
                  <a:srgbClr val="FF5792"/>
                </a:solidFill>
                <a:highlight>
                  <a:schemeClr val="lt1"/>
                </a:highlight>
                <a:latin typeface="Fira Code"/>
                <a:ea typeface="Fira Code"/>
                <a:cs typeface="Fira Code"/>
                <a:sym typeface="Fira Code"/>
              </a:rPr>
              <a:t>reg</a:t>
            </a:r>
            <a:r>
              <a:rPr lang="zh-CN">
                <a:solidFill>
                  <a:srgbClr val="005661"/>
                </a:solidFill>
                <a:highlight>
                  <a:schemeClr val="lt1"/>
                </a:highlight>
                <a:latin typeface="Fira Code"/>
                <a:ea typeface="Fira Code"/>
                <a:cs typeface="Fira Code"/>
                <a:sym typeface="Fira Code"/>
              </a:rPr>
              <a:t> </a:t>
            </a:r>
            <a:r>
              <a:rPr lang="zh-CN">
                <a:solidFill>
                  <a:srgbClr val="5842FF"/>
                </a:solidFill>
                <a:highlight>
                  <a:schemeClr val="lt1"/>
                </a:highlight>
                <a:latin typeface="Fira Code"/>
                <a:ea typeface="Fira Code"/>
                <a:cs typeface="Fira Code"/>
                <a:sym typeface="Fira Code"/>
              </a:rPr>
              <a:t>x</a:t>
            </a:r>
            <a:r>
              <a:rPr lang="zh-CN">
                <a:solidFill>
                  <a:srgbClr val="005661"/>
                </a:solidFill>
                <a:highlight>
                  <a:schemeClr val="lt1"/>
                </a:highlight>
                <a:latin typeface="Fira Code"/>
                <a:ea typeface="Fira Code"/>
                <a:cs typeface="Fira Code"/>
                <a:sym typeface="Fira Code"/>
              </a:rPr>
              <a:t>;</a:t>
            </a:r>
            <a:endParaRPr>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a:solidFill>
                  <a:srgbClr val="FF5792"/>
                </a:solidFill>
                <a:highlight>
                  <a:schemeClr val="lt1"/>
                </a:highlight>
                <a:latin typeface="Fira Code"/>
                <a:ea typeface="Fira Code"/>
                <a:cs typeface="Fira Code"/>
                <a:sym typeface="Fira Code"/>
              </a:rPr>
              <a:t>always </a:t>
            </a:r>
            <a:r>
              <a:rPr lang="zh-CN">
                <a:solidFill>
                  <a:srgbClr val="005661"/>
                </a:solidFill>
                <a:highlight>
                  <a:schemeClr val="lt1"/>
                </a:highlight>
                <a:latin typeface="Fira Code"/>
                <a:ea typeface="Fira Code"/>
                <a:cs typeface="Fira Code"/>
                <a:sym typeface="Fira Code"/>
              </a:rPr>
              <a:t>@(</a:t>
            </a:r>
            <a:r>
              <a:rPr b="1" lang="zh-CN">
                <a:solidFill>
                  <a:srgbClr val="FF5792"/>
                </a:solidFill>
                <a:highlight>
                  <a:schemeClr val="lt1"/>
                </a:highlight>
                <a:latin typeface="Fira Code"/>
                <a:ea typeface="Fira Code"/>
                <a:cs typeface="Fira Code"/>
                <a:sym typeface="Fira Code"/>
              </a:rPr>
              <a:t>*</a:t>
            </a:r>
            <a:r>
              <a:rPr lang="zh-CN">
                <a:solidFill>
                  <a:srgbClr val="005661"/>
                </a:solidFill>
                <a:highlight>
                  <a:schemeClr val="lt1"/>
                </a:highlight>
                <a:latin typeface="Fira Code"/>
                <a:ea typeface="Fira Code"/>
                <a:cs typeface="Fira Code"/>
                <a:sym typeface="Fira Code"/>
              </a:rPr>
              <a:t>) </a:t>
            </a:r>
            <a:r>
              <a:rPr lang="zh-CN">
                <a:solidFill>
                  <a:srgbClr val="5842FF"/>
                </a:solidFill>
                <a:highlight>
                  <a:schemeClr val="lt1"/>
                </a:highlight>
                <a:latin typeface="Fira Code"/>
                <a:ea typeface="Fira Code"/>
                <a:cs typeface="Fira Code"/>
                <a:sym typeface="Fira Code"/>
              </a:rPr>
              <a:t>x</a:t>
            </a:r>
            <a:r>
              <a:rPr lang="zh-CN">
                <a:solidFill>
                  <a:srgbClr val="005661"/>
                </a:solidFill>
                <a:highlight>
                  <a:schemeClr val="lt1"/>
                </a:highlight>
                <a:latin typeface="Fira Code"/>
                <a:ea typeface="Fira Code"/>
                <a:cs typeface="Fira Code"/>
                <a:sym typeface="Fira Code"/>
              </a:rPr>
              <a:t> </a:t>
            </a:r>
            <a:r>
              <a:rPr b="1" lang="zh-CN">
                <a:solidFill>
                  <a:srgbClr val="FF5792"/>
                </a:solidFill>
                <a:highlight>
                  <a:schemeClr val="lt1"/>
                </a:highlight>
                <a:latin typeface="Fira Code"/>
                <a:ea typeface="Fira Code"/>
                <a:cs typeface="Fira Code"/>
                <a:sym typeface="Fira Code"/>
              </a:rPr>
              <a:t>=</a:t>
            </a:r>
            <a:r>
              <a:rPr lang="zh-CN">
                <a:solidFill>
                  <a:srgbClr val="005661"/>
                </a:solidFill>
                <a:highlight>
                  <a:schemeClr val="lt1"/>
                </a:highlight>
                <a:latin typeface="Fira Code"/>
                <a:ea typeface="Fira Code"/>
                <a:cs typeface="Fira Code"/>
                <a:sym typeface="Fira Code"/>
              </a:rPr>
              <a:t> y;</a:t>
            </a:r>
            <a:endParaRPr>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t/>
            </a:r>
            <a:endParaRPr>
              <a:solidFill>
                <a:srgbClr val="005661"/>
              </a:solidFill>
              <a:highlight>
                <a:schemeClr val="lt1"/>
              </a:highlight>
              <a:latin typeface="Fira Code"/>
              <a:ea typeface="Fira Code"/>
              <a:cs typeface="Fira Code"/>
              <a:sym typeface="Fira Code"/>
            </a:endParaRPr>
          </a:p>
          <a:p>
            <a:pPr indent="0" lvl="0" marL="0" rtl="0" algn="l">
              <a:lnSpc>
                <a:spcPct val="115000"/>
              </a:lnSpc>
              <a:spcBef>
                <a:spcPts val="0"/>
              </a:spcBef>
              <a:spcAft>
                <a:spcPts val="0"/>
              </a:spcAft>
              <a:buNone/>
            </a:pPr>
            <a:r>
              <a:rPr lang="zh-CN">
                <a:latin typeface="Avenir"/>
                <a:ea typeface="Avenir"/>
                <a:cs typeface="Avenir"/>
                <a:sym typeface="Avenir"/>
              </a:rPr>
              <a:t>Requirements:</a:t>
            </a:r>
            <a:endParaRPr>
              <a:latin typeface="Avenir"/>
              <a:ea typeface="Avenir"/>
              <a:cs typeface="Avenir"/>
              <a:sym typeface="Avenir"/>
            </a:endParaRPr>
          </a:p>
          <a:p>
            <a:pPr indent="-342900" lvl="0" marL="457200" rtl="0" algn="l">
              <a:lnSpc>
                <a:spcPct val="115000"/>
              </a:lnSpc>
              <a:spcBef>
                <a:spcPts val="1200"/>
              </a:spcBef>
              <a:spcAft>
                <a:spcPts val="0"/>
              </a:spcAft>
              <a:buSzPts val="1800"/>
              <a:buFont typeface="Avenir"/>
              <a:buChar char="●"/>
            </a:pPr>
            <a:r>
              <a:rPr lang="zh-CN">
                <a:latin typeface="Avenir"/>
                <a:ea typeface="Avenir"/>
                <a:cs typeface="Avenir"/>
                <a:sym typeface="Avenir"/>
              </a:rPr>
              <a:t>Can only be used inside a procedure.  </a:t>
            </a:r>
            <a:endParaRPr>
              <a:latin typeface="Fira Code"/>
              <a:ea typeface="Fira Code"/>
              <a:cs typeface="Fira Code"/>
              <a:sym typeface="Fira Code"/>
            </a:endParaRPr>
          </a:p>
          <a:p>
            <a:pPr indent="-342900" lvl="0" marL="457200" rtl="0" algn="l">
              <a:lnSpc>
                <a:spcPct val="115000"/>
              </a:lnSpc>
              <a:spcBef>
                <a:spcPts val="0"/>
              </a:spcBef>
              <a:spcAft>
                <a:spcPts val="0"/>
              </a:spcAft>
              <a:buSzPts val="1800"/>
              <a:buFont typeface="Avenir"/>
              <a:buChar char="●"/>
            </a:pPr>
            <a:r>
              <a:rPr lang="zh-CN">
                <a:latin typeface="Avenir"/>
                <a:ea typeface="Avenir"/>
                <a:cs typeface="Avenir"/>
                <a:sym typeface="Avenir"/>
              </a:rPr>
              <a:t>T</a:t>
            </a:r>
            <a:r>
              <a:rPr lang="zh-CN">
                <a:latin typeface="Avenir"/>
                <a:ea typeface="Avenir"/>
                <a:cs typeface="Avenir"/>
                <a:sym typeface="Avenir"/>
              </a:rPr>
              <a:t>he left-hand-side of a procedural assignment (in an always block) must be a variable type (e.g., reg)</a:t>
            </a:r>
            <a:endParaRPr>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Assignment</a:t>
            </a:r>
            <a:endParaRPr>
              <a:latin typeface="Avenir"/>
              <a:ea typeface="Avenir"/>
              <a:cs typeface="Avenir"/>
              <a:sym typeface="Aveni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9900"/>
              </a:buClr>
              <a:buSzPts val="2000"/>
              <a:buFont typeface="Avenir"/>
              <a:buChar char="●"/>
            </a:pPr>
            <a:r>
              <a:rPr b="1" lang="zh-CN" sz="2000">
                <a:solidFill>
                  <a:srgbClr val="FF9900"/>
                </a:solidFill>
                <a:latin typeface="Avenir"/>
                <a:ea typeface="Avenir"/>
                <a:cs typeface="Avenir"/>
                <a:sym typeface="Avenir"/>
              </a:rPr>
              <a:t>Procedural non-blocking assignment</a:t>
            </a:r>
            <a:endParaRPr b="1" sz="2000">
              <a:solidFill>
                <a:srgbClr val="FF9900"/>
              </a:solidFill>
              <a:latin typeface="Avenir"/>
              <a:ea typeface="Avenir"/>
              <a:cs typeface="Avenir"/>
              <a:sym typeface="Avenir"/>
            </a:endParaRPr>
          </a:p>
          <a:p>
            <a:pPr indent="0" lvl="0" marL="0" rtl="0" algn="l">
              <a:lnSpc>
                <a:spcPct val="115000"/>
              </a:lnSpc>
              <a:spcBef>
                <a:spcPts val="1200"/>
              </a:spcBef>
              <a:spcAft>
                <a:spcPts val="0"/>
              </a:spcAft>
              <a:buNone/>
            </a:pPr>
            <a:r>
              <a:rPr lang="zh-CN">
                <a:latin typeface="Avenir"/>
                <a:ea typeface="Avenir"/>
                <a:cs typeface="Avenir"/>
                <a:sym typeface="Avenir"/>
              </a:rPr>
              <a:t>Example: </a:t>
            </a:r>
            <a:endParaRPr>
              <a:latin typeface="Avenir"/>
              <a:ea typeface="Avenir"/>
              <a:cs typeface="Avenir"/>
              <a:sym typeface="Avenir"/>
            </a:endParaRPr>
          </a:p>
          <a:p>
            <a:pPr indent="0" lvl="0" marL="0" rtl="0" algn="l">
              <a:lnSpc>
                <a:spcPct val="133000"/>
              </a:lnSpc>
              <a:spcBef>
                <a:spcPts val="1200"/>
              </a:spcBef>
              <a:spcAft>
                <a:spcPts val="0"/>
              </a:spcAft>
              <a:buNone/>
            </a:pPr>
            <a:r>
              <a:rPr b="1" lang="zh-CN">
                <a:solidFill>
                  <a:srgbClr val="FF5792"/>
                </a:solidFill>
                <a:highlight>
                  <a:schemeClr val="lt1"/>
                </a:highlight>
                <a:latin typeface="Fira Code"/>
                <a:ea typeface="Fira Code"/>
                <a:cs typeface="Fira Code"/>
                <a:sym typeface="Fira Code"/>
              </a:rPr>
              <a:t>reg</a:t>
            </a:r>
            <a:r>
              <a:rPr lang="zh-CN">
                <a:solidFill>
                  <a:srgbClr val="005661"/>
                </a:solidFill>
                <a:highlight>
                  <a:schemeClr val="lt1"/>
                </a:highlight>
                <a:latin typeface="Fira Code"/>
                <a:ea typeface="Fira Code"/>
                <a:cs typeface="Fira Code"/>
                <a:sym typeface="Fira Code"/>
              </a:rPr>
              <a:t> </a:t>
            </a:r>
            <a:r>
              <a:rPr lang="zh-CN">
                <a:solidFill>
                  <a:srgbClr val="5842FF"/>
                </a:solidFill>
                <a:highlight>
                  <a:schemeClr val="lt1"/>
                </a:highlight>
                <a:latin typeface="Fira Code"/>
                <a:ea typeface="Fira Code"/>
                <a:cs typeface="Fira Code"/>
                <a:sym typeface="Fira Code"/>
              </a:rPr>
              <a:t>x</a:t>
            </a:r>
            <a:r>
              <a:rPr lang="zh-CN">
                <a:solidFill>
                  <a:srgbClr val="005661"/>
                </a:solidFill>
                <a:highlight>
                  <a:schemeClr val="lt1"/>
                </a:highlight>
                <a:latin typeface="Fira Code"/>
                <a:ea typeface="Fira Code"/>
                <a:cs typeface="Fira Code"/>
                <a:sym typeface="Fira Code"/>
              </a:rPr>
              <a:t>;</a:t>
            </a:r>
            <a:endParaRPr>
              <a:solidFill>
                <a:srgbClr val="005661"/>
              </a:solidFill>
              <a:highlight>
                <a:schemeClr val="lt1"/>
              </a:highlight>
              <a:latin typeface="Fira Code"/>
              <a:ea typeface="Fira Code"/>
              <a:cs typeface="Fira Code"/>
              <a:sym typeface="Fira Code"/>
            </a:endParaRPr>
          </a:p>
          <a:p>
            <a:pPr indent="0" lvl="0" marL="0" rtl="0" algn="l">
              <a:lnSpc>
                <a:spcPct val="133000"/>
              </a:lnSpc>
              <a:spcBef>
                <a:spcPts val="0"/>
              </a:spcBef>
              <a:spcAft>
                <a:spcPts val="0"/>
              </a:spcAft>
              <a:buNone/>
            </a:pPr>
            <a:r>
              <a:rPr b="1" lang="zh-CN">
                <a:solidFill>
                  <a:srgbClr val="FF5792"/>
                </a:solidFill>
                <a:highlight>
                  <a:schemeClr val="lt1"/>
                </a:highlight>
                <a:latin typeface="Fira Code"/>
                <a:ea typeface="Fira Code"/>
                <a:cs typeface="Fira Code"/>
                <a:sym typeface="Fira Code"/>
              </a:rPr>
              <a:t>always</a:t>
            </a:r>
            <a:r>
              <a:rPr lang="zh-CN">
                <a:solidFill>
                  <a:srgbClr val="005661"/>
                </a:solidFill>
                <a:highlight>
                  <a:schemeClr val="lt1"/>
                </a:highlight>
                <a:latin typeface="Fira Code"/>
                <a:ea typeface="Fira Code"/>
                <a:cs typeface="Fira Code"/>
                <a:sym typeface="Fira Code"/>
              </a:rPr>
              <a:t> @(</a:t>
            </a:r>
            <a:r>
              <a:rPr b="1" lang="zh-CN">
                <a:solidFill>
                  <a:srgbClr val="FF5792"/>
                </a:solidFill>
                <a:highlight>
                  <a:schemeClr val="lt1"/>
                </a:highlight>
                <a:latin typeface="Fira Code"/>
                <a:ea typeface="Fira Code"/>
                <a:cs typeface="Fira Code"/>
                <a:sym typeface="Fira Code"/>
              </a:rPr>
              <a:t>posedge</a:t>
            </a:r>
            <a:r>
              <a:rPr lang="zh-CN">
                <a:solidFill>
                  <a:srgbClr val="005661"/>
                </a:solidFill>
                <a:highlight>
                  <a:schemeClr val="lt1"/>
                </a:highlight>
                <a:latin typeface="Fira Code"/>
                <a:ea typeface="Fira Code"/>
                <a:cs typeface="Fira Code"/>
                <a:sym typeface="Fira Code"/>
              </a:rPr>
              <a:t> clk) </a:t>
            </a:r>
            <a:r>
              <a:rPr lang="zh-CN">
                <a:solidFill>
                  <a:srgbClr val="5842FF"/>
                </a:solidFill>
                <a:highlight>
                  <a:schemeClr val="lt1"/>
                </a:highlight>
                <a:latin typeface="Fira Code"/>
                <a:ea typeface="Fira Code"/>
                <a:cs typeface="Fira Code"/>
                <a:sym typeface="Fira Code"/>
              </a:rPr>
              <a:t>x</a:t>
            </a:r>
            <a:r>
              <a:rPr lang="zh-CN">
                <a:solidFill>
                  <a:srgbClr val="005661"/>
                </a:solidFill>
                <a:highlight>
                  <a:schemeClr val="lt1"/>
                </a:highlight>
                <a:latin typeface="Fira Code"/>
                <a:ea typeface="Fira Code"/>
                <a:cs typeface="Fira Code"/>
                <a:sym typeface="Fira Code"/>
              </a:rPr>
              <a:t> </a:t>
            </a:r>
            <a:r>
              <a:rPr b="1" lang="zh-CN">
                <a:solidFill>
                  <a:srgbClr val="FF5792"/>
                </a:solidFill>
                <a:highlight>
                  <a:schemeClr val="lt1"/>
                </a:highlight>
                <a:latin typeface="Fira Code"/>
                <a:ea typeface="Fira Code"/>
                <a:cs typeface="Fira Code"/>
                <a:sym typeface="Fira Code"/>
              </a:rPr>
              <a:t>&lt;=</a:t>
            </a:r>
            <a:r>
              <a:rPr lang="zh-CN">
                <a:solidFill>
                  <a:srgbClr val="005661"/>
                </a:solidFill>
                <a:highlight>
                  <a:schemeClr val="lt1"/>
                </a:highlight>
                <a:latin typeface="Fira Code"/>
                <a:ea typeface="Fira Code"/>
                <a:cs typeface="Fira Code"/>
                <a:sym typeface="Fira Code"/>
              </a:rPr>
              <a:t> y;</a:t>
            </a:r>
            <a:endParaRPr>
              <a:solidFill>
                <a:srgbClr val="005661"/>
              </a:solidFill>
              <a:highlight>
                <a:schemeClr val="lt1"/>
              </a:highlight>
              <a:latin typeface="Fira Code"/>
              <a:ea typeface="Fira Code"/>
              <a:cs typeface="Fira Code"/>
              <a:sym typeface="Fira Code"/>
            </a:endParaRPr>
          </a:p>
          <a:p>
            <a:pPr indent="0" lvl="0" marL="0" rtl="0" algn="l">
              <a:lnSpc>
                <a:spcPct val="115000"/>
              </a:lnSpc>
              <a:spcBef>
                <a:spcPts val="0"/>
              </a:spcBef>
              <a:spcAft>
                <a:spcPts val="0"/>
              </a:spcAft>
              <a:buNone/>
            </a:pPr>
            <a:r>
              <a:t/>
            </a:r>
            <a:endParaRPr>
              <a:solidFill>
                <a:srgbClr val="005661"/>
              </a:solidFill>
              <a:highlight>
                <a:schemeClr val="lt1"/>
              </a:highlight>
              <a:latin typeface="Fira Code"/>
              <a:ea typeface="Fira Code"/>
              <a:cs typeface="Fira Code"/>
              <a:sym typeface="Fira Code"/>
            </a:endParaRPr>
          </a:p>
          <a:p>
            <a:pPr indent="0" lvl="0" marL="0" rtl="0" algn="l">
              <a:lnSpc>
                <a:spcPct val="115000"/>
              </a:lnSpc>
              <a:spcBef>
                <a:spcPts val="0"/>
              </a:spcBef>
              <a:spcAft>
                <a:spcPts val="0"/>
              </a:spcAft>
              <a:buNone/>
            </a:pPr>
            <a:r>
              <a:rPr lang="zh-CN">
                <a:latin typeface="Avenir"/>
                <a:ea typeface="Avenir"/>
                <a:cs typeface="Avenir"/>
                <a:sym typeface="Avenir"/>
              </a:rPr>
              <a:t>Requirements:</a:t>
            </a:r>
            <a:endParaRPr>
              <a:latin typeface="Avenir"/>
              <a:ea typeface="Avenir"/>
              <a:cs typeface="Avenir"/>
              <a:sym typeface="Avenir"/>
            </a:endParaRPr>
          </a:p>
          <a:p>
            <a:pPr indent="-342900" lvl="0" marL="457200" rtl="0" algn="l">
              <a:lnSpc>
                <a:spcPct val="115000"/>
              </a:lnSpc>
              <a:spcBef>
                <a:spcPts val="1200"/>
              </a:spcBef>
              <a:spcAft>
                <a:spcPts val="0"/>
              </a:spcAft>
              <a:buSzPts val="1800"/>
              <a:buFont typeface="Avenir"/>
              <a:buChar char="●"/>
            </a:pPr>
            <a:r>
              <a:rPr lang="zh-CN">
                <a:latin typeface="Avenir"/>
                <a:ea typeface="Avenir"/>
                <a:cs typeface="Avenir"/>
                <a:sym typeface="Avenir"/>
              </a:rPr>
              <a:t>Can only be used inside a procedure.  </a:t>
            </a:r>
            <a:endParaRPr>
              <a:latin typeface="Fira Code"/>
              <a:ea typeface="Fira Code"/>
              <a:cs typeface="Fira Code"/>
              <a:sym typeface="Fira Code"/>
            </a:endParaRPr>
          </a:p>
          <a:p>
            <a:pPr indent="-342900" lvl="0" marL="457200" rtl="0" algn="l">
              <a:lnSpc>
                <a:spcPct val="115000"/>
              </a:lnSpc>
              <a:spcBef>
                <a:spcPts val="0"/>
              </a:spcBef>
              <a:spcAft>
                <a:spcPts val="0"/>
              </a:spcAft>
              <a:buSzPts val="1800"/>
              <a:buFont typeface="Avenir"/>
              <a:buChar char="●"/>
            </a:pPr>
            <a:r>
              <a:rPr lang="zh-CN">
                <a:latin typeface="Avenir"/>
                <a:ea typeface="Avenir"/>
                <a:cs typeface="Avenir"/>
                <a:sym typeface="Avenir"/>
              </a:rPr>
              <a:t>The left-hand-side of a procedural assignment (in an always block) must be a variable type (e.g., reg)</a:t>
            </a:r>
            <a:endParaRPr>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Always Block</a:t>
            </a:r>
            <a:endParaRPr>
              <a:latin typeface="Avenir"/>
              <a:ea typeface="Avenir"/>
              <a:cs typeface="Avenir"/>
              <a:sym typeface="Aveni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Avenir"/>
              <a:buChar char="●"/>
            </a:pPr>
            <a:r>
              <a:rPr b="1" lang="zh-CN">
                <a:solidFill>
                  <a:srgbClr val="FF9900"/>
                </a:solidFill>
                <a:latin typeface="Avenir"/>
                <a:ea typeface="Avenir"/>
                <a:cs typeface="Avenir"/>
                <a:sym typeface="Avenir"/>
              </a:rPr>
              <a:t>Combinational</a:t>
            </a:r>
            <a:r>
              <a:rPr lang="zh-CN">
                <a:latin typeface="Avenir"/>
                <a:ea typeface="Avenir"/>
                <a:cs typeface="Avenir"/>
                <a:sym typeface="Avenir"/>
              </a:rPr>
              <a:t>: </a:t>
            </a:r>
            <a:r>
              <a:rPr lang="zh-CN">
                <a:latin typeface="Fira Code"/>
                <a:ea typeface="Fira Code"/>
                <a:cs typeface="Fira Code"/>
                <a:sym typeface="Fira Code"/>
              </a:rPr>
              <a:t>always @(*)</a:t>
            </a:r>
            <a:endParaRPr>
              <a:latin typeface="Fira Code"/>
              <a:ea typeface="Fira Code"/>
              <a:cs typeface="Fira Code"/>
              <a:sym typeface="Fira Code"/>
            </a:endParaRPr>
          </a:p>
          <a:p>
            <a:pPr indent="-342900" lvl="0" marL="457200" rtl="0" algn="l">
              <a:lnSpc>
                <a:spcPct val="150000"/>
              </a:lnSpc>
              <a:spcBef>
                <a:spcPts val="0"/>
              </a:spcBef>
              <a:spcAft>
                <a:spcPts val="0"/>
              </a:spcAft>
              <a:buSzPts val="1800"/>
              <a:buFont typeface="Avenir"/>
              <a:buChar char="●"/>
            </a:pPr>
            <a:r>
              <a:rPr b="1" lang="zh-CN">
                <a:solidFill>
                  <a:srgbClr val="FF9900"/>
                </a:solidFill>
                <a:latin typeface="Avenir"/>
                <a:ea typeface="Avenir"/>
                <a:cs typeface="Avenir"/>
                <a:sym typeface="Avenir"/>
              </a:rPr>
              <a:t>Clocked</a:t>
            </a:r>
            <a:r>
              <a:rPr lang="zh-CN">
                <a:latin typeface="Avenir"/>
                <a:ea typeface="Avenir"/>
                <a:cs typeface="Avenir"/>
                <a:sym typeface="Avenir"/>
              </a:rPr>
              <a:t>: </a:t>
            </a:r>
            <a:r>
              <a:rPr lang="zh-CN">
                <a:latin typeface="Fira Code"/>
                <a:ea typeface="Fira Code"/>
                <a:cs typeface="Fira Code"/>
                <a:sym typeface="Fira Code"/>
              </a:rPr>
              <a:t>always @(posedge clk)</a:t>
            </a:r>
            <a:endParaRPr>
              <a:latin typeface="Fira Code"/>
              <a:ea typeface="Fira Code"/>
              <a:cs typeface="Fira Code"/>
              <a:sym typeface="Fira Cod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p:nvPr/>
        </p:nvSpPr>
        <p:spPr>
          <a:xfrm>
            <a:off x="3201025" y="3303075"/>
            <a:ext cx="4856100" cy="1602600"/>
          </a:xfrm>
          <a:prstGeom prst="roundRect">
            <a:avLst>
              <a:gd fmla="val 16667" name="adj"/>
            </a:avLst>
          </a:prstGeom>
          <a:solidFill>
            <a:schemeClr val="lt1"/>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p:nvPr/>
        </p:nvSpPr>
        <p:spPr>
          <a:xfrm>
            <a:off x="2923575" y="951400"/>
            <a:ext cx="6220500" cy="2011800"/>
          </a:xfrm>
          <a:prstGeom prst="roundRect">
            <a:avLst>
              <a:gd fmla="val 16667" name="adj"/>
            </a:avLst>
          </a:prstGeom>
          <a:solidFill>
            <a:schemeClr val="lt1"/>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Always Block</a:t>
            </a:r>
            <a:endParaRPr>
              <a:latin typeface="Avenir"/>
              <a:ea typeface="Avenir"/>
              <a:cs typeface="Avenir"/>
              <a:sym typeface="Avenir"/>
            </a:endParaRPr>
          </a:p>
        </p:txBody>
      </p:sp>
      <p:sp>
        <p:nvSpPr>
          <p:cNvPr id="168" name="Google Shape;168;p31"/>
          <p:cNvSpPr txBox="1"/>
          <p:nvPr>
            <p:ph idx="1" type="body"/>
          </p:nvPr>
        </p:nvSpPr>
        <p:spPr>
          <a:xfrm>
            <a:off x="0" y="1152475"/>
            <a:ext cx="30921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Avenir"/>
              <a:buChar char="●"/>
            </a:pPr>
            <a:r>
              <a:rPr b="1" lang="zh-CN" sz="2000">
                <a:solidFill>
                  <a:srgbClr val="FF9900"/>
                </a:solidFill>
                <a:latin typeface="Avenir"/>
                <a:ea typeface="Avenir"/>
                <a:cs typeface="Avenir"/>
                <a:sym typeface="Avenir"/>
              </a:rPr>
              <a:t>Combinational</a:t>
            </a:r>
            <a:r>
              <a:rPr lang="zh-CN" sz="2000">
                <a:latin typeface="Avenir"/>
                <a:ea typeface="Avenir"/>
                <a:cs typeface="Avenir"/>
                <a:sym typeface="Avenir"/>
              </a:rPr>
              <a:t>: </a:t>
            </a:r>
            <a:r>
              <a:rPr lang="zh-CN" sz="2000">
                <a:latin typeface="Fira Code"/>
                <a:ea typeface="Fira Code"/>
                <a:cs typeface="Fira Code"/>
                <a:sym typeface="Fira Code"/>
              </a:rPr>
              <a:t>always @(*)</a:t>
            </a:r>
            <a:endParaRPr sz="2000">
              <a:latin typeface="Fira Code"/>
              <a:ea typeface="Fira Code"/>
              <a:cs typeface="Fira Code"/>
              <a:sym typeface="Fira Code"/>
            </a:endParaRPr>
          </a:p>
          <a:p>
            <a:pPr indent="-342900" lvl="1" marL="914400" rtl="0" algn="l">
              <a:lnSpc>
                <a:spcPct val="150000"/>
              </a:lnSpc>
              <a:spcBef>
                <a:spcPts val="0"/>
              </a:spcBef>
              <a:spcAft>
                <a:spcPts val="0"/>
              </a:spcAft>
              <a:buSzPts val="1800"/>
              <a:buFont typeface="Avenir"/>
              <a:buChar char="○"/>
            </a:pPr>
            <a:r>
              <a:rPr lang="zh-CN" sz="1800">
                <a:latin typeface="Avenir"/>
                <a:ea typeface="Avenir"/>
                <a:cs typeface="Avenir"/>
                <a:sym typeface="Avenir"/>
              </a:rPr>
              <a:t>Equivalent to assign statements</a:t>
            </a:r>
            <a:endParaRPr sz="1800">
              <a:latin typeface="Avenir"/>
              <a:ea typeface="Avenir"/>
              <a:cs typeface="Avenir"/>
              <a:sym typeface="Avenir"/>
            </a:endParaRPr>
          </a:p>
          <a:p>
            <a:pPr indent="-342900" lvl="1" marL="914400" rtl="0" algn="l">
              <a:lnSpc>
                <a:spcPct val="150000"/>
              </a:lnSpc>
              <a:spcBef>
                <a:spcPts val="0"/>
              </a:spcBef>
              <a:spcAft>
                <a:spcPts val="0"/>
              </a:spcAft>
              <a:buSzPts val="1800"/>
              <a:buFont typeface="Avenir"/>
              <a:buChar char="○"/>
            </a:pPr>
            <a:r>
              <a:rPr lang="zh-CN" sz="1800">
                <a:latin typeface="Avenir"/>
                <a:ea typeface="Avenir"/>
                <a:cs typeface="Avenir"/>
                <a:sym typeface="Avenir"/>
              </a:rPr>
              <a:t>Procedural blocks have a richer set of statements (e.g., if-then, case) …</a:t>
            </a:r>
            <a:endParaRPr sz="1800">
              <a:latin typeface="Avenir"/>
              <a:ea typeface="Avenir"/>
              <a:cs typeface="Avenir"/>
              <a:sym typeface="Avenir"/>
            </a:endParaRPr>
          </a:p>
          <a:p>
            <a:pPr indent="0" lvl="0" marL="0" rtl="0" algn="l">
              <a:lnSpc>
                <a:spcPct val="150000"/>
              </a:lnSpc>
              <a:spcBef>
                <a:spcPts val="1200"/>
              </a:spcBef>
              <a:spcAft>
                <a:spcPts val="1200"/>
              </a:spcAft>
              <a:buNone/>
            </a:pPr>
            <a:r>
              <a:t/>
            </a:r>
            <a:endParaRPr>
              <a:latin typeface="Avenir"/>
              <a:ea typeface="Avenir"/>
              <a:cs typeface="Avenir"/>
              <a:sym typeface="Avenir"/>
            </a:endParaRPr>
          </a:p>
        </p:txBody>
      </p:sp>
      <p:sp>
        <p:nvSpPr>
          <p:cNvPr id="169" name="Google Shape;169;p31"/>
          <p:cNvSpPr txBox="1"/>
          <p:nvPr/>
        </p:nvSpPr>
        <p:spPr>
          <a:xfrm>
            <a:off x="3072000" y="901875"/>
            <a:ext cx="3000000" cy="24012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reg</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out;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always</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begin</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if</a:t>
            </a:r>
            <a:r>
              <a:rPr lang="zh-CN" sz="1600">
                <a:solidFill>
                  <a:srgbClr val="005661"/>
                </a:solidFill>
                <a:highlight>
                  <a:schemeClr val="lt1"/>
                </a:highlight>
                <a:latin typeface="Fira Code"/>
                <a:ea typeface="Fira Code"/>
                <a:cs typeface="Fira Code"/>
                <a:sym typeface="Fira Code"/>
              </a:rPr>
              <a:t>(sel1)</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in1[</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else</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if</a:t>
            </a:r>
            <a:r>
              <a:rPr lang="zh-CN" sz="1600">
                <a:solidFill>
                  <a:srgbClr val="005661"/>
                </a:solidFill>
                <a:highlight>
                  <a:schemeClr val="lt1"/>
                </a:highlight>
                <a:latin typeface="Fira Code"/>
                <a:ea typeface="Fira Code"/>
                <a:cs typeface="Fira Code"/>
                <a:sym typeface="Fira Code"/>
              </a:rPr>
              <a:t>(sel2)</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in2[</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endParaRPr b="1" sz="1600">
              <a:solidFill>
                <a:srgbClr val="FF5792"/>
              </a:solidFill>
              <a:highlight>
                <a:schemeClr val="lt1"/>
              </a:highlight>
              <a:latin typeface="Fira Code"/>
              <a:ea typeface="Fira Code"/>
              <a:cs typeface="Fira Code"/>
              <a:sym typeface="Fira Code"/>
            </a:endParaRPr>
          </a:p>
        </p:txBody>
      </p:sp>
      <p:sp>
        <p:nvSpPr>
          <p:cNvPr id="170" name="Google Shape;170;p31"/>
          <p:cNvSpPr txBox="1"/>
          <p:nvPr/>
        </p:nvSpPr>
        <p:spPr>
          <a:xfrm>
            <a:off x="3201025" y="3399000"/>
            <a:ext cx="5130900" cy="17445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wire</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out;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assign</a:t>
            </a: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4</a:t>
            </a:r>
            <a:r>
              <a:rPr lang="zh-CN" sz="1600">
                <a:solidFill>
                  <a:srgbClr val="005661"/>
                </a:solidFill>
                <a:highlight>
                  <a:schemeClr val="lt1"/>
                </a:highlight>
                <a:latin typeface="Fira Code"/>
                <a:ea typeface="Fira Code"/>
                <a:cs typeface="Fira Code"/>
                <a:sym typeface="Fira Code"/>
              </a:rPr>
              <a:t>{sel1}} </a:t>
            </a:r>
            <a:r>
              <a:rPr b="1" lang="zh-CN" sz="1600">
                <a:solidFill>
                  <a:srgbClr val="FF5792"/>
                </a:solidFill>
                <a:highlight>
                  <a:schemeClr val="lt1"/>
                </a:highlight>
                <a:latin typeface="Fira Code"/>
                <a:ea typeface="Fira Code"/>
                <a:cs typeface="Fira Code"/>
                <a:sym typeface="Fira Code"/>
              </a:rPr>
              <a:t>&amp;</a:t>
            </a:r>
            <a:r>
              <a:rPr lang="zh-CN" sz="1600">
                <a:solidFill>
                  <a:srgbClr val="005661"/>
                </a:solidFill>
                <a:highlight>
                  <a:schemeClr val="lt1"/>
                </a:highlight>
                <a:latin typeface="Fira Code"/>
                <a:ea typeface="Fira Code"/>
                <a:cs typeface="Fira Code"/>
                <a:sym typeface="Fira Code"/>
              </a:rPr>
              <a:t> in1[</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4</a:t>
            </a:r>
            <a:r>
              <a:rPr lang="zh-CN" sz="1600">
                <a:solidFill>
                  <a:srgbClr val="005661"/>
                </a:solidFill>
                <a:highlight>
                  <a:schemeClr val="lt1"/>
                </a:highlight>
                <a:latin typeface="Fira Code"/>
                <a:ea typeface="Fira Code"/>
                <a:cs typeface="Fira Code"/>
                <a:sym typeface="Fira Code"/>
              </a:rPr>
              <a:t>{sel2}} </a:t>
            </a:r>
            <a:r>
              <a:rPr b="1" lang="zh-CN" sz="1600">
                <a:solidFill>
                  <a:srgbClr val="FF5792"/>
                </a:solidFill>
                <a:highlight>
                  <a:schemeClr val="lt1"/>
                </a:highlight>
                <a:latin typeface="Fira Code"/>
                <a:ea typeface="Fira Code"/>
                <a:cs typeface="Fira Code"/>
                <a:sym typeface="Fira Code"/>
              </a:rPr>
              <a:t>&amp;</a:t>
            </a:r>
            <a:r>
              <a:rPr lang="zh-CN" sz="1600">
                <a:solidFill>
                  <a:srgbClr val="005661"/>
                </a:solidFill>
                <a:highlight>
                  <a:schemeClr val="lt1"/>
                </a:highlight>
                <a:latin typeface="Fira Code"/>
                <a:ea typeface="Fira Code"/>
                <a:cs typeface="Fira Code"/>
                <a:sym typeface="Fira Code"/>
              </a:rPr>
              <a:t> in2[</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4</a:t>
            </a:r>
            <a:r>
              <a:rPr lang="zh-CN" sz="1600">
                <a:solidFill>
                  <a:srgbClr val="005661"/>
                </a:solidFill>
                <a:highlight>
                  <a:schemeClr val="lt1"/>
                </a:highlight>
                <a:latin typeface="Fira Code"/>
                <a:ea typeface="Fira Code"/>
                <a:cs typeface="Fira Code"/>
                <a:sym typeface="Fira Code"/>
              </a:rPr>
              <a:t>{sel3}} </a:t>
            </a:r>
            <a:r>
              <a:rPr b="1" lang="zh-CN" sz="1600">
                <a:solidFill>
                  <a:srgbClr val="FF5792"/>
                </a:solidFill>
                <a:highlight>
                  <a:schemeClr val="lt1"/>
                </a:highlight>
                <a:latin typeface="Fira Code"/>
                <a:ea typeface="Fira Code"/>
                <a:cs typeface="Fira Code"/>
                <a:sym typeface="Fira Code"/>
              </a:rPr>
              <a:t>&amp;</a:t>
            </a:r>
            <a:r>
              <a:rPr lang="zh-CN" sz="1600">
                <a:solidFill>
                  <a:srgbClr val="005661"/>
                </a:solidFill>
                <a:highlight>
                  <a:schemeClr val="lt1"/>
                </a:highlight>
                <a:latin typeface="Fira Code"/>
                <a:ea typeface="Fira Code"/>
                <a:cs typeface="Fira Code"/>
                <a:sym typeface="Fira Code"/>
              </a:rPr>
              <a:t> in3[</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t/>
            </a:r>
            <a:endParaRPr sz="1600">
              <a:solidFill>
                <a:srgbClr val="005661"/>
              </a:solidFill>
              <a:highlight>
                <a:schemeClr val="lt1"/>
              </a:highlight>
              <a:latin typeface="Fira Code"/>
              <a:ea typeface="Fira Code"/>
              <a:cs typeface="Fira Code"/>
              <a:sym typeface="Fira Code"/>
            </a:endParaRPr>
          </a:p>
        </p:txBody>
      </p:sp>
      <p:sp>
        <p:nvSpPr>
          <p:cNvPr id="171" name="Google Shape;171;p31"/>
          <p:cNvSpPr txBox="1"/>
          <p:nvPr/>
        </p:nvSpPr>
        <p:spPr>
          <a:xfrm>
            <a:off x="6193550" y="1067275"/>
            <a:ext cx="3000000" cy="1744500"/>
          </a:xfrm>
          <a:prstGeom prst="rect">
            <a:avLst/>
          </a:prstGeom>
          <a:noFill/>
          <a:ln>
            <a:noFill/>
          </a:ln>
        </p:spPr>
        <p:txBody>
          <a:bodyPr anchorCtr="0" anchor="t" bIns="91425" lIns="91425" spcFirstLastPara="1" rIns="91425" wrap="square" tIns="91425">
            <a:spAutoFit/>
          </a:bodyPr>
          <a:lstStyle/>
          <a:p>
            <a:pPr indent="45720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else</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if</a:t>
            </a:r>
            <a:r>
              <a:rPr lang="zh-CN" sz="1600">
                <a:solidFill>
                  <a:srgbClr val="005661"/>
                </a:solidFill>
                <a:highlight>
                  <a:schemeClr val="lt1"/>
                </a:highlight>
                <a:latin typeface="Fira Code"/>
                <a:ea typeface="Fira Code"/>
                <a:cs typeface="Fira Code"/>
                <a:sym typeface="Fira Code"/>
              </a:rPr>
              <a:t>(sel3)</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in3[</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45720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else</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4'b0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end</a:t>
            </a:r>
            <a:endParaRPr b="1" sz="1600">
              <a:solidFill>
                <a:srgbClr val="FF5792"/>
              </a:solidFill>
              <a:highlight>
                <a:schemeClr val="lt1"/>
              </a:highlight>
              <a:latin typeface="Fira Code"/>
              <a:ea typeface="Fira Code"/>
              <a:cs typeface="Fira Code"/>
              <a:sym typeface="Fira Code"/>
            </a:endParaRPr>
          </a:p>
        </p:txBody>
      </p:sp>
      <p:sp>
        <p:nvSpPr>
          <p:cNvPr id="172" name="Google Shape;172;p31"/>
          <p:cNvSpPr/>
          <p:nvPr/>
        </p:nvSpPr>
        <p:spPr>
          <a:xfrm>
            <a:off x="5698475" y="2963200"/>
            <a:ext cx="152100" cy="339900"/>
          </a:xfrm>
          <a:prstGeom prst="upDown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Overview</a:t>
            </a:r>
            <a:endParaRPr>
              <a:latin typeface="Avenir"/>
              <a:ea typeface="Avenir"/>
              <a:cs typeface="Avenir"/>
              <a:sym typeface="Avenir"/>
            </a:endParaRPr>
          </a:p>
        </p:txBody>
      </p:sp>
      <p:sp>
        <p:nvSpPr>
          <p:cNvPr id="63" name="Google Shape;63;p14"/>
          <p:cNvSpPr txBox="1"/>
          <p:nvPr>
            <p:ph idx="1" type="body"/>
          </p:nvPr>
        </p:nvSpPr>
        <p:spPr>
          <a:xfrm>
            <a:off x="311700" y="1138800"/>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Lab Sessions</a:t>
            </a:r>
            <a:endParaRPr sz="2000">
              <a:latin typeface="Avenir"/>
              <a:ea typeface="Avenir"/>
              <a:cs typeface="Avenir"/>
              <a:sym typeface="Avenir"/>
            </a:endParaRPr>
          </a:p>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Vivado</a:t>
            </a:r>
            <a:endParaRPr sz="2000">
              <a:latin typeface="Avenir"/>
              <a:ea typeface="Avenir"/>
              <a:cs typeface="Avenir"/>
              <a:sym typeface="Avenir"/>
            </a:endParaRPr>
          </a:p>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Verilog Warmup</a:t>
            </a:r>
            <a:endParaRPr sz="2000">
              <a:latin typeface="Avenir"/>
              <a:ea typeface="Avenir"/>
              <a:cs typeface="Avenir"/>
              <a:sym typeface="Avenir"/>
            </a:endParaRPr>
          </a:p>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Verilog Event-Driven Simulation</a:t>
            </a:r>
            <a:endParaRPr sz="2000">
              <a:latin typeface="Avenir"/>
              <a:ea typeface="Avenir"/>
              <a:cs typeface="Avenir"/>
              <a:sym typeface="Avenir"/>
            </a:endParaRPr>
          </a:p>
          <a:p>
            <a:pPr indent="0" lvl="0" marL="457200" rtl="0" algn="l">
              <a:lnSpc>
                <a:spcPct val="150000"/>
              </a:lnSpc>
              <a:spcBef>
                <a:spcPts val="1200"/>
              </a:spcBef>
              <a:spcAft>
                <a:spcPts val="1200"/>
              </a:spcAft>
              <a:buNone/>
            </a:pPr>
            <a:r>
              <a:t/>
            </a:r>
            <a:endParaRPr sz="2000">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Always Block</a:t>
            </a:r>
            <a:endParaRPr>
              <a:latin typeface="Avenir"/>
              <a:ea typeface="Avenir"/>
              <a:cs typeface="Avenir"/>
              <a:sym typeface="Avenir"/>
            </a:endParaRPr>
          </a:p>
        </p:txBody>
      </p:sp>
      <p:sp>
        <p:nvSpPr>
          <p:cNvPr id="178" name="Google Shape;178;p32"/>
          <p:cNvSpPr txBox="1"/>
          <p:nvPr>
            <p:ph idx="1" type="body"/>
          </p:nvPr>
        </p:nvSpPr>
        <p:spPr>
          <a:xfrm>
            <a:off x="311700" y="1152475"/>
            <a:ext cx="45939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Combinational: </a:t>
            </a:r>
            <a:r>
              <a:rPr lang="zh-CN" sz="2000">
                <a:latin typeface="Fira Code"/>
                <a:ea typeface="Fira Code"/>
                <a:cs typeface="Fira Code"/>
                <a:sym typeface="Fira Code"/>
              </a:rPr>
              <a:t>always @(*)</a:t>
            </a:r>
            <a:endParaRPr sz="2000">
              <a:latin typeface="Fira Code"/>
              <a:ea typeface="Fira Code"/>
              <a:cs typeface="Fira Code"/>
              <a:sym typeface="Fira Code"/>
            </a:endParaRPr>
          </a:p>
          <a:p>
            <a:pPr indent="-355600" lvl="0" marL="457200" rtl="0" algn="l">
              <a:lnSpc>
                <a:spcPct val="150000"/>
              </a:lnSpc>
              <a:spcBef>
                <a:spcPts val="0"/>
              </a:spcBef>
              <a:spcAft>
                <a:spcPts val="0"/>
              </a:spcAft>
              <a:buSzPts val="2000"/>
              <a:buFont typeface="Avenir"/>
              <a:buChar char="●"/>
            </a:pPr>
            <a:r>
              <a:rPr b="1" lang="zh-CN" sz="2000">
                <a:solidFill>
                  <a:srgbClr val="FF9900"/>
                </a:solidFill>
                <a:latin typeface="Avenir"/>
                <a:ea typeface="Avenir"/>
                <a:cs typeface="Avenir"/>
                <a:sym typeface="Avenir"/>
              </a:rPr>
              <a:t>Clocked</a:t>
            </a:r>
            <a:r>
              <a:rPr lang="zh-CN" sz="2000">
                <a:latin typeface="Avenir"/>
                <a:ea typeface="Avenir"/>
                <a:cs typeface="Avenir"/>
                <a:sym typeface="Avenir"/>
              </a:rPr>
              <a:t>: </a:t>
            </a:r>
            <a:r>
              <a:rPr lang="zh-CN" sz="2000">
                <a:latin typeface="Fira Code"/>
                <a:ea typeface="Fira Code"/>
                <a:cs typeface="Fira Code"/>
                <a:sym typeface="Fira Code"/>
              </a:rPr>
              <a:t>always @(posedge clk)</a:t>
            </a:r>
            <a:endParaRPr sz="2000">
              <a:latin typeface="Fira Code"/>
              <a:ea typeface="Fira Code"/>
              <a:cs typeface="Fira Code"/>
              <a:sym typeface="Fira Code"/>
            </a:endParaRPr>
          </a:p>
        </p:txBody>
      </p:sp>
      <p:sp>
        <p:nvSpPr>
          <p:cNvPr id="179" name="Google Shape;179;p32"/>
          <p:cNvSpPr txBox="1"/>
          <p:nvPr/>
        </p:nvSpPr>
        <p:spPr>
          <a:xfrm>
            <a:off x="5260300" y="924750"/>
            <a:ext cx="3000000" cy="30579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reg</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2</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q;</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always</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posedge</a:t>
            </a:r>
            <a:r>
              <a:rPr lang="zh-CN" sz="1600">
                <a:solidFill>
                  <a:srgbClr val="005661"/>
                </a:solidFill>
                <a:highlight>
                  <a:schemeClr val="lt1"/>
                </a:highlight>
                <a:latin typeface="Fira Code"/>
                <a:ea typeface="Fira Code"/>
                <a:cs typeface="Fira Code"/>
                <a:sym typeface="Fira Code"/>
              </a:rPr>
              <a:t> clk) </a:t>
            </a:r>
            <a:r>
              <a:rPr b="1" lang="zh-CN" sz="1600">
                <a:solidFill>
                  <a:srgbClr val="FF5792"/>
                </a:solidFill>
                <a:highlight>
                  <a:schemeClr val="lt1"/>
                </a:highlight>
                <a:latin typeface="Fira Code"/>
                <a:ea typeface="Fira Code"/>
                <a:cs typeface="Fira Code"/>
                <a:sym typeface="Fira Code"/>
              </a:rPr>
              <a:t>begin</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if</a:t>
            </a:r>
            <a:r>
              <a:rPr lang="zh-CN" sz="1600">
                <a:solidFill>
                  <a:srgbClr val="005661"/>
                </a:solidFill>
                <a:highlight>
                  <a:schemeClr val="lt1"/>
                </a:highlight>
                <a:latin typeface="Fira Code"/>
                <a:ea typeface="Fira Code"/>
                <a:cs typeface="Fira Code"/>
                <a:sym typeface="Fira Code"/>
              </a:rPr>
              <a:t>(reset) q </a:t>
            </a:r>
            <a:r>
              <a:rPr b="1" lang="zh-CN" sz="1600">
                <a:solidFill>
                  <a:srgbClr val="FF5792"/>
                </a:solidFill>
                <a:highlight>
                  <a:schemeClr val="lt1"/>
                </a:highlight>
                <a:latin typeface="Fira Code"/>
                <a:ea typeface="Fira Code"/>
                <a:cs typeface="Fira Code"/>
                <a:sym typeface="Fira Code"/>
              </a:rPr>
              <a:t>&lt;=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else</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begin</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q </a:t>
            </a:r>
            <a:r>
              <a:rPr b="1" lang="zh-CN" sz="1600">
                <a:solidFill>
                  <a:srgbClr val="FF5792"/>
                </a:solidFill>
                <a:highlight>
                  <a:schemeClr val="lt1"/>
                </a:highlight>
                <a:latin typeface="Fira Code"/>
                <a:ea typeface="Fira Code"/>
                <a:cs typeface="Fira Code"/>
                <a:sym typeface="Fira Code"/>
              </a:rPr>
              <a:t>&lt;=</a:t>
            </a:r>
            <a:r>
              <a:rPr lang="zh-CN" sz="1600">
                <a:solidFill>
                  <a:srgbClr val="005661"/>
                </a:solidFill>
                <a:highlight>
                  <a:schemeClr val="lt1"/>
                </a:highlight>
                <a:latin typeface="Fira Code"/>
                <a:ea typeface="Fira Code"/>
                <a:cs typeface="Fira Code"/>
                <a:sym typeface="Fira Code"/>
              </a:rPr>
              <a:t> q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1</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end</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end</a:t>
            </a:r>
            <a:endParaRPr b="1" sz="1600">
              <a:solidFill>
                <a:srgbClr val="FF5792"/>
              </a:solidFill>
              <a:highlight>
                <a:schemeClr val="lt1"/>
              </a:highlight>
              <a:latin typeface="Fira Code"/>
              <a:ea typeface="Fira Code"/>
              <a:cs typeface="Fira Code"/>
              <a:sym typeface="Fira Code"/>
            </a:endParaRPr>
          </a:p>
        </p:txBody>
      </p:sp>
      <p:pic>
        <p:nvPicPr>
          <p:cNvPr id="180" name="Google Shape;180;p32"/>
          <p:cNvPicPr preferRelativeResize="0"/>
          <p:nvPr/>
        </p:nvPicPr>
        <p:blipFill>
          <a:blip r:embed="rId3">
            <a:alphaModFix/>
          </a:blip>
          <a:stretch>
            <a:fillRect/>
          </a:stretch>
        </p:blipFill>
        <p:spPr>
          <a:xfrm>
            <a:off x="241875" y="2820001"/>
            <a:ext cx="4359375" cy="195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Always Block</a:t>
            </a:r>
            <a:endParaRPr>
              <a:latin typeface="Avenir"/>
              <a:ea typeface="Avenir"/>
              <a:cs typeface="Avenir"/>
              <a:sym typeface="Aveni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Combinational: </a:t>
            </a:r>
            <a:r>
              <a:rPr lang="zh-CN" sz="2000">
                <a:latin typeface="Fira Code"/>
                <a:ea typeface="Fira Code"/>
                <a:cs typeface="Fira Code"/>
                <a:sym typeface="Fira Code"/>
              </a:rPr>
              <a:t>always @(*)</a:t>
            </a:r>
            <a:endParaRPr sz="2000">
              <a:latin typeface="Fira Code"/>
              <a:ea typeface="Fira Code"/>
              <a:cs typeface="Fira Code"/>
              <a:sym typeface="Fira Code"/>
            </a:endParaRPr>
          </a:p>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Clocked: </a:t>
            </a:r>
            <a:r>
              <a:rPr lang="zh-CN" sz="2000">
                <a:latin typeface="Fira Code"/>
                <a:ea typeface="Fira Code"/>
                <a:cs typeface="Fira Code"/>
                <a:sym typeface="Fira Code"/>
              </a:rPr>
              <a:t>always @(posedge clk)</a:t>
            </a:r>
            <a:endParaRPr sz="2000">
              <a:latin typeface="Fira Code"/>
              <a:ea typeface="Fira Code"/>
              <a:cs typeface="Fira Code"/>
              <a:sym typeface="Fira Code"/>
            </a:endParaRPr>
          </a:p>
          <a:p>
            <a:pPr indent="0" lvl="0" marL="0" rtl="0" algn="l">
              <a:lnSpc>
                <a:spcPct val="150000"/>
              </a:lnSpc>
              <a:spcBef>
                <a:spcPts val="1200"/>
              </a:spcBef>
              <a:spcAft>
                <a:spcPts val="0"/>
              </a:spcAft>
              <a:buNone/>
            </a:pPr>
            <a:r>
              <a:t/>
            </a:r>
            <a:endParaRPr>
              <a:latin typeface="Avenir"/>
              <a:ea typeface="Avenir"/>
              <a:cs typeface="Avenir"/>
              <a:sym typeface="Avenir"/>
            </a:endParaRPr>
          </a:p>
          <a:p>
            <a:pPr indent="0" lvl="0" marL="0" rtl="0" algn="l">
              <a:lnSpc>
                <a:spcPct val="150000"/>
              </a:lnSpc>
              <a:spcBef>
                <a:spcPts val="1200"/>
              </a:spcBef>
              <a:spcAft>
                <a:spcPts val="0"/>
              </a:spcAft>
              <a:buNone/>
            </a:pPr>
            <a:r>
              <a:rPr lang="zh-CN" sz="1500" u="sng">
                <a:solidFill>
                  <a:srgbClr val="1A0DAB"/>
                </a:solidFill>
                <a:highlight>
                  <a:srgbClr val="FFFFFF"/>
                </a:highlight>
                <a:hlinkClick r:id="rId3">
                  <a:extLst>
                    <a:ext uri="{A12FA001-AC4F-418D-AE19-62706E023703}">
                      <ahyp:hlinkClr val="tx"/>
                    </a:ext>
                  </a:extLst>
                </a:hlinkClick>
              </a:rPr>
              <a:t>⚠️</a:t>
            </a:r>
            <a:r>
              <a:rPr lang="zh-CN">
                <a:solidFill>
                  <a:srgbClr val="FF0000"/>
                </a:solidFill>
                <a:highlight>
                  <a:schemeClr val="lt1"/>
                </a:highlight>
                <a:latin typeface="Avenir"/>
                <a:ea typeface="Avenir"/>
                <a:cs typeface="Avenir"/>
                <a:sym typeface="Avenir"/>
              </a:rPr>
              <a:t> </a:t>
            </a:r>
            <a:r>
              <a:rPr lang="zh-CN">
                <a:solidFill>
                  <a:schemeClr val="dk1"/>
                </a:solidFill>
                <a:highlight>
                  <a:schemeClr val="lt1"/>
                </a:highlight>
                <a:latin typeface="Avenir"/>
                <a:ea typeface="Avenir"/>
                <a:cs typeface="Avenir"/>
                <a:sym typeface="Avenir"/>
              </a:rPr>
              <a:t>Always use </a:t>
            </a:r>
            <a:endParaRPr>
              <a:solidFill>
                <a:schemeClr val="dk1"/>
              </a:solidFill>
              <a:highlight>
                <a:schemeClr val="lt1"/>
              </a:highlight>
              <a:latin typeface="Avenir"/>
              <a:ea typeface="Avenir"/>
              <a:cs typeface="Avenir"/>
              <a:sym typeface="Avenir"/>
            </a:endParaRPr>
          </a:p>
          <a:p>
            <a:pPr indent="0" lvl="0" marL="0" rtl="0" algn="l">
              <a:lnSpc>
                <a:spcPct val="150000"/>
              </a:lnSpc>
              <a:spcBef>
                <a:spcPts val="1200"/>
              </a:spcBef>
              <a:spcAft>
                <a:spcPts val="0"/>
              </a:spcAft>
              <a:buNone/>
            </a:pPr>
            <a:r>
              <a:rPr b="1" lang="zh-CN" sz="2000">
                <a:solidFill>
                  <a:srgbClr val="FF0000"/>
                </a:solidFill>
                <a:highlight>
                  <a:schemeClr val="lt1"/>
                </a:highlight>
                <a:latin typeface="Avenir"/>
                <a:ea typeface="Avenir"/>
                <a:cs typeface="Avenir"/>
                <a:sym typeface="Avenir"/>
              </a:rPr>
              <a:t>blocking assignment</a:t>
            </a:r>
            <a:r>
              <a:rPr b="1" lang="zh-CN">
                <a:solidFill>
                  <a:schemeClr val="dk1"/>
                </a:solidFill>
                <a:highlight>
                  <a:schemeClr val="lt1"/>
                </a:highlight>
                <a:latin typeface="Avenir"/>
                <a:ea typeface="Avenir"/>
                <a:cs typeface="Avenir"/>
                <a:sym typeface="Avenir"/>
              </a:rPr>
              <a:t> </a:t>
            </a:r>
            <a:r>
              <a:rPr lang="zh-CN">
                <a:solidFill>
                  <a:schemeClr val="dk1"/>
                </a:solidFill>
                <a:highlight>
                  <a:schemeClr val="lt1"/>
                </a:highlight>
                <a:latin typeface="Avenir"/>
                <a:ea typeface="Avenir"/>
                <a:cs typeface="Avenir"/>
                <a:sym typeface="Avenir"/>
              </a:rPr>
              <a:t>in </a:t>
            </a:r>
            <a:r>
              <a:rPr b="1" lang="zh-CN" sz="2000">
                <a:solidFill>
                  <a:srgbClr val="FF0000"/>
                </a:solidFill>
                <a:highlight>
                  <a:schemeClr val="lt1"/>
                </a:highlight>
                <a:latin typeface="Avenir"/>
                <a:ea typeface="Avenir"/>
                <a:cs typeface="Avenir"/>
                <a:sym typeface="Avenir"/>
              </a:rPr>
              <a:t>combinational logic </a:t>
            </a:r>
            <a:r>
              <a:rPr lang="zh-CN" sz="2000">
                <a:solidFill>
                  <a:srgbClr val="FF0000"/>
                </a:solidFill>
                <a:highlight>
                  <a:schemeClr val="lt1"/>
                </a:highlight>
                <a:latin typeface="Fira Code"/>
                <a:ea typeface="Fira Code"/>
                <a:cs typeface="Fira Code"/>
                <a:sym typeface="Fira Code"/>
              </a:rPr>
              <a:t>always @(*)</a:t>
            </a:r>
            <a:endParaRPr>
              <a:solidFill>
                <a:schemeClr val="dk1"/>
              </a:solidFill>
              <a:highlight>
                <a:schemeClr val="lt1"/>
              </a:highlight>
              <a:latin typeface="Fira Code"/>
              <a:ea typeface="Fira Code"/>
              <a:cs typeface="Fira Code"/>
              <a:sym typeface="Fira Code"/>
            </a:endParaRPr>
          </a:p>
          <a:p>
            <a:pPr indent="0" lvl="0" marL="0" rtl="0" algn="l">
              <a:lnSpc>
                <a:spcPct val="150000"/>
              </a:lnSpc>
              <a:spcBef>
                <a:spcPts val="1200"/>
              </a:spcBef>
              <a:spcAft>
                <a:spcPts val="1200"/>
              </a:spcAft>
              <a:buNone/>
            </a:pPr>
            <a:r>
              <a:rPr b="1" lang="zh-CN" sz="2000">
                <a:solidFill>
                  <a:srgbClr val="3C78D8"/>
                </a:solidFill>
                <a:highlight>
                  <a:schemeClr val="lt1"/>
                </a:highlight>
                <a:latin typeface="Avenir"/>
                <a:ea typeface="Avenir"/>
                <a:cs typeface="Avenir"/>
                <a:sym typeface="Avenir"/>
              </a:rPr>
              <a:t>non-blocking assignment</a:t>
            </a:r>
            <a:r>
              <a:rPr lang="zh-CN">
                <a:solidFill>
                  <a:schemeClr val="dk1"/>
                </a:solidFill>
                <a:highlight>
                  <a:schemeClr val="lt1"/>
                </a:highlight>
                <a:latin typeface="Avenir"/>
                <a:ea typeface="Avenir"/>
                <a:cs typeface="Avenir"/>
                <a:sym typeface="Avenir"/>
              </a:rPr>
              <a:t> in </a:t>
            </a:r>
            <a:r>
              <a:rPr b="1" lang="zh-CN" sz="2000">
                <a:solidFill>
                  <a:srgbClr val="4A86E8"/>
                </a:solidFill>
                <a:highlight>
                  <a:schemeClr val="lt1"/>
                </a:highlight>
                <a:latin typeface="Avenir"/>
                <a:ea typeface="Avenir"/>
                <a:cs typeface="Avenir"/>
                <a:sym typeface="Avenir"/>
              </a:rPr>
              <a:t>sequential logic </a:t>
            </a:r>
            <a:r>
              <a:rPr b="1" lang="zh-CN" sz="2000">
                <a:solidFill>
                  <a:srgbClr val="4A86E8"/>
                </a:solidFill>
                <a:highlight>
                  <a:schemeClr val="lt1"/>
                </a:highlight>
                <a:latin typeface="Fira Code"/>
                <a:ea typeface="Fira Code"/>
                <a:cs typeface="Fira Code"/>
                <a:sym typeface="Fira Code"/>
              </a:rPr>
              <a:t>always @(posedge clk)</a:t>
            </a:r>
            <a:r>
              <a:rPr lang="zh-CN">
                <a:solidFill>
                  <a:schemeClr val="dk1"/>
                </a:solidFill>
                <a:highlight>
                  <a:schemeClr val="lt1"/>
                </a:highlight>
                <a:latin typeface="Avenir"/>
                <a:ea typeface="Avenir"/>
                <a:cs typeface="Avenir"/>
                <a:sym typeface="Avenir"/>
              </a:rPr>
              <a:t>.</a:t>
            </a:r>
            <a:endParaRPr>
              <a:solidFill>
                <a:schemeClr val="dk1"/>
              </a:solidFill>
              <a:highlight>
                <a:schemeClr val="lt1"/>
              </a:highlight>
              <a:latin typeface="Avenir"/>
              <a:ea typeface="Avenir"/>
              <a:cs typeface="Avenir"/>
              <a:sym typeface="Aveni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a:t>
            </a:r>
            <a:r>
              <a:rPr lang="zh-CN">
                <a:latin typeface="Avenir"/>
                <a:ea typeface="Avenir"/>
                <a:cs typeface="Avenir"/>
                <a:sym typeface="Avenir"/>
              </a:rPr>
              <a:t>if-else</a:t>
            </a:r>
            <a:endParaRPr>
              <a:latin typeface="Avenir"/>
              <a:ea typeface="Avenir"/>
              <a:cs typeface="Avenir"/>
              <a:sym typeface="Avenir"/>
            </a:endParaRPr>
          </a:p>
        </p:txBody>
      </p:sp>
      <p:sp>
        <p:nvSpPr>
          <p:cNvPr id="192" name="Google Shape;192;p34"/>
          <p:cNvSpPr txBox="1"/>
          <p:nvPr>
            <p:ph idx="1" type="body"/>
          </p:nvPr>
        </p:nvSpPr>
        <p:spPr>
          <a:xfrm>
            <a:off x="307775" y="722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Avenir"/>
              <a:ea typeface="Avenir"/>
              <a:cs typeface="Avenir"/>
              <a:sym typeface="Avenir"/>
            </a:endParaRPr>
          </a:p>
          <a:p>
            <a:pPr indent="0" lvl="0" marL="0" rtl="0" algn="l">
              <a:spcBef>
                <a:spcPts val="1200"/>
              </a:spcBef>
              <a:spcAft>
                <a:spcPts val="1200"/>
              </a:spcAft>
              <a:buNone/>
            </a:pPr>
            <a:r>
              <a:t/>
            </a:r>
            <a:endParaRPr>
              <a:latin typeface="Avenir"/>
              <a:ea typeface="Avenir"/>
              <a:cs typeface="Avenir"/>
              <a:sym typeface="Avenir"/>
            </a:endParaRPr>
          </a:p>
        </p:txBody>
      </p:sp>
      <p:sp>
        <p:nvSpPr>
          <p:cNvPr id="193" name="Google Shape;193;p34"/>
          <p:cNvSpPr txBox="1"/>
          <p:nvPr/>
        </p:nvSpPr>
        <p:spPr>
          <a:xfrm>
            <a:off x="881475" y="1570100"/>
            <a:ext cx="3000000" cy="30579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if</a:t>
            </a:r>
            <a:r>
              <a:rPr lang="zh-CN" sz="1600">
                <a:solidFill>
                  <a:srgbClr val="005661"/>
                </a:solidFill>
                <a:highlight>
                  <a:schemeClr val="lt1"/>
                </a:highlight>
                <a:latin typeface="Fira Code"/>
                <a:ea typeface="Fira Code"/>
                <a:cs typeface="Fira Code"/>
                <a:sym typeface="Fira Code"/>
              </a:rPr>
              <a:t>(sel1)</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in1[</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else</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if</a:t>
            </a:r>
            <a:r>
              <a:rPr lang="zh-CN" sz="1600">
                <a:solidFill>
                  <a:srgbClr val="005661"/>
                </a:solidFill>
                <a:highlight>
                  <a:schemeClr val="lt1"/>
                </a:highlight>
                <a:latin typeface="Fira Code"/>
                <a:ea typeface="Fira Code"/>
                <a:cs typeface="Fira Code"/>
                <a:sym typeface="Fira Code"/>
              </a:rPr>
              <a:t>(sel2)</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in2[</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else</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if</a:t>
            </a:r>
            <a:r>
              <a:rPr lang="zh-CN" sz="1600">
                <a:solidFill>
                  <a:srgbClr val="005661"/>
                </a:solidFill>
                <a:highlight>
                  <a:schemeClr val="lt1"/>
                </a:highlight>
                <a:latin typeface="Fira Code"/>
                <a:ea typeface="Fira Code"/>
                <a:cs typeface="Fira Code"/>
                <a:sym typeface="Fira Code"/>
              </a:rPr>
              <a:t>(sel3)</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in3[</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else</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4'b0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t/>
            </a:r>
            <a:endParaRPr b="1" sz="1600">
              <a:solidFill>
                <a:srgbClr val="FF5792"/>
              </a:solidFill>
              <a:highlight>
                <a:schemeClr val="lt1"/>
              </a:highlight>
              <a:latin typeface="Fira Code"/>
              <a:ea typeface="Fira Code"/>
              <a:cs typeface="Fira Code"/>
              <a:sym typeface="Fira Code"/>
            </a:endParaRPr>
          </a:p>
        </p:txBody>
      </p:sp>
      <p:sp>
        <p:nvSpPr>
          <p:cNvPr id="194" name="Google Shape;194;p34"/>
          <p:cNvSpPr txBox="1"/>
          <p:nvPr/>
        </p:nvSpPr>
        <p:spPr>
          <a:xfrm>
            <a:off x="4216225" y="1570100"/>
            <a:ext cx="3987300" cy="14160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assign</a:t>
            </a: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sel1 ? in1[</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sel2 ? in2[</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sel3 ? in3[</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4'b0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p:txBody>
      </p:sp>
      <p:sp>
        <p:nvSpPr>
          <p:cNvPr id="195" name="Google Shape;195;p34"/>
          <p:cNvSpPr txBox="1"/>
          <p:nvPr/>
        </p:nvSpPr>
        <p:spPr>
          <a:xfrm>
            <a:off x="4216225" y="3227400"/>
            <a:ext cx="4620000" cy="1087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assign</a:t>
            </a: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4</a:t>
            </a:r>
            <a:r>
              <a:rPr lang="zh-CN" sz="1600">
                <a:solidFill>
                  <a:srgbClr val="005661"/>
                </a:solidFill>
                <a:highlight>
                  <a:schemeClr val="lt1"/>
                </a:highlight>
                <a:latin typeface="Fira Code"/>
                <a:ea typeface="Fira Code"/>
                <a:cs typeface="Fira Code"/>
                <a:sym typeface="Fira Code"/>
              </a:rPr>
              <a:t>{sel1}} </a:t>
            </a:r>
            <a:r>
              <a:rPr b="1" lang="zh-CN" sz="1600">
                <a:solidFill>
                  <a:srgbClr val="FF5792"/>
                </a:solidFill>
                <a:highlight>
                  <a:schemeClr val="lt1"/>
                </a:highlight>
                <a:latin typeface="Fira Code"/>
                <a:ea typeface="Fira Code"/>
                <a:cs typeface="Fira Code"/>
                <a:sym typeface="Fira Code"/>
              </a:rPr>
              <a:t>&amp;</a:t>
            </a:r>
            <a:r>
              <a:rPr lang="zh-CN" sz="1600">
                <a:solidFill>
                  <a:srgbClr val="005661"/>
                </a:solidFill>
                <a:highlight>
                  <a:schemeClr val="lt1"/>
                </a:highlight>
                <a:latin typeface="Fira Code"/>
                <a:ea typeface="Fira Code"/>
                <a:cs typeface="Fira Code"/>
                <a:sym typeface="Fira Code"/>
              </a:rPr>
              <a:t> in1[</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4</a:t>
            </a:r>
            <a:r>
              <a:rPr lang="zh-CN" sz="1600">
                <a:solidFill>
                  <a:srgbClr val="005661"/>
                </a:solidFill>
                <a:highlight>
                  <a:schemeClr val="lt1"/>
                </a:highlight>
                <a:latin typeface="Fira Code"/>
                <a:ea typeface="Fira Code"/>
                <a:cs typeface="Fira Code"/>
                <a:sym typeface="Fira Code"/>
              </a:rPr>
              <a:t>{sel2}} </a:t>
            </a:r>
            <a:r>
              <a:rPr b="1" lang="zh-CN" sz="1600">
                <a:solidFill>
                  <a:srgbClr val="FF5792"/>
                </a:solidFill>
                <a:highlight>
                  <a:schemeClr val="lt1"/>
                </a:highlight>
                <a:latin typeface="Fira Code"/>
                <a:ea typeface="Fira Code"/>
                <a:cs typeface="Fira Code"/>
                <a:sym typeface="Fira Code"/>
              </a:rPr>
              <a:t>&amp;</a:t>
            </a:r>
            <a:r>
              <a:rPr lang="zh-CN" sz="1600">
                <a:solidFill>
                  <a:srgbClr val="005661"/>
                </a:solidFill>
                <a:highlight>
                  <a:schemeClr val="lt1"/>
                </a:highlight>
                <a:latin typeface="Fira Code"/>
                <a:ea typeface="Fira Code"/>
                <a:cs typeface="Fira Code"/>
                <a:sym typeface="Fira Code"/>
              </a:rPr>
              <a:t> in2[</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4</a:t>
            </a:r>
            <a:r>
              <a:rPr lang="zh-CN" sz="1600">
                <a:solidFill>
                  <a:srgbClr val="005661"/>
                </a:solidFill>
                <a:highlight>
                  <a:schemeClr val="lt1"/>
                </a:highlight>
                <a:latin typeface="Fira Code"/>
                <a:ea typeface="Fira Code"/>
                <a:cs typeface="Fira Code"/>
                <a:sym typeface="Fira Code"/>
              </a:rPr>
              <a:t>{sel3}} </a:t>
            </a:r>
            <a:r>
              <a:rPr b="1" lang="zh-CN" sz="1600">
                <a:solidFill>
                  <a:srgbClr val="FF5792"/>
                </a:solidFill>
                <a:highlight>
                  <a:schemeClr val="lt1"/>
                </a:highlight>
                <a:latin typeface="Fira Code"/>
                <a:ea typeface="Fira Code"/>
                <a:cs typeface="Fira Code"/>
                <a:sym typeface="Fira Code"/>
              </a:rPr>
              <a:t>&amp;</a:t>
            </a:r>
            <a:r>
              <a:rPr lang="zh-CN" sz="1600">
                <a:solidFill>
                  <a:srgbClr val="005661"/>
                </a:solidFill>
                <a:highlight>
                  <a:schemeClr val="lt1"/>
                </a:highlight>
                <a:latin typeface="Fira Code"/>
                <a:ea typeface="Fira Code"/>
                <a:cs typeface="Fira Code"/>
                <a:sym typeface="Fira Code"/>
              </a:rPr>
              <a:t> in3[</a:t>
            </a:r>
            <a:r>
              <a:rPr lang="zh-CN" sz="1600">
                <a:solidFill>
                  <a:srgbClr val="5842FF"/>
                </a:solidFill>
                <a:highlight>
                  <a:schemeClr val="lt1"/>
                </a:highlight>
                <a:latin typeface="Fira Code"/>
                <a:ea typeface="Fira Code"/>
                <a:cs typeface="Fira Code"/>
                <a:sym typeface="Fira Code"/>
              </a:rPr>
              <a:t>3</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p:txBody>
      </p:sp>
      <p:sp>
        <p:nvSpPr>
          <p:cNvPr id="196" name="Google Shape;196;p34"/>
          <p:cNvSpPr txBox="1"/>
          <p:nvPr/>
        </p:nvSpPr>
        <p:spPr>
          <a:xfrm>
            <a:off x="4216225" y="1017725"/>
            <a:ext cx="4766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solidFill>
                  <a:srgbClr val="1A0DAB"/>
                </a:solidFill>
                <a:highlight>
                  <a:srgbClr val="FFFFFF"/>
                </a:highlight>
                <a:uFill>
                  <a:noFill/>
                </a:uFill>
                <a:latin typeface="Avenir"/>
                <a:ea typeface="Avenir"/>
                <a:cs typeface="Avenir"/>
                <a:sym typeface="Avenir"/>
                <a:hlinkClick r:id="rId3">
                  <a:extLst>
                    <a:ext uri="{A12FA001-AC4F-418D-AE19-62706E023703}">
                      <ahyp:hlinkClr val="tx"/>
                    </a:ext>
                  </a:extLst>
                </a:hlinkClick>
              </a:rPr>
              <a:t>👍</a:t>
            </a:r>
            <a:r>
              <a:rPr b="1" lang="zh-CN" sz="2100">
                <a:solidFill>
                  <a:srgbClr val="FF9900"/>
                </a:solidFill>
                <a:latin typeface="Avenir"/>
                <a:ea typeface="Avenir"/>
                <a:cs typeface="Avenir"/>
                <a:sym typeface="Avenir"/>
              </a:rPr>
              <a:t> </a:t>
            </a:r>
            <a:r>
              <a:rPr b="1" lang="zh-CN" sz="2100">
                <a:solidFill>
                  <a:srgbClr val="FF9900"/>
                </a:solidFill>
                <a:latin typeface="Avenir"/>
                <a:ea typeface="Avenir"/>
                <a:cs typeface="Avenir"/>
                <a:sym typeface="Avenir"/>
              </a:rPr>
              <a:t>Prefer</a:t>
            </a:r>
            <a:endParaRPr b="1" sz="2100">
              <a:solidFill>
                <a:srgbClr val="FF9900"/>
              </a:solidFill>
              <a:latin typeface="Avenir"/>
              <a:ea typeface="Avenir"/>
              <a:cs typeface="Avenir"/>
              <a:sym typeface="Aveni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case</a:t>
            </a:r>
            <a:endParaRPr>
              <a:latin typeface="Avenir"/>
              <a:ea typeface="Avenir"/>
              <a:cs typeface="Avenir"/>
              <a:sym typeface="Avenir"/>
            </a:endParaRPr>
          </a:p>
        </p:txBody>
      </p:sp>
      <p:sp>
        <p:nvSpPr>
          <p:cNvPr id="202" name="Google Shape;202;p35"/>
          <p:cNvSpPr txBox="1"/>
          <p:nvPr/>
        </p:nvSpPr>
        <p:spPr>
          <a:xfrm>
            <a:off x="500000" y="1265500"/>
            <a:ext cx="7270800" cy="30579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always</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begin</a:t>
            </a:r>
            <a:r>
              <a:rPr lang="zh-CN" sz="1600">
                <a:solidFill>
                  <a:srgbClr val="005661"/>
                </a:solidFill>
                <a:highlight>
                  <a:schemeClr val="lt1"/>
                </a:highlight>
                <a:latin typeface="Fira Code"/>
                <a:ea typeface="Fira Code"/>
                <a:cs typeface="Fira Code"/>
                <a:sym typeface="Fira Code"/>
              </a:rPr>
              <a:t>     </a:t>
            </a:r>
            <a:r>
              <a:rPr i="1" lang="zh-CN" sz="1600">
                <a:solidFill>
                  <a:srgbClr val="8CA6A6"/>
                </a:solidFill>
                <a:highlight>
                  <a:schemeClr val="lt1"/>
                </a:highlight>
                <a:latin typeface="Fira Code"/>
                <a:ea typeface="Fira Code"/>
                <a:cs typeface="Fira Code"/>
                <a:sym typeface="Fira Code"/>
              </a:rPr>
              <a:t>// This is a combinational circuit</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case</a:t>
            </a:r>
            <a:r>
              <a:rPr lang="zh-CN" sz="1600">
                <a:solidFill>
                  <a:srgbClr val="005661"/>
                </a:solidFill>
                <a:highlight>
                  <a:schemeClr val="lt1"/>
                </a:highlight>
                <a:latin typeface="Fira Code"/>
                <a:ea typeface="Fira Code"/>
                <a:cs typeface="Fira Code"/>
                <a:sym typeface="Fira Code"/>
              </a:rPr>
              <a:t> (in)</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1'b1</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begin</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1'b1</a:t>
            </a:r>
            <a:r>
              <a:rPr lang="zh-CN" sz="1600">
                <a:solidFill>
                  <a:srgbClr val="005661"/>
                </a:solidFill>
                <a:highlight>
                  <a:schemeClr val="lt1"/>
                </a:highlight>
                <a:latin typeface="Fira Code"/>
                <a:ea typeface="Fira Code"/>
                <a:cs typeface="Fira Code"/>
                <a:sym typeface="Fira Code"/>
              </a:rPr>
              <a:t>;  </a:t>
            </a:r>
            <a:r>
              <a:rPr i="1" lang="zh-CN" sz="1600">
                <a:solidFill>
                  <a:srgbClr val="8CA6A6"/>
                </a:solidFill>
                <a:highlight>
                  <a:schemeClr val="lt1"/>
                </a:highlight>
                <a:latin typeface="Fira Code"/>
                <a:ea typeface="Fira Code"/>
                <a:cs typeface="Fira Code"/>
                <a:sym typeface="Fira Code"/>
              </a:rPr>
              <a:t>// begin-end if &gt;1 statement</a:t>
            </a:r>
            <a:endParaRPr i="1" sz="1600">
              <a:solidFill>
                <a:srgbClr val="8CA6A6"/>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end</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1'b0</a:t>
            </a: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1'b0</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default</a:t>
            </a:r>
            <a:r>
              <a:rPr lang="zh-CN" sz="1600">
                <a:solidFill>
                  <a:srgbClr val="005661"/>
                </a:solidFill>
                <a:highlight>
                  <a:schemeClr val="lt1"/>
                </a:highlight>
                <a:latin typeface="Fira Code"/>
                <a:ea typeface="Fira Code"/>
                <a:cs typeface="Fira Code"/>
                <a:sym typeface="Fira Code"/>
              </a:rPr>
              <a:t>: out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1'bx</a:t>
            </a: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endcase</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600">
                <a:solidFill>
                  <a:srgbClr val="FF5792"/>
                </a:solidFill>
                <a:highlight>
                  <a:schemeClr val="lt1"/>
                </a:highlight>
                <a:latin typeface="Fira Code"/>
                <a:ea typeface="Fira Code"/>
                <a:cs typeface="Fira Code"/>
                <a:sym typeface="Fira Code"/>
              </a:rPr>
              <a:t>end</a:t>
            </a:r>
            <a:endParaRPr b="1" sz="1600">
              <a:solidFill>
                <a:srgbClr val="FF5792"/>
              </a:solidFill>
              <a:highlight>
                <a:schemeClr val="lt1"/>
              </a:highlight>
              <a:latin typeface="Fira Code"/>
              <a:ea typeface="Fira Code"/>
              <a:cs typeface="Fira Code"/>
              <a:sym typeface="Fira Cod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ROM &amp; RAM</a:t>
            </a:r>
            <a:endParaRPr>
              <a:latin typeface="Avenir"/>
              <a:ea typeface="Avenir"/>
              <a:cs typeface="Avenir"/>
              <a:sym typeface="Avenir"/>
            </a:endParaRPr>
          </a:p>
        </p:txBody>
      </p:sp>
      <p:sp>
        <p:nvSpPr>
          <p:cNvPr id="208" name="Google Shape;208;p36"/>
          <p:cNvSpPr txBox="1"/>
          <p:nvPr/>
        </p:nvSpPr>
        <p:spPr>
          <a:xfrm>
            <a:off x="500000" y="1265500"/>
            <a:ext cx="7270800" cy="4311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t/>
            </a:r>
            <a:endParaRPr b="1" sz="1600">
              <a:solidFill>
                <a:srgbClr val="FF5792"/>
              </a:solidFill>
              <a:highlight>
                <a:schemeClr val="lt1"/>
              </a:highlight>
              <a:latin typeface="Fira Code"/>
              <a:ea typeface="Fira Code"/>
              <a:cs typeface="Fira Code"/>
              <a:sym typeface="Fira Code"/>
            </a:endParaRPr>
          </a:p>
        </p:txBody>
      </p:sp>
      <p:sp>
        <p:nvSpPr>
          <p:cNvPr id="209" name="Google Shape;209;p36"/>
          <p:cNvSpPr txBox="1"/>
          <p:nvPr/>
        </p:nvSpPr>
        <p:spPr>
          <a:xfrm>
            <a:off x="311700" y="1823525"/>
            <a:ext cx="3603900" cy="17445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zh-CN" sz="1600">
                <a:solidFill>
                  <a:srgbClr val="E64100"/>
                </a:solidFill>
                <a:highlight>
                  <a:schemeClr val="lt1"/>
                </a:highlight>
                <a:latin typeface="Fira Code"/>
                <a:ea typeface="Fira Code"/>
                <a:cs typeface="Fira Code"/>
                <a:sym typeface="Fira Code"/>
              </a:rPr>
              <a:t>module</a:t>
            </a:r>
            <a:r>
              <a:rPr lang="zh-CN" sz="1600">
                <a:solidFill>
                  <a:srgbClr val="005661"/>
                </a:solidFill>
                <a:highlight>
                  <a:schemeClr val="lt1"/>
                </a:highlight>
                <a:latin typeface="Fira Code"/>
                <a:ea typeface="Fira Code"/>
                <a:cs typeface="Fira Code"/>
                <a:sym typeface="Fira Code"/>
              </a:rPr>
              <a:t> </a:t>
            </a:r>
            <a:r>
              <a:rPr lang="zh-CN" sz="1600">
                <a:solidFill>
                  <a:srgbClr val="0094F0"/>
                </a:solidFill>
                <a:highlight>
                  <a:schemeClr val="lt1"/>
                </a:highlight>
                <a:latin typeface="Fira Code"/>
                <a:ea typeface="Fira Code"/>
                <a:cs typeface="Fira Code"/>
                <a:sym typeface="Fira Code"/>
              </a:rPr>
              <a:t>ROM</a:t>
            </a:r>
            <a:r>
              <a:rPr lang="zh-CN" sz="1600">
                <a:solidFill>
                  <a:srgbClr val="005661"/>
                </a:solidFill>
                <a:highlight>
                  <a:schemeClr val="lt1"/>
                </a:highlight>
                <a:latin typeface="Fira Code"/>
                <a:ea typeface="Fira Code"/>
                <a:cs typeface="Fira Code"/>
                <a:sym typeface="Fira Code"/>
              </a:rPr>
              <a:t> (</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input</a:t>
            </a:r>
            <a:r>
              <a:rPr lang="zh-CN" sz="1600">
                <a:solidFill>
                  <a:srgbClr val="005661"/>
                </a:solidFill>
                <a:highlight>
                  <a:schemeClr val="lt1"/>
                </a:highlight>
                <a:latin typeface="Fira Code"/>
                <a:ea typeface="Fira Code"/>
                <a:cs typeface="Fira Code"/>
                <a:sym typeface="Fira Code"/>
              </a:rPr>
              <a:t>  [ </a:t>
            </a:r>
            <a:r>
              <a:rPr lang="zh-CN" sz="1600">
                <a:solidFill>
                  <a:srgbClr val="5842FF"/>
                </a:solidFill>
                <a:highlight>
                  <a:schemeClr val="lt1"/>
                </a:highlight>
                <a:latin typeface="Fira Code"/>
                <a:ea typeface="Fira Code"/>
                <a:cs typeface="Fira Code"/>
                <a:sym typeface="Fira Code"/>
              </a:rPr>
              <a:t>6</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addr,</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output</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31</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rd_data</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reg</a:t>
            </a:r>
            <a:r>
              <a:rPr lang="zh-CN" sz="1600">
                <a:solidFill>
                  <a:srgbClr val="005661"/>
                </a:solidFill>
                <a:highlight>
                  <a:schemeClr val="lt1"/>
                </a:highlight>
                <a:latin typeface="Fira Code"/>
                <a:ea typeface="Fira Code"/>
                <a:cs typeface="Fira Code"/>
                <a:sym typeface="Fira Code"/>
              </a:rPr>
              <a:t> [</a:t>
            </a:r>
            <a:r>
              <a:rPr lang="zh-CN" sz="1600">
                <a:solidFill>
                  <a:srgbClr val="5842FF"/>
                </a:solidFill>
                <a:highlight>
                  <a:schemeClr val="lt1"/>
                </a:highlight>
                <a:latin typeface="Fira Code"/>
                <a:ea typeface="Fira Code"/>
                <a:cs typeface="Fira Code"/>
                <a:sym typeface="Fira Code"/>
              </a:rPr>
              <a:t>31</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 mem[</a:t>
            </a:r>
            <a:r>
              <a:rPr lang="zh-CN" sz="1600">
                <a:solidFill>
                  <a:srgbClr val="5842FF"/>
                </a:solidFill>
                <a:highlight>
                  <a:schemeClr val="lt1"/>
                </a:highlight>
                <a:latin typeface="Fira Code"/>
                <a:ea typeface="Fira Code"/>
                <a:cs typeface="Fira Code"/>
                <a:sym typeface="Fira Code"/>
              </a:rPr>
              <a:t>127</a:t>
            </a:r>
            <a:r>
              <a:rPr lang="zh-CN" sz="1600">
                <a:solidFill>
                  <a:srgbClr val="004D57"/>
                </a:solidFill>
                <a:highlight>
                  <a:schemeClr val="lt1"/>
                </a:highlight>
                <a:latin typeface="Fira Code"/>
                <a:ea typeface="Fira Code"/>
                <a:cs typeface="Fira Code"/>
                <a:sym typeface="Fira Code"/>
              </a:rPr>
              <a:t>:</a:t>
            </a:r>
            <a:r>
              <a:rPr lang="zh-CN" sz="1600">
                <a:solidFill>
                  <a:srgbClr val="5842FF"/>
                </a:solidFill>
                <a:highlight>
                  <a:schemeClr val="lt1"/>
                </a:highlight>
                <a:latin typeface="Fira Code"/>
                <a:ea typeface="Fira Code"/>
                <a:cs typeface="Fira Code"/>
                <a:sym typeface="Fira Code"/>
              </a:rPr>
              <a:t>0</a:t>
            </a:r>
            <a:r>
              <a:rPr lang="zh-CN" sz="1600">
                <a:solidFill>
                  <a:srgbClr val="005661"/>
                </a:solidFill>
                <a:highlight>
                  <a:schemeClr val="lt1"/>
                </a:highlight>
                <a:latin typeface="Fira Code"/>
                <a:ea typeface="Fira Code"/>
                <a:cs typeface="Fira Code"/>
                <a:sym typeface="Fira Code"/>
              </a:rPr>
              <a:t>];</a:t>
            </a:r>
            <a:endParaRPr sz="1600">
              <a:solidFill>
                <a:srgbClr val="E64100"/>
              </a:solidFill>
              <a:highlight>
                <a:schemeClr val="lt1"/>
              </a:highlight>
              <a:latin typeface="Fira Code"/>
              <a:ea typeface="Fira Code"/>
              <a:cs typeface="Fira Code"/>
              <a:sym typeface="Fira Code"/>
            </a:endParaRPr>
          </a:p>
        </p:txBody>
      </p:sp>
      <p:sp>
        <p:nvSpPr>
          <p:cNvPr id="210" name="Google Shape;210;p36"/>
          <p:cNvSpPr txBox="1"/>
          <p:nvPr/>
        </p:nvSpPr>
        <p:spPr>
          <a:xfrm>
            <a:off x="4331100" y="1659425"/>
            <a:ext cx="4501200" cy="20727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initial</a:t>
            </a: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begin</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lang="zh-CN" sz="1600">
                <a:solidFill>
                  <a:srgbClr val="00BDD6"/>
                </a:solidFill>
                <a:highlight>
                  <a:schemeClr val="lt1"/>
                </a:highlight>
                <a:latin typeface="Fira Code"/>
                <a:ea typeface="Fira Code"/>
                <a:cs typeface="Fira Code"/>
                <a:sym typeface="Fira Code"/>
              </a:rPr>
              <a:t>$</a:t>
            </a:r>
            <a:r>
              <a:rPr b="1" lang="zh-CN" sz="1600">
                <a:solidFill>
                  <a:srgbClr val="00BDD6"/>
                </a:solidFill>
                <a:highlight>
                  <a:schemeClr val="lt1"/>
                </a:highlight>
                <a:latin typeface="Fira Code"/>
                <a:ea typeface="Fira Code"/>
                <a:cs typeface="Fira Code"/>
                <a:sym typeface="Fira Code"/>
              </a:rPr>
              <a:t>readmemh</a:t>
            </a:r>
            <a:r>
              <a:rPr lang="zh-CN" sz="1600">
                <a:solidFill>
                  <a:srgbClr val="005661"/>
                </a:solidFill>
                <a:highlight>
                  <a:schemeClr val="lt1"/>
                </a:highlight>
                <a:latin typeface="Fira Code"/>
                <a:ea typeface="Fira Code"/>
                <a:cs typeface="Fira Code"/>
                <a:sym typeface="Fira Code"/>
              </a:rPr>
              <a:t>(</a:t>
            </a:r>
            <a:r>
              <a:rPr lang="zh-CN" sz="1600">
                <a:solidFill>
                  <a:srgbClr val="00B368"/>
                </a:solidFill>
                <a:highlight>
                  <a:schemeClr val="lt1"/>
                </a:highlight>
                <a:latin typeface="Fira Code"/>
                <a:ea typeface="Fira Code"/>
                <a:cs typeface="Fira Code"/>
                <a:sym typeface="Fira Code"/>
              </a:rPr>
              <a:t>"rom.hex"</a:t>
            </a:r>
            <a:r>
              <a:rPr lang="zh-CN" sz="1600">
                <a:solidFill>
                  <a:srgbClr val="005661"/>
                </a:solidFill>
                <a:highlight>
                  <a:schemeClr val="lt1"/>
                </a:highlight>
                <a:latin typeface="Fira Code"/>
                <a:ea typeface="Fira Code"/>
                <a:cs typeface="Fira Code"/>
                <a:sym typeface="Fira Code"/>
              </a:rPr>
              <a:t>, mem);</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end</a:t>
            </a:r>
            <a:endParaRPr b="1" sz="16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005661"/>
                </a:solidFill>
                <a:highlight>
                  <a:schemeClr val="lt1"/>
                </a:highlight>
                <a:latin typeface="Fira Code"/>
                <a:ea typeface="Fira Code"/>
                <a:cs typeface="Fira Code"/>
                <a:sym typeface="Fira Code"/>
              </a:rPr>
              <a:t>    </a:t>
            </a:r>
            <a:r>
              <a:rPr b="1" lang="zh-CN" sz="1600">
                <a:solidFill>
                  <a:srgbClr val="FF5792"/>
                </a:solidFill>
                <a:highlight>
                  <a:schemeClr val="lt1"/>
                </a:highlight>
                <a:latin typeface="Fira Code"/>
                <a:ea typeface="Fira Code"/>
                <a:cs typeface="Fira Code"/>
                <a:sym typeface="Fira Code"/>
              </a:rPr>
              <a:t>assign</a:t>
            </a:r>
            <a:r>
              <a:rPr lang="zh-CN" sz="1600">
                <a:solidFill>
                  <a:srgbClr val="005661"/>
                </a:solidFill>
                <a:highlight>
                  <a:schemeClr val="lt1"/>
                </a:highlight>
                <a:latin typeface="Fira Code"/>
                <a:ea typeface="Fira Code"/>
                <a:cs typeface="Fira Code"/>
                <a:sym typeface="Fira Code"/>
              </a:rPr>
              <a:t> rd_data </a:t>
            </a:r>
            <a:r>
              <a:rPr b="1" lang="zh-CN" sz="1600">
                <a:solidFill>
                  <a:srgbClr val="FF5792"/>
                </a:solidFill>
                <a:highlight>
                  <a:schemeClr val="lt1"/>
                </a:highlight>
                <a:latin typeface="Fira Code"/>
                <a:ea typeface="Fira Code"/>
                <a:cs typeface="Fira Code"/>
                <a:sym typeface="Fira Code"/>
              </a:rPr>
              <a:t>=</a:t>
            </a:r>
            <a:r>
              <a:rPr lang="zh-CN" sz="1600">
                <a:solidFill>
                  <a:srgbClr val="005661"/>
                </a:solidFill>
                <a:highlight>
                  <a:schemeClr val="lt1"/>
                </a:highlight>
                <a:latin typeface="Fira Code"/>
                <a:ea typeface="Fira Code"/>
                <a:cs typeface="Fira Code"/>
                <a:sym typeface="Fira Code"/>
              </a:rPr>
              <a:t> mem[addr];</a:t>
            </a:r>
            <a:endParaRPr sz="1600">
              <a:solidFill>
                <a:srgbClr val="005661"/>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lang="zh-CN" sz="1600">
                <a:solidFill>
                  <a:srgbClr val="E64100"/>
                </a:solidFill>
                <a:highlight>
                  <a:schemeClr val="lt1"/>
                </a:highlight>
                <a:latin typeface="Fira Code"/>
                <a:ea typeface="Fira Code"/>
                <a:cs typeface="Fira Code"/>
                <a:sym typeface="Fira Code"/>
              </a:rPr>
              <a:t>endmodule</a:t>
            </a:r>
            <a:endParaRPr/>
          </a:p>
        </p:txBody>
      </p:sp>
      <p:sp>
        <p:nvSpPr>
          <p:cNvPr id="211" name="Google Shape;211;p36"/>
          <p:cNvSpPr txBox="1"/>
          <p:nvPr/>
        </p:nvSpPr>
        <p:spPr>
          <a:xfrm>
            <a:off x="366750" y="4266875"/>
            <a:ext cx="5152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u="sng">
                <a:solidFill>
                  <a:srgbClr val="1A0DAB"/>
                </a:solidFill>
                <a:highlight>
                  <a:schemeClr val="lt1"/>
                </a:highlight>
                <a:hlinkClick r:id="rId3">
                  <a:extLst>
                    <a:ext uri="{A12FA001-AC4F-418D-AE19-62706E023703}">
                      <ahyp:hlinkClr val="tx"/>
                    </a:ext>
                  </a:extLst>
                </a:hlinkClick>
              </a:rPr>
              <a:t>⚠️</a:t>
            </a:r>
            <a:r>
              <a:rPr lang="zh-CN">
                <a:latin typeface="Avenir"/>
                <a:ea typeface="Avenir"/>
                <a:cs typeface="Avenir"/>
                <a:sym typeface="Avenir"/>
              </a:rPr>
              <a:t> </a:t>
            </a:r>
            <a:r>
              <a:rPr lang="zh-CN">
                <a:latin typeface="Avenir"/>
                <a:ea typeface="Avenir"/>
                <a:cs typeface="Avenir"/>
                <a:sym typeface="Avenir"/>
              </a:rPr>
              <a:t>Put rom.</a:t>
            </a:r>
            <a:r>
              <a:rPr lang="zh-CN">
                <a:latin typeface="Avenir"/>
                <a:ea typeface="Avenir"/>
                <a:cs typeface="Avenir"/>
                <a:sym typeface="Avenir"/>
              </a:rPr>
              <a:t>hex in xxx\sim_1\behav\xsim dir </a:t>
            </a:r>
            <a:endParaRPr>
              <a:latin typeface="Avenir"/>
              <a:ea typeface="Avenir"/>
              <a:cs typeface="Avenir"/>
              <a:sym typeface="Avenir"/>
            </a:endParaRPr>
          </a:p>
          <a:p>
            <a:pPr indent="457200" lvl="0" marL="0" rtl="0" algn="l">
              <a:spcBef>
                <a:spcPts val="0"/>
              </a:spcBef>
              <a:spcAft>
                <a:spcPts val="0"/>
              </a:spcAft>
              <a:buNone/>
            </a:pPr>
            <a:r>
              <a:rPr lang="zh-CN">
                <a:latin typeface="Avenir"/>
                <a:ea typeface="Avenir"/>
                <a:cs typeface="Avenir"/>
                <a:sym typeface="Avenir"/>
              </a:rPr>
              <a:t>or use absolute path</a:t>
            </a:r>
            <a:endParaRPr>
              <a:latin typeface="Avenir"/>
              <a:ea typeface="Avenir"/>
              <a:cs typeface="Avenir"/>
              <a:sym typeface="Aveni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CN">
                <a:latin typeface="Avenir"/>
                <a:ea typeface="Avenir"/>
                <a:cs typeface="Avenir"/>
                <a:sym typeface="Avenir"/>
              </a:rPr>
              <a:t>Verilog – Event-Driven Simulation</a:t>
            </a:r>
            <a:endParaRPr>
              <a:latin typeface="Avenir"/>
              <a:ea typeface="Avenir"/>
              <a:cs typeface="Avenir"/>
              <a:sym typeface="Aveni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222" name="Google Shape;222;p38"/>
          <p:cNvSpPr txBox="1"/>
          <p:nvPr>
            <p:ph idx="1" type="body"/>
          </p:nvPr>
        </p:nvSpPr>
        <p:spPr>
          <a:xfrm>
            <a:off x="0" y="1152475"/>
            <a:ext cx="4747800" cy="3416400"/>
          </a:xfrm>
          <a:prstGeom prst="rect">
            <a:avLst/>
          </a:prstGeom>
        </p:spPr>
        <p:txBody>
          <a:bodyPr anchorCtr="0" anchor="t" bIns="91425" lIns="91425" spcFirstLastPara="1" rIns="91425" wrap="square" tIns="91425">
            <a:noAutofit/>
          </a:bodyPr>
          <a:lstStyle/>
          <a:p>
            <a:pPr indent="-314975" lvl="0" marL="457200" rtl="0" algn="l">
              <a:lnSpc>
                <a:spcPct val="110000"/>
              </a:lnSpc>
              <a:spcBef>
                <a:spcPts val="0"/>
              </a:spcBef>
              <a:spcAft>
                <a:spcPts val="0"/>
              </a:spcAft>
              <a:buSzPts val="1360"/>
              <a:buFont typeface="Avenir"/>
              <a:buChar char="●"/>
            </a:pPr>
            <a:r>
              <a:rPr b="1" lang="zh-CN" sz="1360">
                <a:solidFill>
                  <a:srgbClr val="FF9900"/>
                </a:solidFill>
                <a:latin typeface="Avenir"/>
                <a:ea typeface="Avenir"/>
                <a:cs typeface="Avenir"/>
                <a:sym typeface="Avenir"/>
              </a:rPr>
              <a:t>Active Queue</a:t>
            </a:r>
            <a:r>
              <a:rPr lang="zh-CN" sz="1360">
                <a:latin typeface="Avenir"/>
                <a:ea typeface="Avenir"/>
                <a:cs typeface="Avenir"/>
                <a:sym typeface="Avenir"/>
              </a:rPr>
              <a:t>: Most of the Verilog events are scheduled in the active event queue. These events can be scheduled in any order and evaluated or updated in any order. The active queue is used to update the blocking assignments, continuous assignments, evaluation of RHS of the non-blocking assignments (LHS of NBA is not updated in the active queue), $display commands and to update the primitives.</a:t>
            </a:r>
            <a:endParaRPr sz="1360">
              <a:latin typeface="Avenir"/>
              <a:ea typeface="Avenir"/>
              <a:cs typeface="Avenir"/>
              <a:sym typeface="Avenir"/>
            </a:endParaRPr>
          </a:p>
          <a:p>
            <a:pPr indent="-314975" lvl="0" marL="457200" rtl="0" algn="l">
              <a:lnSpc>
                <a:spcPct val="110000"/>
              </a:lnSpc>
              <a:spcBef>
                <a:spcPts val="0"/>
              </a:spcBef>
              <a:spcAft>
                <a:spcPts val="0"/>
              </a:spcAft>
              <a:buSzPts val="1360"/>
              <a:buFont typeface="Avenir"/>
              <a:buChar char="●"/>
            </a:pPr>
            <a:r>
              <a:rPr b="1" lang="zh-CN" sz="1360">
                <a:solidFill>
                  <a:srgbClr val="FF9900"/>
                </a:solidFill>
                <a:latin typeface="Avenir"/>
                <a:ea typeface="Avenir"/>
                <a:cs typeface="Avenir"/>
                <a:sym typeface="Avenir"/>
              </a:rPr>
              <a:t>Inactive Queue</a:t>
            </a:r>
            <a:r>
              <a:rPr lang="zh-CN" sz="1360">
                <a:latin typeface="Avenir"/>
                <a:ea typeface="Avenir"/>
                <a:cs typeface="Avenir"/>
                <a:sym typeface="Avenir"/>
              </a:rPr>
              <a:t>: The #0delay assignments are updated in the inactive queue. Use of #0 delays in the Verilog is not good practice, and it unnecessarily complicates the event scheduling and ordering. Most of the times the designer uses the #0 delay assignments to fool the simulator to avoid the race around conditions.</a:t>
            </a:r>
            <a:endParaRPr sz="1360">
              <a:latin typeface="Avenir"/>
              <a:ea typeface="Avenir"/>
              <a:cs typeface="Avenir"/>
              <a:sym typeface="Avenir"/>
            </a:endParaRPr>
          </a:p>
        </p:txBody>
      </p:sp>
      <p:pic>
        <p:nvPicPr>
          <p:cNvPr id="223" name="Google Shape;223;p38"/>
          <p:cNvPicPr preferRelativeResize="0"/>
          <p:nvPr/>
        </p:nvPicPr>
        <p:blipFill rotWithShape="1">
          <a:blip r:embed="rId3">
            <a:alphaModFix/>
          </a:blip>
          <a:srcRect b="5996" l="1844" r="1096" t="2729"/>
          <a:stretch/>
        </p:blipFill>
        <p:spPr>
          <a:xfrm>
            <a:off x="4747750" y="984500"/>
            <a:ext cx="4396249" cy="4158999"/>
          </a:xfrm>
          <a:prstGeom prst="rect">
            <a:avLst/>
          </a:prstGeom>
          <a:noFill/>
          <a:ln>
            <a:noFill/>
          </a:ln>
        </p:spPr>
      </p:pic>
      <p:sp>
        <p:nvSpPr>
          <p:cNvPr id="224" name="Google Shape;224;p38"/>
          <p:cNvSpPr txBox="1"/>
          <p:nvPr/>
        </p:nvSpPr>
        <p:spPr>
          <a:xfrm>
            <a:off x="167575" y="4835700"/>
            <a:ext cx="4634700" cy="307800"/>
          </a:xfrm>
          <a:prstGeom prst="rect">
            <a:avLst/>
          </a:prstGeom>
          <a:noFill/>
          <a:ln>
            <a:noFill/>
          </a:ln>
        </p:spPr>
        <p:txBody>
          <a:bodyPr anchorCtr="0" anchor="t" bIns="91425" lIns="91425" spcFirstLastPara="1" rIns="91425" wrap="square" tIns="91425">
            <a:spAutoFit/>
          </a:bodyPr>
          <a:lstStyle/>
          <a:p>
            <a:pPr indent="0" lvl="0" marL="0" rtl="0" algn="l">
              <a:lnSpc>
                <a:spcPct val="122000"/>
              </a:lnSpc>
              <a:spcBef>
                <a:spcPts val="1800"/>
              </a:spcBef>
              <a:spcAft>
                <a:spcPts val="1800"/>
              </a:spcAft>
              <a:buNone/>
            </a:pPr>
            <a:r>
              <a:rPr b="1" lang="zh-CN" sz="800" u="sng">
                <a:solidFill>
                  <a:schemeClr val="accent5"/>
                </a:solidFill>
                <a:highlight>
                  <a:schemeClr val="lt1"/>
                </a:highlight>
                <a:latin typeface="Avenir"/>
                <a:ea typeface="Avenir"/>
                <a:cs typeface="Avenir"/>
                <a:sym typeface="Avenir"/>
                <a:hlinkClick r:id="rId4">
                  <a:extLst>
                    <a:ext uri="{A12FA001-AC4F-418D-AE19-62706E023703}">
                      <ahyp:hlinkClr val="tx"/>
                    </a:ext>
                  </a:extLst>
                </a:hlinkClick>
              </a:rPr>
              <a:t>IEEE Standard for Verilog Hardware Description Language</a:t>
            </a:r>
            <a:r>
              <a:rPr lang="zh-CN" sz="800"/>
              <a:t> 158~162</a:t>
            </a:r>
            <a:endParaRPr sz="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230" name="Google Shape;230;p39"/>
          <p:cNvSpPr txBox="1"/>
          <p:nvPr>
            <p:ph idx="1" type="body"/>
          </p:nvPr>
        </p:nvSpPr>
        <p:spPr>
          <a:xfrm>
            <a:off x="311700" y="1152475"/>
            <a:ext cx="8334600" cy="51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zh-CN" sz="1000">
                <a:solidFill>
                  <a:srgbClr val="FF5792"/>
                </a:solidFill>
                <a:latin typeface="Fira Code"/>
                <a:ea typeface="Fira Code"/>
                <a:cs typeface="Fira Code"/>
                <a:sym typeface="Fira Code"/>
              </a:rPr>
              <a:t>while</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there are events</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no active events</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there are inactive events</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activate all inactive events</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else</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there are nonblocking assign update events</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activate all nonblocking assign update events</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else</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there are monitor events</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activate all monitor events</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else</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advance </a:t>
            </a:r>
            <a:r>
              <a:rPr lang="zh-CN" sz="1000">
                <a:solidFill>
                  <a:srgbClr val="B3694D"/>
                </a:solidFill>
                <a:latin typeface="Fira Code"/>
                <a:ea typeface="Fira Code"/>
                <a:cs typeface="Fira Code"/>
                <a:sym typeface="Fira Code"/>
              </a:rPr>
              <a:t>T</a:t>
            </a:r>
            <a:r>
              <a:rPr lang="zh-CN" sz="1000">
                <a:solidFill>
                  <a:srgbClr val="005661"/>
                </a:solidFill>
                <a:latin typeface="Fira Code"/>
                <a:ea typeface="Fira Code"/>
                <a:cs typeface="Fira Code"/>
                <a:sym typeface="Fira Code"/>
              </a:rPr>
              <a:t> to the next ev</a:t>
            </a:r>
            <a:r>
              <a:rPr lang="zh-CN" sz="1000">
                <a:solidFill>
                  <a:srgbClr val="121212"/>
                </a:solidFill>
                <a:latin typeface="Fira Code"/>
                <a:ea typeface="Fira Code"/>
                <a:cs typeface="Fira Code"/>
                <a:sym typeface="Fira Code"/>
              </a:rPr>
              <a:t>ent time</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activate all inactive events </a:t>
            </a:r>
            <a:r>
              <a:rPr b="1" lang="zh-CN" sz="1000">
                <a:solidFill>
                  <a:srgbClr val="FF5792"/>
                </a:solidFill>
                <a:latin typeface="Fira Code"/>
                <a:ea typeface="Fira Code"/>
                <a:cs typeface="Fira Code"/>
                <a:sym typeface="Fira Code"/>
              </a:rPr>
              <a:t>for</a:t>
            </a:r>
            <a:r>
              <a:rPr lang="zh-CN" sz="1000">
                <a:solidFill>
                  <a:srgbClr val="005661"/>
                </a:solidFill>
                <a:latin typeface="Fira Code"/>
                <a:ea typeface="Fira Code"/>
                <a:cs typeface="Fira Code"/>
                <a:sym typeface="Fira Code"/>
              </a:rPr>
              <a:t> time T</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E </a:t>
            </a:r>
            <a:r>
              <a:rPr b="1" lang="zh-CN" sz="1000">
                <a:solidFill>
                  <a:srgbClr val="FF5792"/>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any active event</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B3694D"/>
                </a:solidFill>
                <a:latin typeface="Fira Code"/>
                <a:ea typeface="Fira Code"/>
                <a:cs typeface="Fira Code"/>
                <a:sym typeface="Fira Code"/>
              </a:rPr>
              <a:t>E</a:t>
            </a:r>
            <a:r>
              <a:rPr lang="zh-CN" sz="1000">
                <a:solidFill>
                  <a:srgbClr val="005661"/>
                </a:solidFill>
                <a:latin typeface="Fira Code"/>
                <a:ea typeface="Fira Code"/>
                <a:cs typeface="Fira Code"/>
                <a:sym typeface="Fira Code"/>
              </a:rPr>
              <a:t> is an update event</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update the modified object</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add evaluation events </a:t>
            </a:r>
            <a:r>
              <a:rPr b="1" lang="zh-CN" sz="1000">
                <a:solidFill>
                  <a:srgbClr val="FF5792"/>
                </a:solidFill>
                <a:latin typeface="Fira Code"/>
                <a:ea typeface="Fira Code"/>
                <a:cs typeface="Fira Code"/>
                <a:sym typeface="Fira Code"/>
              </a:rPr>
              <a:t>for</a:t>
            </a:r>
            <a:r>
              <a:rPr lang="zh-CN" sz="1000">
                <a:solidFill>
                  <a:srgbClr val="005661"/>
                </a:solidFill>
                <a:latin typeface="Fira Code"/>
                <a:ea typeface="Fira Code"/>
                <a:cs typeface="Fira Code"/>
                <a:sym typeface="Fira Code"/>
              </a:rPr>
              <a:t> sensitive processes to event queue</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else</a:t>
            </a: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r>
              <a:rPr lang="zh-CN" sz="1000">
                <a:solidFill>
                  <a:srgbClr val="005661"/>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 shall be an evaluation event */</a:t>
            </a:r>
            <a:endParaRPr i="1" sz="10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evaluate the process</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add update events to the event queue</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5661"/>
                </a:solidFill>
                <a:latin typeface="Fira Code"/>
                <a:ea typeface="Fira Code"/>
                <a:cs typeface="Fira Code"/>
                <a:sym typeface="Fira Code"/>
              </a:rPr>
              <a:t>    </a:t>
            </a: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000">
                <a:solidFill>
                  <a:srgbClr val="004D57"/>
                </a:solidFill>
                <a:latin typeface="Fira Code"/>
                <a:ea typeface="Fira Code"/>
                <a:cs typeface="Fira Code"/>
                <a:sym typeface="Fira Code"/>
              </a:rPr>
              <a:t>}</a:t>
            </a:r>
            <a:endParaRPr sz="10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0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000">
              <a:solidFill>
                <a:srgbClr val="005661"/>
              </a:solidFill>
              <a:latin typeface="Fira Code"/>
              <a:ea typeface="Fira Code"/>
              <a:cs typeface="Fira Code"/>
              <a:sym typeface="Fira Code"/>
            </a:endParaRPr>
          </a:p>
          <a:p>
            <a:pPr indent="0" lvl="0" marL="0" rtl="0" algn="l">
              <a:lnSpc>
                <a:spcPct val="115000"/>
              </a:lnSpc>
              <a:spcBef>
                <a:spcPts val="0"/>
              </a:spcBef>
              <a:spcAft>
                <a:spcPts val="1200"/>
              </a:spcAft>
              <a:buNone/>
            </a:pPr>
            <a:r>
              <a:t/>
            </a:r>
            <a:endParaRPr sz="1150">
              <a:solidFill>
                <a:srgbClr val="F92672"/>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236" name="Google Shape;236;p40"/>
          <p:cNvSpPr txBox="1"/>
          <p:nvPr>
            <p:ph idx="1" type="body"/>
          </p:nvPr>
        </p:nvSpPr>
        <p:spPr>
          <a:xfrm>
            <a:off x="0" y="1152475"/>
            <a:ext cx="4747800" cy="3416400"/>
          </a:xfrm>
          <a:prstGeom prst="rect">
            <a:avLst/>
          </a:prstGeom>
        </p:spPr>
        <p:txBody>
          <a:bodyPr anchorCtr="0" anchor="t" bIns="91425" lIns="91425" spcFirstLastPara="1" rIns="91425" wrap="square" tIns="91425">
            <a:noAutofit/>
          </a:bodyPr>
          <a:lstStyle/>
          <a:p>
            <a:pPr indent="-314975" lvl="0" marL="457200" rtl="0" algn="l">
              <a:lnSpc>
                <a:spcPct val="110000"/>
              </a:lnSpc>
              <a:spcBef>
                <a:spcPts val="0"/>
              </a:spcBef>
              <a:spcAft>
                <a:spcPts val="0"/>
              </a:spcAft>
              <a:buSzPts val="1360"/>
              <a:buFont typeface="Avenir"/>
              <a:buChar char="●"/>
            </a:pPr>
            <a:r>
              <a:rPr b="1" lang="zh-CN" sz="1360">
                <a:solidFill>
                  <a:srgbClr val="FF9900"/>
                </a:solidFill>
                <a:latin typeface="Avenir"/>
                <a:ea typeface="Avenir"/>
                <a:cs typeface="Avenir"/>
                <a:sym typeface="Avenir"/>
              </a:rPr>
              <a:t>Active Queue</a:t>
            </a:r>
            <a:r>
              <a:rPr lang="zh-CN" sz="1360">
                <a:latin typeface="Avenir"/>
                <a:ea typeface="Avenir"/>
                <a:cs typeface="Avenir"/>
                <a:sym typeface="Avenir"/>
              </a:rPr>
              <a:t>: Most of the Verilog events are scheduled in the active event queue. These events can be scheduled in any order and evaluated or updated in any order. The active queue is used to update the blocking assignments, continuous assignments, evaluation of RHS of the non-blocking assignments (LHS of NBA is not updated in the active queue), $display commands and to update the primitives.</a:t>
            </a:r>
            <a:endParaRPr sz="1360">
              <a:latin typeface="Avenir"/>
              <a:ea typeface="Avenir"/>
              <a:cs typeface="Avenir"/>
              <a:sym typeface="Avenir"/>
            </a:endParaRPr>
          </a:p>
          <a:p>
            <a:pPr indent="-314975" lvl="0" marL="457200" rtl="0" algn="l">
              <a:lnSpc>
                <a:spcPct val="110000"/>
              </a:lnSpc>
              <a:spcBef>
                <a:spcPts val="0"/>
              </a:spcBef>
              <a:spcAft>
                <a:spcPts val="0"/>
              </a:spcAft>
              <a:buSzPts val="1360"/>
              <a:buFont typeface="Avenir"/>
              <a:buChar char="●"/>
            </a:pPr>
            <a:r>
              <a:rPr b="1" lang="zh-CN" sz="1360">
                <a:solidFill>
                  <a:srgbClr val="FF9900"/>
                </a:solidFill>
                <a:latin typeface="Avenir"/>
                <a:ea typeface="Avenir"/>
                <a:cs typeface="Avenir"/>
                <a:sym typeface="Avenir"/>
              </a:rPr>
              <a:t>Inactive Queue</a:t>
            </a:r>
            <a:r>
              <a:rPr lang="zh-CN" sz="1360">
                <a:latin typeface="Avenir"/>
                <a:ea typeface="Avenir"/>
                <a:cs typeface="Avenir"/>
                <a:sym typeface="Avenir"/>
              </a:rPr>
              <a:t>: The #0delay assignments are updated in the inactive queue. Use of #0 delays in the Verilog is not good practice, and it unnecessarily complicates the event scheduling and ordering. Most of the times the designer uses the #0 delay assignments to fool the simulator to avoid the race around conditions.</a:t>
            </a:r>
            <a:endParaRPr sz="1360">
              <a:latin typeface="Avenir"/>
              <a:ea typeface="Avenir"/>
              <a:cs typeface="Avenir"/>
              <a:sym typeface="Avenir"/>
            </a:endParaRPr>
          </a:p>
        </p:txBody>
      </p:sp>
      <p:pic>
        <p:nvPicPr>
          <p:cNvPr id="237" name="Google Shape;237;p40"/>
          <p:cNvPicPr preferRelativeResize="0"/>
          <p:nvPr/>
        </p:nvPicPr>
        <p:blipFill rotWithShape="1">
          <a:blip r:embed="rId3">
            <a:alphaModFix/>
          </a:blip>
          <a:srcRect b="5996" l="1844" r="1096" t="2729"/>
          <a:stretch/>
        </p:blipFill>
        <p:spPr>
          <a:xfrm>
            <a:off x="4747750" y="984500"/>
            <a:ext cx="4396249" cy="4158999"/>
          </a:xfrm>
          <a:prstGeom prst="rect">
            <a:avLst/>
          </a:prstGeom>
          <a:noFill/>
          <a:ln>
            <a:noFill/>
          </a:ln>
        </p:spPr>
      </p:pic>
      <p:sp>
        <p:nvSpPr>
          <p:cNvPr id="238" name="Google Shape;238;p40"/>
          <p:cNvSpPr/>
          <p:nvPr/>
        </p:nvSpPr>
        <p:spPr>
          <a:xfrm>
            <a:off x="7356400" y="1017725"/>
            <a:ext cx="1787400" cy="234660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244" name="Google Shape;244;p41"/>
          <p:cNvSpPr txBox="1"/>
          <p:nvPr>
            <p:ph idx="1" type="body"/>
          </p:nvPr>
        </p:nvSpPr>
        <p:spPr>
          <a:xfrm>
            <a:off x="0" y="1152475"/>
            <a:ext cx="4747800" cy="3416400"/>
          </a:xfrm>
          <a:prstGeom prst="rect">
            <a:avLst/>
          </a:prstGeom>
        </p:spPr>
        <p:txBody>
          <a:bodyPr anchorCtr="0" anchor="t" bIns="91425" lIns="91425" spcFirstLastPara="1" rIns="91425" wrap="square" tIns="91425">
            <a:noAutofit/>
          </a:bodyPr>
          <a:lstStyle/>
          <a:p>
            <a:pPr indent="-314975" lvl="0" marL="457200" rtl="0" algn="l">
              <a:lnSpc>
                <a:spcPct val="110000"/>
              </a:lnSpc>
              <a:spcBef>
                <a:spcPts val="0"/>
              </a:spcBef>
              <a:spcAft>
                <a:spcPts val="0"/>
              </a:spcAft>
              <a:buSzPts val="1360"/>
              <a:buFont typeface="Avenir"/>
              <a:buChar char="●"/>
            </a:pPr>
            <a:r>
              <a:rPr b="1" lang="zh-CN" sz="1360">
                <a:solidFill>
                  <a:srgbClr val="FF9900"/>
                </a:solidFill>
                <a:latin typeface="Avenir"/>
                <a:ea typeface="Avenir"/>
                <a:cs typeface="Avenir"/>
                <a:sym typeface="Avenir"/>
              </a:rPr>
              <a:t>NBA (Non-Blocking Assign Update) Queue</a:t>
            </a:r>
            <a:r>
              <a:rPr lang="zh-CN" sz="1360">
                <a:latin typeface="Avenir"/>
                <a:ea typeface="Avenir"/>
                <a:cs typeface="Avenir"/>
                <a:sym typeface="Avenir"/>
              </a:rPr>
              <a:t>:</a:t>
            </a:r>
            <a:r>
              <a:rPr lang="zh-CN" sz="1360">
                <a:latin typeface="Avenir"/>
                <a:ea typeface="Avenir"/>
                <a:cs typeface="Avenir"/>
                <a:sym typeface="Avenir"/>
              </a:rPr>
              <a:t> The LHS of the non-blocking assignments updates in this queue.</a:t>
            </a:r>
            <a:endParaRPr sz="1360">
              <a:latin typeface="Avenir"/>
              <a:ea typeface="Avenir"/>
              <a:cs typeface="Avenir"/>
              <a:sym typeface="Avenir"/>
            </a:endParaRPr>
          </a:p>
          <a:p>
            <a:pPr indent="-314975" lvl="0" marL="457200" rtl="0" algn="l">
              <a:lnSpc>
                <a:spcPct val="110000"/>
              </a:lnSpc>
              <a:spcBef>
                <a:spcPts val="0"/>
              </a:spcBef>
              <a:spcAft>
                <a:spcPts val="0"/>
              </a:spcAft>
              <a:buSzPts val="1360"/>
              <a:buFont typeface="Avenir"/>
              <a:buChar char="●"/>
            </a:pPr>
            <a:r>
              <a:rPr b="1" lang="zh-CN" sz="1360">
                <a:solidFill>
                  <a:srgbClr val="FF9900"/>
                </a:solidFill>
                <a:latin typeface="Avenir"/>
                <a:ea typeface="Avenir"/>
                <a:cs typeface="Avenir"/>
                <a:sym typeface="Avenir"/>
              </a:rPr>
              <a:t>Monitor events</a:t>
            </a:r>
            <a:r>
              <a:rPr lang="zh-CN" sz="1360">
                <a:latin typeface="Avenir"/>
                <a:ea typeface="Avenir"/>
                <a:cs typeface="Avenir"/>
                <a:sym typeface="Avenir"/>
              </a:rPr>
              <a:t>: </a:t>
            </a:r>
            <a:r>
              <a:rPr lang="zh-CN" sz="1360">
                <a:latin typeface="Avenir"/>
                <a:ea typeface="Avenir"/>
                <a:cs typeface="Avenir"/>
                <a:sym typeface="Avenir"/>
              </a:rPr>
              <a:t>It is used to evaluate and update the $monitor and $strobe commands. The updates of all the variables are during the current simulation time.</a:t>
            </a:r>
            <a:endParaRPr sz="1360">
              <a:latin typeface="Avenir"/>
              <a:ea typeface="Avenir"/>
              <a:cs typeface="Avenir"/>
              <a:sym typeface="Avenir"/>
            </a:endParaRPr>
          </a:p>
          <a:p>
            <a:pPr indent="0" lvl="0" marL="0" rtl="0" algn="l">
              <a:lnSpc>
                <a:spcPct val="110000"/>
              </a:lnSpc>
              <a:spcBef>
                <a:spcPts val="1200"/>
              </a:spcBef>
              <a:spcAft>
                <a:spcPts val="1200"/>
              </a:spcAft>
              <a:buNone/>
            </a:pPr>
            <a:r>
              <a:t/>
            </a:r>
            <a:endParaRPr sz="1360">
              <a:latin typeface="Avenir"/>
              <a:ea typeface="Avenir"/>
              <a:cs typeface="Avenir"/>
              <a:sym typeface="Avenir"/>
            </a:endParaRPr>
          </a:p>
        </p:txBody>
      </p:sp>
      <p:pic>
        <p:nvPicPr>
          <p:cNvPr id="245" name="Google Shape;245;p41"/>
          <p:cNvPicPr preferRelativeResize="0"/>
          <p:nvPr/>
        </p:nvPicPr>
        <p:blipFill rotWithShape="1">
          <a:blip r:embed="rId3">
            <a:alphaModFix/>
          </a:blip>
          <a:srcRect b="5996" l="1844" r="1096" t="2729"/>
          <a:stretch/>
        </p:blipFill>
        <p:spPr>
          <a:xfrm>
            <a:off x="4747750" y="984500"/>
            <a:ext cx="4396249" cy="4158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CN">
                <a:latin typeface="Avenir"/>
                <a:ea typeface="Avenir"/>
                <a:cs typeface="Avenir"/>
                <a:sym typeface="Avenir"/>
              </a:rPr>
              <a:t>Lab Sessions</a:t>
            </a:r>
            <a:endParaRPr>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251" name="Google Shape;251;p42"/>
          <p:cNvSpPr txBox="1"/>
          <p:nvPr>
            <p:ph idx="1" type="body"/>
          </p:nvPr>
        </p:nvSpPr>
        <p:spPr>
          <a:xfrm>
            <a:off x="0" y="1152475"/>
            <a:ext cx="4747800" cy="3416400"/>
          </a:xfrm>
          <a:prstGeom prst="rect">
            <a:avLst/>
          </a:prstGeom>
        </p:spPr>
        <p:txBody>
          <a:bodyPr anchorCtr="0" anchor="t" bIns="91425" lIns="91425" spcFirstLastPara="1" rIns="91425" wrap="square" tIns="91425">
            <a:noAutofit/>
          </a:bodyPr>
          <a:lstStyle/>
          <a:p>
            <a:pPr indent="-314975" lvl="0" marL="457200" rtl="0" algn="l">
              <a:lnSpc>
                <a:spcPct val="110000"/>
              </a:lnSpc>
              <a:spcBef>
                <a:spcPts val="0"/>
              </a:spcBef>
              <a:spcAft>
                <a:spcPts val="0"/>
              </a:spcAft>
              <a:buSzPts val="1360"/>
              <a:buFont typeface="Avenir"/>
              <a:buChar char="●"/>
            </a:pPr>
            <a:r>
              <a:rPr b="1" lang="zh-CN" sz="1360">
                <a:solidFill>
                  <a:srgbClr val="FF9900"/>
                </a:solidFill>
                <a:latin typeface="Avenir"/>
                <a:ea typeface="Avenir"/>
                <a:cs typeface="Avenir"/>
                <a:sym typeface="Avenir"/>
              </a:rPr>
              <a:t>Active Queue</a:t>
            </a:r>
            <a:r>
              <a:rPr lang="zh-CN" sz="1360">
                <a:latin typeface="Avenir"/>
                <a:ea typeface="Avenir"/>
                <a:cs typeface="Avenir"/>
                <a:sym typeface="Avenir"/>
              </a:rPr>
              <a:t>: </a:t>
            </a:r>
            <a:endParaRPr sz="1360">
              <a:latin typeface="Avenir"/>
              <a:ea typeface="Avenir"/>
              <a:cs typeface="Avenir"/>
              <a:sym typeface="Avenir"/>
            </a:endParaRPr>
          </a:p>
        </p:txBody>
      </p:sp>
      <p:pic>
        <p:nvPicPr>
          <p:cNvPr id="252" name="Google Shape;252;p42"/>
          <p:cNvPicPr preferRelativeResize="0"/>
          <p:nvPr/>
        </p:nvPicPr>
        <p:blipFill rotWithShape="1">
          <a:blip r:embed="rId3">
            <a:alphaModFix/>
          </a:blip>
          <a:srcRect b="5996" l="1844" r="1096" t="2729"/>
          <a:stretch/>
        </p:blipFill>
        <p:spPr>
          <a:xfrm>
            <a:off x="4747750" y="984500"/>
            <a:ext cx="4396249" cy="4158999"/>
          </a:xfrm>
          <a:prstGeom prst="rect">
            <a:avLst/>
          </a:prstGeom>
          <a:noFill/>
          <a:ln>
            <a:noFill/>
          </a:ln>
        </p:spPr>
      </p:pic>
      <p:sp>
        <p:nvSpPr>
          <p:cNvPr id="253" name="Google Shape;253;p42"/>
          <p:cNvSpPr txBox="1"/>
          <p:nvPr/>
        </p:nvSpPr>
        <p:spPr>
          <a:xfrm>
            <a:off x="445475" y="2048725"/>
            <a:ext cx="1912800" cy="162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1700">
                <a:solidFill>
                  <a:srgbClr val="FF5792"/>
                </a:solidFill>
                <a:latin typeface="Fira Code"/>
                <a:ea typeface="Fira Code"/>
                <a:cs typeface="Fira Code"/>
                <a:sym typeface="Fira Code"/>
              </a:rPr>
              <a:t>always</a:t>
            </a:r>
            <a:r>
              <a:rPr lang="zh-CN" sz="1700">
                <a:solidFill>
                  <a:srgbClr val="005661"/>
                </a:solidFill>
                <a:latin typeface="Fira Code"/>
                <a:ea typeface="Fira Code"/>
                <a:cs typeface="Fira Code"/>
                <a:sym typeface="Fira Code"/>
              </a:rPr>
              <a:t> @(</a:t>
            </a:r>
            <a:r>
              <a:rPr b="1" lang="zh-CN" sz="1700">
                <a:solidFill>
                  <a:srgbClr val="FF5792"/>
                </a:solidFill>
                <a:latin typeface="Fira Code"/>
                <a:ea typeface="Fira Code"/>
                <a:cs typeface="Fira Code"/>
                <a:sym typeface="Fira Code"/>
              </a:rPr>
              <a:t>*</a:t>
            </a:r>
            <a:r>
              <a:rPr lang="zh-CN" sz="1700">
                <a:solidFill>
                  <a:srgbClr val="005661"/>
                </a:solidFill>
                <a:latin typeface="Fira Code"/>
                <a:ea typeface="Fira Code"/>
                <a:cs typeface="Fira Code"/>
                <a:sym typeface="Fira Code"/>
              </a:rPr>
              <a:t>)</a:t>
            </a:r>
            <a:endParaRPr sz="17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700">
                <a:solidFill>
                  <a:srgbClr val="005661"/>
                </a:solidFill>
                <a:latin typeface="Fira Code"/>
                <a:ea typeface="Fira Code"/>
                <a:cs typeface="Fira Code"/>
                <a:sym typeface="Fira Code"/>
              </a:rPr>
              <a:t>   f </a:t>
            </a:r>
            <a:r>
              <a:rPr b="1" lang="zh-CN" sz="1700">
                <a:solidFill>
                  <a:srgbClr val="FF5792"/>
                </a:solidFill>
                <a:latin typeface="Fira Code"/>
                <a:ea typeface="Fira Code"/>
                <a:cs typeface="Fira Code"/>
                <a:sym typeface="Fira Code"/>
              </a:rPr>
              <a:t>=</a:t>
            </a:r>
            <a:r>
              <a:rPr lang="zh-CN" sz="1700">
                <a:solidFill>
                  <a:srgbClr val="005661"/>
                </a:solidFill>
                <a:latin typeface="Fira Code"/>
                <a:ea typeface="Fira Code"/>
                <a:cs typeface="Fira Code"/>
                <a:sym typeface="Fira Code"/>
              </a:rPr>
              <a:t> a </a:t>
            </a:r>
            <a:r>
              <a:rPr b="1" lang="zh-CN" sz="1700">
                <a:solidFill>
                  <a:srgbClr val="FF5792"/>
                </a:solidFill>
                <a:latin typeface="Fira Code"/>
                <a:ea typeface="Fira Code"/>
                <a:cs typeface="Fira Code"/>
                <a:sym typeface="Fira Code"/>
              </a:rPr>
              <a:t>&amp;</a:t>
            </a:r>
            <a:r>
              <a:rPr lang="zh-CN" sz="1700">
                <a:solidFill>
                  <a:srgbClr val="005661"/>
                </a:solidFill>
                <a:latin typeface="Fira Code"/>
                <a:ea typeface="Fira Code"/>
                <a:cs typeface="Fira Code"/>
                <a:sym typeface="Fira Code"/>
              </a:rPr>
              <a:t> b;</a:t>
            </a:r>
            <a:endParaRPr sz="17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700">
                <a:solidFill>
                  <a:srgbClr val="FF5792"/>
                </a:solidFill>
                <a:latin typeface="Fira Code"/>
                <a:ea typeface="Fira Code"/>
                <a:cs typeface="Fira Code"/>
                <a:sym typeface="Fira Code"/>
              </a:rPr>
              <a:t>always</a:t>
            </a:r>
            <a:r>
              <a:rPr lang="zh-CN" sz="1700">
                <a:solidFill>
                  <a:srgbClr val="005661"/>
                </a:solidFill>
                <a:latin typeface="Fira Code"/>
                <a:ea typeface="Fira Code"/>
                <a:cs typeface="Fira Code"/>
                <a:sym typeface="Fira Code"/>
              </a:rPr>
              <a:t> @(</a:t>
            </a:r>
            <a:r>
              <a:rPr b="1" lang="zh-CN" sz="1700">
                <a:solidFill>
                  <a:srgbClr val="FF5792"/>
                </a:solidFill>
                <a:latin typeface="Fira Code"/>
                <a:ea typeface="Fira Code"/>
                <a:cs typeface="Fira Code"/>
                <a:sym typeface="Fira Code"/>
              </a:rPr>
              <a:t>*</a:t>
            </a:r>
            <a:r>
              <a:rPr lang="zh-CN" sz="1700">
                <a:solidFill>
                  <a:srgbClr val="005661"/>
                </a:solidFill>
                <a:latin typeface="Fira Code"/>
                <a:ea typeface="Fira Code"/>
                <a:cs typeface="Fira Code"/>
                <a:sym typeface="Fira Code"/>
              </a:rPr>
              <a:t>)</a:t>
            </a:r>
            <a:endParaRPr sz="17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700">
                <a:solidFill>
                  <a:srgbClr val="005661"/>
                </a:solidFill>
                <a:latin typeface="Fira Code"/>
                <a:ea typeface="Fira Code"/>
                <a:cs typeface="Fira Code"/>
                <a:sym typeface="Fira Code"/>
              </a:rPr>
              <a:t>   f </a:t>
            </a:r>
            <a:r>
              <a:rPr b="1" lang="zh-CN" sz="1700">
                <a:solidFill>
                  <a:srgbClr val="FF5792"/>
                </a:solidFill>
                <a:latin typeface="Fira Code"/>
                <a:ea typeface="Fira Code"/>
                <a:cs typeface="Fira Code"/>
                <a:sym typeface="Fira Code"/>
              </a:rPr>
              <a:t>=</a:t>
            </a:r>
            <a:r>
              <a:rPr lang="zh-CN" sz="1700">
                <a:solidFill>
                  <a:srgbClr val="005661"/>
                </a:solidFill>
                <a:latin typeface="Fira Code"/>
                <a:ea typeface="Fira Code"/>
                <a:cs typeface="Fira Code"/>
                <a:sym typeface="Fira Code"/>
              </a:rPr>
              <a:t> a </a:t>
            </a:r>
            <a:r>
              <a:rPr b="1" lang="zh-CN" sz="1700">
                <a:solidFill>
                  <a:srgbClr val="FF5792"/>
                </a:solidFill>
                <a:latin typeface="Fira Code"/>
                <a:ea typeface="Fira Code"/>
                <a:cs typeface="Fira Code"/>
                <a:sym typeface="Fira Code"/>
              </a:rPr>
              <a:t>|</a:t>
            </a:r>
            <a:r>
              <a:rPr lang="zh-CN" sz="1700">
                <a:solidFill>
                  <a:srgbClr val="005661"/>
                </a:solidFill>
                <a:latin typeface="Fira Code"/>
                <a:ea typeface="Fira Code"/>
                <a:cs typeface="Fira Code"/>
                <a:sym typeface="Fira Code"/>
              </a:rPr>
              <a:t> b;</a:t>
            </a:r>
            <a:endParaRPr sz="1700">
              <a:solidFill>
                <a:srgbClr val="005661"/>
              </a:solidFill>
              <a:latin typeface="Fira Code"/>
              <a:ea typeface="Fira Code"/>
              <a:cs typeface="Fira Code"/>
              <a:sym typeface="Fira Code"/>
            </a:endParaRPr>
          </a:p>
        </p:txBody>
      </p:sp>
      <p:sp>
        <p:nvSpPr>
          <p:cNvPr id="254" name="Google Shape;254;p42"/>
          <p:cNvSpPr txBox="1"/>
          <p:nvPr/>
        </p:nvSpPr>
        <p:spPr>
          <a:xfrm>
            <a:off x="2538613" y="2302850"/>
            <a:ext cx="2162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600">
                <a:solidFill>
                  <a:srgbClr val="FA8900"/>
                </a:solidFill>
                <a:latin typeface="Avenir"/>
                <a:ea typeface="Avenir"/>
                <a:cs typeface="Avenir"/>
                <a:sym typeface="Avenir"/>
              </a:rPr>
              <a:t>execute in any order!</a:t>
            </a:r>
            <a:endParaRPr b="1" sz="1600">
              <a:solidFill>
                <a:srgbClr val="FA8900"/>
              </a:solidFill>
              <a:latin typeface="Avenir"/>
              <a:ea typeface="Avenir"/>
              <a:cs typeface="Avenir"/>
              <a:sym typeface="Avenir"/>
            </a:endParaRPr>
          </a:p>
          <a:p>
            <a:pPr indent="0" lvl="0" marL="0" rtl="0" algn="l">
              <a:spcBef>
                <a:spcPts val="0"/>
              </a:spcBef>
              <a:spcAft>
                <a:spcPts val="0"/>
              </a:spcAft>
              <a:buNone/>
            </a:pPr>
            <a:r>
              <a:t/>
            </a:r>
            <a:endParaRPr sz="1600">
              <a:latin typeface="Avenir"/>
              <a:ea typeface="Avenir"/>
              <a:cs typeface="Avenir"/>
              <a:sym typeface="Avenir"/>
            </a:endParaRPr>
          </a:p>
          <a:p>
            <a:pPr indent="0" lvl="0" marL="0" rtl="0" algn="l">
              <a:spcBef>
                <a:spcPts val="0"/>
              </a:spcBef>
              <a:spcAft>
                <a:spcPts val="0"/>
              </a:spcAft>
              <a:buNone/>
            </a:pPr>
            <a:r>
              <a:rPr lang="zh-CN" sz="1600">
                <a:latin typeface="Avenir"/>
                <a:ea typeface="Avenir"/>
                <a:cs typeface="Avenir"/>
                <a:sym typeface="Avenir"/>
              </a:rPr>
              <a:t>f = ?</a:t>
            </a:r>
            <a:endParaRPr sz="1600">
              <a:latin typeface="Avenir"/>
              <a:ea typeface="Avenir"/>
              <a:cs typeface="Avenir"/>
              <a:sym typeface="Aveni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260" name="Google Shape;260;p43"/>
          <p:cNvSpPr txBox="1"/>
          <p:nvPr>
            <p:ph idx="1" type="body"/>
          </p:nvPr>
        </p:nvSpPr>
        <p:spPr>
          <a:xfrm>
            <a:off x="0" y="1152475"/>
            <a:ext cx="4747800" cy="3416400"/>
          </a:xfrm>
          <a:prstGeom prst="rect">
            <a:avLst/>
          </a:prstGeom>
        </p:spPr>
        <p:txBody>
          <a:bodyPr anchorCtr="0" anchor="t" bIns="91425" lIns="91425" spcFirstLastPara="1" rIns="91425" wrap="square" tIns="91425">
            <a:noAutofit/>
          </a:bodyPr>
          <a:lstStyle/>
          <a:p>
            <a:pPr indent="-314975" lvl="0" marL="457200" rtl="0" algn="l">
              <a:lnSpc>
                <a:spcPct val="110000"/>
              </a:lnSpc>
              <a:spcBef>
                <a:spcPts val="0"/>
              </a:spcBef>
              <a:spcAft>
                <a:spcPts val="0"/>
              </a:spcAft>
              <a:buSzPts val="1360"/>
              <a:buFont typeface="Avenir"/>
              <a:buChar char="●"/>
            </a:pPr>
            <a:r>
              <a:rPr b="1" lang="zh-CN" sz="1360">
                <a:solidFill>
                  <a:srgbClr val="FF9900"/>
                </a:solidFill>
                <a:latin typeface="Avenir"/>
                <a:ea typeface="Avenir"/>
                <a:cs typeface="Avenir"/>
                <a:sym typeface="Avenir"/>
              </a:rPr>
              <a:t>Active Queue</a:t>
            </a:r>
            <a:r>
              <a:rPr lang="zh-CN" sz="1360">
                <a:latin typeface="Avenir"/>
                <a:ea typeface="Avenir"/>
                <a:cs typeface="Avenir"/>
                <a:sym typeface="Avenir"/>
              </a:rPr>
              <a:t>: </a:t>
            </a:r>
            <a:endParaRPr sz="1360">
              <a:latin typeface="Avenir"/>
              <a:ea typeface="Avenir"/>
              <a:cs typeface="Avenir"/>
              <a:sym typeface="Avenir"/>
            </a:endParaRPr>
          </a:p>
        </p:txBody>
      </p:sp>
      <p:pic>
        <p:nvPicPr>
          <p:cNvPr id="261" name="Google Shape;261;p43"/>
          <p:cNvPicPr preferRelativeResize="0"/>
          <p:nvPr/>
        </p:nvPicPr>
        <p:blipFill rotWithShape="1">
          <a:blip r:embed="rId3">
            <a:alphaModFix/>
          </a:blip>
          <a:srcRect b="5996" l="1844" r="1096" t="2729"/>
          <a:stretch/>
        </p:blipFill>
        <p:spPr>
          <a:xfrm>
            <a:off x="4747750" y="984500"/>
            <a:ext cx="4396249" cy="4158999"/>
          </a:xfrm>
          <a:prstGeom prst="rect">
            <a:avLst/>
          </a:prstGeom>
          <a:noFill/>
          <a:ln>
            <a:noFill/>
          </a:ln>
        </p:spPr>
      </p:pic>
      <p:sp>
        <p:nvSpPr>
          <p:cNvPr id="262" name="Google Shape;262;p43"/>
          <p:cNvSpPr txBox="1"/>
          <p:nvPr/>
        </p:nvSpPr>
        <p:spPr>
          <a:xfrm>
            <a:off x="418750" y="2048750"/>
            <a:ext cx="1912800" cy="1972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1700">
                <a:solidFill>
                  <a:srgbClr val="FF5792"/>
                </a:solidFill>
                <a:latin typeface="Fira Code"/>
                <a:ea typeface="Fira Code"/>
                <a:cs typeface="Fira Code"/>
                <a:sym typeface="Fira Code"/>
              </a:rPr>
              <a:t>always</a:t>
            </a:r>
            <a:r>
              <a:rPr lang="zh-CN" sz="1700">
                <a:solidFill>
                  <a:srgbClr val="005661"/>
                </a:solidFill>
                <a:latin typeface="Fira Code"/>
                <a:ea typeface="Fira Code"/>
                <a:cs typeface="Fira Code"/>
                <a:sym typeface="Fira Code"/>
              </a:rPr>
              <a:t> @(</a:t>
            </a:r>
            <a:r>
              <a:rPr b="1" lang="zh-CN" sz="1700">
                <a:solidFill>
                  <a:srgbClr val="FF5792"/>
                </a:solidFill>
                <a:latin typeface="Fira Code"/>
                <a:ea typeface="Fira Code"/>
                <a:cs typeface="Fira Code"/>
                <a:sym typeface="Fira Code"/>
              </a:rPr>
              <a:t>*</a:t>
            </a:r>
            <a:r>
              <a:rPr lang="zh-CN" sz="1700">
                <a:solidFill>
                  <a:srgbClr val="005661"/>
                </a:solidFill>
                <a:latin typeface="Fira Code"/>
                <a:ea typeface="Fira Code"/>
                <a:cs typeface="Fira Code"/>
                <a:sym typeface="Fira Code"/>
              </a:rPr>
              <a:t>)</a:t>
            </a:r>
            <a:endParaRPr sz="1700">
              <a:solidFill>
                <a:srgbClr val="005661"/>
              </a:solidFill>
              <a:latin typeface="Fira Code"/>
              <a:ea typeface="Fira Code"/>
              <a:cs typeface="Fira Code"/>
              <a:sym typeface="Fira Code"/>
            </a:endParaRPr>
          </a:p>
          <a:p>
            <a:pPr indent="0" lvl="0" marL="0" rtl="0" algn="l">
              <a:lnSpc>
                <a:spcPct val="133333"/>
              </a:lnSpc>
              <a:spcBef>
                <a:spcPts val="0"/>
              </a:spcBef>
              <a:spcAft>
                <a:spcPts val="0"/>
              </a:spcAft>
              <a:buNone/>
            </a:pPr>
            <a:r>
              <a:rPr b="1" lang="zh-CN" sz="1700">
                <a:solidFill>
                  <a:srgbClr val="FF5792"/>
                </a:solidFill>
                <a:highlight>
                  <a:schemeClr val="lt1"/>
                </a:highlight>
                <a:latin typeface="Fira Code"/>
                <a:ea typeface="Fira Code"/>
                <a:cs typeface="Fira Code"/>
                <a:sym typeface="Fira Code"/>
              </a:rPr>
              <a:t>begin</a:t>
            </a:r>
            <a:endParaRPr sz="17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700">
                <a:solidFill>
                  <a:srgbClr val="005661"/>
                </a:solidFill>
                <a:latin typeface="Fira Code"/>
                <a:ea typeface="Fira Code"/>
                <a:cs typeface="Fira Code"/>
                <a:sym typeface="Fira Code"/>
              </a:rPr>
              <a:t>   f </a:t>
            </a:r>
            <a:r>
              <a:rPr b="1" lang="zh-CN" sz="1700">
                <a:solidFill>
                  <a:srgbClr val="FF5792"/>
                </a:solidFill>
                <a:latin typeface="Fira Code"/>
                <a:ea typeface="Fira Code"/>
                <a:cs typeface="Fira Code"/>
                <a:sym typeface="Fira Code"/>
              </a:rPr>
              <a:t>=</a:t>
            </a:r>
            <a:r>
              <a:rPr lang="zh-CN" sz="1700">
                <a:solidFill>
                  <a:srgbClr val="005661"/>
                </a:solidFill>
                <a:latin typeface="Fira Code"/>
                <a:ea typeface="Fira Code"/>
                <a:cs typeface="Fira Code"/>
                <a:sym typeface="Fira Code"/>
              </a:rPr>
              <a:t> a </a:t>
            </a:r>
            <a:r>
              <a:rPr b="1" lang="zh-CN" sz="1700">
                <a:solidFill>
                  <a:srgbClr val="FF5792"/>
                </a:solidFill>
                <a:latin typeface="Fira Code"/>
                <a:ea typeface="Fira Code"/>
                <a:cs typeface="Fira Code"/>
                <a:sym typeface="Fira Code"/>
              </a:rPr>
              <a:t>&amp;</a:t>
            </a:r>
            <a:r>
              <a:rPr lang="zh-CN" sz="1700">
                <a:solidFill>
                  <a:srgbClr val="005661"/>
                </a:solidFill>
                <a:latin typeface="Fira Code"/>
                <a:ea typeface="Fira Code"/>
                <a:cs typeface="Fira Code"/>
                <a:sym typeface="Fira Code"/>
              </a:rPr>
              <a:t> b;</a:t>
            </a:r>
            <a:endParaRPr sz="17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700">
                <a:solidFill>
                  <a:srgbClr val="005661"/>
                </a:solidFill>
                <a:latin typeface="Fira Code"/>
                <a:ea typeface="Fira Code"/>
                <a:cs typeface="Fira Code"/>
                <a:sym typeface="Fira Code"/>
              </a:rPr>
              <a:t>   f </a:t>
            </a:r>
            <a:r>
              <a:rPr b="1" lang="zh-CN" sz="1700">
                <a:solidFill>
                  <a:srgbClr val="FF5792"/>
                </a:solidFill>
                <a:latin typeface="Fira Code"/>
                <a:ea typeface="Fira Code"/>
                <a:cs typeface="Fira Code"/>
                <a:sym typeface="Fira Code"/>
              </a:rPr>
              <a:t>=</a:t>
            </a:r>
            <a:r>
              <a:rPr lang="zh-CN" sz="1700">
                <a:solidFill>
                  <a:srgbClr val="005661"/>
                </a:solidFill>
                <a:latin typeface="Fira Code"/>
                <a:ea typeface="Fira Code"/>
                <a:cs typeface="Fira Code"/>
                <a:sym typeface="Fira Code"/>
              </a:rPr>
              <a:t> a </a:t>
            </a:r>
            <a:r>
              <a:rPr b="1" lang="zh-CN" sz="1700">
                <a:solidFill>
                  <a:srgbClr val="FF5792"/>
                </a:solidFill>
                <a:latin typeface="Fira Code"/>
                <a:ea typeface="Fira Code"/>
                <a:cs typeface="Fira Code"/>
                <a:sym typeface="Fira Code"/>
              </a:rPr>
              <a:t>|</a:t>
            </a:r>
            <a:r>
              <a:rPr lang="zh-CN" sz="1700">
                <a:solidFill>
                  <a:srgbClr val="005661"/>
                </a:solidFill>
                <a:latin typeface="Fira Code"/>
                <a:ea typeface="Fira Code"/>
                <a:cs typeface="Fira Code"/>
                <a:sym typeface="Fira Code"/>
              </a:rPr>
              <a:t> b;</a:t>
            </a:r>
            <a:endParaRPr b="1" sz="1700">
              <a:solidFill>
                <a:srgbClr val="FF5792"/>
              </a:solidFill>
              <a:highlight>
                <a:schemeClr val="lt1"/>
              </a:highlight>
              <a:latin typeface="Fira Code"/>
              <a:ea typeface="Fira Code"/>
              <a:cs typeface="Fira Code"/>
              <a:sym typeface="Fira Code"/>
            </a:endParaRPr>
          </a:p>
          <a:p>
            <a:pPr indent="0" lvl="0" marL="0" rtl="0" algn="l">
              <a:lnSpc>
                <a:spcPct val="133333"/>
              </a:lnSpc>
              <a:spcBef>
                <a:spcPts val="0"/>
              </a:spcBef>
              <a:spcAft>
                <a:spcPts val="0"/>
              </a:spcAft>
              <a:buNone/>
            </a:pPr>
            <a:r>
              <a:rPr b="1" lang="zh-CN" sz="1700">
                <a:solidFill>
                  <a:srgbClr val="FF5792"/>
                </a:solidFill>
                <a:highlight>
                  <a:schemeClr val="lt1"/>
                </a:highlight>
                <a:latin typeface="Fira Code"/>
                <a:ea typeface="Fira Code"/>
                <a:cs typeface="Fira Code"/>
                <a:sym typeface="Fira Code"/>
              </a:rPr>
              <a:t>end</a:t>
            </a:r>
            <a:endParaRPr sz="1700">
              <a:solidFill>
                <a:srgbClr val="005661"/>
              </a:solidFill>
              <a:latin typeface="Fira Code"/>
              <a:ea typeface="Fira Code"/>
              <a:cs typeface="Fira Code"/>
              <a:sym typeface="Fira Code"/>
            </a:endParaRPr>
          </a:p>
        </p:txBody>
      </p:sp>
      <p:sp>
        <p:nvSpPr>
          <p:cNvPr id="263" name="Google Shape;263;p43"/>
          <p:cNvSpPr txBox="1"/>
          <p:nvPr/>
        </p:nvSpPr>
        <p:spPr>
          <a:xfrm>
            <a:off x="2538600" y="2079650"/>
            <a:ext cx="2162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600">
                <a:solidFill>
                  <a:srgbClr val="FF9900"/>
                </a:solidFill>
                <a:latin typeface="Avenir"/>
                <a:ea typeface="Avenir"/>
                <a:cs typeface="Avenir"/>
                <a:sym typeface="Avenir"/>
              </a:rPr>
              <a:t>execute in order!</a:t>
            </a:r>
            <a:endParaRPr b="1" sz="1600">
              <a:solidFill>
                <a:srgbClr val="FF9900"/>
              </a:solidFill>
              <a:latin typeface="Avenir"/>
              <a:ea typeface="Avenir"/>
              <a:cs typeface="Avenir"/>
              <a:sym typeface="Avenir"/>
            </a:endParaRPr>
          </a:p>
          <a:p>
            <a:pPr indent="0" lvl="0" marL="0" rtl="0" algn="l">
              <a:spcBef>
                <a:spcPts val="0"/>
              </a:spcBef>
              <a:spcAft>
                <a:spcPts val="0"/>
              </a:spcAft>
              <a:buNone/>
            </a:pPr>
            <a:r>
              <a:t/>
            </a:r>
            <a:endParaRPr sz="1600">
              <a:latin typeface="Avenir"/>
              <a:ea typeface="Avenir"/>
              <a:cs typeface="Avenir"/>
              <a:sym typeface="Avenir"/>
            </a:endParaRPr>
          </a:p>
          <a:p>
            <a:pPr indent="-330200" lvl="0" marL="457200" rtl="0" algn="l">
              <a:spcBef>
                <a:spcPts val="0"/>
              </a:spcBef>
              <a:spcAft>
                <a:spcPts val="0"/>
              </a:spcAft>
              <a:buSzPts val="1600"/>
              <a:buFont typeface="Avenir"/>
              <a:buAutoNum type="arabicPeriod"/>
            </a:pPr>
            <a:r>
              <a:rPr lang="zh-CN" sz="1600">
                <a:latin typeface="Avenir"/>
                <a:ea typeface="Avenir"/>
                <a:cs typeface="Avenir"/>
                <a:sym typeface="Avenir"/>
              </a:rPr>
              <a:t>f = a &amp; b</a:t>
            </a:r>
            <a:endParaRPr sz="1600">
              <a:latin typeface="Avenir"/>
              <a:ea typeface="Avenir"/>
              <a:cs typeface="Avenir"/>
              <a:sym typeface="Avenir"/>
            </a:endParaRPr>
          </a:p>
          <a:p>
            <a:pPr indent="-330200" lvl="0" marL="457200" rtl="0" algn="l">
              <a:spcBef>
                <a:spcPts val="0"/>
              </a:spcBef>
              <a:spcAft>
                <a:spcPts val="0"/>
              </a:spcAft>
              <a:buSzPts val="1600"/>
              <a:buFont typeface="Avenir"/>
              <a:buAutoNum type="arabicPeriod"/>
            </a:pPr>
            <a:r>
              <a:rPr lang="zh-CN" sz="1600">
                <a:latin typeface="Avenir"/>
                <a:ea typeface="Avenir"/>
                <a:cs typeface="Avenir"/>
                <a:sym typeface="Avenir"/>
              </a:rPr>
              <a:t>f = a | b</a:t>
            </a:r>
            <a:endParaRPr sz="1600">
              <a:latin typeface="Avenir"/>
              <a:ea typeface="Avenir"/>
              <a:cs typeface="Avenir"/>
              <a:sym typeface="Aveni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pic>
        <p:nvPicPr>
          <p:cNvPr id="269" name="Google Shape;269;p44"/>
          <p:cNvPicPr preferRelativeResize="0"/>
          <p:nvPr/>
        </p:nvPicPr>
        <p:blipFill rotWithShape="1">
          <a:blip r:embed="rId3">
            <a:alphaModFix/>
          </a:blip>
          <a:srcRect b="5996" l="1844" r="1096" t="2729"/>
          <a:stretch/>
        </p:blipFill>
        <p:spPr>
          <a:xfrm>
            <a:off x="4747750" y="984500"/>
            <a:ext cx="4396249" cy="4158999"/>
          </a:xfrm>
          <a:prstGeom prst="rect">
            <a:avLst/>
          </a:prstGeom>
          <a:noFill/>
          <a:ln>
            <a:noFill/>
          </a:ln>
        </p:spPr>
      </p:pic>
      <p:sp>
        <p:nvSpPr>
          <p:cNvPr id="270" name="Google Shape;270;p44"/>
          <p:cNvSpPr txBox="1"/>
          <p:nvPr/>
        </p:nvSpPr>
        <p:spPr>
          <a:xfrm>
            <a:off x="521025" y="2048400"/>
            <a:ext cx="3179700" cy="123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1700">
                <a:solidFill>
                  <a:srgbClr val="FF5792"/>
                </a:solidFill>
                <a:latin typeface="Fira Code"/>
                <a:ea typeface="Fira Code"/>
                <a:cs typeface="Fira Code"/>
                <a:sym typeface="Fira Code"/>
              </a:rPr>
              <a:t>always</a:t>
            </a:r>
            <a:r>
              <a:rPr lang="zh-CN" sz="1700">
                <a:solidFill>
                  <a:srgbClr val="005661"/>
                </a:solidFill>
                <a:latin typeface="Fira Code"/>
                <a:ea typeface="Fira Code"/>
                <a:cs typeface="Fira Code"/>
                <a:sym typeface="Fira Code"/>
              </a:rPr>
              <a:t> @(</a:t>
            </a:r>
            <a:r>
              <a:rPr b="1" lang="zh-CN" sz="1700">
                <a:solidFill>
                  <a:srgbClr val="FF5792"/>
                </a:solidFill>
                <a:latin typeface="Fira Code"/>
                <a:ea typeface="Fira Code"/>
                <a:cs typeface="Fira Code"/>
                <a:sym typeface="Fira Code"/>
              </a:rPr>
              <a:t>posedge</a:t>
            </a:r>
            <a:r>
              <a:rPr lang="zh-CN" sz="1700">
                <a:solidFill>
                  <a:srgbClr val="005661"/>
                </a:solidFill>
                <a:latin typeface="Fira Code"/>
                <a:ea typeface="Fira Code"/>
                <a:cs typeface="Fira Code"/>
                <a:sym typeface="Fira Code"/>
              </a:rPr>
              <a:t> clk)</a:t>
            </a:r>
            <a:endParaRPr sz="17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700">
                <a:solidFill>
                  <a:srgbClr val="005661"/>
                </a:solidFill>
                <a:latin typeface="Fira Code"/>
                <a:ea typeface="Fira Code"/>
                <a:cs typeface="Fira Code"/>
                <a:sym typeface="Fira Code"/>
              </a:rPr>
              <a:t>   f </a:t>
            </a:r>
            <a:r>
              <a:rPr b="1" lang="zh-CN" sz="1700">
                <a:solidFill>
                  <a:srgbClr val="FF5792"/>
                </a:solidFill>
                <a:latin typeface="Fira Code"/>
                <a:ea typeface="Fira Code"/>
                <a:cs typeface="Fira Code"/>
                <a:sym typeface="Fira Code"/>
              </a:rPr>
              <a:t>&lt;=</a:t>
            </a:r>
            <a:r>
              <a:rPr lang="zh-CN" sz="1700">
                <a:solidFill>
                  <a:srgbClr val="005661"/>
                </a:solidFill>
                <a:latin typeface="Fira Code"/>
                <a:ea typeface="Fira Code"/>
                <a:cs typeface="Fira Code"/>
                <a:sym typeface="Fira Code"/>
              </a:rPr>
              <a:t> a </a:t>
            </a:r>
            <a:r>
              <a:rPr b="1" lang="zh-CN" sz="1700">
                <a:solidFill>
                  <a:srgbClr val="FF5792"/>
                </a:solidFill>
                <a:latin typeface="Fira Code"/>
                <a:ea typeface="Fira Code"/>
                <a:cs typeface="Fira Code"/>
                <a:sym typeface="Fira Code"/>
              </a:rPr>
              <a:t>&amp;</a:t>
            </a:r>
            <a:r>
              <a:rPr lang="zh-CN" sz="1700">
                <a:solidFill>
                  <a:srgbClr val="005661"/>
                </a:solidFill>
                <a:latin typeface="Fira Code"/>
                <a:ea typeface="Fira Code"/>
                <a:cs typeface="Fira Code"/>
                <a:sym typeface="Fira Code"/>
              </a:rPr>
              <a:t> b;</a:t>
            </a:r>
            <a:endParaRPr sz="17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b="1" sz="1700">
              <a:solidFill>
                <a:srgbClr val="FF5792"/>
              </a:solidFill>
              <a:latin typeface="Fira Code"/>
              <a:ea typeface="Fira Code"/>
              <a:cs typeface="Fira Code"/>
              <a:sym typeface="Fira Code"/>
            </a:endParaRPr>
          </a:p>
        </p:txBody>
      </p:sp>
      <p:sp>
        <p:nvSpPr>
          <p:cNvPr id="271" name="Google Shape;271;p44"/>
          <p:cNvSpPr/>
          <p:nvPr/>
        </p:nvSpPr>
        <p:spPr>
          <a:xfrm>
            <a:off x="1563075" y="2437050"/>
            <a:ext cx="895200" cy="454200"/>
          </a:xfrm>
          <a:prstGeom prst="roundRect">
            <a:avLst>
              <a:gd fmla="val 16667" name="adj"/>
            </a:avLst>
          </a:prstGeom>
          <a:noFill/>
          <a:ln cap="flat" cmpd="sng" w="38100">
            <a:solidFill>
              <a:srgbClr val="FA8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4"/>
          <p:cNvSpPr txBox="1"/>
          <p:nvPr/>
        </p:nvSpPr>
        <p:spPr>
          <a:xfrm>
            <a:off x="946100" y="3063575"/>
            <a:ext cx="3179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a:latin typeface="Avenir"/>
                <a:ea typeface="Avenir"/>
                <a:cs typeface="Avenir"/>
                <a:sym typeface="Avenir"/>
              </a:rPr>
              <a:t>Active Queue: </a:t>
            </a:r>
            <a:r>
              <a:rPr lang="zh-CN" sz="1500">
                <a:latin typeface="Avenir"/>
                <a:ea typeface="Avenir"/>
                <a:cs typeface="Avenir"/>
                <a:sym typeface="Avenir"/>
              </a:rPr>
              <a:t>RHS </a:t>
            </a:r>
            <a:r>
              <a:rPr lang="zh-CN" sz="1500">
                <a:latin typeface="Avenir"/>
                <a:ea typeface="Avenir"/>
                <a:cs typeface="Avenir"/>
                <a:sym typeface="Avenir"/>
              </a:rPr>
              <a:t>Evaluation</a:t>
            </a:r>
            <a:endParaRPr sz="1500">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pic>
        <p:nvPicPr>
          <p:cNvPr id="278" name="Google Shape;278;p45"/>
          <p:cNvPicPr preferRelativeResize="0"/>
          <p:nvPr/>
        </p:nvPicPr>
        <p:blipFill rotWithShape="1">
          <a:blip r:embed="rId3">
            <a:alphaModFix/>
          </a:blip>
          <a:srcRect b="5996" l="1844" r="1096" t="2729"/>
          <a:stretch/>
        </p:blipFill>
        <p:spPr>
          <a:xfrm>
            <a:off x="4747750" y="984500"/>
            <a:ext cx="4396249" cy="4158999"/>
          </a:xfrm>
          <a:prstGeom prst="rect">
            <a:avLst/>
          </a:prstGeom>
          <a:noFill/>
          <a:ln>
            <a:noFill/>
          </a:ln>
        </p:spPr>
      </p:pic>
      <p:sp>
        <p:nvSpPr>
          <p:cNvPr id="279" name="Google Shape;279;p45"/>
          <p:cNvSpPr txBox="1"/>
          <p:nvPr/>
        </p:nvSpPr>
        <p:spPr>
          <a:xfrm>
            <a:off x="521025" y="2048400"/>
            <a:ext cx="3179700" cy="1231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1700">
                <a:solidFill>
                  <a:srgbClr val="FF5792"/>
                </a:solidFill>
                <a:latin typeface="Fira Code"/>
                <a:ea typeface="Fira Code"/>
                <a:cs typeface="Fira Code"/>
                <a:sym typeface="Fira Code"/>
              </a:rPr>
              <a:t>always</a:t>
            </a:r>
            <a:r>
              <a:rPr lang="zh-CN" sz="1700">
                <a:solidFill>
                  <a:srgbClr val="005661"/>
                </a:solidFill>
                <a:latin typeface="Fira Code"/>
                <a:ea typeface="Fira Code"/>
                <a:cs typeface="Fira Code"/>
                <a:sym typeface="Fira Code"/>
              </a:rPr>
              <a:t> @(</a:t>
            </a:r>
            <a:r>
              <a:rPr b="1" lang="zh-CN" sz="1700">
                <a:solidFill>
                  <a:srgbClr val="FF5792"/>
                </a:solidFill>
                <a:latin typeface="Fira Code"/>
                <a:ea typeface="Fira Code"/>
                <a:cs typeface="Fira Code"/>
                <a:sym typeface="Fira Code"/>
              </a:rPr>
              <a:t>posedge</a:t>
            </a:r>
            <a:r>
              <a:rPr lang="zh-CN" sz="1700">
                <a:solidFill>
                  <a:srgbClr val="005661"/>
                </a:solidFill>
                <a:latin typeface="Fira Code"/>
                <a:ea typeface="Fira Code"/>
                <a:cs typeface="Fira Code"/>
                <a:sym typeface="Fira Code"/>
              </a:rPr>
              <a:t> clk)</a:t>
            </a:r>
            <a:endParaRPr sz="17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700">
                <a:solidFill>
                  <a:srgbClr val="005661"/>
                </a:solidFill>
                <a:latin typeface="Fira Code"/>
                <a:ea typeface="Fira Code"/>
                <a:cs typeface="Fira Code"/>
                <a:sym typeface="Fira Code"/>
              </a:rPr>
              <a:t>   f </a:t>
            </a:r>
            <a:r>
              <a:rPr b="1" lang="zh-CN" sz="1700">
                <a:solidFill>
                  <a:srgbClr val="FF5792"/>
                </a:solidFill>
                <a:latin typeface="Fira Code"/>
                <a:ea typeface="Fira Code"/>
                <a:cs typeface="Fira Code"/>
                <a:sym typeface="Fira Code"/>
              </a:rPr>
              <a:t>&lt;=</a:t>
            </a:r>
            <a:r>
              <a:rPr lang="zh-CN" sz="1700">
                <a:solidFill>
                  <a:srgbClr val="005661"/>
                </a:solidFill>
                <a:latin typeface="Fira Code"/>
                <a:ea typeface="Fira Code"/>
                <a:cs typeface="Fira Code"/>
                <a:sym typeface="Fira Code"/>
              </a:rPr>
              <a:t> a </a:t>
            </a:r>
            <a:r>
              <a:rPr b="1" lang="zh-CN" sz="1700">
                <a:solidFill>
                  <a:srgbClr val="FF5792"/>
                </a:solidFill>
                <a:latin typeface="Fira Code"/>
                <a:ea typeface="Fira Code"/>
                <a:cs typeface="Fira Code"/>
                <a:sym typeface="Fira Code"/>
              </a:rPr>
              <a:t>&amp;</a:t>
            </a:r>
            <a:r>
              <a:rPr lang="zh-CN" sz="1700">
                <a:solidFill>
                  <a:srgbClr val="005661"/>
                </a:solidFill>
                <a:latin typeface="Fira Code"/>
                <a:ea typeface="Fira Code"/>
                <a:cs typeface="Fira Code"/>
                <a:sym typeface="Fira Code"/>
              </a:rPr>
              <a:t> b;</a:t>
            </a:r>
            <a:endParaRPr sz="17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b="1" sz="1700">
              <a:solidFill>
                <a:srgbClr val="FF5792"/>
              </a:solidFill>
              <a:latin typeface="Fira Code"/>
              <a:ea typeface="Fira Code"/>
              <a:cs typeface="Fira Code"/>
              <a:sym typeface="Fira Code"/>
            </a:endParaRPr>
          </a:p>
        </p:txBody>
      </p:sp>
      <p:sp>
        <p:nvSpPr>
          <p:cNvPr id="280" name="Google Shape;280;p45"/>
          <p:cNvSpPr/>
          <p:nvPr/>
        </p:nvSpPr>
        <p:spPr>
          <a:xfrm>
            <a:off x="796350" y="2437050"/>
            <a:ext cx="806700" cy="454200"/>
          </a:xfrm>
          <a:prstGeom prst="roundRect">
            <a:avLst>
              <a:gd fmla="val 16667" name="adj"/>
            </a:avLst>
          </a:prstGeom>
          <a:noFill/>
          <a:ln cap="flat" cmpd="sng" w="38100">
            <a:solidFill>
              <a:srgbClr val="FA8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5"/>
          <p:cNvSpPr txBox="1"/>
          <p:nvPr/>
        </p:nvSpPr>
        <p:spPr>
          <a:xfrm>
            <a:off x="796350" y="3023500"/>
            <a:ext cx="2496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500">
                <a:latin typeface="Avenir"/>
                <a:ea typeface="Avenir"/>
                <a:cs typeface="Avenir"/>
                <a:sym typeface="Avenir"/>
              </a:rPr>
              <a:t>NBA Queue: LHS Update</a:t>
            </a:r>
            <a:endParaRPr sz="1500">
              <a:latin typeface="Avenir"/>
              <a:ea typeface="Avenir"/>
              <a:cs typeface="Avenir"/>
              <a:sym typeface="Aveni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287" name="Google Shape;287;p46"/>
          <p:cNvSpPr txBox="1"/>
          <p:nvPr>
            <p:ph idx="1" type="body"/>
          </p:nvPr>
        </p:nvSpPr>
        <p:spPr>
          <a:xfrm>
            <a:off x="311700" y="1145775"/>
            <a:ext cx="4107900" cy="519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9900"/>
              </a:buClr>
              <a:buSzPts val="1800"/>
              <a:buFont typeface="Courier New"/>
              <a:buNone/>
            </a:pPr>
            <a:r>
              <a:rPr lang="zh-CN" sz="1500">
                <a:solidFill>
                  <a:srgbClr val="009900"/>
                </a:solidFill>
                <a:latin typeface="Fira Code"/>
                <a:ea typeface="Fira Code"/>
                <a:cs typeface="Fira Code"/>
                <a:sym typeface="Fira Code"/>
              </a:rPr>
              <a:t>wire</a:t>
            </a:r>
            <a:r>
              <a:rPr lang="zh-CN" sz="1500">
                <a:solidFill>
                  <a:schemeClr val="dk1"/>
                </a:solidFill>
                <a:latin typeface="Fira Code"/>
                <a:ea typeface="Fira Code"/>
                <a:cs typeface="Fira Code"/>
                <a:sym typeface="Fira Code"/>
              </a:rPr>
              <a:t> A_in, B_in, C_in;</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009900"/>
              </a:buClr>
              <a:buSzPts val="1800"/>
              <a:buFont typeface="Courier New"/>
              <a:buNone/>
            </a:pPr>
            <a:r>
              <a:rPr lang="zh-CN" sz="1500">
                <a:solidFill>
                  <a:srgbClr val="009900"/>
                </a:solidFill>
                <a:latin typeface="Fira Code"/>
                <a:ea typeface="Fira Code"/>
                <a:cs typeface="Fira Code"/>
                <a:sym typeface="Fira Code"/>
              </a:rPr>
              <a:t>reg</a:t>
            </a:r>
            <a:r>
              <a:rPr lang="zh-CN" sz="1500">
                <a:solidFill>
                  <a:schemeClr val="dk1"/>
                </a:solidFill>
                <a:latin typeface="Fira Code"/>
                <a:ea typeface="Fira Code"/>
                <a:cs typeface="Fira Code"/>
                <a:sym typeface="Fira Code"/>
              </a:rPr>
              <a:t>  A_out, B_out, C_out;</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always</a:t>
            </a:r>
            <a:r>
              <a:rPr lang="zh-CN" sz="1500">
                <a:solidFill>
                  <a:schemeClr val="dk1"/>
                </a:solidFill>
                <a:latin typeface="Fira Code"/>
                <a:ea typeface="Fira Code"/>
                <a:cs typeface="Fira Code"/>
                <a:sym typeface="Fira Code"/>
              </a:rPr>
              <a:t> @( </a:t>
            </a:r>
            <a:r>
              <a:rPr lang="zh-CN" sz="1500">
                <a:solidFill>
                  <a:srgbClr val="3333CC"/>
                </a:solidFill>
                <a:latin typeface="Fira Code"/>
                <a:ea typeface="Fira Code"/>
                <a:cs typeface="Fira Code"/>
                <a:sym typeface="Fira Code"/>
              </a:rPr>
              <a:t>posedge</a:t>
            </a:r>
            <a:r>
              <a:rPr lang="zh-CN" sz="1500">
                <a:solidFill>
                  <a:schemeClr val="dk1"/>
                </a:solidFill>
                <a:latin typeface="Fira Code"/>
                <a:ea typeface="Fira Code"/>
                <a:cs typeface="Fira Code"/>
                <a:sym typeface="Fira Code"/>
              </a:rPr>
              <a:t> clk )</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Courier New"/>
              <a:buNone/>
            </a:pPr>
            <a:r>
              <a:rPr lang="zh-CN" sz="1500">
                <a:solidFill>
                  <a:schemeClr val="dk1"/>
                </a:solidFill>
                <a:latin typeface="Fira Code"/>
                <a:ea typeface="Fira Code"/>
                <a:cs typeface="Fira Code"/>
                <a:sym typeface="Fira Code"/>
              </a:rPr>
              <a:t>  A_out = A_in;</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assign</a:t>
            </a:r>
            <a:r>
              <a:rPr lang="zh-CN" sz="1500">
                <a:solidFill>
                  <a:schemeClr val="dk1"/>
                </a:solidFill>
                <a:latin typeface="Fira Code"/>
                <a:ea typeface="Fira Code"/>
                <a:cs typeface="Fira Code"/>
                <a:sym typeface="Fira Code"/>
              </a:rPr>
              <a:t> B_in = A_out + 1;</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always</a:t>
            </a:r>
            <a:r>
              <a:rPr lang="zh-CN" sz="1500">
                <a:solidFill>
                  <a:schemeClr val="dk1"/>
                </a:solidFill>
                <a:latin typeface="Fira Code"/>
                <a:ea typeface="Fira Code"/>
                <a:cs typeface="Fira Code"/>
                <a:sym typeface="Fira Code"/>
              </a:rPr>
              <a:t> @( </a:t>
            </a:r>
            <a:r>
              <a:rPr lang="zh-CN" sz="1500">
                <a:solidFill>
                  <a:srgbClr val="3333CC"/>
                </a:solidFill>
                <a:latin typeface="Fira Code"/>
                <a:ea typeface="Fira Code"/>
                <a:cs typeface="Fira Code"/>
                <a:sym typeface="Fira Code"/>
              </a:rPr>
              <a:t>posedge</a:t>
            </a:r>
            <a:r>
              <a:rPr lang="zh-CN" sz="1500">
                <a:solidFill>
                  <a:schemeClr val="dk1"/>
                </a:solidFill>
                <a:latin typeface="Fira Code"/>
                <a:ea typeface="Fira Code"/>
                <a:cs typeface="Fira Code"/>
                <a:sym typeface="Fira Code"/>
              </a:rPr>
              <a:t> clk )</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Courier New"/>
              <a:buNone/>
            </a:pPr>
            <a:r>
              <a:rPr lang="zh-CN" sz="1500">
                <a:solidFill>
                  <a:schemeClr val="dk1"/>
                </a:solidFill>
                <a:latin typeface="Fira Code"/>
                <a:ea typeface="Fira Code"/>
                <a:cs typeface="Fira Code"/>
                <a:sym typeface="Fira Code"/>
              </a:rPr>
              <a:t>  B_out = B_in;</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assign</a:t>
            </a:r>
            <a:r>
              <a:rPr lang="zh-CN" sz="1500">
                <a:solidFill>
                  <a:schemeClr val="dk1"/>
                </a:solidFill>
                <a:latin typeface="Fira Code"/>
                <a:ea typeface="Fira Code"/>
                <a:cs typeface="Fira Code"/>
                <a:sym typeface="Fira Code"/>
              </a:rPr>
              <a:t> C_in = B_out + 1;</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rgbClr val="3333CC"/>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always</a:t>
            </a:r>
            <a:r>
              <a:rPr lang="zh-CN" sz="1500">
                <a:solidFill>
                  <a:schemeClr val="dk1"/>
                </a:solidFill>
                <a:latin typeface="Fira Code"/>
                <a:ea typeface="Fira Code"/>
                <a:cs typeface="Fira Code"/>
                <a:sym typeface="Fira Code"/>
              </a:rPr>
              <a:t> @( </a:t>
            </a:r>
            <a:r>
              <a:rPr lang="zh-CN" sz="1500">
                <a:solidFill>
                  <a:srgbClr val="3333CC"/>
                </a:solidFill>
                <a:latin typeface="Fira Code"/>
                <a:ea typeface="Fira Code"/>
                <a:cs typeface="Fira Code"/>
                <a:sym typeface="Fira Code"/>
              </a:rPr>
              <a:t>posedge</a:t>
            </a:r>
            <a:r>
              <a:rPr lang="zh-CN" sz="1500">
                <a:solidFill>
                  <a:schemeClr val="dk1"/>
                </a:solidFill>
                <a:latin typeface="Fira Code"/>
                <a:ea typeface="Fira Code"/>
                <a:cs typeface="Fira Code"/>
                <a:sym typeface="Fira Code"/>
              </a:rPr>
              <a:t> clk )</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Courier New"/>
              <a:buNone/>
            </a:pPr>
            <a:r>
              <a:rPr lang="zh-CN" sz="1500">
                <a:solidFill>
                  <a:schemeClr val="dk1"/>
                </a:solidFill>
                <a:latin typeface="Fira Code"/>
                <a:ea typeface="Fira Code"/>
                <a:cs typeface="Fira Code"/>
                <a:sym typeface="Fira Code"/>
              </a:rPr>
              <a:t>  C_out = C_in;</a:t>
            </a:r>
            <a:endParaRPr sz="1100">
              <a:solidFill>
                <a:schemeClr val="dk1"/>
              </a:solidFill>
              <a:latin typeface="Fira Code"/>
              <a:ea typeface="Fira Code"/>
              <a:cs typeface="Fira Code"/>
              <a:sym typeface="Fira Code"/>
            </a:endParaRPr>
          </a:p>
          <a:p>
            <a:pPr indent="0" lvl="0" marL="0" rtl="0" algn="l">
              <a:lnSpc>
                <a:spcPct val="110000"/>
              </a:lnSpc>
              <a:spcBef>
                <a:spcPts val="0"/>
              </a:spcBef>
              <a:spcAft>
                <a:spcPts val="1200"/>
              </a:spcAft>
              <a:buNone/>
            </a:pPr>
            <a:r>
              <a:t/>
            </a:r>
            <a:endParaRPr sz="1060">
              <a:latin typeface="Fira Code"/>
              <a:ea typeface="Fira Code"/>
              <a:cs typeface="Fira Code"/>
              <a:sym typeface="Fira Code"/>
            </a:endParaRPr>
          </a:p>
        </p:txBody>
      </p:sp>
      <p:sp>
        <p:nvSpPr>
          <p:cNvPr id="288" name="Google Shape;288;p46"/>
          <p:cNvSpPr/>
          <p:nvPr/>
        </p:nvSpPr>
        <p:spPr>
          <a:xfrm>
            <a:off x="4876800" y="1684734"/>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9" name="Google Shape;289;p46"/>
          <p:cNvSpPr/>
          <p:nvPr/>
        </p:nvSpPr>
        <p:spPr>
          <a:xfrm>
            <a:off x="5334000" y="1741884"/>
            <a:ext cx="762000" cy="685800"/>
          </a:xfrm>
          <a:prstGeom prst="roundRect">
            <a:avLst>
              <a:gd fmla="val 16667" name="adj"/>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i="0" lang="zh-CN" sz="3200" u="none">
                <a:solidFill>
                  <a:srgbClr val="000000"/>
                </a:solidFill>
                <a:latin typeface="Avenir"/>
                <a:ea typeface="Avenir"/>
                <a:cs typeface="Avenir"/>
                <a:sym typeface="Avenir"/>
              </a:rPr>
              <a:t>+1</a:t>
            </a:r>
            <a:endParaRPr>
              <a:latin typeface="Avenir"/>
              <a:ea typeface="Avenir"/>
              <a:cs typeface="Avenir"/>
              <a:sym typeface="Avenir"/>
            </a:endParaRPr>
          </a:p>
        </p:txBody>
      </p:sp>
      <p:cxnSp>
        <p:nvCxnSpPr>
          <p:cNvPr id="290" name="Google Shape;290;p46"/>
          <p:cNvCxnSpPr/>
          <p:nvPr/>
        </p:nvCxnSpPr>
        <p:spPr>
          <a:xfrm flipH="1" rot="10800000">
            <a:off x="48768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291" name="Google Shape;291;p46"/>
          <p:cNvCxnSpPr/>
          <p:nvPr/>
        </p:nvCxnSpPr>
        <p:spPr>
          <a:xfrm>
            <a:off x="50292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292" name="Google Shape;292;p46"/>
          <p:cNvCxnSpPr/>
          <p:nvPr/>
        </p:nvCxnSpPr>
        <p:spPr>
          <a:xfrm>
            <a:off x="47244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293" name="Google Shape;293;p46"/>
          <p:cNvCxnSpPr/>
          <p:nvPr/>
        </p:nvCxnSpPr>
        <p:spPr>
          <a:xfrm>
            <a:off x="51816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294" name="Google Shape;294;p46"/>
          <p:cNvCxnSpPr/>
          <p:nvPr/>
        </p:nvCxnSpPr>
        <p:spPr>
          <a:xfrm>
            <a:off x="6096000" y="2141934"/>
            <a:ext cx="76200" cy="0"/>
          </a:xfrm>
          <a:prstGeom prst="straightConnector1">
            <a:avLst/>
          </a:prstGeom>
          <a:noFill/>
          <a:ln cap="flat" cmpd="sng" w="9525">
            <a:solidFill>
              <a:srgbClr val="000000"/>
            </a:solidFill>
            <a:prstDash val="solid"/>
            <a:miter lim="800000"/>
            <a:headEnd len="med" w="med" type="none"/>
            <a:tailEnd len="med" w="med" type="none"/>
          </a:ln>
        </p:spPr>
      </p:cxnSp>
      <p:sp>
        <p:nvSpPr>
          <p:cNvPr id="295" name="Google Shape;295;p46"/>
          <p:cNvSpPr txBox="1"/>
          <p:nvPr/>
        </p:nvSpPr>
        <p:spPr>
          <a:xfrm>
            <a:off x="4832350" y="1314450"/>
            <a:ext cx="387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zh-CN" sz="24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296" name="Google Shape;296;p46"/>
          <p:cNvSpPr/>
          <p:nvPr/>
        </p:nvSpPr>
        <p:spPr>
          <a:xfrm>
            <a:off x="6248400" y="1684734"/>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97" name="Google Shape;297;p46"/>
          <p:cNvSpPr/>
          <p:nvPr/>
        </p:nvSpPr>
        <p:spPr>
          <a:xfrm>
            <a:off x="6705600" y="1741884"/>
            <a:ext cx="762000" cy="685800"/>
          </a:xfrm>
          <a:prstGeom prst="roundRect">
            <a:avLst>
              <a:gd fmla="val 16667" name="adj"/>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i="0" lang="zh-CN" sz="3200" u="none">
                <a:solidFill>
                  <a:srgbClr val="000000"/>
                </a:solidFill>
                <a:latin typeface="Avenir"/>
                <a:ea typeface="Avenir"/>
                <a:cs typeface="Avenir"/>
                <a:sym typeface="Avenir"/>
              </a:rPr>
              <a:t>+1</a:t>
            </a:r>
            <a:endParaRPr>
              <a:latin typeface="Avenir"/>
              <a:ea typeface="Avenir"/>
              <a:cs typeface="Avenir"/>
              <a:sym typeface="Avenir"/>
            </a:endParaRPr>
          </a:p>
        </p:txBody>
      </p:sp>
      <p:cxnSp>
        <p:nvCxnSpPr>
          <p:cNvPr id="298" name="Google Shape;298;p46"/>
          <p:cNvCxnSpPr/>
          <p:nvPr/>
        </p:nvCxnSpPr>
        <p:spPr>
          <a:xfrm flipH="1" rot="10800000">
            <a:off x="62484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299" name="Google Shape;299;p46"/>
          <p:cNvCxnSpPr/>
          <p:nvPr/>
        </p:nvCxnSpPr>
        <p:spPr>
          <a:xfrm>
            <a:off x="64008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300" name="Google Shape;300;p46"/>
          <p:cNvCxnSpPr/>
          <p:nvPr/>
        </p:nvCxnSpPr>
        <p:spPr>
          <a:xfrm>
            <a:off x="60960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301" name="Google Shape;301;p46"/>
          <p:cNvCxnSpPr/>
          <p:nvPr/>
        </p:nvCxnSpPr>
        <p:spPr>
          <a:xfrm>
            <a:off x="65532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302" name="Google Shape;302;p46"/>
          <p:cNvCxnSpPr/>
          <p:nvPr/>
        </p:nvCxnSpPr>
        <p:spPr>
          <a:xfrm>
            <a:off x="7467600" y="2141934"/>
            <a:ext cx="76200" cy="0"/>
          </a:xfrm>
          <a:prstGeom prst="straightConnector1">
            <a:avLst/>
          </a:prstGeom>
          <a:noFill/>
          <a:ln cap="flat" cmpd="sng" w="9525">
            <a:solidFill>
              <a:srgbClr val="000000"/>
            </a:solidFill>
            <a:prstDash val="solid"/>
            <a:miter lim="800000"/>
            <a:headEnd len="med" w="med" type="none"/>
            <a:tailEnd len="med" w="med" type="none"/>
          </a:ln>
        </p:spPr>
      </p:cxnSp>
      <p:sp>
        <p:nvSpPr>
          <p:cNvPr id="303" name="Google Shape;303;p46"/>
          <p:cNvSpPr txBox="1"/>
          <p:nvPr/>
        </p:nvSpPr>
        <p:spPr>
          <a:xfrm>
            <a:off x="6203950" y="1314450"/>
            <a:ext cx="387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zh-CN" sz="24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304" name="Google Shape;304;p46"/>
          <p:cNvSpPr/>
          <p:nvPr/>
        </p:nvSpPr>
        <p:spPr>
          <a:xfrm>
            <a:off x="7620000" y="1684734"/>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05" name="Google Shape;305;p46"/>
          <p:cNvCxnSpPr/>
          <p:nvPr/>
        </p:nvCxnSpPr>
        <p:spPr>
          <a:xfrm flipH="1" rot="10800000">
            <a:off x="76200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306" name="Google Shape;306;p46"/>
          <p:cNvCxnSpPr/>
          <p:nvPr/>
        </p:nvCxnSpPr>
        <p:spPr>
          <a:xfrm>
            <a:off x="77724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307" name="Google Shape;307;p46"/>
          <p:cNvCxnSpPr/>
          <p:nvPr/>
        </p:nvCxnSpPr>
        <p:spPr>
          <a:xfrm>
            <a:off x="7467600" y="2141934"/>
            <a:ext cx="152400" cy="0"/>
          </a:xfrm>
          <a:prstGeom prst="straightConnector1">
            <a:avLst/>
          </a:prstGeom>
          <a:noFill/>
          <a:ln cap="flat" cmpd="sng" w="9525">
            <a:solidFill>
              <a:srgbClr val="000000"/>
            </a:solidFill>
            <a:prstDash val="solid"/>
            <a:miter lim="800000"/>
            <a:headEnd len="med" w="med" type="none"/>
            <a:tailEnd len="med" w="med" type="none"/>
          </a:ln>
        </p:spPr>
      </p:cxnSp>
      <p:sp>
        <p:nvSpPr>
          <p:cNvPr id="308" name="Google Shape;308;p46"/>
          <p:cNvSpPr txBox="1"/>
          <p:nvPr/>
        </p:nvSpPr>
        <p:spPr>
          <a:xfrm>
            <a:off x="7567612" y="1314450"/>
            <a:ext cx="404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zh-CN" sz="2400" u="none">
                <a:solidFill>
                  <a:srgbClr val="000000"/>
                </a:solidFill>
                <a:latin typeface="Avenir"/>
                <a:ea typeface="Avenir"/>
                <a:cs typeface="Avenir"/>
                <a:sym typeface="Avenir"/>
              </a:rPr>
              <a:t>C</a:t>
            </a:r>
            <a:endParaRPr>
              <a:latin typeface="Avenir"/>
              <a:ea typeface="Avenir"/>
              <a:cs typeface="Avenir"/>
              <a:sym typeface="Avenir"/>
            </a:endParaRPr>
          </a:p>
        </p:txBody>
      </p:sp>
      <p:cxnSp>
        <p:nvCxnSpPr>
          <p:cNvPr id="309" name="Google Shape;309;p46"/>
          <p:cNvCxnSpPr/>
          <p:nvPr/>
        </p:nvCxnSpPr>
        <p:spPr>
          <a:xfrm>
            <a:off x="7924800" y="2141934"/>
            <a:ext cx="152400" cy="0"/>
          </a:xfrm>
          <a:prstGeom prst="straightConnector1">
            <a:avLst/>
          </a:prstGeom>
          <a:noFill/>
          <a:ln cap="flat" cmpd="sng" w="9525">
            <a:solidFill>
              <a:srgbClr val="000000"/>
            </a:solidFill>
            <a:prstDash val="solid"/>
            <a:miter lim="800000"/>
            <a:headEnd len="med" w="med" type="none"/>
            <a:tailEnd len="med" w="med" type="none"/>
          </a:ln>
        </p:spPr>
      </p:cxnSp>
      <p:sp>
        <p:nvSpPr>
          <p:cNvPr id="310" name="Google Shape;310;p46"/>
          <p:cNvSpPr txBox="1"/>
          <p:nvPr/>
        </p:nvSpPr>
        <p:spPr>
          <a:xfrm>
            <a:off x="4419600" y="4789500"/>
            <a:ext cx="4724400" cy="354000"/>
          </a:xfrm>
          <a:prstGeom prst="rect">
            <a:avLst/>
          </a:prstGeom>
          <a:noFill/>
          <a:ln>
            <a:noFill/>
          </a:ln>
        </p:spPr>
        <p:txBody>
          <a:bodyPr anchorCtr="0" anchor="t" bIns="91425" lIns="91425" spcFirstLastPara="1" rIns="91425" wrap="square" tIns="91425">
            <a:spAutoFit/>
          </a:bodyPr>
          <a:lstStyle/>
          <a:p>
            <a:pPr indent="0" lvl="0" marL="0" rtl="0" algn="l">
              <a:lnSpc>
                <a:spcPct val="122000"/>
              </a:lnSpc>
              <a:spcBef>
                <a:spcPts val="1800"/>
              </a:spcBef>
              <a:spcAft>
                <a:spcPts val="1800"/>
              </a:spcAft>
              <a:buNone/>
            </a:pPr>
            <a:r>
              <a:rPr b="1" lang="zh-CN" sz="1100">
                <a:solidFill>
                  <a:srgbClr val="121212"/>
                </a:solidFill>
                <a:highlight>
                  <a:schemeClr val="lt1"/>
                </a:highlight>
                <a:latin typeface="Avenir"/>
                <a:ea typeface="Avenir"/>
                <a:cs typeface="Avenir"/>
                <a:sym typeface="Avenir"/>
              </a:rPr>
              <a:t>https://cseweb.ucsd.edu/classes/sp09/cse141L/Slides/02-Verilog2.pdf</a:t>
            </a:r>
            <a:endParaRPr b="1" sz="1100">
              <a:solidFill>
                <a:srgbClr val="121212"/>
              </a:solidFill>
              <a:highlight>
                <a:schemeClr val="lt1"/>
              </a:highlight>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316" name="Google Shape;316;p47"/>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 C_in;</a:t>
            </a:r>
            <a:endParaRPr sz="1100">
              <a:latin typeface="Fira Code"/>
              <a:ea typeface="Fira Code"/>
              <a:cs typeface="Fira Code"/>
              <a:sym typeface="Fira Code"/>
            </a:endParaRPr>
          </a:p>
        </p:txBody>
      </p:sp>
      <p:sp>
        <p:nvSpPr>
          <p:cNvPr id="317" name="Google Shape;317;p47"/>
          <p:cNvSpPr/>
          <p:nvPr/>
        </p:nvSpPr>
        <p:spPr>
          <a:xfrm>
            <a:off x="7239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18" name="Google Shape;318;p47"/>
          <p:cNvSpPr/>
          <p:nvPr/>
        </p:nvSpPr>
        <p:spPr>
          <a:xfrm>
            <a:off x="69342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19" name="Google Shape;319;p47"/>
          <p:cNvSpPr/>
          <p:nvPr/>
        </p:nvSpPr>
        <p:spPr>
          <a:xfrm>
            <a:off x="66294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20" name="Google Shape;320;p47"/>
          <p:cNvSpPr/>
          <p:nvPr/>
        </p:nvSpPr>
        <p:spPr>
          <a:xfrm>
            <a:off x="63246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21" name="Google Shape;321;p47"/>
          <p:cNvSpPr/>
          <p:nvPr/>
        </p:nvSpPr>
        <p:spPr>
          <a:xfrm>
            <a:off x="60198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22" name="Google Shape;322;p47"/>
          <p:cNvSpPr/>
          <p:nvPr/>
        </p:nvSpPr>
        <p:spPr>
          <a:xfrm>
            <a:off x="5715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23" name="Google Shape;323;p47"/>
          <p:cNvCxnSpPr/>
          <p:nvPr/>
        </p:nvCxnSpPr>
        <p:spPr>
          <a:xfrm rot="10800000">
            <a:off x="5486400" y="165735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324" name="Google Shape;324;p47"/>
          <p:cNvCxnSpPr/>
          <p:nvPr/>
        </p:nvCxnSpPr>
        <p:spPr>
          <a:xfrm rot="10800000">
            <a:off x="5486400" y="2514600"/>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325" name="Google Shape;325;p47"/>
          <p:cNvSpPr txBox="1"/>
          <p:nvPr/>
        </p:nvSpPr>
        <p:spPr>
          <a:xfrm>
            <a:off x="5203825" y="1257300"/>
            <a:ext cx="2568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a:solidFill>
                  <a:srgbClr val="000000"/>
                </a:solidFill>
                <a:latin typeface="Avenir"/>
                <a:ea typeface="Avenir"/>
                <a:cs typeface="Avenir"/>
                <a:sym typeface="Avenir"/>
              </a:rPr>
              <a:t>Active Event Queue</a:t>
            </a:r>
            <a:endParaRPr>
              <a:latin typeface="Avenir"/>
              <a:ea typeface="Avenir"/>
              <a:cs typeface="Avenir"/>
              <a:sym typeface="Avenir"/>
            </a:endParaRPr>
          </a:p>
        </p:txBody>
      </p:sp>
      <p:sp>
        <p:nvSpPr>
          <p:cNvPr id="326" name="Google Shape;326;p47"/>
          <p:cNvSpPr txBox="1"/>
          <p:nvPr/>
        </p:nvSpPr>
        <p:spPr>
          <a:xfrm>
            <a:off x="4191000" y="1885950"/>
            <a:ext cx="533400" cy="4002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327" name="Google Shape;327;p47"/>
          <p:cNvSpPr txBox="1"/>
          <p:nvPr/>
        </p:nvSpPr>
        <p:spPr>
          <a:xfrm>
            <a:off x="4191000" y="2400300"/>
            <a:ext cx="533400" cy="4002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1</a:t>
            </a:r>
            <a:endParaRPr>
              <a:latin typeface="Avenir"/>
              <a:ea typeface="Avenir"/>
              <a:cs typeface="Avenir"/>
              <a:sym typeface="Avenir"/>
            </a:endParaRPr>
          </a:p>
        </p:txBody>
      </p:sp>
      <p:sp>
        <p:nvSpPr>
          <p:cNvPr id="328" name="Google Shape;328;p47"/>
          <p:cNvSpPr txBox="1"/>
          <p:nvPr/>
        </p:nvSpPr>
        <p:spPr>
          <a:xfrm>
            <a:off x="4191000" y="2914650"/>
            <a:ext cx="533400" cy="4002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329" name="Google Shape;329;p47"/>
          <p:cNvSpPr txBox="1"/>
          <p:nvPr/>
        </p:nvSpPr>
        <p:spPr>
          <a:xfrm>
            <a:off x="4191000" y="3429000"/>
            <a:ext cx="533400" cy="4002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2</a:t>
            </a:r>
            <a:endParaRPr>
              <a:latin typeface="Avenir"/>
              <a:ea typeface="Avenir"/>
              <a:cs typeface="Avenir"/>
              <a:sym typeface="Avenir"/>
            </a:endParaRPr>
          </a:p>
        </p:txBody>
      </p:sp>
      <p:sp>
        <p:nvSpPr>
          <p:cNvPr id="330" name="Google Shape;330;p47"/>
          <p:cNvSpPr txBox="1"/>
          <p:nvPr/>
        </p:nvSpPr>
        <p:spPr>
          <a:xfrm>
            <a:off x="4191000" y="3943350"/>
            <a:ext cx="533400" cy="4002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C</a:t>
            </a:r>
            <a:endParaRPr>
              <a:latin typeface="Avenir"/>
              <a:ea typeface="Avenir"/>
              <a:cs typeface="Avenir"/>
              <a:sym typeface="Avenir"/>
            </a:endParaRPr>
          </a:p>
        </p:txBody>
      </p:sp>
      <p:sp>
        <p:nvSpPr>
          <p:cNvPr id="331" name="Google Shape;331;p47"/>
          <p:cNvSpPr txBox="1"/>
          <p:nvPr/>
        </p:nvSpPr>
        <p:spPr>
          <a:xfrm>
            <a:off x="5032375" y="2808684"/>
            <a:ext cx="3501900" cy="1708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Arial"/>
              <a:buNone/>
            </a:pPr>
            <a:r>
              <a:rPr b="1" i="0" lang="zh-CN" sz="2100" u="none">
                <a:solidFill>
                  <a:srgbClr val="FF0000"/>
                </a:solidFill>
                <a:latin typeface="Avenir"/>
                <a:ea typeface="Avenir"/>
                <a:cs typeface="Avenir"/>
                <a:sym typeface="Avenir"/>
              </a:rPr>
              <a:t>On clock edge all those events which are sensitive to the clock are added to the active event queue in any order!</a:t>
            </a:r>
            <a:endParaRPr sz="1100">
              <a:latin typeface="Avenir"/>
              <a:ea typeface="Avenir"/>
              <a:cs typeface="Avenir"/>
              <a:sym typeface="Aveni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337" name="Google Shape;337;p48"/>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 C_in;</a:t>
            </a:r>
            <a:endParaRPr sz="1100">
              <a:latin typeface="Fira Code"/>
              <a:ea typeface="Fira Code"/>
              <a:cs typeface="Fira Code"/>
              <a:sym typeface="Fira Code"/>
            </a:endParaRPr>
          </a:p>
        </p:txBody>
      </p:sp>
      <p:sp>
        <p:nvSpPr>
          <p:cNvPr id="338" name="Google Shape;338;p48"/>
          <p:cNvSpPr txBox="1"/>
          <p:nvPr/>
        </p:nvSpPr>
        <p:spPr>
          <a:xfrm>
            <a:off x="4191000" y="1885950"/>
            <a:ext cx="533400" cy="4002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339" name="Google Shape;339;p48"/>
          <p:cNvSpPr txBox="1"/>
          <p:nvPr/>
        </p:nvSpPr>
        <p:spPr>
          <a:xfrm>
            <a:off x="4191000" y="2400300"/>
            <a:ext cx="533400" cy="4002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1</a:t>
            </a:r>
            <a:endParaRPr>
              <a:latin typeface="Avenir"/>
              <a:ea typeface="Avenir"/>
              <a:cs typeface="Avenir"/>
              <a:sym typeface="Avenir"/>
            </a:endParaRPr>
          </a:p>
        </p:txBody>
      </p:sp>
      <p:sp>
        <p:nvSpPr>
          <p:cNvPr id="340" name="Google Shape;340;p48"/>
          <p:cNvSpPr txBox="1"/>
          <p:nvPr/>
        </p:nvSpPr>
        <p:spPr>
          <a:xfrm>
            <a:off x="4191000" y="2914650"/>
            <a:ext cx="533400" cy="4002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341" name="Google Shape;341;p48"/>
          <p:cNvSpPr txBox="1"/>
          <p:nvPr/>
        </p:nvSpPr>
        <p:spPr>
          <a:xfrm>
            <a:off x="4191000" y="3429000"/>
            <a:ext cx="533400" cy="4002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2</a:t>
            </a:r>
            <a:endParaRPr>
              <a:latin typeface="Avenir"/>
              <a:ea typeface="Avenir"/>
              <a:cs typeface="Avenir"/>
              <a:sym typeface="Avenir"/>
            </a:endParaRPr>
          </a:p>
        </p:txBody>
      </p:sp>
      <p:sp>
        <p:nvSpPr>
          <p:cNvPr id="342" name="Google Shape;342;p48"/>
          <p:cNvSpPr txBox="1"/>
          <p:nvPr/>
        </p:nvSpPr>
        <p:spPr>
          <a:xfrm>
            <a:off x="4191000" y="3943350"/>
            <a:ext cx="533400" cy="4002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C</a:t>
            </a:r>
            <a:endParaRPr>
              <a:latin typeface="Avenir"/>
              <a:ea typeface="Avenir"/>
              <a:cs typeface="Avenir"/>
              <a:sym typeface="Avenir"/>
            </a:endParaRPr>
          </a:p>
        </p:txBody>
      </p:sp>
      <p:sp>
        <p:nvSpPr>
          <p:cNvPr id="343" name="Google Shape;343;p48"/>
          <p:cNvSpPr txBox="1"/>
          <p:nvPr/>
        </p:nvSpPr>
        <p:spPr>
          <a:xfrm>
            <a:off x="5032375" y="2808684"/>
            <a:ext cx="3501900" cy="1708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Arial"/>
              <a:buNone/>
            </a:pPr>
            <a:r>
              <a:rPr b="1" i="0" lang="zh-CN" sz="2100" u="none">
                <a:solidFill>
                  <a:srgbClr val="FF0000"/>
                </a:solidFill>
                <a:latin typeface="Avenir"/>
                <a:ea typeface="Avenir"/>
                <a:cs typeface="Avenir"/>
                <a:sym typeface="Avenir"/>
              </a:rPr>
              <a:t>On clock edge all those events which are sensitive to the clock are added to the active event queue in any order!</a:t>
            </a:r>
            <a:endParaRPr sz="1100">
              <a:latin typeface="Avenir"/>
              <a:ea typeface="Avenir"/>
              <a:cs typeface="Avenir"/>
              <a:sym typeface="Avenir"/>
            </a:endParaRPr>
          </a:p>
        </p:txBody>
      </p:sp>
      <p:sp>
        <p:nvSpPr>
          <p:cNvPr id="344" name="Google Shape;344;p48"/>
          <p:cNvSpPr/>
          <p:nvPr/>
        </p:nvSpPr>
        <p:spPr>
          <a:xfrm>
            <a:off x="7239000" y="1657350"/>
            <a:ext cx="304800" cy="8574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400" u="none">
              <a:solidFill>
                <a:srgbClr val="000000"/>
              </a:solidFill>
              <a:latin typeface="Avenir"/>
              <a:ea typeface="Avenir"/>
              <a:cs typeface="Avenir"/>
              <a:sym typeface="Avenir"/>
            </a:endParaRPr>
          </a:p>
        </p:txBody>
      </p:sp>
      <p:sp>
        <p:nvSpPr>
          <p:cNvPr id="345" name="Google Shape;345;p48"/>
          <p:cNvSpPr txBox="1"/>
          <p:nvPr/>
        </p:nvSpPr>
        <p:spPr>
          <a:xfrm>
            <a:off x="71730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A</a:t>
            </a:r>
            <a:endParaRPr sz="2800"/>
          </a:p>
        </p:txBody>
      </p:sp>
      <p:sp>
        <p:nvSpPr>
          <p:cNvPr id="346" name="Google Shape;346;p48"/>
          <p:cNvSpPr/>
          <p:nvPr/>
        </p:nvSpPr>
        <p:spPr>
          <a:xfrm>
            <a:off x="69342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7" name="Google Shape;347;p48"/>
          <p:cNvSpPr/>
          <p:nvPr/>
        </p:nvSpPr>
        <p:spPr>
          <a:xfrm>
            <a:off x="66294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8" name="Google Shape;348;p48"/>
          <p:cNvSpPr/>
          <p:nvPr/>
        </p:nvSpPr>
        <p:spPr>
          <a:xfrm>
            <a:off x="63246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9" name="Google Shape;349;p48"/>
          <p:cNvSpPr/>
          <p:nvPr/>
        </p:nvSpPr>
        <p:spPr>
          <a:xfrm>
            <a:off x="60198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0" name="Google Shape;350;p48"/>
          <p:cNvSpPr/>
          <p:nvPr/>
        </p:nvSpPr>
        <p:spPr>
          <a:xfrm>
            <a:off x="5715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51" name="Google Shape;351;p48"/>
          <p:cNvCxnSpPr/>
          <p:nvPr/>
        </p:nvCxnSpPr>
        <p:spPr>
          <a:xfrm rot="10800000">
            <a:off x="5486400" y="165735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352" name="Google Shape;352;p48"/>
          <p:cNvCxnSpPr/>
          <p:nvPr/>
        </p:nvCxnSpPr>
        <p:spPr>
          <a:xfrm rot="10800000">
            <a:off x="5486400" y="2514600"/>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353" name="Google Shape;353;p48"/>
          <p:cNvSpPr txBox="1"/>
          <p:nvPr/>
        </p:nvSpPr>
        <p:spPr>
          <a:xfrm>
            <a:off x="5203825" y="1257300"/>
            <a:ext cx="2568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a:solidFill>
                  <a:srgbClr val="000000"/>
                </a:solidFill>
                <a:latin typeface="Avenir"/>
                <a:ea typeface="Avenir"/>
                <a:cs typeface="Avenir"/>
                <a:sym typeface="Avenir"/>
              </a:rPr>
              <a:t>Active Event Queue</a:t>
            </a:r>
            <a:endParaRPr>
              <a:latin typeface="Avenir"/>
              <a:ea typeface="Avenir"/>
              <a:cs typeface="Avenir"/>
              <a:sym typeface="Avenir"/>
            </a:endParaRPr>
          </a:p>
        </p:txBody>
      </p:sp>
      <p:cxnSp>
        <p:nvCxnSpPr>
          <p:cNvPr id="354" name="Google Shape;354;p48"/>
          <p:cNvCxnSpPr>
            <a:stCxn id="338" idx="3"/>
          </p:cNvCxnSpPr>
          <p:nvPr/>
        </p:nvCxnSpPr>
        <p:spPr>
          <a:xfrm>
            <a:off x="4724400" y="2086050"/>
            <a:ext cx="2402700" cy="0"/>
          </a:xfrm>
          <a:prstGeom prst="straightConnector1">
            <a:avLst/>
          </a:prstGeom>
          <a:noFill/>
          <a:ln cap="flat" cmpd="sng" w="38100">
            <a:solidFill>
              <a:srgbClr val="FF0000"/>
            </a:solidFill>
            <a:prstDash val="solid"/>
            <a:miter lim="800000"/>
            <a:headEnd len="med" w="med" type="none"/>
            <a:tailEnd len="med" w="med" type="stealth"/>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360" name="Google Shape;360;p49"/>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 C_in;</a:t>
            </a:r>
            <a:endParaRPr sz="1100">
              <a:latin typeface="Fira Code"/>
              <a:ea typeface="Fira Code"/>
              <a:cs typeface="Fira Code"/>
              <a:sym typeface="Fira Code"/>
            </a:endParaRPr>
          </a:p>
        </p:txBody>
      </p:sp>
      <p:sp>
        <p:nvSpPr>
          <p:cNvPr id="361" name="Google Shape;361;p49"/>
          <p:cNvSpPr txBox="1"/>
          <p:nvPr/>
        </p:nvSpPr>
        <p:spPr>
          <a:xfrm>
            <a:off x="4191000" y="1885950"/>
            <a:ext cx="533400" cy="4002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362" name="Google Shape;362;p49"/>
          <p:cNvSpPr txBox="1"/>
          <p:nvPr/>
        </p:nvSpPr>
        <p:spPr>
          <a:xfrm>
            <a:off x="4191000" y="2400300"/>
            <a:ext cx="533400" cy="4002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1</a:t>
            </a:r>
            <a:endParaRPr>
              <a:latin typeface="Avenir"/>
              <a:ea typeface="Avenir"/>
              <a:cs typeface="Avenir"/>
              <a:sym typeface="Avenir"/>
            </a:endParaRPr>
          </a:p>
        </p:txBody>
      </p:sp>
      <p:sp>
        <p:nvSpPr>
          <p:cNvPr id="363" name="Google Shape;363;p49"/>
          <p:cNvSpPr txBox="1"/>
          <p:nvPr/>
        </p:nvSpPr>
        <p:spPr>
          <a:xfrm>
            <a:off x="4191000" y="2914650"/>
            <a:ext cx="533400" cy="4002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364" name="Google Shape;364;p49"/>
          <p:cNvSpPr txBox="1"/>
          <p:nvPr/>
        </p:nvSpPr>
        <p:spPr>
          <a:xfrm>
            <a:off x="4191000" y="3429000"/>
            <a:ext cx="533400" cy="4002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2</a:t>
            </a:r>
            <a:endParaRPr>
              <a:latin typeface="Avenir"/>
              <a:ea typeface="Avenir"/>
              <a:cs typeface="Avenir"/>
              <a:sym typeface="Avenir"/>
            </a:endParaRPr>
          </a:p>
        </p:txBody>
      </p:sp>
      <p:sp>
        <p:nvSpPr>
          <p:cNvPr id="365" name="Google Shape;365;p49"/>
          <p:cNvSpPr txBox="1"/>
          <p:nvPr/>
        </p:nvSpPr>
        <p:spPr>
          <a:xfrm>
            <a:off x="4191000" y="3943350"/>
            <a:ext cx="533400" cy="4002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C</a:t>
            </a:r>
            <a:endParaRPr>
              <a:latin typeface="Avenir"/>
              <a:ea typeface="Avenir"/>
              <a:cs typeface="Avenir"/>
              <a:sym typeface="Avenir"/>
            </a:endParaRPr>
          </a:p>
        </p:txBody>
      </p:sp>
      <p:sp>
        <p:nvSpPr>
          <p:cNvPr id="366" name="Google Shape;366;p49"/>
          <p:cNvSpPr/>
          <p:nvPr/>
        </p:nvSpPr>
        <p:spPr>
          <a:xfrm>
            <a:off x="7239000" y="1657350"/>
            <a:ext cx="304800" cy="8574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400" u="none">
              <a:solidFill>
                <a:srgbClr val="000000"/>
              </a:solidFill>
              <a:latin typeface="Avenir"/>
              <a:ea typeface="Avenir"/>
              <a:cs typeface="Avenir"/>
              <a:sym typeface="Avenir"/>
            </a:endParaRPr>
          </a:p>
        </p:txBody>
      </p:sp>
      <p:sp>
        <p:nvSpPr>
          <p:cNvPr id="367" name="Google Shape;367;p49"/>
          <p:cNvSpPr txBox="1"/>
          <p:nvPr/>
        </p:nvSpPr>
        <p:spPr>
          <a:xfrm>
            <a:off x="71730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A</a:t>
            </a:r>
            <a:endParaRPr sz="2800"/>
          </a:p>
        </p:txBody>
      </p:sp>
      <p:sp>
        <p:nvSpPr>
          <p:cNvPr id="368" name="Google Shape;368;p49"/>
          <p:cNvSpPr/>
          <p:nvPr/>
        </p:nvSpPr>
        <p:spPr>
          <a:xfrm>
            <a:off x="6934200" y="1657350"/>
            <a:ext cx="304800" cy="8574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69" name="Google Shape;369;p49"/>
          <p:cNvSpPr/>
          <p:nvPr/>
        </p:nvSpPr>
        <p:spPr>
          <a:xfrm>
            <a:off x="66294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0" name="Google Shape;370;p49"/>
          <p:cNvSpPr/>
          <p:nvPr/>
        </p:nvSpPr>
        <p:spPr>
          <a:xfrm>
            <a:off x="63246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1" name="Google Shape;371;p49"/>
          <p:cNvSpPr/>
          <p:nvPr/>
        </p:nvSpPr>
        <p:spPr>
          <a:xfrm>
            <a:off x="60198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2" name="Google Shape;372;p49"/>
          <p:cNvSpPr/>
          <p:nvPr/>
        </p:nvSpPr>
        <p:spPr>
          <a:xfrm>
            <a:off x="5715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73" name="Google Shape;373;p49"/>
          <p:cNvCxnSpPr/>
          <p:nvPr/>
        </p:nvCxnSpPr>
        <p:spPr>
          <a:xfrm rot="10800000">
            <a:off x="5486400" y="165735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374" name="Google Shape;374;p49"/>
          <p:cNvCxnSpPr/>
          <p:nvPr/>
        </p:nvCxnSpPr>
        <p:spPr>
          <a:xfrm rot="10800000">
            <a:off x="5486400" y="2514600"/>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375" name="Google Shape;375;p49"/>
          <p:cNvSpPr txBox="1"/>
          <p:nvPr/>
        </p:nvSpPr>
        <p:spPr>
          <a:xfrm>
            <a:off x="5203825" y="1257300"/>
            <a:ext cx="2568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a:solidFill>
                  <a:srgbClr val="000000"/>
                </a:solidFill>
                <a:latin typeface="Avenir"/>
                <a:ea typeface="Avenir"/>
                <a:cs typeface="Avenir"/>
                <a:sym typeface="Avenir"/>
              </a:rPr>
              <a:t>Active Event Queue</a:t>
            </a:r>
            <a:endParaRPr>
              <a:latin typeface="Avenir"/>
              <a:ea typeface="Avenir"/>
              <a:cs typeface="Avenir"/>
              <a:sym typeface="Avenir"/>
            </a:endParaRPr>
          </a:p>
        </p:txBody>
      </p:sp>
      <p:cxnSp>
        <p:nvCxnSpPr>
          <p:cNvPr id="376" name="Google Shape;376;p49"/>
          <p:cNvCxnSpPr>
            <a:stCxn id="363" idx="3"/>
            <a:endCxn id="377" idx="1"/>
          </p:cNvCxnSpPr>
          <p:nvPr/>
        </p:nvCxnSpPr>
        <p:spPr>
          <a:xfrm flipH="1" rot="10800000">
            <a:off x="4724400" y="2057250"/>
            <a:ext cx="2143800" cy="1057500"/>
          </a:xfrm>
          <a:prstGeom prst="straightConnector1">
            <a:avLst/>
          </a:prstGeom>
          <a:noFill/>
          <a:ln cap="flat" cmpd="sng" w="38100">
            <a:solidFill>
              <a:srgbClr val="FF0000"/>
            </a:solidFill>
            <a:prstDash val="solid"/>
            <a:miter lim="800000"/>
            <a:headEnd len="med" w="med" type="none"/>
            <a:tailEnd len="med" w="med" type="stealth"/>
          </a:ln>
        </p:spPr>
      </p:cxnSp>
      <p:sp>
        <p:nvSpPr>
          <p:cNvPr id="377" name="Google Shape;377;p49"/>
          <p:cNvSpPr txBox="1"/>
          <p:nvPr/>
        </p:nvSpPr>
        <p:spPr>
          <a:xfrm>
            <a:off x="68682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B</a:t>
            </a:r>
            <a:endParaRPr sz="2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383" name="Google Shape;383;p50"/>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 C_in;</a:t>
            </a:r>
            <a:endParaRPr sz="1100">
              <a:latin typeface="Fira Code"/>
              <a:ea typeface="Fira Code"/>
              <a:cs typeface="Fira Code"/>
              <a:sym typeface="Fira Code"/>
            </a:endParaRPr>
          </a:p>
        </p:txBody>
      </p:sp>
      <p:sp>
        <p:nvSpPr>
          <p:cNvPr id="384" name="Google Shape;384;p50"/>
          <p:cNvSpPr txBox="1"/>
          <p:nvPr/>
        </p:nvSpPr>
        <p:spPr>
          <a:xfrm>
            <a:off x="4191000" y="1885950"/>
            <a:ext cx="533400" cy="4002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385" name="Google Shape;385;p50"/>
          <p:cNvSpPr txBox="1"/>
          <p:nvPr/>
        </p:nvSpPr>
        <p:spPr>
          <a:xfrm>
            <a:off x="4191000" y="2400300"/>
            <a:ext cx="533400" cy="4002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1</a:t>
            </a:r>
            <a:endParaRPr>
              <a:latin typeface="Avenir"/>
              <a:ea typeface="Avenir"/>
              <a:cs typeface="Avenir"/>
              <a:sym typeface="Avenir"/>
            </a:endParaRPr>
          </a:p>
        </p:txBody>
      </p:sp>
      <p:sp>
        <p:nvSpPr>
          <p:cNvPr id="386" name="Google Shape;386;p50"/>
          <p:cNvSpPr txBox="1"/>
          <p:nvPr/>
        </p:nvSpPr>
        <p:spPr>
          <a:xfrm>
            <a:off x="4191000" y="2914650"/>
            <a:ext cx="533400" cy="4002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387" name="Google Shape;387;p50"/>
          <p:cNvSpPr txBox="1"/>
          <p:nvPr/>
        </p:nvSpPr>
        <p:spPr>
          <a:xfrm>
            <a:off x="4191000" y="3429000"/>
            <a:ext cx="533400" cy="4002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2</a:t>
            </a:r>
            <a:endParaRPr>
              <a:latin typeface="Avenir"/>
              <a:ea typeface="Avenir"/>
              <a:cs typeface="Avenir"/>
              <a:sym typeface="Avenir"/>
            </a:endParaRPr>
          </a:p>
        </p:txBody>
      </p:sp>
      <p:sp>
        <p:nvSpPr>
          <p:cNvPr id="388" name="Google Shape;388;p50"/>
          <p:cNvSpPr txBox="1"/>
          <p:nvPr/>
        </p:nvSpPr>
        <p:spPr>
          <a:xfrm>
            <a:off x="4191000" y="3943350"/>
            <a:ext cx="533400" cy="4002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C</a:t>
            </a:r>
            <a:endParaRPr>
              <a:latin typeface="Avenir"/>
              <a:ea typeface="Avenir"/>
              <a:cs typeface="Avenir"/>
              <a:sym typeface="Avenir"/>
            </a:endParaRPr>
          </a:p>
        </p:txBody>
      </p:sp>
      <p:sp>
        <p:nvSpPr>
          <p:cNvPr id="389" name="Google Shape;389;p50"/>
          <p:cNvSpPr/>
          <p:nvPr/>
        </p:nvSpPr>
        <p:spPr>
          <a:xfrm>
            <a:off x="7239000" y="1657350"/>
            <a:ext cx="304800" cy="8574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400" u="none">
              <a:solidFill>
                <a:srgbClr val="000000"/>
              </a:solidFill>
              <a:latin typeface="Avenir"/>
              <a:ea typeface="Avenir"/>
              <a:cs typeface="Avenir"/>
              <a:sym typeface="Avenir"/>
            </a:endParaRPr>
          </a:p>
        </p:txBody>
      </p:sp>
      <p:sp>
        <p:nvSpPr>
          <p:cNvPr id="390" name="Google Shape;390;p50"/>
          <p:cNvSpPr txBox="1"/>
          <p:nvPr/>
        </p:nvSpPr>
        <p:spPr>
          <a:xfrm>
            <a:off x="71730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A</a:t>
            </a:r>
            <a:endParaRPr sz="2800"/>
          </a:p>
        </p:txBody>
      </p:sp>
      <p:sp>
        <p:nvSpPr>
          <p:cNvPr id="391" name="Google Shape;391;p50"/>
          <p:cNvSpPr/>
          <p:nvPr/>
        </p:nvSpPr>
        <p:spPr>
          <a:xfrm>
            <a:off x="6934200" y="1657350"/>
            <a:ext cx="304800" cy="8574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2" name="Google Shape;392;p50"/>
          <p:cNvSpPr/>
          <p:nvPr/>
        </p:nvSpPr>
        <p:spPr>
          <a:xfrm>
            <a:off x="6629400" y="1657350"/>
            <a:ext cx="304800" cy="8574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3" name="Google Shape;393;p50"/>
          <p:cNvSpPr/>
          <p:nvPr/>
        </p:nvSpPr>
        <p:spPr>
          <a:xfrm>
            <a:off x="63246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4" name="Google Shape;394;p50"/>
          <p:cNvSpPr/>
          <p:nvPr/>
        </p:nvSpPr>
        <p:spPr>
          <a:xfrm>
            <a:off x="60198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5" name="Google Shape;395;p50"/>
          <p:cNvSpPr/>
          <p:nvPr/>
        </p:nvSpPr>
        <p:spPr>
          <a:xfrm>
            <a:off x="5715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96" name="Google Shape;396;p50"/>
          <p:cNvCxnSpPr/>
          <p:nvPr/>
        </p:nvCxnSpPr>
        <p:spPr>
          <a:xfrm rot="10800000">
            <a:off x="5486400" y="165735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397" name="Google Shape;397;p50"/>
          <p:cNvCxnSpPr/>
          <p:nvPr/>
        </p:nvCxnSpPr>
        <p:spPr>
          <a:xfrm rot="10800000">
            <a:off x="5486400" y="2514600"/>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398" name="Google Shape;398;p50"/>
          <p:cNvSpPr txBox="1"/>
          <p:nvPr/>
        </p:nvSpPr>
        <p:spPr>
          <a:xfrm>
            <a:off x="5203825" y="1257300"/>
            <a:ext cx="2568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a:solidFill>
                  <a:srgbClr val="000000"/>
                </a:solidFill>
                <a:latin typeface="Avenir"/>
                <a:ea typeface="Avenir"/>
                <a:cs typeface="Avenir"/>
                <a:sym typeface="Avenir"/>
              </a:rPr>
              <a:t>Active Event Queue</a:t>
            </a:r>
            <a:endParaRPr>
              <a:latin typeface="Avenir"/>
              <a:ea typeface="Avenir"/>
              <a:cs typeface="Avenir"/>
              <a:sym typeface="Avenir"/>
            </a:endParaRPr>
          </a:p>
        </p:txBody>
      </p:sp>
      <p:cxnSp>
        <p:nvCxnSpPr>
          <p:cNvPr id="399" name="Google Shape;399;p50"/>
          <p:cNvCxnSpPr>
            <a:stCxn id="388" idx="3"/>
            <a:endCxn id="400" idx="1"/>
          </p:cNvCxnSpPr>
          <p:nvPr/>
        </p:nvCxnSpPr>
        <p:spPr>
          <a:xfrm flipH="1" rot="10800000">
            <a:off x="4724400" y="2057550"/>
            <a:ext cx="1839000" cy="2085900"/>
          </a:xfrm>
          <a:prstGeom prst="straightConnector1">
            <a:avLst/>
          </a:prstGeom>
          <a:noFill/>
          <a:ln cap="flat" cmpd="sng" w="38100">
            <a:solidFill>
              <a:srgbClr val="FF0000"/>
            </a:solidFill>
            <a:prstDash val="solid"/>
            <a:miter lim="800000"/>
            <a:headEnd len="med" w="med" type="none"/>
            <a:tailEnd len="med" w="med" type="stealth"/>
          </a:ln>
        </p:spPr>
      </p:cxnSp>
      <p:sp>
        <p:nvSpPr>
          <p:cNvPr id="401" name="Google Shape;401;p50"/>
          <p:cNvSpPr txBox="1"/>
          <p:nvPr/>
        </p:nvSpPr>
        <p:spPr>
          <a:xfrm>
            <a:off x="68682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B</a:t>
            </a:r>
            <a:endParaRPr sz="2800"/>
          </a:p>
        </p:txBody>
      </p:sp>
      <p:sp>
        <p:nvSpPr>
          <p:cNvPr id="400" name="Google Shape;400;p50"/>
          <p:cNvSpPr txBox="1"/>
          <p:nvPr/>
        </p:nvSpPr>
        <p:spPr>
          <a:xfrm>
            <a:off x="65634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C</a:t>
            </a:r>
            <a:endParaRPr sz="2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407" name="Google Shape;407;p51"/>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 C_in;</a:t>
            </a:r>
            <a:endParaRPr sz="1100">
              <a:latin typeface="Fira Code"/>
              <a:ea typeface="Fira Code"/>
              <a:cs typeface="Fira Code"/>
              <a:sym typeface="Fira Code"/>
            </a:endParaRPr>
          </a:p>
        </p:txBody>
      </p:sp>
      <p:sp>
        <p:nvSpPr>
          <p:cNvPr id="408" name="Google Shape;408;p51"/>
          <p:cNvSpPr txBox="1"/>
          <p:nvPr/>
        </p:nvSpPr>
        <p:spPr>
          <a:xfrm>
            <a:off x="4191000" y="1885950"/>
            <a:ext cx="533400" cy="4002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409" name="Google Shape;409;p51"/>
          <p:cNvSpPr txBox="1"/>
          <p:nvPr/>
        </p:nvSpPr>
        <p:spPr>
          <a:xfrm>
            <a:off x="4191000" y="2400300"/>
            <a:ext cx="533400" cy="4002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1</a:t>
            </a:r>
            <a:endParaRPr>
              <a:latin typeface="Avenir"/>
              <a:ea typeface="Avenir"/>
              <a:cs typeface="Avenir"/>
              <a:sym typeface="Avenir"/>
            </a:endParaRPr>
          </a:p>
        </p:txBody>
      </p:sp>
      <p:sp>
        <p:nvSpPr>
          <p:cNvPr id="410" name="Google Shape;410;p51"/>
          <p:cNvSpPr txBox="1"/>
          <p:nvPr/>
        </p:nvSpPr>
        <p:spPr>
          <a:xfrm>
            <a:off x="4191000" y="2914650"/>
            <a:ext cx="533400" cy="4002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411" name="Google Shape;411;p51"/>
          <p:cNvSpPr txBox="1"/>
          <p:nvPr/>
        </p:nvSpPr>
        <p:spPr>
          <a:xfrm>
            <a:off x="4191000" y="3429000"/>
            <a:ext cx="533400" cy="4002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2</a:t>
            </a:r>
            <a:endParaRPr>
              <a:latin typeface="Avenir"/>
              <a:ea typeface="Avenir"/>
              <a:cs typeface="Avenir"/>
              <a:sym typeface="Avenir"/>
            </a:endParaRPr>
          </a:p>
        </p:txBody>
      </p:sp>
      <p:sp>
        <p:nvSpPr>
          <p:cNvPr id="412" name="Google Shape;412;p51"/>
          <p:cNvSpPr txBox="1"/>
          <p:nvPr/>
        </p:nvSpPr>
        <p:spPr>
          <a:xfrm>
            <a:off x="4191000" y="3943350"/>
            <a:ext cx="533400" cy="4002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C</a:t>
            </a:r>
            <a:endParaRPr>
              <a:latin typeface="Avenir"/>
              <a:ea typeface="Avenir"/>
              <a:cs typeface="Avenir"/>
              <a:sym typeface="Avenir"/>
            </a:endParaRPr>
          </a:p>
        </p:txBody>
      </p:sp>
      <p:sp>
        <p:nvSpPr>
          <p:cNvPr id="413" name="Google Shape;413;p51"/>
          <p:cNvSpPr/>
          <p:nvPr/>
        </p:nvSpPr>
        <p:spPr>
          <a:xfrm>
            <a:off x="6629400" y="1657350"/>
            <a:ext cx="304800" cy="8574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400" u="none">
              <a:solidFill>
                <a:srgbClr val="000000"/>
              </a:solidFill>
              <a:latin typeface="Avenir"/>
              <a:ea typeface="Avenir"/>
              <a:cs typeface="Avenir"/>
              <a:sym typeface="Avenir"/>
            </a:endParaRPr>
          </a:p>
        </p:txBody>
      </p:sp>
      <p:sp>
        <p:nvSpPr>
          <p:cNvPr id="414" name="Google Shape;414;p51"/>
          <p:cNvSpPr txBox="1"/>
          <p:nvPr/>
        </p:nvSpPr>
        <p:spPr>
          <a:xfrm>
            <a:off x="65880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1</a:t>
            </a:r>
            <a:endParaRPr sz="2800"/>
          </a:p>
        </p:txBody>
      </p:sp>
      <p:sp>
        <p:nvSpPr>
          <p:cNvPr id="415" name="Google Shape;415;p51"/>
          <p:cNvSpPr/>
          <p:nvPr/>
        </p:nvSpPr>
        <p:spPr>
          <a:xfrm>
            <a:off x="7239000" y="1657350"/>
            <a:ext cx="304800" cy="8574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16" name="Google Shape;416;p51"/>
          <p:cNvSpPr/>
          <p:nvPr/>
        </p:nvSpPr>
        <p:spPr>
          <a:xfrm>
            <a:off x="6934200" y="1657350"/>
            <a:ext cx="304800" cy="8574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17" name="Google Shape;417;p51"/>
          <p:cNvSpPr/>
          <p:nvPr/>
        </p:nvSpPr>
        <p:spPr>
          <a:xfrm>
            <a:off x="63246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18" name="Google Shape;418;p51"/>
          <p:cNvSpPr/>
          <p:nvPr/>
        </p:nvSpPr>
        <p:spPr>
          <a:xfrm>
            <a:off x="60198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19" name="Google Shape;419;p51"/>
          <p:cNvSpPr/>
          <p:nvPr/>
        </p:nvSpPr>
        <p:spPr>
          <a:xfrm>
            <a:off x="5715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420" name="Google Shape;420;p51"/>
          <p:cNvCxnSpPr/>
          <p:nvPr/>
        </p:nvCxnSpPr>
        <p:spPr>
          <a:xfrm rot="10800000">
            <a:off x="5486400" y="165735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421" name="Google Shape;421;p51"/>
          <p:cNvCxnSpPr/>
          <p:nvPr/>
        </p:nvCxnSpPr>
        <p:spPr>
          <a:xfrm rot="10800000">
            <a:off x="5486400" y="2514600"/>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422" name="Google Shape;422;p51"/>
          <p:cNvSpPr txBox="1"/>
          <p:nvPr/>
        </p:nvSpPr>
        <p:spPr>
          <a:xfrm>
            <a:off x="5203825" y="1257300"/>
            <a:ext cx="2568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a:solidFill>
                  <a:srgbClr val="000000"/>
                </a:solidFill>
                <a:latin typeface="Avenir"/>
                <a:ea typeface="Avenir"/>
                <a:cs typeface="Avenir"/>
                <a:sym typeface="Avenir"/>
              </a:rPr>
              <a:t>Active Event Queue</a:t>
            </a:r>
            <a:endParaRPr>
              <a:latin typeface="Avenir"/>
              <a:ea typeface="Avenir"/>
              <a:cs typeface="Avenir"/>
              <a:sym typeface="Avenir"/>
            </a:endParaRPr>
          </a:p>
        </p:txBody>
      </p:sp>
      <p:cxnSp>
        <p:nvCxnSpPr>
          <p:cNvPr id="423" name="Google Shape;423;p51"/>
          <p:cNvCxnSpPr>
            <a:stCxn id="409" idx="3"/>
            <a:endCxn id="417" idx="3"/>
          </p:cNvCxnSpPr>
          <p:nvPr/>
        </p:nvCxnSpPr>
        <p:spPr>
          <a:xfrm flipH="1" rot="10800000">
            <a:off x="4724400" y="2085900"/>
            <a:ext cx="1905000" cy="514500"/>
          </a:xfrm>
          <a:prstGeom prst="straightConnector1">
            <a:avLst/>
          </a:prstGeom>
          <a:noFill/>
          <a:ln cap="flat" cmpd="sng" w="38100">
            <a:solidFill>
              <a:srgbClr val="FF0000"/>
            </a:solidFill>
            <a:prstDash val="solid"/>
            <a:miter lim="800000"/>
            <a:headEnd len="med" w="med" type="none"/>
            <a:tailEnd len="med" w="med" type="stealth"/>
          </a:ln>
        </p:spPr>
      </p:cxnSp>
      <p:sp>
        <p:nvSpPr>
          <p:cNvPr id="424" name="Google Shape;424;p51"/>
          <p:cNvSpPr txBox="1"/>
          <p:nvPr/>
        </p:nvSpPr>
        <p:spPr>
          <a:xfrm>
            <a:off x="71730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B</a:t>
            </a:r>
            <a:endParaRPr sz="2800"/>
          </a:p>
        </p:txBody>
      </p:sp>
      <p:sp>
        <p:nvSpPr>
          <p:cNvPr id="425" name="Google Shape;425;p51"/>
          <p:cNvSpPr txBox="1"/>
          <p:nvPr/>
        </p:nvSpPr>
        <p:spPr>
          <a:xfrm>
            <a:off x="68682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C</a:t>
            </a:r>
            <a:endParaRPr sz="2800"/>
          </a:p>
        </p:txBody>
      </p:sp>
      <p:sp>
        <p:nvSpPr>
          <p:cNvPr id="426" name="Google Shape;426;p51"/>
          <p:cNvSpPr txBox="1"/>
          <p:nvPr/>
        </p:nvSpPr>
        <p:spPr>
          <a:xfrm>
            <a:off x="5383100" y="2987075"/>
            <a:ext cx="3000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2400">
                <a:solidFill>
                  <a:srgbClr val="FF0000"/>
                </a:solidFill>
                <a:latin typeface="Avenir"/>
                <a:ea typeface="Avenir"/>
                <a:cs typeface="Avenir"/>
                <a:sym typeface="Avenir"/>
              </a:rPr>
              <a:t>A evaluates and as a consequence 1 is added to the event queue</a:t>
            </a:r>
            <a:endParaRPr>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Lab Sessions</a:t>
            </a:r>
            <a:endParaRPr>
              <a:latin typeface="Avenir"/>
              <a:ea typeface="Avenir"/>
              <a:cs typeface="Avenir"/>
              <a:sym typeface="Avenir"/>
            </a:endParaRPr>
          </a:p>
        </p:txBody>
      </p:sp>
      <p:sp>
        <p:nvSpPr>
          <p:cNvPr id="74" name="Google Shape;74;p16"/>
          <p:cNvSpPr txBox="1"/>
          <p:nvPr>
            <p:ph idx="1" type="body"/>
          </p:nvPr>
        </p:nvSpPr>
        <p:spPr>
          <a:xfrm>
            <a:off x="62625" y="1138800"/>
            <a:ext cx="9144000" cy="3933300"/>
          </a:xfrm>
          <a:prstGeom prst="rect">
            <a:avLst/>
          </a:prstGeom>
        </p:spPr>
        <p:txBody>
          <a:bodyPr anchorCtr="0" anchor="t" bIns="91425" lIns="91425" spcFirstLastPara="1" rIns="91425" wrap="square" tIns="91425">
            <a:normAutofit fontScale="62500"/>
          </a:bodyPr>
          <a:lstStyle/>
          <a:p>
            <a:pPr indent="-307975" lvl="0" marL="457200" rtl="0" algn="l">
              <a:lnSpc>
                <a:spcPct val="150000"/>
              </a:lnSpc>
              <a:spcBef>
                <a:spcPts val="0"/>
              </a:spcBef>
              <a:spcAft>
                <a:spcPts val="0"/>
              </a:spcAft>
              <a:buClr>
                <a:srgbClr val="FF9900"/>
              </a:buClr>
              <a:buSzPct val="100000"/>
              <a:buFont typeface="Avenir"/>
              <a:buChar char="●"/>
            </a:pPr>
            <a:r>
              <a:rPr b="1" lang="zh-CN" sz="2000">
                <a:solidFill>
                  <a:srgbClr val="FF9900"/>
                </a:solidFill>
                <a:latin typeface="Avenir"/>
                <a:ea typeface="Avenir"/>
                <a:cs typeface="Avenir"/>
                <a:sym typeface="Avenir"/>
              </a:rPr>
              <a:t>Lab 01</a:t>
            </a:r>
            <a:endParaRPr b="1" sz="2000">
              <a:solidFill>
                <a:srgbClr val="FF9900"/>
              </a:solidFill>
              <a:latin typeface="Avenir"/>
              <a:ea typeface="Avenir"/>
              <a:cs typeface="Avenir"/>
              <a:sym typeface="Avenir"/>
            </a:endParaRPr>
          </a:p>
          <a:p>
            <a:pPr indent="-307975" lvl="1" marL="914400" rtl="0" algn="l">
              <a:lnSpc>
                <a:spcPct val="150000"/>
              </a:lnSpc>
              <a:spcBef>
                <a:spcPts val="0"/>
              </a:spcBef>
              <a:spcAft>
                <a:spcPts val="0"/>
              </a:spcAft>
              <a:buSzPct val="100000"/>
              <a:buFont typeface="Avenir"/>
              <a:buChar char="○"/>
            </a:pPr>
            <a:r>
              <a:rPr lang="zh-CN" sz="2000">
                <a:latin typeface="Avenir"/>
                <a:ea typeface="Avenir"/>
                <a:cs typeface="Avenir"/>
                <a:sym typeface="Avenir"/>
              </a:rPr>
              <a:t>Implement a 5-staged pipelined CPU with forwarding and predicted-not-taken to support RV32I instructions.</a:t>
            </a:r>
            <a:endParaRPr sz="2000">
              <a:latin typeface="Avenir"/>
              <a:ea typeface="Avenir"/>
              <a:cs typeface="Avenir"/>
              <a:sym typeface="Avenir"/>
            </a:endParaRPr>
          </a:p>
          <a:p>
            <a:pPr indent="-307975" lvl="0" marL="457200" rtl="0" algn="l">
              <a:lnSpc>
                <a:spcPct val="150000"/>
              </a:lnSpc>
              <a:spcBef>
                <a:spcPts val="0"/>
              </a:spcBef>
              <a:spcAft>
                <a:spcPts val="0"/>
              </a:spcAft>
              <a:buClr>
                <a:srgbClr val="FA8900"/>
              </a:buClr>
              <a:buSzPct val="100000"/>
              <a:buFont typeface="Avenir"/>
              <a:buChar char="●"/>
            </a:pPr>
            <a:r>
              <a:rPr b="1" lang="zh-CN" sz="2000">
                <a:solidFill>
                  <a:srgbClr val="FA8900"/>
                </a:solidFill>
                <a:latin typeface="Avenir"/>
                <a:ea typeface="Avenir"/>
                <a:cs typeface="Avenir"/>
                <a:sym typeface="Avenir"/>
              </a:rPr>
              <a:t>Lab 02</a:t>
            </a:r>
            <a:endParaRPr b="1" sz="2000">
              <a:solidFill>
                <a:srgbClr val="FA8900"/>
              </a:solidFill>
              <a:latin typeface="Avenir"/>
              <a:ea typeface="Avenir"/>
              <a:cs typeface="Avenir"/>
              <a:sym typeface="Avenir"/>
            </a:endParaRPr>
          </a:p>
          <a:p>
            <a:pPr indent="-307975" lvl="1" marL="914400" rtl="0" algn="l">
              <a:lnSpc>
                <a:spcPct val="150000"/>
              </a:lnSpc>
              <a:spcBef>
                <a:spcPts val="0"/>
              </a:spcBef>
              <a:spcAft>
                <a:spcPts val="0"/>
              </a:spcAft>
              <a:buSzPct val="100000"/>
              <a:buFont typeface="Avenir"/>
              <a:buChar char="○"/>
            </a:pPr>
            <a:r>
              <a:rPr lang="zh-CN" sz="2000">
                <a:latin typeface="Avenir"/>
                <a:ea typeface="Avenir"/>
                <a:cs typeface="Avenir"/>
                <a:sym typeface="Avenir"/>
              </a:rPr>
              <a:t>Implement handling of interrupt and exception on the pipelined CPU from Lab 01.</a:t>
            </a:r>
            <a:endParaRPr sz="2000">
              <a:latin typeface="Avenir"/>
              <a:ea typeface="Avenir"/>
              <a:cs typeface="Avenir"/>
              <a:sym typeface="Avenir"/>
            </a:endParaRPr>
          </a:p>
          <a:p>
            <a:pPr indent="-307975" lvl="0" marL="457200" rtl="0" algn="l">
              <a:lnSpc>
                <a:spcPct val="150000"/>
              </a:lnSpc>
              <a:spcBef>
                <a:spcPts val="0"/>
              </a:spcBef>
              <a:spcAft>
                <a:spcPts val="0"/>
              </a:spcAft>
              <a:buClr>
                <a:srgbClr val="FF9900"/>
              </a:buClr>
              <a:buSzPct val="100000"/>
              <a:buFont typeface="Avenir"/>
              <a:buChar char="●"/>
            </a:pPr>
            <a:r>
              <a:rPr b="1" lang="zh-CN" sz="2000">
                <a:solidFill>
                  <a:srgbClr val="FF9900"/>
                </a:solidFill>
                <a:latin typeface="Avenir"/>
                <a:ea typeface="Avenir"/>
                <a:cs typeface="Avenir"/>
                <a:sym typeface="Avenir"/>
              </a:rPr>
              <a:t>Lab 03</a:t>
            </a:r>
            <a:endParaRPr b="1" sz="2000">
              <a:solidFill>
                <a:srgbClr val="FF9900"/>
              </a:solidFill>
              <a:latin typeface="Avenir"/>
              <a:ea typeface="Avenir"/>
              <a:cs typeface="Avenir"/>
              <a:sym typeface="Avenir"/>
            </a:endParaRPr>
          </a:p>
          <a:p>
            <a:pPr indent="-307975" lvl="1" marL="914400" rtl="0" algn="l">
              <a:lnSpc>
                <a:spcPct val="150000"/>
              </a:lnSpc>
              <a:spcBef>
                <a:spcPts val="0"/>
              </a:spcBef>
              <a:spcAft>
                <a:spcPts val="0"/>
              </a:spcAft>
              <a:buSzPct val="100000"/>
              <a:buFont typeface="Avenir"/>
              <a:buChar char="○"/>
            </a:pPr>
            <a:r>
              <a:rPr lang="zh-CN" sz="2000">
                <a:latin typeface="Avenir"/>
                <a:ea typeface="Avenir"/>
                <a:cs typeface="Avenir"/>
                <a:sym typeface="Avenir"/>
              </a:rPr>
              <a:t>Implement a two-way associative cache through simulation.	</a:t>
            </a:r>
            <a:endParaRPr sz="2000">
              <a:latin typeface="Avenir"/>
              <a:ea typeface="Avenir"/>
              <a:cs typeface="Avenir"/>
              <a:sym typeface="Avenir"/>
            </a:endParaRPr>
          </a:p>
          <a:p>
            <a:pPr indent="-307975" lvl="0" marL="457200" rtl="0" algn="l">
              <a:lnSpc>
                <a:spcPct val="150000"/>
              </a:lnSpc>
              <a:spcBef>
                <a:spcPts val="0"/>
              </a:spcBef>
              <a:spcAft>
                <a:spcPts val="0"/>
              </a:spcAft>
              <a:buClr>
                <a:srgbClr val="FF9900"/>
              </a:buClr>
              <a:buSzPct val="100000"/>
              <a:buFont typeface="Avenir"/>
              <a:buChar char="●"/>
            </a:pPr>
            <a:r>
              <a:rPr b="1" lang="zh-CN" sz="2000">
                <a:solidFill>
                  <a:srgbClr val="FF9900"/>
                </a:solidFill>
                <a:latin typeface="Avenir"/>
                <a:ea typeface="Avenir"/>
                <a:cs typeface="Avenir"/>
                <a:sym typeface="Avenir"/>
              </a:rPr>
              <a:t>Lab 04</a:t>
            </a:r>
            <a:endParaRPr b="1" sz="2000">
              <a:solidFill>
                <a:srgbClr val="FF9900"/>
              </a:solidFill>
              <a:latin typeface="Avenir"/>
              <a:ea typeface="Avenir"/>
              <a:cs typeface="Avenir"/>
              <a:sym typeface="Avenir"/>
            </a:endParaRPr>
          </a:p>
          <a:p>
            <a:pPr indent="-307975" lvl="1" marL="914400" rtl="0" algn="l">
              <a:lnSpc>
                <a:spcPct val="150000"/>
              </a:lnSpc>
              <a:spcBef>
                <a:spcPts val="0"/>
              </a:spcBef>
              <a:spcAft>
                <a:spcPts val="0"/>
              </a:spcAft>
              <a:buSzPct val="100000"/>
              <a:buFont typeface="Avenir"/>
              <a:buChar char="○"/>
            </a:pPr>
            <a:r>
              <a:rPr lang="zh-CN" sz="2000">
                <a:latin typeface="Avenir"/>
                <a:ea typeface="Avenir"/>
                <a:cs typeface="Avenir"/>
                <a:sym typeface="Avenir"/>
              </a:rPr>
              <a:t>Incorporate the two-way associative cache from Lab </a:t>
            </a:r>
            <a:r>
              <a:rPr lang="zh-CN" sz="2000">
                <a:latin typeface="Avenir"/>
                <a:ea typeface="Avenir"/>
                <a:cs typeface="Avenir"/>
                <a:sym typeface="Avenir"/>
              </a:rPr>
              <a:t>0</a:t>
            </a:r>
            <a:r>
              <a:rPr lang="zh-CN" sz="2000">
                <a:latin typeface="Avenir"/>
                <a:ea typeface="Avenir"/>
                <a:cs typeface="Avenir"/>
                <a:sym typeface="Avenir"/>
              </a:rPr>
              <a:t>3 to the pipelined CPU from Lab 02.</a:t>
            </a:r>
            <a:endParaRPr sz="2000">
              <a:latin typeface="Avenir"/>
              <a:ea typeface="Avenir"/>
              <a:cs typeface="Avenir"/>
              <a:sym typeface="Avenir"/>
            </a:endParaRPr>
          </a:p>
          <a:p>
            <a:pPr indent="-307975" lvl="0" marL="457200" rtl="0" algn="l">
              <a:lnSpc>
                <a:spcPct val="150000"/>
              </a:lnSpc>
              <a:spcBef>
                <a:spcPts val="0"/>
              </a:spcBef>
              <a:spcAft>
                <a:spcPts val="0"/>
              </a:spcAft>
              <a:buClr>
                <a:srgbClr val="FF9900"/>
              </a:buClr>
              <a:buSzPct val="100000"/>
              <a:buFont typeface="Avenir"/>
              <a:buChar char="●"/>
            </a:pPr>
            <a:r>
              <a:rPr b="1" lang="zh-CN" sz="2000">
                <a:solidFill>
                  <a:srgbClr val="FF9900"/>
                </a:solidFill>
                <a:latin typeface="Avenir"/>
                <a:ea typeface="Avenir"/>
                <a:cs typeface="Avenir"/>
                <a:sym typeface="Avenir"/>
              </a:rPr>
              <a:t>Lab 05</a:t>
            </a:r>
            <a:endParaRPr b="1" sz="2000">
              <a:solidFill>
                <a:srgbClr val="FF9900"/>
              </a:solidFill>
              <a:latin typeface="Avenir"/>
              <a:ea typeface="Avenir"/>
              <a:cs typeface="Avenir"/>
              <a:sym typeface="Avenir"/>
            </a:endParaRPr>
          </a:p>
          <a:p>
            <a:pPr indent="-307975" lvl="1" marL="914400" rtl="0" algn="l">
              <a:lnSpc>
                <a:spcPct val="150000"/>
              </a:lnSpc>
              <a:spcBef>
                <a:spcPts val="0"/>
              </a:spcBef>
              <a:spcAft>
                <a:spcPts val="0"/>
              </a:spcAft>
              <a:buSzPct val="100000"/>
              <a:buFont typeface="Avenir"/>
              <a:buChar char="○"/>
            </a:pPr>
            <a:r>
              <a:rPr lang="zh-CN" sz="2000">
                <a:latin typeface="Avenir"/>
                <a:ea typeface="Avenir"/>
                <a:cs typeface="Avenir"/>
                <a:sym typeface="Avenir"/>
              </a:rPr>
              <a:t>Extend the pipelined CPU from Lab 02 to support multi-cycle operations, out-of-order execution, and hazard detection</a:t>
            </a:r>
            <a:endParaRPr sz="2000">
              <a:latin typeface="Avenir"/>
              <a:ea typeface="Avenir"/>
              <a:cs typeface="Avenir"/>
              <a:sym typeface="Avenir"/>
            </a:endParaRPr>
          </a:p>
          <a:p>
            <a:pPr indent="-307975" lvl="0" marL="457200" rtl="0" algn="l">
              <a:lnSpc>
                <a:spcPct val="150000"/>
              </a:lnSpc>
              <a:spcBef>
                <a:spcPts val="0"/>
              </a:spcBef>
              <a:spcAft>
                <a:spcPts val="0"/>
              </a:spcAft>
              <a:buClr>
                <a:srgbClr val="FF9900"/>
              </a:buClr>
              <a:buSzPct val="100000"/>
              <a:buFont typeface="Avenir"/>
              <a:buChar char="●"/>
            </a:pPr>
            <a:r>
              <a:rPr b="1" lang="zh-CN" sz="2000">
                <a:solidFill>
                  <a:srgbClr val="FF9900"/>
                </a:solidFill>
                <a:latin typeface="Avenir"/>
                <a:ea typeface="Avenir"/>
                <a:cs typeface="Avenir"/>
                <a:sym typeface="Avenir"/>
              </a:rPr>
              <a:t>Lab 06</a:t>
            </a:r>
            <a:endParaRPr b="1" sz="2000">
              <a:solidFill>
                <a:srgbClr val="FF9900"/>
              </a:solidFill>
              <a:latin typeface="Avenir"/>
              <a:ea typeface="Avenir"/>
              <a:cs typeface="Avenir"/>
              <a:sym typeface="Avenir"/>
            </a:endParaRPr>
          </a:p>
          <a:p>
            <a:pPr indent="-307975" lvl="1" marL="914400" rtl="0" algn="l">
              <a:lnSpc>
                <a:spcPct val="150000"/>
              </a:lnSpc>
              <a:spcBef>
                <a:spcPts val="0"/>
              </a:spcBef>
              <a:spcAft>
                <a:spcPts val="0"/>
              </a:spcAft>
              <a:buSzPct val="100000"/>
              <a:buFont typeface="Avenir"/>
              <a:buChar char="○"/>
            </a:pPr>
            <a:r>
              <a:rPr lang="zh-CN" sz="2000">
                <a:latin typeface="Avenir"/>
                <a:ea typeface="Avenir"/>
                <a:cs typeface="Avenir"/>
                <a:sym typeface="Avenir"/>
              </a:rPr>
              <a:t>Extend the pipelined CPU from Lab 05 to support dynamic scheduling such as Scoreboarding or Tomasulo.</a:t>
            </a:r>
            <a:endParaRPr sz="2000">
              <a:latin typeface="Avenir"/>
              <a:ea typeface="Avenir"/>
              <a:cs typeface="Avenir"/>
              <a:sym typeface="Aveni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432" name="Google Shape;432;p52"/>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 C_in;</a:t>
            </a:r>
            <a:endParaRPr sz="1100">
              <a:latin typeface="Fira Code"/>
              <a:ea typeface="Fira Code"/>
              <a:cs typeface="Fira Code"/>
              <a:sym typeface="Fira Code"/>
            </a:endParaRPr>
          </a:p>
        </p:txBody>
      </p:sp>
      <p:sp>
        <p:nvSpPr>
          <p:cNvPr id="433" name="Google Shape;433;p52"/>
          <p:cNvSpPr txBox="1"/>
          <p:nvPr/>
        </p:nvSpPr>
        <p:spPr>
          <a:xfrm>
            <a:off x="4191000" y="1885950"/>
            <a:ext cx="533400" cy="4002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434" name="Google Shape;434;p52"/>
          <p:cNvSpPr txBox="1"/>
          <p:nvPr/>
        </p:nvSpPr>
        <p:spPr>
          <a:xfrm>
            <a:off x="4191000" y="2400300"/>
            <a:ext cx="533400" cy="4002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1</a:t>
            </a:r>
            <a:endParaRPr>
              <a:latin typeface="Avenir"/>
              <a:ea typeface="Avenir"/>
              <a:cs typeface="Avenir"/>
              <a:sym typeface="Avenir"/>
            </a:endParaRPr>
          </a:p>
        </p:txBody>
      </p:sp>
      <p:sp>
        <p:nvSpPr>
          <p:cNvPr id="435" name="Google Shape;435;p52"/>
          <p:cNvSpPr txBox="1"/>
          <p:nvPr/>
        </p:nvSpPr>
        <p:spPr>
          <a:xfrm>
            <a:off x="4191000" y="2914650"/>
            <a:ext cx="533400" cy="4002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436" name="Google Shape;436;p52"/>
          <p:cNvSpPr txBox="1"/>
          <p:nvPr/>
        </p:nvSpPr>
        <p:spPr>
          <a:xfrm>
            <a:off x="4191000" y="3429000"/>
            <a:ext cx="533400" cy="4002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2</a:t>
            </a:r>
            <a:endParaRPr>
              <a:latin typeface="Avenir"/>
              <a:ea typeface="Avenir"/>
              <a:cs typeface="Avenir"/>
              <a:sym typeface="Avenir"/>
            </a:endParaRPr>
          </a:p>
        </p:txBody>
      </p:sp>
      <p:sp>
        <p:nvSpPr>
          <p:cNvPr id="437" name="Google Shape;437;p52"/>
          <p:cNvSpPr txBox="1"/>
          <p:nvPr/>
        </p:nvSpPr>
        <p:spPr>
          <a:xfrm>
            <a:off x="4191000" y="3943350"/>
            <a:ext cx="533400" cy="4002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C</a:t>
            </a:r>
            <a:endParaRPr>
              <a:latin typeface="Avenir"/>
              <a:ea typeface="Avenir"/>
              <a:cs typeface="Avenir"/>
              <a:sym typeface="Avenir"/>
            </a:endParaRPr>
          </a:p>
        </p:txBody>
      </p:sp>
      <p:sp>
        <p:nvSpPr>
          <p:cNvPr id="438" name="Google Shape;438;p52"/>
          <p:cNvSpPr/>
          <p:nvPr/>
        </p:nvSpPr>
        <p:spPr>
          <a:xfrm>
            <a:off x="6629400" y="1657350"/>
            <a:ext cx="304800" cy="8574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400" u="none">
              <a:solidFill>
                <a:srgbClr val="000000"/>
              </a:solidFill>
              <a:latin typeface="Avenir"/>
              <a:ea typeface="Avenir"/>
              <a:cs typeface="Avenir"/>
              <a:sym typeface="Avenir"/>
            </a:endParaRPr>
          </a:p>
        </p:txBody>
      </p:sp>
      <p:sp>
        <p:nvSpPr>
          <p:cNvPr id="439" name="Google Shape;439;p52"/>
          <p:cNvSpPr txBox="1"/>
          <p:nvPr/>
        </p:nvSpPr>
        <p:spPr>
          <a:xfrm>
            <a:off x="65880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2</a:t>
            </a:r>
            <a:endParaRPr sz="2800"/>
          </a:p>
        </p:txBody>
      </p:sp>
      <p:sp>
        <p:nvSpPr>
          <p:cNvPr id="440" name="Google Shape;440;p52"/>
          <p:cNvSpPr/>
          <p:nvPr/>
        </p:nvSpPr>
        <p:spPr>
          <a:xfrm>
            <a:off x="7239000" y="1657350"/>
            <a:ext cx="304800" cy="8574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1" name="Google Shape;441;p52"/>
          <p:cNvSpPr/>
          <p:nvPr/>
        </p:nvSpPr>
        <p:spPr>
          <a:xfrm>
            <a:off x="6934200" y="1657350"/>
            <a:ext cx="304800" cy="8574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2" name="Google Shape;442;p52"/>
          <p:cNvSpPr/>
          <p:nvPr/>
        </p:nvSpPr>
        <p:spPr>
          <a:xfrm>
            <a:off x="63246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3" name="Google Shape;443;p52"/>
          <p:cNvSpPr/>
          <p:nvPr/>
        </p:nvSpPr>
        <p:spPr>
          <a:xfrm>
            <a:off x="60198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4" name="Google Shape;444;p52"/>
          <p:cNvSpPr/>
          <p:nvPr/>
        </p:nvSpPr>
        <p:spPr>
          <a:xfrm>
            <a:off x="5715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445" name="Google Shape;445;p52"/>
          <p:cNvCxnSpPr/>
          <p:nvPr/>
        </p:nvCxnSpPr>
        <p:spPr>
          <a:xfrm rot="10800000">
            <a:off x="5486400" y="165735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446" name="Google Shape;446;p52"/>
          <p:cNvCxnSpPr/>
          <p:nvPr/>
        </p:nvCxnSpPr>
        <p:spPr>
          <a:xfrm rot="10800000">
            <a:off x="5486400" y="2514600"/>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447" name="Google Shape;447;p52"/>
          <p:cNvSpPr txBox="1"/>
          <p:nvPr/>
        </p:nvSpPr>
        <p:spPr>
          <a:xfrm>
            <a:off x="5203825" y="1257300"/>
            <a:ext cx="2568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a:solidFill>
                  <a:srgbClr val="000000"/>
                </a:solidFill>
                <a:latin typeface="Avenir"/>
                <a:ea typeface="Avenir"/>
                <a:cs typeface="Avenir"/>
                <a:sym typeface="Avenir"/>
              </a:rPr>
              <a:t>Active Event Queue</a:t>
            </a:r>
            <a:endParaRPr>
              <a:latin typeface="Avenir"/>
              <a:ea typeface="Avenir"/>
              <a:cs typeface="Avenir"/>
              <a:sym typeface="Avenir"/>
            </a:endParaRPr>
          </a:p>
        </p:txBody>
      </p:sp>
      <p:sp>
        <p:nvSpPr>
          <p:cNvPr id="448" name="Google Shape;448;p52"/>
          <p:cNvSpPr txBox="1"/>
          <p:nvPr/>
        </p:nvSpPr>
        <p:spPr>
          <a:xfrm>
            <a:off x="71730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C</a:t>
            </a:r>
            <a:endParaRPr sz="2800"/>
          </a:p>
        </p:txBody>
      </p:sp>
      <p:sp>
        <p:nvSpPr>
          <p:cNvPr id="449" name="Google Shape;449;p52"/>
          <p:cNvSpPr txBox="1"/>
          <p:nvPr/>
        </p:nvSpPr>
        <p:spPr>
          <a:xfrm>
            <a:off x="6868200" y="1749600"/>
            <a:ext cx="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t>1</a:t>
            </a:r>
            <a:endParaRPr sz="2800"/>
          </a:p>
        </p:txBody>
      </p:sp>
      <p:sp>
        <p:nvSpPr>
          <p:cNvPr id="450" name="Google Shape;450;p52"/>
          <p:cNvSpPr txBox="1"/>
          <p:nvPr/>
        </p:nvSpPr>
        <p:spPr>
          <a:xfrm>
            <a:off x="5383100" y="2987075"/>
            <a:ext cx="3000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2400">
                <a:solidFill>
                  <a:srgbClr val="FF0000"/>
                </a:solidFill>
                <a:latin typeface="Avenir"/>
                <a:ea typeface="Avenir"/>
                <a:cs typeface="Avenir"/>
                <a:sym typeface="Avenir"/>
              </a:rPr>
              <a:t>Event queue is emptied before we go to next clock cycle</a:t>
            </a:r>
            <a:endParaRPr b="1" sz="2400">
              <a:solidFill>
                <a:srgbClr val="FF0000"/>
              </a:solidFill>
              <a:latin typeface="Avenir"/>
              <a:ea typeface="Avenir"/>
              <a:cs typeface="Avenir"/>
              <a:sym typeface="Aveni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456" name="Google Shape;456;p53"/>
          <p:cNvSpPr txBox="1"/>
          <p:nvPr>
            <p:ph idx="1" type="body"/>
          </p:nvPr>
        </p:nvSpPr>
        <p:spPr>
          <a:xfrm>
            <a:off x="311700" y="1145775"/>
            <a:ext cx="4107900" cy="519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9900"/>
              </a:buClr>
              <a:buSzPts val="1800"/>
              <a:buFont typeface="Courier New"/>
              <a:buNone/>
            </a:pPr>
            <a:r>
              <a:rPr lang="zh-CN" sz="1500">
                <a:solidFill>
                  <a:srgbClr val="009900"/>
                </a:solidFill>
                <a:latin typeface="Fira Code"/>
                <a:ea typeface="Fira Code"/>
                <a:cs typeface="Fira Code"/>
                <a:sym typeface="Fira Code"/>
              </a:rPr>
              <a:t>wire</a:t>
            </a:r>
            <a:r>
              <a:rPr lang="zh-CN" sz="1500">
                <a:solidFill>
                  <a:schemeClr val="dk1"/>
                </a:solidFill>
                <a:latin typeface="Fira Code"/>
                <a:ea typeface="Fira Code"/>
                <a:cs typeface="Fira Code"/>
                <a:sym typeface="Fira Code"/>
              </a:rPr>
              <a:t> A_in, B_in, C_in;</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009900"/>
              </a:buClr>
              <a:buSzPts val="1800"/>
              <a:buFont typeface="Courier New"/>
              <a:buNone/>
            </a:pPr>
            <a:r>
              <a:rPr lang="zh-CN" sz="1500">
                <a:solidFill>
                  <a:srgbClr val="009900"/>
                </a:solidFill>
                <a:latin typeface="Fira Code"/>
                <a:ea typeface="Fira Code"/>
                <a:cs typeface="Fira Code"/>
                <a:sym typeface="Fira Code"/>
              </a:rPr>
              <a:t>reg</a:t>
            </a:r>
            <a:r>
              <a:rPr lang="zh-CN" sz="1500">
                <a:solidFill>
                  <a:schemeClr val="dk1"/>
                </a:solidFill>
                <a:latin typeface="Fira Code"/>
                <a:ea typeface="Fira Code"/>
                <a:cs typeface="Fira Code"/>
                <a:sym typeface="Fira Code"/>
              </a:rPr>
              <a:t>  A_out, B_out, C_out;</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always</a:t>
            </a:r>
            <a:r>
              <a:rPr lang="zh-CN" sz="1500">
                <a:solidFill>
                  <a:schemeClr val="dk1"/>
                </a:solidFill>
                <a:latin typeface="Fira Code"/>
                <a:ea typeface="Fira Code"/>
                <a:cs typeface="Fira Code"/>
                <a:sym typeface="Fira Code"/>
              </a:rPr>
              <a:t> @( </a:t>
            </a:r>
            <a:r>
              <a:rPr lang="zh-CN" sz="1500">
                <a:solidFill>
                  <a:srgbClr val="3333CC"/>
                </a:solidFill>
                <a:latin typeface="Fira Code"/>
                <a:ea typeface="Fira Code"/>
                <a:cs typeface="Fira Code"/>
                <a:sym typeface="Fira Code"/>
              </a:rPr>
              <a:t>posedge</a:t>
            </a:r>
            <a:r>
              <a:rPr lang="zh-CN" sz="1500">
                <a:solidFill>
                  <a:schemeClr val="dk1"/>
                </a:solidFill>
                <a:latin typeface="Fira Code"/>
                <a:ea typeface="Fira Code"/>
                <a:cs typeface="Fira Code"/>
                <a:sym typeface="Fira Code"/>
              </a:rPr>
              <a:t> clk )</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Courier New"/>
              <a:buNone/>
            </a:pPr>
            <a:r>
              <a:rPr lang="zh-CN" sz="1500">
                <a:solidFill>
                  <a:schemeClr val="dk1"/>
                </a:solidFill>
                <a:latin typeface="Fira Code"/>
                <a:ea typeface="Fira Code"/>
                <a:cs typeface="Fira Code"/>
                <a:sym typeface="Fira Code"/>
              </a:rPr>
              <a:t>  A_out = A_in;</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assign</a:t>
            </a:r>
            <a:r>
              <a:rPr lang="zh-CN" sz="1500">
                <a:solidFill>
                  <a:schemeClr val="dk1"/>
                </a:solidFill>
                <a:latin typeface="Fira Code"/>
                <a:ea typeface="Fira Code"/>
                <a:cs typeface="Fira Code"/>
                <a:sym typeface="Fira Code"/>
              </a:rPr>
              <a:t> B_in = A_out + 1;</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always</a:t>
            </a:r>
            <a:r>
              <a:rPr lang="zh-CN" sz="1500">
                <a:solidFill>
                  <a:schemeClr val="dk1"/>
                </a:solidFill>
                <a:latin typeface="Fira Code"/>
                <a:ea typeface="Fira Code"/>
                <a:cs typeface="Fira Code"/>
                <a:sym typeface="Fira Code"/>
              </a:rPr>
              <a:t> @( </a:t>
            </a:r>
            <a:r>
              <a:rPr lang="zh-CN" sz="1500">
                <a:solidFill>
                  <a:srgbClr val="3333CC"/>
                </a:solidFill>
                <a:latin typeface="Fira Code"/>
                <a:ea typeface="Fira Code"/>
                <a:cs typeface="Fira Code"/>
                <a:sym typeface="Fira Code"/>
              </a:rPr>
              <a:t>posedge</a:t>
            </a:r>
            <a:r>
              <a:rPr lang="zh-CN" sz="1500">
                <a:solidFill>
                  <a:schemeClr val="dk1"/>
                </a:solidFill>
                <a:latin typeface="Fira Code"/>
                <a:ea typeface="Fira Code"/>
                <a:cs typeface="Fira Code"/>
                <a:sym typeface="Fira Code"/>
              </a:rPr>
              <a:t> clk )</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Courier New"/>
              <a:buNone/>
            </a:pPr>
            <a:r>
              <a:rPr lang="zh-CN" sz="1500">
                <a:solidFill>
                  <a:schemeClr val="dk1"/>
                </a:solidFill>
                <a:latin typeface="Fira Code"/>
                <a:ea typeface="Fira Code"/>
                <a:cs typeface="Fira Code"/>
                <a:sym typeface="Fira Code"/>
              </a:rPr>
              <a:t>  B_out = B_in;</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assign</a:t>
            </a:r>
            <a:r>
              <a:rPr lang="zh-CN" sz="1500">
                <a:solidFill>
                  <a:schemeClr val="dk1"/>
                </a:solidFill>
                <a:latin typeface="Fira Code"/>
                <a:ea typeface="Fira Code"/>
                <a:cs typeface="Fira Code"/>
                <a:sym typeface="Fira Code"/>
              </a:rPr>
              <a:t> C_in = B_out + 1;</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Times New Roman"/>
              <a:buNone/>
            </a:pPr>
            <a:r>
              <a:t/>
            </a:r>
            <a:endParaRPr sz="1500">
              <a:solidFill>
                <a:srgbClr val="3333CC"/>
              </a:solidFill>
              <a:latin typeface="Fira Code"/>
              <a:ea typeface="Fira Code"/>
              <a:cs typeface="Fira Code"/>
              <a:sym typeface="Fira Code"/>
            </a:endParaRPr>
          </a:p>
          <a:p>
            <a:pPr indent="0" lvl="0" marL="0" rtl="0" algn="l">
              <a:lnSpc>
                <a:spcPct val="100000"/>
              </a:lnSpc>
              <a:spcBef>
                <a:spcPts val="0"/>
              </a:spcBef>
              <a:spcAft>
                <a:spcPts val="0"/>
              </a:spcAft>
              <a:buClr>
                <a:srgbClr val="3333CC"/>
              </a:buClr>
              <a:buSzPts val="1800"/>
              <a:buFont typeface="Courier New"/>
              <a:buNone/>
            </a:pPr>
            <a:r>
              <a:rPr lang="zh-CN" sz="1500">
                <a:solidFill>
                  <a:srgbClr val="3333CC"/>
                </a:solidFill>
                <a:latin typeface="Fira Code"/>
                <a:ea typeface="Fira Code"/>
                <a:cs typeface="Fira Code"/>
                <a:sym typeface="Fira Code"/>
              </a:rPr>
              <a:t>always</a:t>
            </a:r>
            <a:r>
              <a:rPr lang="zh-CN" sz="1500">
                <a:solidFill>
                  <a:schemeClr val="dk1"/>
                </a:solidFill>
                <a:latin typeface="Fira Code"/>
                <a:ea typeface="Fira Code"/>
                <a:cs typeface="Fira Code"/>
                <a:sym typeface="Fira Code"/>
              </a:rPr>
              <a:t> @( </a:t>
            </a:r>
            <a:r>
              <a:rPr lang="zh-CN" sz="1500">
                <a:solidFill>
                  <a:srgbClr val="3333CC"/>
                </a:solidFill>
                <a:latin typeface="Fira Code"/>
                <a:ea typeface="Fira Code"/>
                <a:cs typeface="Fira Code"/>
                <a:sym typeface="Fira Code"/>
              </a:rPr>
              <a:t>posedge</a:t>
            </a:r>
            <a:r>
              <a:rPr lang="zh-CN" sz="1500">
                <a:solidFill>
                  <a:schemeClr val="dk1"/>
                </a:solidFill>
                <a:latin typeface="Fira Code"/>
                <a:ea typeface="Fira Code"/>
                <a:cs typeface="Fira Code"/>
                <a:sym typeface="Fira Code"/>
              </a:rPr>
              <a:t> clk )</a:t>
            </a:r>
            <a:endParaRPr sz="1100">
              <a:solidFill>
                <a:schemeClr val="dk1"/>
              </a:solidFill>
              <a:latin typeface="Fira Code"/>
              <a:ea typeface="Fira Code"/>
              <a:cs typeface="Fira Code"/>
              <a:sym typeface="Fira Code"/>
            </a:endParaRPr>
          </a:p>
          <a:p>
            <a:pPr indent="0" lvl="0" marL="0" rtl="0" algn="l">
              <a:lnSpc>
                <a:spcPct val="100000"/>
              </a:lnSpc>
              <a:spcBef>
                <a:spcPts val="0"/>
              </a:spcBef>
              <a:spcAft>
                <a:spcPts val="0"/>
              </a:spcAft>
              <a:buClr>
                <a:schemeClr val="dk1"/>
              </a:buClr>
              <a:buSzPts val="1800"/>
              <a:buFont typeface="Courier New"/>
              <a:buNone/>
            </a:pPr>
            <a:r>
              <a:rPr lang="zh-CN" sz="1500">
                <a:solidFill>
                  <a:schemeClr val="dk1"/>
                </a:solidFill>
                <a:latin typeface="Fira Code"/>
                <a:ea typeface="Fira Code"/>
                <a:cs typeface="Fira Code"/>
                <a:sym typeface="Fira Code"/>
              </a:rPr>
              <a:t>  C_out = C_in;</a:t>
            </a:r>
            <a:endParaRPr sz="1100">
              <a:solidFill>
                <a:schemeClr val="dk1"/>
              </a:solidFill>
              <a:latin typeface="Fira Code"/>
              <a:ea typeface="Fira Code"/>
              <a:cs typeface="Fira Code"/>
              <a:sym typeface="Fira Code"/>
            </a:endParaRPr>
          </a:p>
          <a:p>
            <a:pPr indent="0" lvl="0" marL="0" rtl="0" algn="l">
              <a:lnSpc>
                <a:spcPct val="110000"/>
              </a:lnSpc>
              <a:spcBef>
                <a:spcPts val="0"/>
              </a:spcBef>
              <a:spcAft>
                <a:spcPts val="1200"/>
              </a:spcAft>
              <a:buNone/>
            </a:pPr>
            <a:r>
              <a:t/>
            </a:r>
            <a:endParaRPr sz="1060">
              <a:latin typeface="Fira Code"/>
              <a:ea typeface="Fira Code"/>
              <a:cs typeface="Fira Code"/>
              <a:sym typeface="Fira Code"/>
            </a:endParaRPr>
          </a:p>
        </p:txBody>
      </p:sp>
      <p:sp>
        <p:nvSpPr>
          <p:cNvPr id="457" name="Google Shape;457;p53"/>
          <p:cNvSpPr/>
          <p:nvPr/>
        </p:nvSpPr>
        <p:spPr>
          <a:xfrm>
            <a:off x="4876800" y="1684734"/>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58" name="Google Shape;458;p53"/>
          <p:cNvSpPr/>
          <p:nvPr/>
        </p:nvSpPr>
        <p:spPr>
          <a:xfrm>
            <a:off x="5334000" y="1741884"/>
            <a:ext cx="762000" cy="685800"/>
          </a:xfrm>
          <a:prstGeom prst="roundRect">
            <a:avLst>
              <a:gd fmla="val 16667" name="adj"/>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i="0" lang="zh-CN" sz="3200" u="none">
                <a:solidFill>
                  <a:srgbClr val="000000"/>
                </a:solidFill>
                <a:latin typeface="Avenir"/>
                <a:ea typeface="Avenir"/>
                <a:cs typeface="Avenir"/>
                <a:sym typeface="Avenir"/>
              </a:rPr>
              <a:t>+1</a:t>
            </a:r>
            <a:endParaRPr>
              <a:latin typeface="Avenir"/>
              <a:ea typeface="Avenir"/>
              <a:cs typeface="Avenir"/>
              <a:sym typeface="Avenir"/>
            </a:endParaRPr>
          </a:p>
        </p:txBody>
      </p:sp>
      <p:cxnSp>
        <p:nvCxnSpPr>
          <p:cNvPr id="459" name="Google Shape;459;p53"/>
          <p:cNvCxnSpPr/>
          <p:nvPr/>
        </p:nvCxnSpPr>
        <p:spPr>
          <a:xfrm flipH="1" rot="10800000">
            <a:off x="48768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460" name="Google Shape;460;p53"/>
          <p:cNvCxnSpPr/>
          <p:nvPr/>
        </p:nvCxnSpPr>
        <p:spPr>
          <a:xfrm>
            <a:off x="50292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461" name="Google Shape;461;p53"/>
          <p:cNvCxnSpPr/>
          <p:nvPr/>
        </p:nvCxnSpPr>
        <p:spPr>
          <a:xfrm>
            <a:off x="47244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462" name="Google Shape;462;p53"/>
          <p:cNvCxnSpPr/>
          <p:nvPr/>
        </p:nvCxnSpPr>
        <p:spPr>
          <a:xfrm>
            <a:off x="51816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463" name="Google Shape;463;p53"/>
          <p:cNvCxnSpPr/>
          <p:nvPr/>
        </p:nvCxnSpPr>
        <p:spPr>
          <a:xfrm>
            <a:off x="6096000" y="2141934"/>
            <a:ext cx="76200" cy="0"/>
          </a:xfrm>
          <a:prstGeom prst="straightConnector1">
            <a:avLst/>
          </a:prstGeom>
          <a:noFill/>
          <a:ln cap="flat" cmpd="sng" w="9525">
            <a:solidFill>
              <a:srgbClr val="000000"/>
            </a:solidFill>
            <a:prstDash val="solid"/>
            <a:miter lim="800000"/>
            <a:headEnd len="med" w="med" type="none"/>
            <a:tailEnd len="med" w="med" type="none"/>
          </a:ln>
        </p:spPr>
      </p:cxnSp>
      <p:sp>
        <p:nvSpPr>
          <p:cNvPr id="464" name="Google Shape;464;p53"/>
          <p:cNvSpPr txBox="1"/>
          <p:nvPr/>
        </p:nvSpPr>
        <p:spPr>
          <a:xfrm>
            <a:off x="4832350" y="1314450"/>
            <a:ext cx="387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zh-CN" sz="24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465" name="Google Shape;465;p53"/>
          <p:cNvSpPr/>
          <p:nvPr/>
        </p:nvSpPr>
        <p:spPr>
          <a:xfrm>
            <a:off x="6248400" y="1684734"/>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66" name="Google Shape;466;p53"/>
          <p:cNvSpPr/>
          <p:nvPr/>
        </p:nvSpPr>
        <p:spPr>
          <a:xfrm>
            <a:off x="6705600" y="1741884"/>
            <a:ext cx="762000" cy="685800"/>
          </a:xfrm>
          <a:prstGeom prst="roundRect">
            <a:avLst>
              <a:gd fmla="val 16667" name="adj"/>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i="0" lang="zh-CN" sz="3200" u="none">
                <a:solidFill>
                  <a:srgbClr val="000000"/>
                </a:solidFill>
                <a:latin typeface="Avenir"/>
                <a:ea typeface="Avenir"/>
                <a:cs typeface="Avenir"/>
                <a:sym typeface="Avenir"/>
              </a:rPr>
              <a:t>+1</a:t>
            </a:r>
            <a:endParaRPr>
              <a:latin typeface="Avenir"/>
              <a:ea typeface="Avenir"/>
              <a:cs typeface="Avenir"/>
              <a:sym typeface="Avenir"/>
            </a:endParaRPr>
          </a:p>
        </p:txBody>
      </p:sp>
      <p:cxnSp>
        <p:nvCxnSpPr>
          <p:cNvPr id="467" name="Google Shape;467;p53"/>
          <p:cNvCxnSpPr/>
          <p:nvPr/>
        </p:nvCxnSpPr>
        <p:spPr>
          <a:xfrm flipH="1" rot="10800000">
            <a:off x="62484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468" name="Google Shape;468;p53"/>
          <p:cNvCxnSpPr/>
          <p:nvPr/>
        </p:nvCxnSpPr>
        <p:spPr>
          <a:xfrm>
            <a:off x="64008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469" name="Google Shape;469;p53"/>
          <p:cNvCxnSpPr/>
          <p:nvPr/>
        </p:nvCxnSpPr>
        <p:spPr>
          <a:xfrm>
            <a:off x="60960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470" name="Google Shape;470;p53"/>
          <p:cNvCxnSpPr/>
          <p:nvPr/>
        </p:nvCxnSpPr>
        <p:spPr>
          <a:xfrm>
            <a:off x="65532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471" name="Google Shape;471;p53"/>
          <p:cNvCxnSpPr/>
          <p:nvPr/>
        </p:nvCxnSpPr>
        <p:spPr>
          <a:xfrm>
            <a:off x="7467600" y="2141934"/>
            <a:ext cx="76200" cy="0"/>
          </a:xfrm>
          <a:prstGeom prst="straightConnector1">
            <a:avLst/>
          </a:prstGeom>
          <a:noFill/>
          <a:ln cap="flat" cmpd="sng" w="9525">
            <a:solidFill>
              <a:srgbClr val="000000"/>
            </a:solidFill>
            <a:prstDash val="solid"/>
            <a:miter lim="800000"/>
            <a:headEnd len="med" w="med" type="none"/>
            <a:tailEnd len="med" w="med" type="none"/>
          </a:ln>
        </p:spPr>
      </p:cxnSp>
      <p:sp>
        <p:nvSpPr>
          <p:cNvPr id="472" name="Google Shape;472;p53"/>
          <p:cNvSpPr txBox="1"/>
          <p:nvPr/>
        </p:nvSpPr>
        <p:spPr>
          <a:xfrm>
            <a:off x="6203950" y="1314450"/>
            <a:ext cx="387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zh-CN" sz="24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473" name="Google Shape;473;p53"/>
          <p:cNvSpPr/>
          <p:nvPr/>
        </p:nvSpPr>
        <p:spPr>
          <a:xfrm>
            <a:off x="7620000" y="1684734"/>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474" name="Google Shape;474;p53"/>
          <p:cNvCxnSpPr/>
          <p:nvPr/>
        </p:nvCxnSpPr>
        <p:spPr>
          <a:xfrm flipH="1" rot="10800000">
            <a:off x="76200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475" name="Google Shape;475;p53"/>
          <p:cNvCxnSpPr/>
          <p:nvPr/>
        </p:nvCxnSpPr>
        <p:spPr>
          <a:xfrm>
            <a:off x="77724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476" name="Google Shape;476;p53"/>
          <p:cNvCxnSpPr/>
          <p:nvPr/>
        </p:nvCxnSpPr>
        <p:spPr>
          <a:xfrm>
            <a:off x="7467600" y="2141934"/>
            <a:ext cx="152400" cy="0"/>
          </a:xfrm>
          <a:prstGeom prst="straightConnector1">
            <a:avLst/>
          </a:prstGeom>
          <a:noFill/>
          <a:ln cap="flat" cmpd="sng" w="9525">
            <a:solidFill>
              <a:srgbClr val="000000"/>
            </a:solidFill>
            <a:prstDash val="solid"/>
            <a:miter lim="800000"/>
            <a:headEnd len="med" w="med" type="none"/>
            <a:tailEnd len="med" w="med" type="none"/>
          </a:ln>
        </p:spPr>
      </p:cxnSp>
      <p:sp>
        <p:nvSpPr>
          <p:cNvPr id="477" name="Google Shape;477;p53"/>
          <p:cNvSpPr txBox="1"/>
          <p:nvPr/>
        </p:nvSpPr>
        <p:spPr>
          <a:xfrm>
            <a:off x="7567612" y="1314450"/>
            <a:ext cx="404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zh-CN" sz="2400" u="none">
                <a:solidFill>
                  <a:srgbClr val="000000"/>
                </a:solidFill>
                <a:latin typeface="Avenir"/>
                <a:ea typeface="Avenir"/>
                <a:cs typeface="Avenir"/>
                <a:sym typeface="Avenir"/>
              </a:rPr>
              <a:t>C</a:t>
            </a:r>
            <a:endParaRPr>
              <a:latin typeface="Avenir"/>
              <a:ea typeface="Avenir"/>
              <a:cs typeface="Avenir"/>
              <a:sym typeface="Avenir"/>
            </a:endParaRPr>
          </a:p>
        </p:txBody>
      </p:sp>
      <p:cxnSp>
        <p:nvCxnSpPr>
          <p:cNvPr id="478" name="Google Shape;478;p53"/>
          <p:cNvCxnSpPr/>
          <p:nvPr/>
        </p:nvCxnSpPr>
        <p:spPr>
          <a:xfrm>
            <a:off x="7924800" y="2141934"/>
            <a:ext cx="152400" cy="0"/>
          </a:xfrm>
          <a:prstGeom prst="straightConnector1">
            <a:avLst/>
          </a:prstGeom>
          <a:noFill/>
          <a:ln cap="flat" cmpd="sng" w="9525">
            <a:solidFill>
              <a:srgbClr val="000000"/>
            </a:solidFill>
            <a:prstDash val="solid"/>
            <a:miter lim="800000"/>
            <a:headEnd len="med" w="med" type="none"/>
            <a:tailEnd len="med" w="med" type="none"/>
          </a:ln>
        </p:spPr>
      </p:cxnSp>
      <p:sp>
        <p:nvSpPr>
          <p:cNvPr id="479" name="Google Shape;479;p53"/>
          <p:cNvSpPr/>
          <p:nvPr/>
        </p:nvSpPr>
        <p:spPr>
          <a:xfrm>
            <a:off x="5448300" y="3522900"/>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80" name="Google Shape;480;p53"/>
          <p:cNvSpPr/>
          <p:nvPr/>
        </p:nvSpPr>
        <p:spPr>
          <a:xfrm>
            <a:off x="5905500" y="3580050"/>
            <a:ext cx="762000" cy="685800"/>
          </a:xfrm>
          <a:prstGeom prst="roundRect">
            <a:avLst>
              <a:gd fmla="val 16667" name="adj"/>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i="0" lang="zh-CN" sz="3200" u="none">
                <a:solidFill>
                  <a:srgbClr val="000000"/>
                </a:solidFill>
                <a:latin typeface="Avenir"/>
                <a:ea typeface="Avenir"/>
                <a:cs typeface="Avenir"/>
                <a:sym typeface="Avenir"/>
              </a:rPr>
              <a:t>+1</a:t>
            </a:r>
            <a:endParaRPr>
              <a:latin typeface="Avenir"/>
              <a:ea typeface="Avenir"/>
              <a:cs typeface="Avenir"/>
              <a:sym typeface="Avenir"/>
            </a:endParaRPr>
          </a:p>
        </p:txBody>
      </p:sp>
      <p:cxnSp>
        <p:nvCxnSpPr>
          <p:cNvPr id="481" name="Google Shape;481;p53"/>
          <p:cNvCxnSpPr/>
          <p:nvPr/>
        </p:nvCxnSpPr>
        <p:spPr>
          <a:xfrm flipH="1" rot="10800000">
            <a:off x="5448300" y="4208700"/>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482" name="Google Shape;482;p53"/>
          <p:cNvCxnSpPr/>
          <p:nvPr/>
        </p:nvCxnSpPr>
        <p:spPr>
          <a:xfrm>
            <a:off x="5600700" y="4208700"/>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483" name="Google Shape;483;p53"/>
          <p:cNvCxnSpPr/>
          <p:nvPr/>
        </p:nvCxnSpPr>
        <p:spPr>
          <a:xfrm>
            <a:off x="5295900" y="3980100"/>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484" name="Google Shape;484;p53"/>
          <p:cNvCxnSpPr/>
          <p:nvPr/>
        </p:nvCxnSpPr>
        <p:spPr>
          <a:xfrm>
            <a:off x="5753100" y="3980100"/>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485" name="Google Shape;485;p53"/>
          <p:cNvCxnSpPr/>
          <p:nvPr/>
        </p:nvCxnSpPr>
        <p:spPr>
          <a:xfrm>
            <a:off x="6667500" y="3980100"/>
            <a:ext cx="76200" cy="0"/>
          </a:xfrm>
          <a:prstGeom prst="straightConnector1">
            <a:avLst/>
          </a:prstGeom>
          <a:noFill/>
          <a:ln cap="flat" cmpd="sng" w="9525">
            <a:solidFill>
              <a:srgbClr val="000000"/>
            </a:solidFill>
            <a:prstDash val="solid"/>
            <a:miter lim="800000"/>
            <a:headEnd len="med" w="med" type="none"/>
            <a:tailEnd len="med" w="med" type="none"/>
          </a:ln>
        </p:spPr>
      </p:cxnSp>
      <p:sp>
        <p:nvSpPr>
          <p:cNvPr id="486" name="Google Shape;486;p53"/>
          <p:cNvSpPr/>
          <p:nvPr/>
        </p:nvSpPr>
        <p:spPr>
          <a:xfrm>
            <a:off x="6819900" y="3580050"/>
            <a:ext cx="762000" cy="685800"/>
          </a:xfrm>
          <a:prstGeom prst="roundRect">
            <a:avLst>
              <a:gd fmla="val 16667" name="adj"/>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i="0" lang="zh-CN" sz="3200" u="none">
                <a:solidFill>
                  <a:srgbClr val="000000"/>
                </a:solidFill>
                <a:latin typeface="Avenir"/>
                <a:ea typeface="Avenir"/>
                <a:cs typeface="Avenir"/>
                <a:sym typeface="Avenir"/>
              </a:rPr>
              <a:t>+1</a:t>
            </a:r>
            <a:endParaRPr>
              <a:latin typeface="Avenir"/>
              <a:ea typeface="Avenir"/>
              <a:cs typeface="Avenir"/>
              <a:sym typeface="Avenir"/>
            </a:endParaRPr>
          </a:p>
        </p:txBody>
      </p:sp>
      <p:cxnSp>
        <p:nvCxnSpPr>
          <p:cNvPr id="487" name="Google Shape;487;p53"/>
          <p:cNvCxnSpPr/>
          <p:nvPr/>
        </p:nvCxnSpPr>
        <p:spPr>
          <a:xfrm>
            <a:off x="6667500" y="3980100"/>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488" name="Google Shape;488;p53"/>
          <p:cNvCxnSpPr/>
          <p:nvPr/>
        </p:nvCxnSpPr>
        <p:spPr>
          <a:xfrm>
            <a:off x="7581900" y="3980100"/>
            <a:ext cx="76200" cy="0"/>
          </a:xfrm>
          <a:prstGeom prst="straightConnector1">
            <a:avLst/>
          </a:prstGeom>
          <a:noFill/>
          <a:ln cap="flat" cmpd="sng" w="9525">
            <a:solidFill>
              <a:srgbClr val="000000"/>
            </a:solidFill>
            <a:prstDash val="solid"/>
            <a:miter lim="800000"/>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494" name="Google Shape;494;p54"/>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a:t>
            </a:r>
            <a:r>
              <a:rPr lang="zh-CN" sz="1500">
                <a:latin typeface="Fira Code"/>
                <a:ea typeface="Fira Code"/>
                <a:cs typeface="Fira Code"/>
                <a:sym typeface="Fira Code"/>
              </a:rPr>
              <a:t>&lt;</a:t>
            </a:r>
            <a:r>
              <a:rPr i="0" lang="zh-CN" sz="1500" u="none">
                <a:solidFill>
                  <a:srgbClr val="000000"/>
                </a:solidFill>
                <a:latin typeface="Fira Code"/>
                <a:ea typeface="Fira Code"/>
                <a:cs typeface="Fira Code"/>
                <a:sym typeface="Fira Code"/>
              </a:rPr>
              <a:t>=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&lt;=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&lt;= C_in;</a:t>
            </a:r>
            <a:endParaRPr sz="1100">
              <a:latin typeface="Fira Code"/>
              <a:ea typeface="Fira Code"/>
              <a:cs typeface="Fira Code"/>
              <a:sym typeface="Fira Code"/>
            </a:endParaRPr>
          </a:p>
        </p:txBody>
      </p:sp>
      <p:sp>
        <p:nvSpPr>
          <p:cNvPr id="495" name="Google Shape;495;p54"/>
          <p:cNvSpPr txBox="1"/>
          <p:nvPr/>
        </p:nvSpPr>
        <p:spPr>
          <a:xfrm>
            <a:off x="4191000" y="1885950"/>
            <a:ext cx="533400" cy="4002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496" name="Google Shape;496;p54"/>
          <p:cNvSpPr txBox="1"/>
          <p:nvPr/>
        </p:nvSpPr>
        <p:spPr>
          <a:xfrm>
            <a:off x="4191000" y="2400300"/>
            <a:ext cx="533400" cy="4002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1</a:t>
            </a:r>
            <a:endParaRPr>
              <a:latin typeface="Avenir"/>
              <a:ea typeface="Avenir"/>
              <a:cs typeface="Avenir"/>
              <a:sym typeface="Avenir"/>
            </a:endParaRPr>
          </a:p>
        </p:txBody>
      </p:sp>
      <p:sp>
        <p:nvSpPr>
          <p:cNvPr id="497" name="Google Shape;497;p54"/>
          <p:cNvSpPr txBox="1"/>
          <p:nvPr/>
        </p:nvSpPr>
        <p:spPr>
          <a:xfrm>
            <a:off x="4191000" y="2914650"/>
            <a:ext cx="533400" cy="4002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498" name="Google Shape;498;p54"/>
          <p:cNvSpPr txBox="1"/>
          <p:nvPr/>
        </p:nvSpPr>
        <p:spPr>
          <a:xfrm>
            <a:off x="4191000" y="3429000"/>
            <a:ext cx="533400" cy="4002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2</a:t>
            </a:r>
            <a:endParaRPr>
              <a:latin typeface="Avenir"/>
              <a:ea typeface="Avenir"/>
              <a:cs typeface="Avenir"/>
              <a:sym typeface="Avenir"/>
            </a:endParaRPr>
          </a:p>
        </p:txBody>
      </p:sp>
      <p:sp>
        <p:nvSpPr>
          <p:cNvPr id="499" name="Google Shape;499;p54"/>
          <p:cNvSpPr txBox="1"/>
          <p:nvPr/>
        </p:nvSpPr>
        <p:spPr>
          <a:xfrm>
            <a:off x="4191000" y="3943350"/>
            <a:ext cx="533400" cy="4002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C</a:t>
            </a:r>
            <a:endParaRPr>
              <a:latin typeface="Avenir"/>
              <a:ea typeface="Avenir"/>
              <a:cs typeface="Avenir"/>
              <a:sym typeface="Avenir"/>
            </a:endParaRPr>
          </a:p>
        </p:txBody>
      </p:sp>
      <p:sp>
        <p:nvSpPr>
          <p:cNvPr id="500" name="Google Shape;500;p54"/>
          <p:cNvSpPr/>
          <p:nvPr/>
        </p:nvSpPr>
        <p:spPr>
          <a:xfrm>
            <a:off x="6629400" y="1657350"/>
            <a:ext cx="304800" cy="8574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01" name="Google Shape;501;p54"/>
          <p:cNvSpPr txBox="1"/>
          <p:nvPr/>
        </p:nvSpPr>
        <p:spPr>
          <a:xfrm>
            <a:off x="6588000" y="1656000"/>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CR</a:t>
            </a:r>
            <a:endParaRPr sz="2000">
              <a:latin typeface="Avenir"/>
              <a:ea typeface="Avenir"/>
              <a:cs typeface="Avenir"/>
              <a:sym typeface="Avenir"/>
            </a:endParaRPr>
          </a:p>
        </p:txBody>
      </p:sp>
      <p:sp>
        <p:nvSpPr>
          <p:cNvPr id="502" name="Google Shape;502;p54"/>
          <p:cNvSpPr/>
          <p:nvPr/>
        </p:nvSpPr>
        <p:spPr>
          <a:xfrm>
            <a:off x="7239000" y="1657350"/>
            <a:ext cx="304800" cy="8574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03" name="Google Shape;503;p54"/>
          <p:cNvSpPr/>
          <p:nvPr/>
        </p:nvSpPr>
        <p:spPr>
          <a:xfrm>
            <a:off x="6934200" y="1657350"/>
            <a:ext cx="304800" cy="8574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04" name="Google Shape;504;p54"/>
          <p:cNvSpPr/>
          <p:nvPr/>
        </p:nvSpPr>
        <p:spPr>
          <a:xfrm>
            <a:off x="6324600" y="1657350"/>
            <a:ext cx="304800" cy="8574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05" name="Google Shape;505;p54"/>
          <p:cNvSpPr/>
          <p:nvPr/>
        </p:nvSpPr>
        <p:spPr>
          <a:xfrm>
            <a:off x="6019800" y="1657350"/>
            <a:ext cx="304800" cy="8574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06" name="Google Shape;506;p54"/>
          <p:cNvSpPr/>
          <p:nvPr/>
        </p:nvSpPr>
        <p:spPr>
          <a:xfrm>
            <a:off x="5715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507" name="Google Shape;507;p54"/>
          <p:cNvCxnSpPr/>
          <p:nvPr/>
        </p:nvCxnSpPr>
        <p:spPr>
          <a:xfrm rot="10800000">
            <a:off x="5486400" y="165735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508" name="Google Shape;508;p54"/>
          <p:cNvCxnSpPr/>
          <p:nvPr/>
        </p:nvCxnSpPr>
        <p:spPr>
          <a:xfrm rot="10800000">
            <a:off x="5486400" y="2514600"/>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509" name="Google Shape;509;p54"/>
          <p:cNvSpPr txBox="1"/>
          <p:nvPr/>
        </p:nvSpPr>
        <p:spPr>
          <a:xfrm>
            <a:off x="5203825" y="1257300"/>
            <a:ext cx="2568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a:solidFill>
                  <a:srgbClr val="000000"/>
                </a:solidFill>
                <a:latin typeface="Avenir"/>
                <a:ea typeface="Avenir"/>
                <a:cs typeface="Avenir"/>
                <a:sym typeface="Avenir"/>
              </a:rPr>
              <a:t>Active Event Queue</a:t>
            </a:r>
            <a:endParaRPr>
              <a:latin typeface="Avenir"/>
              <a:ea typeface="Avenir"/>
              <a:cs typeface="Avenir"/>
              <a:sym typeface="Avenir"/>
            </a:endParaRPr>
          </a:p>
        </p:txBody>
      </p:sp>
      <p:sp>
        <p:nvSpPr>
          <p:cNvPr id="510" name="Google Shape;510;p54"/>
          <p:cNvSpPr txBox="1"/>
          <p:nvPr/>
        </p:nvSpPr>
        <p:spPr>
          <a:xfrm>
            <a:off x="7218000" y="1657200"/>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AR</a:t>
            </a:r>
            <a:endParaRPr sz="2000">
              <a:latin typeface="Avenir"/>
              <a:ea typeface="Avenir"/>
              <a:cs typeface="Avenir"/>
              <a:sym typeface="Avenir"/>
            </a:endParaRPr>
          </a:p>
        </p:txBody>
      </p:sp>
      <p:sp>
        <p:nvSpPr>
          <p:cNvPr id="511" name="Google Shape;511;p54"/>
          <p:cNvSpPr txBox="1"/>
          <p:nvPr/>
        </p:nvSpPr>
        <p:spPr>
          <a:xfrm>
            <a:off x="6912000" y="1656000"/>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BR</a:t>
            </a:r>
            <a:endParaRPr sz="2000">
              <a:latin typeface="Avenir"/>
              <a:ea typeface="Avenir"/>
              <a:cs typeface="Avenir"/>
              <a:sym typeface="Avenir"/>
            </a:endParaRPr>
          </a:p>
        </p:txBody>
      </p:sp>
      <p:sp>
        <p:nvSpPr>
          <p:cNvPr id="512" name="Google Shape;512;p54"/>
          <p:cNvSpPr/>
          <p:nvPr/>
        </p:nvSpPr>
        <p:spPr>
          <a:xfrm>
            <a:off x="6388500" y="3497125"/>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13" name="Google Shape;513;p54"/>
          <p:cNvSpPr/>
          <p:nvPr/>
        </p:nvSpPr>
        <p:spPr>
          <a:xfrm>
            <a:off x="6083700" y="3497125"/>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14" name="Google Shape;514;p54"/>
          <p:cNvSpPr/>
          <p:nvPr/>
        </p:nvSpPr>
        <p:spPr>
          <a:xfrm>
            <a:off x="5778900" y="3497125"/>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515" name="Google Shape;515;p54"/>
          <p:cNvCxnSpPr/>
          <p:nvPr/>
        </p:nvCxnSpPr>
        <p:spPr>
          <a:xfrm rot="10800000">
            <a:off x="5550300" y="3497125"/>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516" name="Google Shape;516;p54"/>
          <p:cNvCxnSpPr/>
          <p:nvPr/>
        </p:nvCxnSpPr>
        <p:spPr>
          <a:xfrm rot="10800000">
            <a:off x="5550300" y="4354375"/>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517" name="Google Shape;517;p54"/>
          <p:cNvSpPr txBox="1"/>
          <p:nvPr/>
        </p:nvSpPr>
        <p:spPr>
          <a:xfrm>
            <a:off x="5267725" y="3097075"/>
            <a:ext cx="2735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zh-CN" sz="2000">
                <a:latin typeface="Avenir"/>
                <a:ea typeface="Avenir"/>
                <a:cs typeface="Avenir"/>
                <a:sym typeface="Avenir"/>
              </a:rPr>
              <a:t>Non Blocking Queue</a:t>
            </a:r>
            <a:endParaRPr>
              <a:latin typeface="Avenir"/>
              <a:ea typeface="Avenir"/>
              <a:cs typeface="Avenir"/>
              <a:sym typeface="Avenir"/>
            </a:endParaRPr>
          </a:p>
        </p:txBody>
      </p:sp>
      <p:sp>
        <p:nvSpPr>
          <p:cNvPr id="518" name="Google Shape;518;p54"/>
          <p:cNvSpPr txBox="1"/>
          <p:nvPr/>
        </p:nvSpPr>
        <p:spPr>
          <a:xfrm>
            <a:off x="6322500" y="1811100"/>
            <a:ext cx="43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1</a:t>
            </a:r>
            <a:endParaRPr sz="2000">
              <a:latin typeface="Avenir"/>
              <a:ea typeface="Avenir"/>
              <a:cs typeface="Avenir"/>
              <a:sym typeface="Avenir"/>
            </a:endParaRPr>
          </a:p>
        </p:txBody>
      </p:sp>
      <p:sp>
        <p:nvSpPr>
          <p:cNvPr id="519" name="Google Shape;519;p54"/>
          <p:cNvSpPr txBox="1"/>
          <p:nvPr/>
        </p:nvSpPr>
        <p:spPr>
          <a:xfrm>
            <a:off x="6012000" y="1811100"/>
            <a:ext cx="43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2</a:t>
            </a:r>
            <a:endParaRPr sz="2000">
              <a:latin typeface="Avenir"/>
              <a:ea typeface="Avenir"/>
              <a:cs typeface="Avenir"/>
              <a:sym typeface="Avenir"/>
            </a:endParaRPr>
          </a:p>
        </p:txBody>
      </p:sp>
      <p:sp>
        <p:nvSpPr>
          <p:cNvPr id="520" name="Google Shape;520;p54"/>
          <p:cNvSpPr/>
          <p:nvPr/>
        </p:nvSpPr>
        <p:spPr>
          <a:xfrm>
            <a:off x="6670800" y="3497800"/>
            <a:ext cx="304800" cy="8574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21" name="Google Shape;521;p54"/>
          <p:cNvSpPr txBox="1"/>
          <p:nvPr/>
        </p:nvSpPr>
        <p:spPr>
          <a:xfrm>
            <a:off x="6629400" y="3496450"/>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CL</a:t>
            </a:r>
            <a:endParaRPr sz="2000">
              <a:latin typeface="Avenir"/>
              <a:ea typeface="Avenir"/>
              <a:cs typeface="Avenir"/>
              <a:sym typeface="Avenir"/>
            </a:endParaRPr>
          </a:p>
        </p:txBody>
      </p:sp>
      <p:sp>
        <p:nvSpPr>
          <p:cNvPr id="522" name="Google Shape;522;p54"/>
          <p:cNvSpPr/>
          <p:nvPr/>
        </p:nvSpPr>
        <p:spPr>
          <a:xfrm>
            <a:off x="7280400" y="3497800"/>
            <a:ext cx="304800" cy="8574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23" name="Google Shape;523;p54"/>
          <p:cNvSpPr/>
          <p:nvPr/>
        </p:nvSpPr>
        <p:spPr>
          <a:xfrm>
            <a:off x="6975600" y="3497800"/>
            <a:ext cx="304800" cy="8574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24" name="Google Shape;524;p54"/>
          <p:cNvSpPr txBox="1"/>
          <p:nvPr/>
        </p:nvSpPr>
        <p:spPr>
          <a:xfrm>
            <a:off x="7259400" y="3497650"/>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AL</a:t>
            </a:r>
            <a:endParaRPr sz="2000">
              <a:latin typeface="Avenir"/>
              <a:ea typeface="Avenir"/>
              <a:cs typeface="Avenir"/>
              <a:sym typeface="Avenir"/>
            </a:endParaRPr>
          </a:p>
        </p:txBody>
      </p:sp>
      <p:sp>
        <p:nvSpPr>
          <p:cNvPr id="525" name="Google Shape;525;p54"/>
          <p:cNvSpPr txBox="1"/>
          <p:nvPr/>
        </p:nvSpPr>
        <p:spPr>
          <a:xfrm>
            <a:off x="6953400" y="3496450"/>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BL</a:t>
            </a:r>
            <a:endParaRPr sz="2000">
              <a:latin typeface="Avenir"/>
              <a:ea typeface="Avenir"/>
              <a:cs typeface="Avenir"/>
              <a:sym typeface="Aveni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531" name="Google Shape;531;p55"/>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a:t>
            </a:r>
            <a:r>
              <a:rPr lang="zh-CN" sz="1500">
                <a:latin typeface="Fira Code"/>
                <a:ea typeface="Fira Code"/>
                <a:cs typeface="Fira Code"/>
                <a:sym typeface="Fira Code"/>
              </a:rPr>
              <a:t>&lt;</a:t>
            </a:r>
            <a:r>
              <a:rPr i="0" lang="zh-CN" sz="1500" u="none">
                <a:solidFill>
                  <a:srgbClr val="000000"/>
                </a:solidFill>
                <a:latin typeface="Fira Code"/>
                <a:ea typeface="Fira Code"/>
                <a:cs typeface="Fira Code"/>
                <a:sym typeface="Fira Code"/>
              </a:rPr>
              <a:t>=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&lt;=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&lt;= C_in;</a:t>
            </a:r>
            <a:endParaRPr sz="1100">
              <a:latin typeface="Fira Code"/>
              <a:ea typeface="Fira Code"/>
              <a:cs typeface="Fira Code"/>
              <a:sym typeface="Fira Code"/>
            </a:endParaRPr>
          </a:p>
        </p:txBody>
      </p:sp>
      <p:sp>
        <p:nvSpPr>
          <p:cNvPr id="532" name="Google Shape;532;p55"/>
          <p:cNvSpPr txBox="1"/>
          <p:nvPr/>
        </p:nvSpPr>
        <p:spPr>
          <a:xfrm>
            <a:off x="4191000" y="1885950"/>
            <a:ext cx="533400" cy="4002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533" name="Google Shape;533;p55"/>
          <p:cNvSpPr txBox="1"/>
          <p:nvPr/>
        </p:nvSpPr>
        <p:spPr>
          <a:xfrm>
            <a:off x="4191000" y="2400300"/>
            <a:ext cx="533400" cy="4002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1</a:t>
            </a:r>
            <a:endParaRPr>
              <a:latin typeface="Avenir"/>
              <a:ea typeface="Avenir"/>
              <a:cs typeface="Avenir"/>
              <a:sym typeface="Avenir"/>
            </a:endParaRPr>
          </a:p>
        </p:txBody>
      </p:sp>
      <p:sp>
        <p:nvSpPr>
          <p:cNvPr id="534" name="Google Shape;534;p55"/>
          <p:cNvSpPr txBox="1"/>
          <p:nvPr/>
        </p:nvSpPr>
        <p:spPr>
          <a:xfrm>
            <a:off x="4191000" y="2914650"/>
            <a:ext cx="533400" cy="4002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535" name="Google Shape;535;p55"/>
          <p:cNvSpPr txBox="1"/>
          <p:nvPr/>
        </p:nvSpPr>
        <p:spPr>
          <a:xfrm>
            <a:off x="4191000" y="3429000"/>
            <a:ext cx="533400" cy="4002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2</a:t>
            </a:r>
            <a:endParaRPr>
              <a:latin typeface="Avenir"/>
              <a:ea typeface="Avenir"/>
              <a:cs typeface="Avenir"/>
              <a:sym typeface="Avenir"/>
            </a:endParaRPr>
          </a:p>
        </p:txBody>
      </p:sp>
      <p:sp>
        <p:nvSpPr>
          <p:cNvPr id="536" name="Google Shape;536;p55"/>
          <p:cNvSpPr txBox="1"/>
          <p:nvPr/>
        </p:nvSpPr>
        <p:spPr>
          <a:xfrm>
            <a:off x="4191000" y="3943350"/>
            <a:ext cx="533400" cy="4002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C</a:t>
            </a:r>
            <a:endParaRPr>
              <a:latin typeface="Avenir"/>
              <a:ea typeface="Avenir"/>
              <a:cs typeface="Avenir"/>
              <a:sym typeface="Avenir"/>
            </a:endParaRPr>
          </a:p>
        </p:txBody>
      </p:sp>
      <p:sp>
        <p:nvSpPr>
          <p:cNvPr id="537" name="Google Shape;537;p55"/>
          <p:cNvSpPr/>
          <p:nvPr/>
        </p:nvSpPr>
        <p:spPr>
          <a:xfrm>
            <a:off x="6388500" y="3497125"/>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38" name="Google Shape;538;p55"/>
          <p:cNvSpPr/>
          <p:nvPr/>
        </p:nvSpPr>
        <p:spPr>
          <a:xfrm>
            <a:off x="6083700" y="3497125"/>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39" name="Google Shape;539;p55"/>
          <p:cNvSpPr/>
          <p:nvPr/>
        </p:nvSpPr>
        <p:spPr>
          <a:xfrm>
            <a:off x="5778900" y="3497125"/>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540" name="Google Shape;540;p55"/>
          <p:cNvCxnSpPr/>
          <p:nvPr/>
        </p:nvCxnSpPr>
        <p:spPr>
          <a:xfrm rot="10800000">
            <a:off x="5550300" y="3497125"/>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541" name="Google Shape;541;p55"/>
          <p:cNvCxnSpPr/>
          <p:nvPr/>
        </p:nvCxnSpPr>
        <p:spPr>
          <a:xfrm rot="10800000">
            <a:off x="5550300" y="4354375"/>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542" name="Google Shape;542;p55"/>
          <p:cNvSpPr txBox="1"/>
          <p:nvPr/>
        </p:nvSpPr>
        <p:spPr>
          <a:xfrm>
            <a:off x="5267725" y="3097075"/>
            <a:ext cx="2735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zh-CN" sz="2000">
                <a:latin typeface="Avenir"/>
                <a:ea typeface="Avenir"/>
                <a:cs typeface="Avenir"/>
                <a:sym typeface="Avenir"/>
              </a:rPr>
              <a:t>Non Blocking Queue</a:t>
            </a:r>
            <a:endParaRPr>
              <a:latin typeface="Avenir"/>
              <a:ea typeface="Avenir"/>
              <a:cs typeface="Avenir"/>
              <a:sym typeface="Avenir"/>
            </a:endParaRPr>
          </a:p>
        </p:txBody>
      </p:sp>
      <p:sp>
        <p:nvSpPr>
          <p:cNvPr id="543" name="Google Shape;543;p55"/>
          <p:cNvSpPr/>
          <p:nvPr/>
        </p:nvSpPr>
        <p:spPr>
          <a:xfrm>
            <a:off x="6670800" y="3497800"/>
            <a:ext cx="304800" cy="8574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44" name="Google Shape;544;p55"/>
          <p:cNvSpPr txBox="1"/>
          <p:nvPr/>
        </p:nvSpPr>
        <p:spPr>
          <a:xfrm>
            <a:off x="6629400" y="3496450"/>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CL</a:t>
            </a:r>
            <a:endParaRPr sz="2000">
              <a:latin typeface="Avenir"/>
              <a:ea typeface="Avenir"/>
              <a:cs typeface="Avenir"/>
              <a:sym typeface="Avenir"/>
            </a:endParaRPr>
          </a:p>
        </p:txBody>
      </p:sp>
      <p:sp>
        <p:nvSpPr>
          <p:cNvPr id="545" name="Google Shape;545;p55"/>
          <p:cNvSpPr/>
          <p:nvPr/>
        </p:nvSpPr>
        <p:spPr>
          <a:xfrm>
            <a:off x="7280400" y="3497800"/>
            <a:ext cx="304800" cy="8574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46" name="Google Shape;546;p55"/>
          <p:cNvSpPr/>
          <p:nvPr/>
        </p:nvSpPr>
        <p:spPr>
          <a:xfrm>
            <a:off x="6975600" y="3497800"/>
            <a:ext cx="304800" cy="8574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47" name="Google Shape;547;p55"/>
          <p:cNvSpPr txBox="1"/>
          <p:nvPr/>
        </p:nvSpPr>
        <p:spPr>
          <a:xfrm>
            <a:off x="7259400" y="3497650"/>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AL</a:t>
            </a:r>
            <a:endParaRPr sz="2000">
              <a:latin typeface="Avenir"/>
              <a:ea typeface="Avenir"/>
              <a:cs typeface="Avenir"/>
              <a:sym typeface="Avenir"/>
            </a:endParaRPr>
          </a:p>
        </p:txBody>
      </p:sp>
      <p:sp>
        <p:nvSpPr>
          <p:cNvPr id="548" name="Google Shape;548;p55"/>
          <p:cNvSpPr txBox="1"/>
          <p:nvPr/>
        </p:nvSpPr>
        <p:spPr>
          <a:xfrm>
            <a:off x="6953400" y="3496450"/>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BL</a:t>
            </a:r>
            <a:endParaRPr sz="2000">
              <a:latin typeface="Avenir"/>
              <a:ea typeface="Avenir"/>
              <a:cs typeface="Avenir"/>
              <a:sym typeface="Avenir"/>
            </a:endParaRPr>
          </a:p>
        </p:txBody>
      </p:sp>
      <p:sp>
        <p:nvSpPr>
          <p:cNvPr id="549" name="Google Shape;549;p55"/>
          <p:cNvSpPr/>
          <p:nvPr/>
        </p:nvSpPr>
        <p:spPr>
          <a:xfrm>
            <a:off x="7239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50" name="Google Shape;550;p55"/>
          <p:cNvSpPr/>
          <p:nvPr/>
        </p:nvSpPr>
        <p:spPr>
          <a:xfrm>
            <a:off x="69342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51" name="Google Shape;551;p55"/>
          <p:cNvSpPr/>
          <p:nvPr/>
        </p:nvSpPr>
        <p:spPr>
          <a:xfrm>
            <a:off x="66294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52" name="Google Shape;552;p55"/>
          <p:cNvSpPr/>
          <p:nvPr/>
        </p:nvSpPr>
        <p:spPr>
          <a:xfrm>
            <a:off x="63246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53" name="Google Shape;553;p55"/>
          <p:cNvSpPr/>
          <p:nvPr/>
        </p:nvSpPr>
        <p:spPr>
          <a:xfrm>
            <a:off x="60198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54" name="Google Shape;554;p55"/>
          <p:cNvSpPr/>
          <p:nvPr/>
        </p:nvSpPr>
        <p:spPr>
          <a:xfrm>
            <a:off x="5715000" y="165735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555" name="Google Shape;555;p55"/>
          <p:cNvCxnSpPr/>
          <p:nvPr/>
        </p:nvCxnSpPr>
        <p:spPr>
          <a:xfrm rot="10800000">
            <a:off x="5486400" y="165735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556" name="Google Shape;556;p55"/>
          <p:cNvCxnSpPr/>
          <p:nvPr/>
        </p:nvCxnSpPr>
        <p:spPr>
          <a:xfrm rot="10800000">
            <a:off x="5486400" y="2514600"/>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557" name="Google Shape;557;p55"/>
          <p:cNvSpPr txBox="1"/>
          <p:nvPr/>
        </p:nvSpPr>
        <p:spPr>
          <a:xfrm>
            <a:off x="5203825" y="1257300"/>
            <a:ext cx="2568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a:solidFill>
                  <a:srgbClr val="000000"/>
                </a:solidFill>
                <a:latin typeface="Avenir"/>
                <a:ea typeface="Avenir"/>
                <a:cs typeface="Avenir"/>
                <a:sym typeface="Avenir"/>
              </a:rPr>
              <a:t>Active Event Queue</a:t>
            </a:r>
            <a:endParaRPr>
              <a:latin typeface="Avenir"/>
              <a:ea typeface="Avenir"/>
              <a:cs typeface="Avenir"/>
              <a:sym typeface="Aveni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563" name="Google Shape;563;p56"/>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a:t>
            </a:r>
            <a:r>
              <a:rPr lang="zh-CN" sz="1500">
                <a:latin typeface="Fira Code"/>
                <a:ea typeface="Fira Code"/>
                <a:cs typeface="Fira Code"/>
                <a:sym typeface="Fira Code"/>
              </a:rPr>
              <a:t>&lt;</a:t>
            </a:r>
            <a:r>
              <a:rPr i="0" lang="zh-CN" sz="1500" u="none">
                <a:solidFill>
                  <a:srgbClr val="000000"/>
                </a:solidFill>
                <a:latin typeface="Fira Code"/>
                <a:ea typeface="Fira Code"/>
                <a:cs typeface="Fira Code"/>
                <a:sym typeface="Fira Code"/>
              </a:rPr>
              <a:t>=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&lt;=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&lt;= C_in;</a:t>
            </a:r>
            <a:endParaRPr sz="1100">
              <a:latin typeface="Fira Code"/>
              <a:ea typeface="Fira Code"/>
              <a:cs typeface="Fira Code"/>
              <a:sym typeface="Fira Code"/>
            </a:endParaRPr>
          </a:p>
        </p:txBody>
      </p:sp>
      <p:sp>
        <p:nvSpPr>
          <p:cNvPr id="564" name="Google Shape;564;p56"/>
          <p:cNvSpPr txBox="1"/>
          <p:nvPr/>
        </p:nvSpPr>
        <p:spPr>
          <a:xfrm>
            <a:off x="4191000" y="1885950"/>
            <a:ext cx="533400" cy="4002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565" name="Google Shape;565;p56"/>
          <p:cNvSpPr txBox="1"/>
          <p:nvPr/>
        </p:nvSpPr>
        <p:spPr>
          <a:xfrm>
            <a:off x="4191000" y="2400300"/>
            <a:ext cx="533400" cy="400200"/>
          </a:xfrm>
          <a:prstGeom prst="rect">
            <a:avLst/>
          </a:prstGeom>
          <a:solidFill>
            <a:srgbClr val="FF99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1</a:t>
            </a:r>
            <a:endParaRPr>
              <a:latin typeface="Avenir"/>
              <a:ea typeface="Avenir"/>
              <a:cs typeface="Avenir"/>
              <a:sym typeface="Avenir"/>
            </a:endParaRPr>
          </a:p>
        </p:txBody>
      </p:sp>
      <p:sp>
        <p:nvSpPr>
          <p:cNvPr id="566" name="Google Shape;566;p56"/>
          <p:cNvSpPr txBox="1"/>
          <p:nvPr/>
        </p:nvSpPr>
        <p:spPr>
          <a:xfrm>
            <a:off x="4191000" y="2914650"/>
            <a:ext cx="533400" cy="4002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567" name="Google Shape;567;p56"/>
          <p:cNvSpPr txBox="1"/>
          <p:nvPr/>
        </p:nvSpPr>
        <p:spPr>
          <a:xfrm>
            <a:off x="4191000" y="3429000"/>
            <a:ext cx="533400" cy="4002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2</a:t>
            </a:r>
            <a:endParaRPr>
              <a:latin typeface="Avenir"/>
              <a:ea typeface="Avenir"/>
              <a:cs typeface="Avenir"/>
              <a:sym typeface="Avenir"/>
            </a:endParaRPr>
          </a:p>
        </p:txBody>
      </p:sp>
      <p:sp>
        <p:nvSpPr>
          <p:cNvPr id="568" name="Google Shape;568;p56"/>
          <p:cNvSpPr txBox="1"/>
          <p:nvPr/>
        </p:nvSpPr>
        <p:spPr>
          <a:xfrm>
            <a:off x="4191000" y="3943350"/>
            <a:ext cx="533400" cy="4002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zh-CN" sz="2800" u="none">
                <a:solidFill>
                  <a:srgbClr val="000000"/>
                </a:solidFill>
                <a:latin typeface="Avenir"/>
                <a:ea typeface="Avenir"/>
                <a:cs typeface="Avenir"/>
                <a:sym typeface="Avenir"/>
              </a:rPr>
              <a:t>C</a:t>
            </a:r>
            <a:endParaRPr>
              <a:latin typeface="Avenir"/>
              <a:ea typeface="Avenir"/>
              <a:cs typeface="Avenir"/>
              <a:sym typeface="Avenir"/>
            </a:endParaRPr>
          </a:p>
        </p:txBody>
      </p:sp>
      <p:sp>
        <p:nvSpPr>
          <p:cNvPr id="569" name="Google Shape;569;p56"/>
          <p:cNvSpPr txBox="1"/>
          <p:nvPr/>
        </p:nvSpPr>
        <p:spPr>
          <a:xfrm>
            <a:off x="5267725" y="3097075"/>
            <a:ext cx="27351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lang="zh-CN" sz="2000">
                <a:latin typeface="Avenir"/>
                <a:ea typeface="Avenir"/>
                <a:cs typeface="Avenir"/>
                <a:sym typeface="Avenir"/>
              </a:rPr>
              <a:t>Non Blocking Queue</a:t>
            </a:r>
            <a:endParaRPr>
              <a:latin typeface="Avenir"/>
              <a:ea typeface="Avenir"/>
              <a:cs typeface="Avenir"/>
              <a:sym typeface="Avenir"/>
            </a:endParaRPr>
          </a:p>
        </p:txBody>
      </p:sp>
      <p:sp>
        <p:nvSpPr>
          <p:cNvPr id="570" name="Google Shape;570;p56"/>
          <p:cNvSpPr txBox="1"/>
          <p:nvPr/>
        </p:nvSpPr>
        <p:spPr>
          <a:xfrm>
            <a:off x="5203825" y="1257300"/>
            <a:ext cx="2568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zh-CN" sz="2000" u="none">
                <a:solidFill>
                  <a:srgbClr val="000000"/>
                </a:solidFill>
                <a:latin typeface="Avenir"/>
                <a:ea typeface="Avenir"/>
                <a:cs typeface="Avenir"/>
                <a:sym typeface="Avenir"/>
              </a:rPr>
              <a:t>Active Event Queue</a:t>
            </a:r>
            <a:endParaRPr>
              <a:latin typeface="Avenir"/>
              <a:ea typeface="Avenir"/>
              <a:cs typeface="Avenir"/>
              <a:sym typeface="Avenir"/>
            </a:endParaRPr>
          </a:p>
        </p:txBody>
      </p:sp>
      <p:sp>
        <p:nvSpPr>
          <p:cNvPr id="571" name="Google Shape;571;p56"/>
          <p:cNvSpPr/>
          <p:nvPr/>
        </p:nvSpPr>
        <p:spPr>
          <a:xfrm>
            <a:off x="6349225" y="162870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72" name="Google Shape;572;p56"/>
          <p:cNvSpPr/>
          <p:nvPr/>
        </p:nvSpPr>
        <p:spPr>
          <a:xfrm>
            <a:off x="6044425" y="162870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73" name="Google Shape;573;p56"/>
          <p:cNvSpPr/>
          <p:nvPr/>
        </p:nvSpPr>
        <p:spPr>
          <a:xfrm>
            <a:off x="5739625" y="162870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574" name="Google Shape;574;p56"/>
          <p:cNvCxnSpPr/>
          <p:nvPr/>
        </p:nvCxnSpPr>
        <p:spPr>
          <a:xfrm rot="10800000">
            <a:off x="5511025" y="162870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575" name="Google Shape;575;p56"/>
          <p:cNvCxnSpPr/>
          <p:nvPr/>
        </p:nvCxnSpPr>
        <p:spPr>
          <a:xfrm rot="10800000">
            <a:off x="5511025" y="2485950"/>
            <a:ext cx="228600" cy="0"/>
          </a:xfrm>
          <a:prstGeom prst="straightConnector1">
            <a:avLst/>
          </a:prstGeom>
          <a:noFill/>
          <a:ln cap="flat" cmpd="sng" w="9525">
            <a:solidFill>
              <a:srgbClr val="000000"/>
            </a:solidFill>
            <a:prstDash val="solid"/>
            <a:miter lim="800000"/>
            <a:headEnd len="med" w="med" type="none"/>
            <a:tailEnd len="med" w="med" type="none"/>
          </a:ln>
        </p:spPr>
      </p:cxnSp>
      <p:sp>
        <p:nvSpPr>
          <p:cNvPr id="576" name="Google Shape;576;p56"/>
          <p:cNvSpPr/>
          <p:nvPr/>
        </p:nvSpPr>
        <p:spPr>
          <a:xfrm>
            <a:off x="6631525" y="1629375"/>
            <a:ext cx="304800" cy="857400"/>
          </a:xfrm>
          <a:prstGeom prst="rect">
            <a:avLst/>
          </a:prstGeom>
          <a:solidFill>
            <a:srgbClr val="CC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77" name="Google Shape;577;p56"/>
          <p:cNvSpPr txBox="1"/>
          <p:nvPr/>
        </p:nvSpPr>
        <p:spPr>
          <a:xfrm>
            <a:off x="6590125" y="1628025"/>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CL</a:t>
            </a:r>
            <a:endParaRPr sz="2000">
              <a:latin typeface="Avenir"/>
              <a:ea typeface="Avenir"/>
              <a:cs typeface="Avenir"/>
              <a:sym typeface="Avenir"/>
            </a:endParaRPr>
          </a:p>
        </p:txBody>
      </p:sp>
      <p:sp>
        <p:nvSpPr>
          <p:cNvPr id="578" name="Google Shape;578;p56"/>
          <p:cNvSpPr/>
          <p:nvPr/>
        </p:nvSpPr>
        <p:spPr>
          <a:xfrm>
            <a:off x="7241125" y="1629375"/>
            <a:ext cx="304800" cy="857400"/>
          </a:xfrm>
          <a:prstGeom prst="rect">
            <a:avLst/>
          </a:prstGeom>
          <a:solidFill>
            <a:srgbClr val="FFFF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79" name="Google Shape;579;p56"/>
          <p:cNvSpPr/>
          <p:nvPr/>
        </p:nvSpPr>
        <p:spPr>
          <a:xfrm>
            <a:off x="6936325" y="1629375"/>
            <a:ext cx="304800" cy="8574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i="0" sz="2000" u="none">
              <a:solidFill>
                <a:srgbClr val="000000"/>
              </a:solidFill>
              <a:latin typeface="Avenir"/>
              <a:ea typeface="Avenir"/>
              <a:cs typeface="Avenir"/>
              <a:sym typeface="Avenir"/>
            </a:endParaRPr>
          </a:p>
        </p:txBody>
      </p:sp>
      <p:sp>
        <p:nvSpPr>
          <p:cNvPr id="580" name="Google Shape;580;p56"/>
          <p:cNvSpPr txBox="1"/>
          <p:nvPr/>
        </p:nvSpPr>
        <p:spPr>
          <a:xfrm>
            <a:off x="7220125" y="1629225"/>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AL</a:t>
            </a:r>
            <a:endParaRPr sz="2000">
              <a:latin typeface="Avenir"/>
              <a:ea typeface="Avenir"/>
              <a:cs typeface="Avenir"/>
              <a:sym typeface="Avenir"/>
            </a:endParaRPr>
          </a:p>
        </p:txBody>
      </p:sp>
      <p:sp>
        <p:nvSpPr>
          <p:cNvPr id="581" name="Google Shape;581;p56"/>
          <p:cNvSpPr txBox="1"/>
          <p:nvPr/>
        </p:nvSpPr>
        <p:spPr>
          <a:xfrm>
            <a:off x="6914125" y="1628025"/>
            <a:ext cx="4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000">
                <a:latin typeface="Avenir"/>
                <a:ea typeface="Avenir"/>
                <a:cs typeface="Avenir"/>
                <a:sym typeface="Avenir"/>
              </a:rPr>
              <a:t>BL</a:t>
            </a:r>
            <a:endParaRPr sz="2000">
              <a:latin typeface="Avenir"/>
              <a:ea typeface="Avenir"/>
              <a:cs typeface="Avenir"/>
              <a:sym typeface="Avenir"/>
            </a:endParaRPr>
          </a:p>
        </p:txBody>
      </p:sp>
      <p:sp>
        <p:nvSpPr>
          <p:cNvPr id="582" name="Google Shape;582;p56"/>
          <p:cNvSpPr/>
          <p:nvPr/>
        </p:nvSpPr>
        <p:spPr>
          <a:xfrm>
            <a:off x="7225525" y="355820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83" name="Google Shape;583;p56"/>
          <p:cNvSpPr/>
          <p:nvPr/>
        </p:nvSpPr>
        <p:spPr>
          <a:xfrm>
            <a:off x="6920725" y="355820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84" name="Google Shape;584;p56"/>
          <p:cNvSpPr/>
          <p:nvPr/>
        </p:nvSpPr>
        <p:spPr>
          <a:xfrm>
            <a:off x="6615925" y="355820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85" name="Google Shape;585;p56"/>
          <p:cNvSpPr/>
          <p:nvPr/>
        </p:nvSpPr>
        <p:spPr>
          <a:xfrm>
            <a:off x="6311125" y="355820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86" name="Google Shape;586;p56"/>
          <p:cNvSpPr/>
          <p:nvPr/>
        </p:nvSpPr>
        <p:spPr>
          <a:xfrm>
            <a:off x="6006325" y="355820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87" name="Google Shape;587;p56"/>
          <p:cNvSpPr/>
          <p:nvPr/>
        </p:nvSpPr>
        <p:spPr>
          <a:xfrm>
            <a:off x="5701525" y="3558200"/>
            <a:ext cx="304800" cy="8574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588" name="Google Shape;588;p56"/>
          <p:cNvCxnSpPr/>
          <p:nvPr/>
        </p:nvCxnSpPr>
        <p:spPr>
          <a:xfrm rot="10800000">
            <a:off x="5472925" y="3558200"/>
            <a:ext cx="228600" cy="0"/>
          </a:xfrm>
          <a:prstGeom prst="straightConnector1">
            <a:avLst/>
          </a:prstGeom>
          <a:noFill/>
          <a:ln cap="flat" cmpd="sng" w="9525">
            <a:solidFill>
              <a:srgbClr val="000000"/>
            </a:solidFill>
            <a:prstDash val="solid"/>
            <a:miter lim="800000"/>
            <a:headEnd len="med" w="med" type="none"/>
            <a:tailEnd len="med" w="med" type="none"/>
          </a:ln>
        </p:spPr>
      </p:cxnSp>
      <p:cxnSp>
        <p:nvCxnSpPr>
          <p:cNvPr id="589" name="Google Shape;589;p56"/>
          <p:cNvCxnSpPr/>
          <p:nvPr/>
        </p:nvCxnSpPr>
        <p:spPr>
          <a:xfrm rot="10800000">
            <a:off x="5472925" y="4415450"/>
            <a:ext cx="228600" cy="0"/>
          </a:xfrm>
          <a:prstGeom prst="straightConnector1">
            <a:avLst/>
          </a:prstGeom>
          <a:noFill/>
          <a:ln cap="flat" cmpd="sng" w="9525">
            <a:solidFill>
              <a:srgbClr val="000000"/>
            </a:solidFill>
            <a:prstDash val="solid"/>
            <a:miter lim="800000"/>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sp>
        <p:nvSpPr>
          <p:cNvPr id="595" name="Google Shape;595;p57"/>
          <p:cNvSpPr/>
          <p:nvPr/>
        </p:nvSpPr>
        <p:spPr>
          <a:xfrm>
            <a:off x="4876800" y="1684734"/>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96" name="Google Shape;596;p57"/>
          <p:cNvSpPr/>
          <p:nvPr/>
        </p:nvSpPr>
        <p:spPr>
          <a:xfrm>
            <a:off x="5334000" y="1741884"/>
            <a:ext cx="762000" cy="685800"/>
          </a:xfrm>
          <a:prstGeom prst="roundRect">
            <a:avLst>
              <a:gd fmla="val 16667" name="adj"/>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i="0" lang="zh-CN" sz="3200" u="none">
                <a:solidFill>
                  <a:srgbClr val="000000"/>
                </a:solidFill>
                <a:latin typeface="Avenir"/>
                <a:ea typeface="Avenir"/>
                <a:cs typeface="Avenir"/>
                <a:sym typeface="Avenir"/>
              </a:rPr>
              <a:t>+1</a:t>
            </a:r>
            <a:endParaRPr>
              <a:latin typeface="Avenir"/>
              <a:ea typeface="Avenir"/>
              <a:cs typeface="Avenir"/>
              <a:sym typeface="Avenir"/>
            </a:endParaRPr>
          </a:p>
        </p:txBody>
      </p:sp>
      <p:cxnSp>
        <p:nvCxnSpPr>
          <p:cNvPr id="597" name="Google Shape;597;p57"/>
          <p:cNvCxnSpPr/>
          <p:nvPr/>
        </p:nvCxnSpPr>
        <p:spPr>
          <a:xfrm flipH="1" rot="10800000">
            <a:off x="48768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598" name="Google Shape;598;p57"/>
          <p:cNvCxnSpPr/>
          <p:nvPr/>
        </p:nvCxnSpPr>
        <p:spPr>
          <a:xfrm>
            <a:off x="50292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599" name="Google Shape;599;p57"/>
          <p:cNvCxnSpPr/>
          <p:nvPr/>
        </p:nvCxnSpPr>
        <p:spPr>
          <a:xfrm>
            <a:off x="47244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600" name="Google Shape;600;p57"/>
          <p:cNvCxnSpPr/>
          <p:nvPr/>
        </p:nvCxnSpPr>
        <p:spPr>
          <a:xfrm>
            <a:off x="51816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601" name="Google Shape;601;p57"/>
          <p:cNvCxnSpPr/>
          <p:nvPr/>
        </p:nvCxnSpPr>
        <p:spPr>
          <a:xfrm>
            <a:off x="6096000" y="2141934"/>
            <a:ext cx="76200" cy="0"/>
          </a:xfrm>
          <a:prstGeom prst="straightConnector1">
            <a:avLst/>
          </a:prstGeom>
          <a:noFill/>
          <a:ln cap="flat" cmpd="sng" w="9525">
            <a:solidFill>
              <a:srgbClr val="000000"/>
            </a:solidFill>
            <a:prstDash val="solid"/>
            <a:miter lim="800000"/>
            <a:headEnd len="med" w="med" type="none"/>
            <a:tailEnd len="med" w="med" type="none"/>
          </a:ln>
        </p:spPr>
      </p:cxnSp>
      <p:sp>
        <p:nvSpPr>
          <p:cNvPr id="602" name="Google Shape;602;p57"/>
          <p:cNvSpPr txBox="1"/>
          <p:nvPr/>
        </p:nvSpPr>
        <p:spPr>
          <a:xfrm>
            <a:off x="4832350" y="1314450"/>
            <a:ext cx="387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zh-CN" sz="2400" u="none">
                <a:solidFill>
                  <a:srgbClr val="000000"/>
                </a:solidFill>
                <a:latin typeface="Avenir"/>
                <a:ea typeface="Avenir"/>
                <a:cs typeface="Avenir"/>
                <a:sym typeface="Avenir"/>
              </a:rPr>
              <a:t>A</a:t>
            </a:r>
            <a:endParaRPr>
              <a:latin typeface="Avenir"/>
              <a:ea typeface="Avenir"/>
              <a:cs typeface="Avenir"/>
              <a:sym typeface="Avenir"/>
            </a:endParaRPr>
          </a:p>
        </p:txBody>
      </p:sp>
      <p:sp>
        <p:nvSpPr>
          <p:cNvPr id="603" name="Google Shape;603;p57"/>
          <p:cNvSpPr/>
          <p:nvPr/>
        </p:nvSpPr>
        <p:spPr>
          <a:xfrm>
            <a:off x="6248400" y="1684734"/>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04" name="Google Shape;604;p57"/>
          <p:cNvSpPr/>
          <p:nvPr/>
        </p:nvSpPr>
        <p:spPr>
          <a:xfrm>
            <a:off x="6705600" y="1741884"/>
            <a:ext cx="762000" cy="685800"/>
          </a:xfrm>
          <a:prstGeom prst="roundRect">
            <a:avLst>
              <a:gd fmla="val 16667" name="adj"/>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i="0" lang="zh-CN" sz="3200" u="none">
                <a:solidFill>
                  <a:srgbClr val="000000"/>
                </a:solidFill>
                <a:latin typeface="Avenir"/>
                <a:ea typeface="Avenir"/>
                <a:cs typeface="Avenir"/>
                <a:sym typeface="Avenir"/>
              </a:rPr>
              <a:t>+1</a:t>
            </a:r>
            <a:endParaRPr>
              <a:latin typeface="Avenir"/>
              <a:ea typeface="Avenir"/>
              <a:cs typeface="Avenir"/>
              <a:sym typeface="Avenir"/>
            </a:endParaRPr>
          </a:p>
        </p:txBody>
      </p:sp>
      <p:cxnSp>
        <p:nvCxnSpPr>
          <p:cNvPr id="605" name="Google Shape;605;p57"/>
          <p:cNvCxnSpPr/>
          <p:nvPr/>
        </p:nvCxnSpPr>
        <p:spPr>
          <a:xfrm flipH="1" rot="10800000">
            <a:off x="62484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606" name="Google Shape;606;p57"/>
          <p:cNvCxnSpPr/>
          <p:nvPr/>
        </p:nvCxnSpPr>
        <p:spPr>
          <a:xfrm>
            <a:off x="64008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607" name="Google Shape;607;p57"/>
          <p:cNvCxnSpPr/>
          <p:nvPr/>
        </p:nvCxnSpPr>
        <p:spPr>
          <a:xfrm>
            <a:off x="60960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608" name="Google Shape;608;p57"/>
          <p:cNvCxnSpPr/>
          <p:nvPr/>
        </p:nvCxnSpPr>
        <p:spPr>
          <a:xfrm>
            <a:off x="6553200" y="2141934"/>
            <a:ext cx="152400" cy="0"/>
          </a:xfrm>
          <a:prstGeom prst="straightConnector1">
            <a:avLst/>
          </a:prstGeom>
          <a:noFill/>
          <a:ln cap="flat" cmpd="sng" w="9525">
            <a:solidFill>
              <a:srgbClr val="000000"/>
            </a:solidFill>
            <a:prstDash val="solid"/>
            <a:miter lim="800000"/>
            <a:headEnd len="med" w="med" type="none"/>
            <a:tailEnd len="med" w="med" type="none"/>
          </a:ln>
        </p:spPr>
      </p:cxnSp>
      <p:cxnSp>
        <p:nvCxnSpPr>
          <p:cNvPr id="609" name="Google Shape;609;p57"/>
          <p:cNvCxnSpPr/>
          <p:nvPr/>
        </p:nvCxnSpPr>
        <p:spPr>
          <a:xfrm>
            <a:off x="7467600" y="2141934"/>
            <a:ext cx="76200" cy="0"/>
          </a:xfrm>
          <a:prstGeom prst="straightConnector1">
            <a:avLst/>
          </a:prstGeom>
          <a:noFill/>
          <a:ln cap="flat" cmpd="sng" w="9525">
            <a:solidFill>
              <a:srgbClr val="000000"/>
            </a:solidFill>
            <a:prstDash val="solid"/>
            <a:miter lim="800000"/>
            <a:headEnd len="med" w="med" type="none"/>
            <a:tailEnd len="med" w="med" type="none"/>
          </a:ln>
        </p:spPr>
      </p:cxnSp>
      <p:sp>
        <p:nvSpPr>
          <p:cNvPr id="610" name="Google Shape;610;p57"/>
          <p:cNvSpPr txBox="1"/>
          <p:nvPr/>
        </p:nvSpPr>
        <p:spPr>
          <a:xfrm>
            <a:off x="6203950" y="1314450"/>
            <a:ext cx="3873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zh-CN" sz="2400" u="none">
                <a:solidFill>
                  <a:srgbClr val="000000"/>
                </a:solidFill>
                <a:latin typeface="Avenir"/>
                <a:ea typeface="Avenir"/>
                <a:cs typeface="Avenir"/>
                <a:sym typeface="Avenir"/>
              </a:rPr>
              <a:t>B</a:t>
            </a:r>
            <a:endParaRPr>
              <a:latin typeface="Avenir"/>
              <a:ea typeface="Avenir"/>
              <a:cs typeface="Avenir"/>
              <a:sym typeface="Avenir"/>
            </a:endParaRPr>
          </a:p>
        </p:txBody>
      </p:sp>
      <p:sp>
        <p:nvSpPr>
          <p:cNvPr id="611" name="Google Shape;611;p57"/>
          <p:cNvSpPr/>
          <p:nvPr/>
        </p:nvSpPr>
        <p:spPr>
          <a:xfrm>
            <a:off x="7620000" y="1684734"/>
            <a:ext cx="304800" cy="800100"/>
          </a:xfrm>
          <a:prstGeom prst="rect">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612" name="Google Shape;612;p57"/>
          <p:cNvCxnSpPr/>
          <p:nvPr/>
        </p:nvCxnSpPr>
        <p:spPr>
          <a:xfrm flipH="1" rot="10800000">
            <a:off x="76200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613" name="Google Shape;613;p57"/>
          <p:cNvCxnSpPr/>
          <p:nvPr/>
        </p:nvCxnSpPr>
        <p:spPr>
          <a:xfrm>
            <a:off x="7772400" y="2370534"/>
            <a:ext cx="152400" cy="114300"/>
          </a:xfrm>
          <a:prstGeom prst="straightConnector1">
            <a:avLst/>
          </a:prstGeom>
          <a:noFill/>
          <a:ln cap="flat" cmpd="sng" w="9525">
            <a:solidFill>
              <a:srgbClr val="000000"/>
            </a:solidFill>
            <a:prstDash val="solid"/>
            <a:miter lim="800000"/>
            <a:headEnd len="med" w="med" type="none"/>
            <a:tailEnd len="med" w="med" type="none"/>
          </a:ln>
        </p:spPr>
      </p:cxnSp>
      <p:cxnSp>
        <p:nvCxnSpPr>
          <p:cNvPr id="614" name="Google Shape;614;p57"/>
          <p:cNvCxnSpPr/>
          <p:nvPr/>
        </p:nvCxnSpPr>
        <p:spPr>
          <a:xfrm>
            <a:off x="7467600" y="2141934"/>
            <a:ext cx="152400" cy="0"/>
          </a:xfrm>
          <a:prstGeom prst="straightConnector1">
            <a:avLst/>
          </a:prstGeom>
          <a:noFill/>
          <a:ln cap="flat" cmpd="sng" w="9525">
            <a:solidFill>
              <a:srgbClr val="000000"/>
            </a:solidFill>
            <a:prstDash val="solid"/>
            <a:miter lim="800000"/>
            <a:headEnd len="med" w="med" type="none"/>
            <a:tailEnd len="med" w="med" type="none"/>
          </a:ln>
        </p:spPr>
      </p:cxnSp>
      <p:sp>
        <p:nvSpPr>
          <p:cNvPr id="615" name="Google Shape;615;p57"/>
          <p:cNvSpPr txBox="1"/>
          <p:nvPr/>
        </p:nvSpPr>
        <p:spPr>
          <a:xfrm>
            <a:off x="7567612" y="1314450"/>
            <a:ext cx="404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i="0" lang="zh-CN" sz="2400" u="none">
                <a:solidFill>
                  <a:srgbClr val="000000"/>
                </a:solidFill>
                <a:latin typeface="Avenir"/>
                <a:ea typeface="Avenir"/>
                <a:cs typeface="Avenir"/>
                <a:sym typeface="Avenir"/>
              </a:rPr>
              <a:t>C</a:t>
            </a:r>
            <a:endParaRPr>
              <a:latin typeface="Avenir"/>
              <a:ea typeface="Avenir"/>
              <a:cs typeface="Avenir"/>
              <a:sym typeface="Avenir"/>
            </a:endParaRPr>
          </a:p>
        </p:txBody>
      </p:sp>
      <p:cxnSp>
        <p:nvCxnSpPr>
          <p:cNvPr id="616" name="Google Shape;616;p57"/>
          <p:cNvCxnSpPr/>
          <p:nvPr/>
        </p:nvCxnSpPr>
        <p:spPr>
          <a:xfrm>
            <a:off x="7924800" y="2141934"/>
            <a:ext cx="152400" cy="0"/>
          </a:xfrm>
          <a:prstGeom prst="straightConnector1">
            <a:avLst/>
          </a:prstGeom>
          <a:noFill/>
          <a:ln cap="flat" cmpd="sng" w="9525">
            <a:solidFill>
              <a:srgbClr val="000000"/>
            </a:solidFill>
            <a:prstDash val="solid"/>
            <a:miter lim="800000"/>
            <a:headEnd len="med" w="med" type="none"/>
            <a:tailEnd len="med" w="med" type="none"/>
          </a:ln>
        </p:spPr>
      </p:cxnSp>
      <p:sp>
        <p:nvSpPr>
          <p:cNvPr id="617" name="Google Shape;617;p57"/>
          <p:cNvSpPr txBox="1"/>
          <p:nvPr/>
        </p:nvSpPr>
        <p:spPr>
          <a:xfrm>
            <a:off x="4419600" y="4789500"/>
            <a:ext cx="4724400" cy="354000"/>
          </a:xfrm>
          <a:prstGeom prst="rect">
            <a:avLst/>
          </a:prstGeom>
          <a:noFill/>
          <a:ln>
            <a:noFill/>
          </a:ln>
        </p:spPr>
        <p:txBody>
          <a:bodyPr anchorCtr="0" anchor="t" bIns="91425" lIns="91425" spcFirstLastPara="1" rIns="91425" wrap="square" tIns="91425">
            <a:spAutoFit/>
          </a:bodyPr>
          <a:lstStyle/>
          <a:p>
            <a:pPr indent="0" lvl="0" marL="0" rtl="0" algn="l">
              <a:lnSpc>
                <a:spcPct val="122000"/>
              </a:lnSpc>
              <a:spcBef>
                <a:spcPts val="1800"/>
              </a:spcBef>
              <a:spcAft>
                <a:spcPts val="1800"/>
              </a:spcAft>
              <a:buNone/>
            </a:pPr>
            <a:r>
              <a:rPr b="1" lang="zh-CN" sz="1100">
                <a:solidFill>
                  <a:srgbClr val="121212"/>
                </a:solidFill>
                <a:highlight>
                  <a:schemeClr val="lt1"/>
                </a:highlight>
                <a:latin typeface="Avenir"/>
                <a:ea typeface="Avenir"/>
                <a:cs typeface="Avenir"/>
                <a:sym typeface="Avenir"/>
              </a:rPr>
              <a:t>https://cseweb.ucsd.edu/classes/sp09/cse141L/Slides/02-Verilog2.pdf</a:t>
            </a:r>
            <a:endParaRPr b="1" sz="1100">
              <a:solidFill>
                <a:srgbClr val="121212"/>
              </a:solidFill>
              <a:highlight>
                <a:schemeClr val="lt1"/>
              </a:highlight>
              <a:latin typeface="Avenir"/>
              <a:ea typeface="Avenir"/>
              <a:cs typeface="Avenir"/>
              <a:sym typeface="Avenir"/>
            </a:endParaRPr>
          </a:p>
        </p:txBody>
      </p:sp>
      <p:sp>
        <p:nvSpPr>
          <p:cNvPr id="618" name="Google Shape;618;p57"/>
          <p:cNvSpPr txBox="1"/>
          <p:nvPr/>
        </p:nvSpPr>
        <p:spPr>
          <a:xfrm>
            <a:off x="533400" y="1139428"/>
            <a:ext cx="3733800" cy="3771900"/>
          </a:xfrm>
          <a:prstGeom prst="rect">
            <a:avLst/>
          </a:prstGeom>
          <a:noFill/>
          <a:ln>
            <a:noFill/>
          </a:ln>
        </p:spPr>
        <p:txBody>
          <a:bodyPr anchorCtr="0" anchor="t" bIns="152800" lIns="152800" spcFirstLastPara="1" rIns="152800" wrap="square" tIns="152800">
            <a:spAutoFit/>
          </a:bodyPr>
          <a:lstStyle/>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wire</a:t>
            </a:r>
            <a:r>
              <a:rPr i="0" lang="zh-CN" sz="1500" u="none">
                <a:solidFill>
                  <a:srgbClr val="000000"/>
                </a:solidFill>
                <a:latin typeface="Fira Code"/>
                <a:ea typeface="Fira Code"/>
                <a:cs typeface="Fira Code"/>
                <a:sym typeface="Fira Code"/>
              </a:rPr>
              <a:t> A_in, B_in, C_in;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9900"/>
              </a:buClr>
              <a:buSzPts val="1800"/>
              <a:buFont typeface="Courier New"/>
              <a:buNone/>
            </a:pPr>
            <a:r>
              <a:rPr i="0" lang="zh-CN" sz="1500" u="none">
                <a:solidFill>
                  <a:srgbClr val="009900"/>
                </a:solidFill>
                <a:latin typeface="Fira Code"/>
                <a:ea typeface="Fira Code"/>
                <a:cs typeface="Fira Code"/>
                <a:sym typeface="Fira Code"/>
              </a:rPr>
              <a:t>reg</a:t>
            </a:r>
            <a:r>
              <a:rPr i="0" lang="zh-CN" sz="1500" u="none">
                <a:solidFill>
                  <a:srgbClr val="000000"/>
                </a:solidFill>
                <a:latin typeface="Fira Code"/>
                <a:ea typeface="Fira Code"/>
                <a:cs typeface="Fira Code"/>
                <a:sym typeface="Fira Code"/>
              </a:rPr>
              <a:t>  A_out, B_out, C_out;</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A_out </a:t>
            </a:r>
            <a:r>
              <a:rPr lang="zh-CN" sz="1500">
                <a:latin typeface="Fira Code"/>
                <a:ea typeface="Fira Code"/>
                <a:cs typeface="Fira Code"/>
                <a:sym typeface="Fira Code"/>
              </a:rPr>
              <a:t>&lt;</a:t>
            </a:r>
            <a:r>
              <a:rPr i="0" lang="zh-CN" sz="1500" u="none">
                <a:solidFill>
                  <a:srgbClr val="000000"/>
                </a:solidFill>
                <a:latin typeface="Fira Code"/>
                <a:ea typeface="Fira Code"/>
                <a:cs typeface="Fira Code"/>
                <a:sym typeface="Fira Code"/>
              </a:rPr>
              <a:t>= A_in;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B_in = A_out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B_out &lt;= B_in;</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000000"/>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assign</a:t>
            </a:r>
            <a:r>
              <a:rPr i="0" lang="zh-CN" sz="1500" u="none">
                <a:solidFill>
                  <a:srgbClr val="000000"/>
                </a:solidFill>
                <a:latin typeface="Fira Code"/>
                <a:ea typeface="Fira Code"/>
                <a:cs typeface="Fira Code"/>
                <a:sym typeface="Fira Code"/>
              </a:rPr>
              <a:t> C_in = B_out + 1;</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Times New Roman"/>
              <a:buNone/>
            </a:pPr>
            <a:r>
              <a:t/>
            </a:r>
            <a:endParaRPr i="0" sz="1500" u="none">
              <a:solidFill>
                <a:srgbClr val="3333CC"/>
              </a:solidFill>
              <a:latin typeface="Fira Code"/>
              <a:ea typeface="Fira Code"/>
              <a:cs typeface="Fira Code"/>
              <a:sym typeface="Fira Code"/>
            </a:endParaRPr>
          </a:p>
          <a:p>
            <a:pPr indent="0" lvl="0" marL="0" marR="0" rtl="0" algn="l">
              <a:lnSpc>
                <a:spcPct val="100000"/>
              </a:lnSpc>
              <a:spcBef>
                <a:spcPts val="0"/>
              </a:spcBef>
              <a:spcAft>
                <a:spcPts val="0"/>
              </a:spcAft>
              <a:buClr>
                <a:srgbClr val="3333CC"/>
              </a:buClr>
              <a:buSzPts val="1800"/>
              <a:buFont typeface="Courier New"/>
              <a:buNone/>
            </a:pPr>
            <a:r>
              <a:rPr i="0" lang="zh-CN" sz="1500" u="none">
                <a:solidFill>
                  <a:srgbClr val="3333CC"/>
                </a:solidFill>
                <a:latin typeface="Fira Code"/>
                <a:ea typeface="Fira Code"/>
                <a:cs typeface="Fira Code"/>
                <a:sym typeface="Fira Code"/>
              </a:rPr>
              <a:t>always</a:t>
            </a:r>
            <a:r>
              <a:rPr i="0" lang="zh-CN" sz="1500" u="none">
                <a:solidFill>
                  <a:srgbClr val="000000"/>
                </a:solidFill>
                <a:latin typeface="Fira Code"/>
                <a:ea typeface="Fira Code"/>
                <a:cs typeface="Fira Code"/>
                <a:sym typeface="Fira Code"/>
              </a:rPr>
              <a:t> @( </a:t>
            </a:r>
            <a:r>
              <a:rPr i="0" lang="zh-CN" sz="1500" u="none">
                <a:solidFill>
                  <a:srgbClr val="3333CC"/>
                </a:solidFill>
                <a:latin typeface="Fira Code"/>
                <a:ea typeface="Fira Code"/>
                <a:cs typeface="Fira Code"/>
                <a:sym typeface="Fira Code"/>
              </a:rPr>
              <a:t>posedge</a:t>
            </a:r>
            <a:r>
              <a:rPr i="0" lang="zh-CN" sz="1500" u="none">
                <a:solidFill>
                  <a:srgbClr val="000000"/>
                </a:solidFill>
                <a:latin typeface="Fira Code"/>
                <a:ea typeface="Fira Code"/>
                <a:cs typeface="Fira Code"/>
                <a:sym typeface="Fira Code"/>
              </a:rPr>
              <a:t> clk )</a:t>
            </a:r>
            <a:endParaRPr sz="1100">
              <a:latin typeface="Fira Code"/>
              <a:ea typeface="Fira Code"/>
              <a:cs typeface="Fira Code"/>
              <a:sym typeface="Fira Code"/>
            </a:endParaRPr>
          </a:p>
          <a:p>
            <a:pPr indent="0" lvl="0" marL="0" marR="0" rtl="0" algn="l">
              <a:lnSpc>
                <a:spcPct val="100000"/>
              </a:lnSpc>
              <a:spcBef>
                <a:spcPts val="0"/>
              </a:spcBef>
              <a:spcAft>
                <a:spcPts val="0"/>
              </a:spcAft>
              <a:buClr>
                <a:srgbClr val="000000"/>
              </a:buClr>
              <a:buSzPts val="1800"/>
              <a:buFont typeface="Courier New"/>
              <a:buNone/>
            </a:pPr>
            <a:r>
              <a:rPr i="0" lang="zh-CN" sz="1500" u="none">
                <a:solidFill>
                  <a:srgbClr val="000000"/>
                </a:solidFill>
                <a:latin typeface="Fira Code"/>
                <a:ea typeface="Fira Code"/>
                <a:cs typeface="Fira Code"/>
                <a:sym typeface="Fira Code"/>
              </a:rPr>
              <a:t>  C_out &lt;= C_in;</a:t>
            </a:r>
            <a:endParaRPr sz="1100">
              <a:latin typeface="Fira Code"/>
              <a:ea typeface="Fira Code"/>
              <a:cs typeface="Fira Code"/>
              <a:sym typeface="Fira Cod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Stratified Event Queue</a:t>
            </a:r>
            <a:endParaRPr>
              <a:latin typeface="Avenir"/>
              <a:ea typeface="Avenir"/>
              <a:cs typeface="Avenir"/>
              <a:sym typeface="Avenir"/>
            </a:endParaRPr>
          </a:p>
        </p:txBody>
      </p:sp>
      <p:pic>
        <p:nvPicPr>
          <p:cNvPr id="624" name="Google Shape;624;p58"/>
          <p:cNvPicPr preferRelativeResize="0"/>
          <p:nvPr/>
        </p:nvPicPr>
        <p:blipFill>
          <a:blip r:embed="rId3">
            <a:alphaModFix/>
          </a:blip>
          <a:stretch>
            <a:fillRect/>
          </a:stretch>
        </p:blipFill>
        <p:spPr>
          <a:xfrm>
            <a:off x="965925" y="1017725"/>
            <a:ext cx="7212149" cy="3732124"/>
          </a:xfrm>
          <a:prstGeom prst="rect">
            <a:avLst/>
          </a:prstGeom>
          <a:noFill/>
          <a:ln>
            <a:noFill/>
          </a:ln>
        </p:spPr>
      </p:pic>
      <p:sp>
        <p:nvSpPr>
          <p:cNvPr id="625" name="Google Shape;625;p58"/>
          <p:cNvSpPr txBox="1"/>
          <p:nvPr/>
        </p:nvSpPr>
        <p:spPr>
          <a:xfrm>
            <a:off x="4758075" y="4749850"/>
            <a:ext cx="438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latin typeface="Avenir"/>
                <a:ea typeface="Avenir"/>
                <a:cs typeface="Avenir"/>
                <a:sym typeface="Avenir"/>
              </a:rPr>
              <a:t>https://courses.csail.mit.edu/6.111/f2007/handouts/L06.pdf</a:t>
            </a:r>
            <a:endParaRPr sz="1200">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References</a:t>
            </a:r>
            <a:endParaRPr>
              <a:latin typeface="Avenir"/>
              <a:ea typeface="Avenir"/>
              <a:cs typeface="Avenir"/>
              <a:sym typeface="Avenir"/>
            </a:endParaRPr>
          </a:p>
        </p:txBody>
      </p:sp>
      <p:sp>
        <p:nvSpPr>
          <p:cNvPr id="631" name="Google Shape;631;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22000"/>
              </a:lnSpc>
              <a:spcBef>
                <a:spcPts val="1800"/>
              </a:spcBef>
              <a:spcAft>
                <a:spcPts val="0"/>
              </a:spcAft>
              <a:buSzPct val="100000"/>
              <a:buFont typeface="Avenir"/>
              <a:buChar char="●"/>
            </a:pPr>
            <a:r>
              <a:rPr b="1" lang="zh-CN" u="sng">
                <a:solidFill>
                  <a:schemeClr val="hlink"/>
                </a:solidFill>
                <a:latin typeface="Avenir"/>
                <a:ea typeface="Avenir"/>
                <a:cs typeface="Avenir"/>
                <a:sym typeface="Avenir"/>
                <a:hlinkClick r:id="rId3"/>
              </a:rPr>
              <a:t>Verilog General Guide</a:t>
            </a:r>
            <a:endParaRPr b="1">
              <a:latin typeface="Avenir"/>
              <a:ea typeface="Avenir"/>
              <a:cs typeface="Avenir"/>
              <a:sym typeface="Avenir"/>
            </a:endParaRPr>
          </a:p>
          <a:p>
            <a:pPr indent="-317182" lvl="0" marL="457200" rtl="0" algn="l">
              <a:lnSpc>
                <a:spcPct val="122000"/>
              </a:lnSpc>
              <a:spcBef>
                <a:spcPts val="0"/>
              </a:spcBef>
              <a:spcAft>
                <a:spcPts val="0"/>
              </a:spcAft>
              <a:buSzPct val="100000"/>
              <a:buFont typeface="Avenir"/>
              <a:buChar char="●"/>
            </a:pPr>
            <a:r>
              <a:rPr b="1" lang="zh-CN" u="sng">
                <a:solidFill>
                  <a:schemeClr val="hlink"/>
                </a:solidFill>
                <a:latin typeface="Avenir"/>
                <a:ea typeface="Avenir"/>
                <a:cs typeface="Avenir"/>
                <a:sym typeface="Avenir"/>
                <a:hlinkClick r:id="rId4"/>
              </a:rPr>
              <a:t>https://safari.ethz.ch/digitaltechnik/spring2021/lib/exe/fetch.php?media=onur-digitaldesign_comparch-2021-lecture7-hdl-verilog-afterlecture.pdf</a:t>
            </a:r>
            <a:r>
              <a:rPr b="1" lang="zh-CN">
                <a:latin typeface="Avenir"/>
                <a:ea typeface="Avenir"/>
                <a:cs typeface="Avenir"/>
                <a:sym typeface="Avenir"/>
              </a:rPr>
              <a:t> </a:t>
            </a:r>
            <a:endParaRPr b="1">
              <a:latin typeface="Avenir"/>
              <a:ea typeface="Avenir"/>
              <a:cs typeface="Avenir"/>
              <a:sym typeface="Avenir"/>
            </a:endParaRPr>
          </a:p>
          <a:p>
            <a:pPr indent="-317182" lvl="0" marL="457200" rtl="0" algn="l">
              <a:lnSpc>
                <a:spcPct val="122000"/>
              </a:lnSpc>
              <a:spcBef>
                <a:spcPts val="0"/>
              </a:spcBef>
              <a:spcAft>
                <a:spcPts val="0"/>
              </a:spcAft>
              <a:buSzPct val="100000"/>
              <a:buFont typeface="Avenir"/>
              <a:buChar char="●"/>
            </a:pPr>
            <a:r>
              <a:rPr b="1" lang="zh-CN" u="sng">
                <a:solidFill>
                  <a:schemeClr val="hlink"/>
                </a:solidFill>
                <a:latin typeface="Avenir"/>
                <a:ea typeface="Avenir"/>
                <a:cs typeface="Avenir"/>
                <a:sym typeface="Avenir"/>
                <a:hlinkClick r:id="rId5"/>
              </a:rPr>
              <a:t>https://safari.ethz.ch/digitaltechnik/spring2021/lib/exe/fetch.php?media=onur-digitaldesign_comparch-2021-lecture6-sequential-logic-updated-beforelecture.pdf</a:t>
            </a:r>
            <a:endParaRPr b="1">
              <a:latin typeface="Avenir"/>
              <a:ea typeface="Avenir"/>
              <a:cs typeface="Avenir"/>
              <a:sym typeface="Avenir"/>
            </a:endParaRPr>
          </a:p>
          <a:p>
            <a:pPr indent="-317182" lvl="0" marL="457200" rtl="0" algn="l">
              <a:lnSpc>
                <a:spcPct val="122000"/>
              </a:lnSpc>
              <a:spcBef>
                <a:spcPts val="0"/>
              </a:spcBef>
              <a:spcAft>
                <a:spcPts val="0"/>
              </a:spcAft>
              <a:buSzPct val="100000"/>
              <a:buFont typeface="Avenir"/>
              <a:buChar char="●"/>
            </a:pPr>
            <a:r>
              <a:rPr b="1" lang="zh-CN" u="sng">
                <a:solidFill>
                  <a:schemeClr val="hlink"/>
                </a:solidFill>
                <a:latin typeface="Avenir"/>
                <a:ea typeface="Avenir"/>
                <a:cs typeface="Avenir"/>
                <a:sym typeface="Avenir"/>
                <a:hlinkClick r:id="rId6"/>
              </a:rPr>
              <a:t>HDLBits</a:t>
            </a:r>
            <a:endParaRPr b="1">
              <a:latin typeface="Avenir"/>
              <a:ea typeface="Avenir"/>
              <a:cs typeface="Avenir"/>
              <a:sym typeface="Avenir"/>
            </a:endParaRPr>
          </a:p>
          <a:p>
            <a:pPr indent="-317182" lvl="0" marL="457200" rtl="0" algn="l">
              <a:lnSpc>
                <a:spcPct val="122000"/>
              </a:lnSpc>
              <a:spcBef>
                <a:spcPts val="0"/>
              </a:spcBef>
              <a:spcAft>
                <a:spcPts val="0"/>
              </a:spcAft>
              <a:buClr>
                <a:srgbClr val="121212"/>
              </a:buClr>
              <a:buSzPct val="100000"/>
              <a:buFont typeface="Avenir"/>
              <a:buChar char="●"/>
            </a:pPr>
            <a:r>
              <a:rPr b="1" lang="zh-CN" u="sng">
                <a:solidFill>
                  <a:schemeClr val="hlink"/>
                </a:solidFill>
                <a:highlight>
                  <a:srgbClr val="FFFFFF"/>
                </a:highlight>
                <a:latin typeface="Avenir"/>
                <a:ea typeface="Avenir"/>
                <a:cs typeface="Avenir"/>
                <a:sym typeface="Avenir"/>
                <a:hlinkClick r:id="rId7"/>
              </a:rPr>
              <a:t>从仿真器的角度理解Verilog语言</a:t>
            </a:r>
            <a:endParaRPr b="1">
              <a:solidFill>
                <a:srgbClr val="121212"/>
              </a:solidFill>
              <a:highlight>
                <a:srgbClr val="FFFFFF"/>
              </a:highlight>
              <a:latin typeface="Avenir"/>
              <a:ea typeface="Avenir"/>
              <a:cs typeface="Avenir"/>
              <a:sym typeface="Avenir"/>
            </a:endParaRPr>
          </a:p>
          <a:p>
            <a:pPr indent="-317182" lvl="0" marL="457200" rtl="0" algn="l">
              <a:lnSpc>
                <a:spcPct val="122000"/>
              </a:lnSpc>
              <a:spcBef>
                <a:spcPts val="0"/>
              </a:spcBef>
              <a:spcAft>
                <a:spcPts val="0"/>
              </a:spcAft>
              <a:buClr>
                <a:srgbClr val="121212"/>
              </a:buClr>
              <a:buSzPct val="100000"/>
              <a:buFont typeface="Avenir"/>
              <a:buChar char="●"/>
            </a:pPr>
            <a:r>
              <a:rPr lang="zh-CN">
                <a:solidFill>
                  <a:srgbClr val="121212"/>
                </a:solidFill>
                <a:highlight>
                  <a:srgbClr val="FFFFFF"/>
                </a:highlight>
                <a:latin typeface="Avenir"/>
                <a:ea typeface="Avenir"/>
                <a:cs typeface="Avenir"/>
                <a:sym typeface="Avenir"/>
              </a:rPr>
              <a:t>RISC-V CPU处理器设计</a:t>
            </a:r>
            <a:endParaRPr>
              <a:solidFill>
                <a:srgbClr val="121212"/>
              </a:solidFill>
              <a:highlight>
                <a:srgbClr val="FFFFFF"/>
              </a:highlight>
              <a:latin typeface="Avenir"/>
              <a:ea typeface="Avenir"/>
              <a:cs typeface="Avenir"/>
              <a:sym typeface="Avenir"/>
            </a:endParaRPr>
          </a:p>
          <a:p>
            <a:pPr indent="-317182" lvl="0" marL="457200" rtl="0" algn="l">
              <a:lnSpc>
                <a:spcPct val="122000"/>
              </a:lnSpc>
              <a:spcBef>
                <a:spcPts val="0"/>
              </a:spcBef>
              <a:spcAft>
                <a:spcPts val="0"/>
              </a:spcAft>
              <a:buClr>
                <a:srgbClr val="121212"/>
              </a:buClr>
              <a:buSzPct val="100000"/>
              <a:buFont typeface="Avenir"/>
              <a:buChar char="●"/>
            </a:pPr>
            <a:r>
              <a:rPr lang="zh-CN">
                <a:solidFill>
                  <a:srgbClr val="121212"/>
                </a:solidFill>
                <a:highlight>
                  <a:srgbClr val="FFFFFF"/>
                </a:highlight>
                <a:latin typeface="Avenir"/>
                <a:ea typeface="Avenir"/>
                <a:cs typeface="Avenir"/>
                <a:sym typeface="Avenir"/>
              </a:rPr>
              <a:t>Digital Logic Design Using Verilog Coding and RTL Synthesis Second Edition</a:t>
            </a:r>
            <a:endParaRPr>
              <a:solidFill>
                <a:srgbClr val="121212"/>
              </a:solidFill>
              <a:highlight>
                <a:srgbClr val="FFFFFF"/>
              </a:highlight>
              <a:latin typeface="Avenir"/>
              <a:ea typeface="Avenir"/>
              <a:cs typeface="Avenir"/>
              <a:sym typeface="Avenir"/>
            </a:endParaRPr>
          </a:p>
          <a:p>
            <a:pPr indent="-317182" lvl="0" marL="457200" rtl="0" algn="l">
              <a:lnSpc>
                <a:spcPct val="122000"/>
              </a:lnSpc>
              <a:spcBef>
                <a:spcPts val="0"/>
              </a:spcBef>
              <a:spcAft>
                <a:spcPts val="0"/>
              </a:spcAft>
              <a:buClr>
                <a:srgbClr val="121212"/>
              </a:buClr>
              <a:buSzPct val="100000"/>
              <a:buFont typeface="Avenir"/>
              <a:buChar char="●"/>
            </a:pPr>
            <a:r>
              <a:rPr b="1" lang="zh-CN" u="sng">
                <a:solidFill>
                  <a:schemeClr val="hlink"/>
                </a:solidFill>
                <a:highlight>
                  <a:srgbClr val="FFFFFF"/>
                </a:highlight>
                <a:latin typeface="Avenir"/>
                <a:ea typeface="Avenir"/>
                <a:cs typeface="Avenir"/>
                <a:sym typeface="Avenir"/>
                <a:hlinkClick r:id="rId8"/>
              </a:rPr>
              <a:t>https://cseweb.ucsd.edu/classes/sp09/cse141L/Slides/02-Verilog2.pdf</a:t>
            </a:r>
            <a:endParaRPr b="1">
              <a:solidFill>
                <a:srgbClr val="121212"/>
              </a:solidFill>
              <a:highlight>
                <a:srgbClr val="FFFFFF"/>
              </a:highlight>
              <a:latin typeface="Avenir"/>
              <a:ea typeface="Avenir"/>
              <a:cs typeface="Avenir"/>
              <a:sym typeface="Avenir"/>
            </a:endParaRPr>
          </a:p>
          <a:p>
            <a:pPr indent="-317182" lvl="0" marL="457200" rtl="0" algn="l">
              <a:lnSpc>
                <a:spcPct val="122000"/>
              </a:lnSpc>
              <a:spcBef>
                <a:spcPts val="0"/>
              </a:spcBef>
              <a:spcAft>
                <a:spcPts val="0"/>
              </a:spcAft>
              <a:buClr>
                <a:srgbClr val="121212"/>
              </a:buClr>
              <a:buSzPct val="100000"/>
              <a:buFont typeface="Avenir"/>
              <a:buChar char="●"/>
            </a:pPr>
            <a:r>
              <a:rPr b="1" lang="zh-CN" u="sng">
                <a:solidFill>
                  <a:schemeClr val="hlink"/>
                </a:solidFill>
                <a:highlight>
                  <a:srgbClr val="FFFFFF"/>
                </a:highlight>
                <a:latin typeface="Avenir"/>
                <a:ea typeface="Avenir"/>
                <a:cs typeface="Avenir"/>
                <a:sym typeface="Avenir"/>
                <a:hlinkClick r:id="rId9"/>
              </a:rPr>
              <a:t>https://electronics.stackexchange.com/questions/443641/why-we-need-non-blocking-assignments-in-verilog</a:t>
            </a:r>
            <a:endParaRPr b="1">
              <a:solidFill>
                <a:srgbClr val="121212"/>
              </a:solidFill>
              <a:highlight>
                <a:srgbClr val="FFFFFF"/>
              </a:highlight>
              <a:latin typeface="Avenir"/>
              <a:ea typeface="Avenir"/>
              <a:cs typeface="Avenir"/>
              <a:sym typeface="Avenir"/>
            </a:endParaRPr>
          </a:p>
          <a:p>
            <a:pPr indent="-317182" lvl="0" marL="457200" rtl="0" algn="l">
              <a:lnSpc>
                <a:spcPct val="122000"/>
              </a:lnSpc>
              <a:spcBef>
                <a:spcPts val="0"/>
              </a:spcBef>
              <a:spcAft>
                <a:spcPts val="0"/>
              </a:spcAft>
              <a:buClr>
                <a:srgbClr val="121212"/>
              </a:buClr>
              <a:buSzPct val="100000"/>
              <a:buFont typeface="Avenir"/>
              <a:buChar char="●"/>
            </a:pPr>
            <a:r>
              <a:rPr b="1" lang="zh-CN" u="sng">
                <a:solidFill>
                  <a:schemeClr val="hlink"/>
                </a:solidFill>
                <a:highlight>
                  <a:srgbClr val="FFFFFF"/>
                </a:highlight>
                <a:latin typeface="Avenir"/>
                <a:ea typeface="Avenir"/>
                <a:cs typeface="Avenir"/>
                <a:sym typeface="Avenir"/>
                <a:hlinkClick r:id="rId10"/>
              </a:rPr>
              <a:t>https://courses.csail.mit.edu/6.111/f2007/handouts/L06.pdf</a:t>
            </a:r>
            <a:endParaRPr b="1">
              <a:solidFill>
                <a:srgbClr val="121212"/>
              </a:solidFill>
              <a:highlight>
                <a:srgbClr val="FFFFFF"/>
              </a:highlight>
              <a:latin typeface="Avenir"/>
              <a:ea typeface="Avenir"/>
              <a:cs typeface="Avenir"/>
              <a:sym typeface="Avenir"/>
            </a:endParaRPr>
          </a:p>
          <a:p>
            <a:pPr indent="-317182" lvl="0" marL="457200" rtl="0" algn="l">
              <a:lnSpc>
                <a:spcPct val="122000"/>
              </a:lnSpc>
              <a:spcBef>
                <a:spcPts val="0"/>
              </a:spcBef>
              <a:spcAft>
                <a:spcPts val="0"/>
              </a:spcAft>
              <a:buClr>
                <a:srgbClr val="121212"/>
              </a:buClr>
              <a:buSzPct val="100000"/>
              <a:buFont typeface="Avenir"/>
              <a:buChar char="●"/>
            </a:pPr>
            <a:r>
              <a:rPr b="1" lang="zh-CN" u="sng">
                <a:solidFill>
                  <a:schemeClr val="hlink"/>
                </a:solidFill>
                <a:highlight>
                  <a:srgbClr val="FFFFFF"/>
                </a:highlight>
                <a:latin typeface="Avenir"/>
                <a:ea typeface="Avenir"/>
                <a:cs typeface="Avenir"/>
                <a:sym typeface="Avenir"/>
                <a:hlinkClick r:id="rId11"/>
              </a:rPr>
              <a:t>IEEE Standard for Verilog Hardware Description Language</a:t>
            </a:r>
            <a:endParaRPr b="1">
              <a:solidFill>
                <a:srgbClr val="121212"/>
              </a:solidFill>
              <a:highlight>
                <a:srgbClr val="FFFFFF"/>
              </a:highlight>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CN">
                <a:latin typeface="Avenir"/>
                <a:ea typeface="Avenir"/>
                <a:cs typeface="Avenir"/>
                <a:sym typeface="Avenir"/>
              </a:rPr>
              <a:t>Vivado</a:t>
            </a:r>
            <a:endParaRPr>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Vivado</a:t>
            </a:r>
            <a:endParaRPr>
              <a:latin typeface="Avenir"/>
              <a:ea typeface="Avenir"/>
              <a:cs typeface="Avenir"/>
              <a:sym typeface="Avenir"/>
            </a:endParaRPr>
          </a:p>
        </p:txBody>
      </p:sp>
      <p:sp>
        <p:nvSpPr>
          <p:cNvPr id="85" name="Google Shape;85;p18"/>
          <p:cNvSpPr txBox="1"/>
          <p:nvPr>
            <p:ph idx="1" type="body"/>
          </p:nvPr>
        </p:nvSpPr>
        <p:spPr>
          <a:xfrm>
            <a:off x="311700" y="1138800"/>
            <a:ext cx="8520600" cy="34164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New vivado users ? → click </a:t>
            </a:r>
            <a:r>
              <a:rPr lang="zh-CN" sz="2000" u="sng">
                <a:solidFill>
                  <a:schemeClr val="hlink"/>
                </a:solidFill>
                <a:latin typeface="Avenir"/>
                <a:ea typeface="Avenir"/>
                <a:cs typeface="Avenir"/>
                <a:sym typeface="Avenir"/>
                <a:hlinkClick r:id="rId3"/>
              </a:rPr>
              <a:t>this</a:t>
            </a:r>
            <a:endParaRPr sz="2000">
              <a:latin typeface="Avenir"/>
              <a:ea typeface="Avenir"/>
              <a:cs typeface="Avenir"/>
              <a:sym typeface="Avenir"/>
            </a:endParaRPr>
          </a:p>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Vivado 2020.2 and higher versions</a:t>
            </a:r>
            <a:endParaRPr sz="2000">
              <a:latin typeface="Avenir"/>
              <a:ea typeface="Avenir"/>
              <a:cs typeface="Avenir"/>
              <a:sym typeface="Avenir"/>
            </a:endParaRPr>
          </a:p>
          <a:p>
            <a:pPr indent="-355600" lvl="0" marL="457200" rtl="0" algn="l">
              <a:lnSpc>
                <a:spcPct val="150000"/>
              </a:lnSpc>
              <a:spcBef>
                <a:spcPts val="0"/>
              </a:spcBef>
              <a:spcAft>
                <a:spcPts val="0"/>
              </a:spcAft>
              <a:buSzPts val="2000"/>
              <a:buFont typeface="Avenir"/>
              <a:buChar char="●"/>
            </a:pPr>
            <a:r>
              <a:rPr lang="zh-CN" sz="2000">
                <a:latin typeface="Avenir"/>
                <a:ea typeface="Avenir"/>
                <a:cs typeface="Avenir"/>
                <a:sym typeface="Avenir"/>
              </a:rPr>
              <a:t>Our Board → </a:t>
            </a:r>
            <a:r>
              <a:rPr b="1" lang="zh-CN" sz="2000" u="sng">
                <a:solidFill>
                  <a:srgbClr val="FF9900"/>
                </a:solidFill>
                <a:latin typeface="Avenir"/>
                <a:ea typeface="Avenir"/>
                <a:cs typeface="Avenir"/>
                <a:sym typeface="Avenir"/>
              </a:rPr>
              <a:t>xc7k325tffg676-2L</a:t>
            </a:r>
            <a:endParaRPr b="1" sz="2000" u="sng">
              <a:solidFill>
                <a:srgbClr val="FF9900"/>
              </a:solidFill>
              <a:latin typeface="Avenir"/>
              <a:ea typeface="Avenir"/>
              <a:cs typeface="Avenir"/>
              <a:sym typeface="Avenir"/>
            </a:endParaRPr>
          </a:p>
          <a:p>
            <a:pPr indent="0" lvl="0" marL="457200" rtl="0" algn="l">
              <a:lnSpc>
                <a:spcPct val="150000"/>
              </a:lnSpc>
              <a:spcBef>
                <a:spcPts val="1200"/>
              </a:spcBef>
              <a:spcAft>
                <a:spcPts val="1200"/>
              </a:spcAft>
              <a:buNone/>
            </a:pPr>
            <a:r>
              <a:t/>
            </a:r>
            <a:endParaRPr sz="2000">
              <a:latin typeface="Avenir"/>
              <a:ea typeface="Avenir"/>
              <a:cs typeface="Avenir"/>
              <a:sym typeface="Aveni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CN">
                <a:latin typeface="Avenir"/>
                <a:ea typeface="Avenir"/>
                <a:cs typeface="Avenir"/>
                <a:sym typeface="Avenir"/>
              </a:rPr>
              <a:t>Verilog Warmup</a:t>
            </a:r>
            <a:endParaRPr>
              <a:latin typeface="Avenir"/>
              <a:ea typeface="Avenir"/>
              <a:cs typeface="Avenir"/>
              <a:sym typeface="Aveni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Warmup</a:t>
            </a:r>
            <a:endParaRPr>
              <a:latin typeface="Avenir"/>
              <a:ea typeface="Avenir"/>
              <a:cs typeface="Avenir"/>
              <a:sym typeface="Aveni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venir"/>
              <a:buChar char="●"/>
            </a:pPr>
            <a:r>
              <a:rPr lang="zh-CN" sz="2000">
                <a:latin typeface="Avenir"/>
                <a:ea typeface="Avenir"/>
                <a:cs typeface="Avenir"/>
                <a:sym typeface="Avenir"/>
              </a:rPr>
              <a:t>variable</a:t>
            </a:r>
            <a:endParaRPr sz="2000">
              <a:latin typeface="Avenir"/>
              <a:ea typeface="Avenir"/>
              <a:cs typeface="Avenir"/>
              <a:sym typeface="Avenir"/>
            </a:endParaRPr>
          </a:p>
          <a:p>
            <a:pPr indent="-355600" lvl="0" marL="457200" rtl="0" algn="l">
              <a:lnSpc>
                <a:spcPct val="115000"/>
              </a:lnSpc>
              <a:spcBef>
                <a:spcPts val="0"/>
              </a:spcBef>
              <a:spcAft>
                <a:spcPts val="0"/>
              </a:spcAft>
              <a:buSzPts val="2000"/>
              <a:buFont typeface="Avenir"/>
              <a:buChar char="●"/>
            </a:pPr>
            <a:r>
              <a:rPr lang="zh-CN" sz="2000">
                <a:latin typeface="Avenir"/>
                <a:ea typeface="Avenir"/>
                <a:cs typeface="Avenir"/>
                <a:sym typeface="Avenir"/>
              </a:rPr>
              <a:t>vector</a:t>
            </a:r>
            <a:endParaRPr sz="2000">
              <a:latin typeface="Avenir"/>
              <a:ea typeface="Avenir"/>
              <a:cs typeface="Avenir"/>
              <a:sym typeface="Avenir"/>
            </a:endParaRPr>
          </a:p>
          <a:p>
            <a:pPr indent="-355600" lvl="0" marL="457200" rtl="0" algn="l">
              <a:lnSpc>
                <a:spcPct val="115000"/>
              </a:lnSpc>
              <a:spcBef>
                <a:spcPts val="0"/>
              </a:spcBef>
              <a:spcAft>
                <a:spcPts val="0"/>
              </a:spcAft>
              <a:buSzPts val="2000"/>
              <a:buFont typeface="Avenir"/>
              <a:buChar char="●"/>
            </a:pPr>
            <a:r>
              <a:rPr lang="zh-CN" sz="2000">
                <a:latin typeface="Avenir"/>
                <a:ea typeface="Avenir"/>
                <a:cs typeface="Avenir"/>
                <a:sym typeface="Avenir"/>
              </a:rPr>
              <a:t>assignment</a:t>
            </a:r>
            <a:endParaRPr sz="2000">
              <a:latin typeface="Avenir"/>
              <a:ea typeface="Avenir"/>
              <a:cs typeface="Avenir"/>
              <a:sym typeface="Avenir"/>
            </a:endParaRPr>
          </a:p>
          <a:p>
            <a:pPr indent="-355600" lvl="0" marL="457200" rtl="0" algn="l">
              <a:lnSpc>
                <a:spcPct val="115000"/>
              </a:lnSpc>
              <a:spcBef>
                <a:spcPts val="0"/>
              </a:spcBef>
              <a:spcAft>
                <a:spcPts val="0"/>
              </a:spcAft>
              <a:buSzPts val="2000"/>
              <a:buFont typeface="Avenir"/>
              <a:buChar char="●"/>
            </a:pPr>
            <a:r>
              <a:rPr lang="zh-CN" sz="2000">
                <a:latin typeface="Avenir"/>
                <a:ea typeface="Avenir"/>
                <a:cs typeface="Avenir"/>
                <a:sym typeface="Avenir"/>
              </a:rPr>
              <a:t>always block</a:t>
            </a:r>
            <a:endParaRPr sz="2000">
              <a:latin typeface="Avenir"/>
              <a:ea typeface="Avenir"/>
              <a:cs typeface="Avenir"/>
              <a:sym typeface="Avenir"/>
            </a:endParaRPr>
          </a:p>
          <a:p>
            <a:pPr indent="-355600" lvl="0" marL="457200" rtl="0" algn="l">
              <a:lnSpc>
                <a:spcPct val="115000"/>
              </a:lnSpc>
              <a:spcBef>
                <a:spcPts val="0"/>
              </a:spcBef>
              <a:spcAft>
                <a:spcPts val="0"/>
              </a:spcAft>
              <a:buSzPts val="2000"/>
              <a:buFont typeface="Avenir"/>
              <a:buChar char="●"/>
            </a:pPr>
            <a:r>
              <a:rPr lang="zh-CN" sz="2000">
                <a:latin typeface="Avenir"/>
                <a:ea typeface="Avenir"/>
                <a:cs typeface="Avenir"/>
                <a:sym typeface="Avenir"/>
              </a:rPr>
              <a:t>if-else</a:t>
            </a:r>
            <a:endParaRPr sz="2000">
              <a:latin typeface="Avenir"/>
              <a:ea typeface="Avenir"/>
              <a:cs typeface="Avenir"/>
              <a:sym typeface="Avenir"/>
            </a:endParaRPr>
          </a:p>
          <a:p>
            <a:pPr indent="-355600" lvl="0" marL="457200" rtl="0" algn="l">
              <a:lnSpc>
                <a:spcPct val="115000"/>
              </a:lnSpc>
              <a:spcBef>
                <a:spcPts val="0"/>
              </a:spcBef>
              <a:spcAft>
                <a:spcPts val="0"/>
              </a:spcAft>
              <a:buSzPts val="2000"/>
              <a:buFont typeface="Avenir"/>
              <a:buChar char="●"/>
            </a:pPr>
            <a:r>
              <a:rPr lang="zh-CN" sz="2000">
                <a:latin typeface="Avenir"/>
                <a:ea typeface="Avenir"/>
                <a:cs typeface="Avenir"/>
                <a:sym typeface="Avenir"/>
              </a:rPr>
              <a:t>case</a:t>
            </a:r>
            <a:endParaRPr sz="2000">
              <a:latin typeface="Avenir"/>
              <a:ea typeface="Avenir"/>
              <a:cs typeface="Avenir"/>
              <a:sym typeface="Avenir"/>
            </a:endParaRPr>
          </a:p>
          <a:p>
            <a:pPr indent="-355600" lvl="0" marL="457200" rtl="0" algn="l">
              <a:lnSpc>
                <a:spcPct val="115000"/>
              </a:lnSpc>
              <a:spcBef>
                <a:spcPts val="0"/>
              </a:spcBef>
              <a:spcAft>
                <a:spcPts val="0"/>
              </a:spcAft>
              <a:buSzPts val="2000"/>
              <a:buFont typeface="Avenir"/>
              <a:buChar char="●"/>
            </a:pPr>
            <a:r>
              <a:rPr lang="zh-CN" sz="2000">
                <a:latin typeface="Avenir"/>
                <a:ea typeface="Avenir"/>
                <a:cs typeface="Avenir"/>
                <a:sym typeface="Avenir"/>
              </a:rPr>
              <a:t>ROM &amp; RAM</a:t>
            </a:r>
            <a:endParaRPr sz="2000">
              <a:latin typeface="Avenir"/>
              <a:ea typeface="Avenir"/>
              <a:cs typeface="Avenir"/>
              <a:sym typeface="Avenir"/>
            </a:endParaRPr>
          </a:p>
          <a:p>
            <a:pPr indent="0" lvl="0" marL="0" rtl="0" algn="l">
              <a:spcBef>
                <a:spcPts val="1200"/>
              </a:spcBef>
              <a:spcAft>
                <a:spcPts val="0"/>
              </a:spcAft>
              <a:buNone/>
            </a:pPr>
            <a:r>
              <a:t/>
            </a:r>
            <a:endParaRPr sz="2000">
              <a:latin typeface="Avenir"/>
              <a:ea typeface="Avenir"/>
              <a:cs typeface="Avenir"/>
              <a:sym typeface="Avenir"/>
            </a:endParaRPr>
          </a:p>
          <a:p>
            <a:pPr indent="0" lvl="0" marL="0" rtl="0" algn="l">
              <a:spcBef>
                <a:spcPts val="1200"/>
              </a:spcBef>
              <a:spcAft>
                <a:spcPts val="1200"/>
              </a:spcAft>
              <a:buNone/>
            </a:pPr>
            <a:r>
              <a:rPr lang="zh-CN" sz="2000">
                <a:latin typeface="Avenir"/>
                <a:ea typeface="Avenir"/>
                <a:cs typeface="Avenir"/>
                <a:sym typeface="Avenir"/>
              </a:rPr>
              <a:t>Verilog Practice in HDLBits: </a:t>
            </a:r>
            <a:r>
              <a:rPr lang="zh-CN" sz="2000" u="sng">
                <a:solidFill>
                  <a:schemeClr val="hlink"/>
                </a:solidFill>
                <a:latin typeface="Avenir"/>
                <a:ea typeface="Avenir"/>
                <a:cs typeface="Avenir"/>
                <a:sym typeface="Avenir"/>
                <a:hlinkClick r:id="rId3"/>
              </a:rPr>
              <a:t>https://hdlbits.01xz.net/wiki/Main_Page</a:t>
            </a:r>
            <a:endParaRPr sz="2000">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Verilog – Variable</a:t>
            </a:r>
            <a:endParaRPr>
              <a:latin typeface="Avenir"/>
              <a:ea typeface="Avenir"/>
              <a:cs typeface="Avenir"/>
              <a:sym typeface="Aveni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Avenir"/>
              <a:buChar char="●"/>
            </a:pPr>
            <a:r>
              <a:rPr b="1" lang="zh-CN" sz="2000">
                <a:solidFill>
                  <a:srgbClr val="FF9900"/>
                </a:solidFill>
                <a:latin typeface="Avenir"/>
                <a:ea typeface="Avenir"/>
                <a:cs typeface="Avenir"/>
                <a:sym typeface="Avenir"/>
              </a:rPr>
              <a:t>wire</a:t>
            </a:r>
            <a:r>
              <a:rPr lang="zh-CN" sz="2000">
                <a:latin typeface="Avenir"/>
                <a:ea typeface="Avenir"/>
                <a:cs typeface="Avenir"/>
                <a:sym typeface="Avenir"/>
              </a:rPr>
              <a:t>: Physically a wire. Can not "hold" value. Must be continuously assigned.</a:t>
            </a:r>
            <a:endParaRPr sz="2000">
              <a:latin typeface="Avenir"/>
              <a:ea typeface="Avenir"/>
              <a:cs typeface="Avenir"/>
              <a:sym typeface="Avenir"/>
            </a:endParaRPr>
          </a:p>
          <a:p>
            <a:pPr indent="-355600" lvl="0" marL="457200" rtl="0" algn="l">
              <a:lnSpc>
                <a:spcPct val="150000"/>
              </a:lnSpc>
              <a:spcBef>
                <a:spcPts val="0"/>
              </a:spcBef>
              <a:spcAft>
                <a:spcPts val="0"/>
              </a:spcAft>
              <a:buSzPts val="2000"/>
              <a:buFont typeface="Avenir"/>
              <a:buChar char="●"/>
            </a:pPr>
            <a:r>
              <a:rPr b="1" lang="zh-CN" sz="2000">
                <a:solidFill>
                  <a:srgbClr val="FF9900"/>
                </a:solidFill>
                <a:latin typeface="Avenir"/>
                <a:ea typeface="Avenir"/>
                <a:cs typeface="Avenir"/>
                <a:sym typeface="Avenir"/>
              </a:rPr>
              <a:t>reg </a:t>
            </a:r>
            <a:r>
              <a:rPr lang="zh-CN" sz="2000">
                <a:latin typeface="Avenir"/>
                <a:ea typeface="Avenir"/>
                <a:cs typeface="Avenir"/>
                <a:sym typeface="Avenir"/>
              </a:rPr>
              <a:t>: Not necessarily a register. Can "hold" value. Can be conditionaly assigned.</a:t>
            </a:r>
            <a:endParaRPr sz="2000">
              <a:latin typeface="Avenir"/>
              <a:ea typeface="Avenir"/>
              <a:cs typeface="Avenir"/>
              <a:sym typeface="Avenir"/>
            </a:endParaRPr>
          </a:p>
          <a:p>
            <a:pPr indent="0" lvl="0" marL="0" rtl="0" algn="l">
              <a:lnSpc>
                <a:spcPct val="150000"/>
              </a:lnSpc>
              <a:spcBef>
                <a:spcPts val="1200"/>
              </a:spcBef>
              <a:spcAft>
                <a:spcPts val="0"/>
              </a:spcAft>
              <a:buNone/>
            </a:pPr>
            <a:r>
              <a:t/>
            </a:r>
            <a:endParaRPr sz="2000">
              <a:latin typeface="Avenir"/>
              <a:ea typeface="Avenir"/>
              <a:cs typeface="Avenir"/>
              <a:sym typeface="Avenir"/>
            </a:endParaRPr>
          </a:p>
          <a:p>
            <a:pPr indent="0" lvl="0" marL="0" rtl="0" algn="l">
              <a:lnSpc>
                <a:spcPct val="150000"/>
              </a:lnSpc>
              <a:spcBef>
                <a:spcPts val="1200"/>
              </a:spcBef>
              <a:spcAft>
                <a:spcPts val="0"/>
              </a:spcAft>
              <a:buNone/>
            </a:pPr>
            <a:r>
              <a:rPr lang="zh-CN" sz="2000">
                <a:latin typeface="Avenir"/>
                <a:ea typeface="Avenir"/>
                <a:cs typeface="Avenir"/>
                <a:sym typeface="Avenir"/>
              </a:rPr>
              <a:t>Verilog: wire vs. reg  →  </a:t>
            </a:r>
            <a:r>
              <a:rPr lang="zh-CN" sz="2000" u="sng">
                <a:solidFill>
                  <a:schemeClr val="hlink"/>
                </a:solidFill>
                <a:latin typeface="Avenir"/>
                <a:ea typeface="Avenir"/>
                <a:cs typeface="Avenir"/>
                <a:sym typeface="Avenir"/>
                <a:hlinkClick r:id="rId3"/>
              </a:rPr>
              <a:t>https://inst.eecs.berkeley.edu/~cs150/Documents/Nets.pdf</a:t>
            </a:r>
            <a:endParaRPr sz="2000">
              <a:latin typeface="Avenir"/>
              <a:ea typeface="Avenir"/>
              <a:cs typeface="Avenir"/>
              <a:sym typeface="Avenir"/>
            </a:endParaRPr>
          </a:p>
          <a:p>
            <a:pPr indent="0" lvl="0" marL="0" rtl="0" algn="l">
              <a:lnSpc>
                <a:spcPct val="150000"/>
              </a:lnSpc>
              <a:spcBef>
                <a:spcPts val="1200"/>
              </a:spcBef>
              <a:spcAft>
                <a:spcPts val="1200"/>
              </a:spcAft>
              <a:buNone/>
            </a:pPr>
            <a:r>
              <a:t/>
            </a:r>
            <a:endParaRPr sz="2000">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