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Libre Baskerville"/>
      <p:regular r:id="rId30"/>
      <p:bold r:id="rId31"/>
      <p:italic r:id="rId32"/>
    </p:embeddedFont>
    <p:embeddedFont>
      <p:font typeface="Fira Code"/>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ibreBaskerville-bold.fntdata"/><Relationship Id="rId30" Type="http://schemas.openxmlformats.org/officeDocument/2006/relationships/font" Target="fonts/LibreBaskerville-regular.fntdata"/><Relationship Id="rId11" Type="http://schemas.openxmlformats.org/officeDocument/2006/relationships/slide" Target="slides/slide6.xml"/><Relationship Id="rId33" Type="http://schemas.openxmlformats.org/officeDocument/2006/relationships/font" Target="fonts/FiraCode-regular.fntdata"/><Relationship Id="rId10" Type="http://schemas.openxmlformats.org/officeDocument/2006/relationships/slide" Target="slides/slide5.xml"/><Relationship Id="rId32" Type="http://schemas.openxmlformats.org/officeDocument/2006/relationships/font" Target="fonts/LibreBaskerville-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FiraCode-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大家好，今天讲一下第三次实验的内容，在这个实验中我们会实现一个两路组相连的cache</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ee369ef0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ee369ef0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然后看一下cache的实现中，一个cache block的结构</a:t>
            </a:r>
            <a:endParaRPr/>
          </a:p>
          <a:p>
            <a:pPr indent="0" lvl="0" marL="0" rtl="0" algn="l">
              <a:spcBef>
                <a:spcPts val="0"/>
              </a:spcBef>
              <a:spcAft>
                <a:spcPts val="0"/>
              </a:spcAft>
              <a:buNone/>
            </a:pPr>
            <a:r>
              <a:rPr lang="zh-CN"/>
              <a:t>每个cache block会存这些信息，</a:t>
            </a:r>
            <a:endParaRPr/>
          </a:p>
          <a:p>
            <a:pPr indent="0" lvl="0" marL="0" rtl="0" algn="l">
              <a:spcBef>
                <a:spcPts val="0"/>
              </a:spcBef>
              <a:spcAft>
                <a:spcPts val="0"/>
              </a:spcAft>
              <a:buNone/>
            </a:pPr>
            <a:r>
              <a:rPr lang="zh-CN"/>
              <a:t>Tag，Data, </a:t>
            </a:r>
            <a:endParaRPr/>
          </a:p>
          <a:p>
            <a:pPr indent="0" lvl="0" marL="0" rtl="0" algn="l">
              <a:spcBef>
                <a:spcPts val="0"/>
              </a:spcBef>
              <a:spcAft>
                <a:spcPts val="0"/>
              </a:spcAft>
              <a:buNone/>
            </a:pPr>
            <a:r>
              <a:rPr lang="zh-CN"/>
              <a:t>Valid 这是说明数据是否有效，Dirty表明数据是否修改，LRU是用来做替换策略的</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6ad34922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6ad34922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zh-CN"/>
              <a:t>在实现上，这些field都是开了一个reg的vector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7e9feeea3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7e9feeea3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这是我们代码中cache的接口, 这是cache controller进行管理的</a:t>
            </a:r>
            <a:endParaRPr/>
          </a:p>
          <a:p>
            <a:pPr indent="0" lvl="0" marL="0" rtl="0" algn="l">
              <a:spcBef>
                <a:spcPts val="0"/>
              </a:spcBef>
              <a:spcAft>
                <a:spcPts val="0"/>
              </a:spcAft>
              <a:buNone/>
            </a:pPr>
            <a:r>
              <a:rPr lang="zh-CN"/>
              <a:t>输入有地址，是否是load, 是否是store(对应input中的edit), 注意这里的store指令对应的是edit, input中的store对应的是是否将内存中的数据写进cache</a:t>
            </a:r>
            <a:endParaRPr/>
          </a:p>
          <a:p>
            <a:pPr indent="0" lvl="0" marL="0" rtl="0" algn="l">
              <a:spcBef>
                <a:spcPts val="0"/>
              </a:spcBef>
              <a:spcAft>
                <a:spcPts val="0"/>
              </a:spcAft>
              <a:buNone/>
            </a:pPr>
            <a:r>
              <a:rPr lang="zh-CN"/>
              <a:t>u_b_h_w对应了lb,lbu,lh,lhu这些指令的判断</a:t>
            </a:r>
            <a:endParaRPr/>
          </a:p>
          <a:p>
            <a:pPr indent="0" lvl="0" marL="0" rtl="0" algn="l">
              <a:spcBef>
                <a:spcPts val="0"/>
              </a:spcBef>
              <a:spcAft>
                <a:spcPts val="0"/>
              </a:spcAft>
              <a:buNone/>
            </a:pPr>
            <a:r>
              <a:rPr lang="zh-CN"/>
              <a:t>datain是写进cache的数据</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然后输出的话，有是否hit，是否valid, 是否dirty, 读到的data,还有tag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517b9782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517b9782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来看一下cache的访问过程</a:t>
            </a:r>
            <a:endParaRPr/>
          </a:p>
          <a:p>
            <a:pPr indent="0" lvl="0" marL="0" rtl="0" algn="l">
              <a:spcBef>
                <a:spcPts val="0"/>
              </a:spcBef>
              <a:spcAft>
                <a:spcPts val="0"/>
              </a:spcAft>
              <a:buNone/>
            </a:pPr>
            <a:r>
              <a:rPr lang="zh-CN"/>
              <a:t>左边是cache controller的处理逻辑，这是一个状态机，下个实验会讲</a:t>
            </a:r>
            <a:endParaRPr/>
          </a:p>
          <a:p>
            <a:pPr indent="0" lvl="0" marL="0" rtl="0" algn="l">
              <a:spcBef>
                <a:spcPts val="0"/>
              </a:spcBef>
              <a:spcAft>
                <a:spcPts val="0"/>
              </a:spcAft>
              <a:buNone/>
            </a:pPr>
            <a:r>
              <a:rPr lang="zh-CN"/>
              <a:t>右边是cache access的流程图，是我们今天要关注的内容</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517b9782d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517b9782d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首先memory request来了之后，做一个是否cache hit的判断，可以看到这行代码用了valid和tag信息进行判断</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17b9782d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17b9782d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如果是一条load指令并且cache hit了，那就用data out返回数据，同时需要设置一个lru的信息，这里是第一路hit, 所以第一路是最近访问的，recent位置1</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518581778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518581778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如果是store指令，并且cache hit了</a:t>
            </a:r>
            <a:endParaRPr/>
          </a:p>
          <a:p>
            <a:pPr indent="0" lvl="0" marL="0" rtl="0" algn="l">
              <a:spcBef>
                <a:spcPts val="0"/>
              </a:spcBef>
              <a:spcAft>
                <a:spcPts val="0"/>
              </a:spcAft>
              <a:buNone/>
            </a:pPr>
            <a:r>
              <a:rPr lang="zh-CN"/>
              <a:t>那就修改data, 并将dirty位置1，然后也是调整lru信息</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注意这里的edit对应的是store指令</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518581778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518581778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如果cache miss了，根据lru信息选择recent位为0的数据进行替换，如果替换的是dirty cacheline, 还要将数据写回memory</a:t>
            </a:r>
            <a:endParaRPr/>
          </a:p>
          <a:p>
            <a:pPr indent="0" lvl="0" marL="0" rtl="0" algn="l">
              <a:spcBef>
                <a:spcPts val="0"/>
              </a:spcBef>
              <a:spcAft>
                <a:spcPts val="0"/>
              </a:spcAft>
              <a:buNone/>
            </a:pPr>
            <a:r>
              <a:rPr lang="zh-CN"/>
              <a:t>是否要替换，是否要写回memory，这是cache controller来判断的，我们这里只需要根据LRU信息提供cache line的valid信息，dirty信息等</a:t>
            </a:r>
            <a:endParaRPr/>
          </a:p>
          <a:p>
            <a:pPr indent="0" lvl="0" marL="0" rtl="0" algn="l">
              <a:spcBef>
                <a:spcPts val="0"/>
              </a:spcBef>
              <a:spcAft>
                <a:spcPts val="0"/>
              </a:spcAft>
              <a:buNone/>
            </a:pPr>
            <a:r>
              <a:rPr lang="zh-CN"/>
              <a:t>这个写回的过程是由cache controller来控制的，写回的时候，cache controller会读这个data out信息写回</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518581778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518581778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空间腾出来了之后，就要从内存里面将数据load出来然后写到这个cache line</a:t>
            </a:r>
            <a:endParaRPr/>
          </a:p>
          <a:p>
            <a:pPr indent="0" lvl="0" marL="0" rtl="0" algn="l">
              <a:spcBef>
                <a:spcPts val="0"/>
              </a:spcBef>
              <a:spcAft>
                <a:spcPts val="0"/>
              </a:spcAft>
              <a:buNone/>
            </a:pPr>
            <a:r>
              <a:rPr lang="zh-CN"/>
              <a:t>这里store就是将从memory读到的内容写到cache</a:t>
            </a:r>
            <a:endParaRPr/>
          </a:p>
          <a:p>
            <a:pPr indent="0" lvl="0" marL="0" rtl="0" algn="l">
              <a:spcBef>
                <a:spcPts val="0"/>
              </a:spcBef>
              <a:spcAft>
                <a:spcPts val="0"/>
              </a:spcAft>
              <a:buNone/>
            </a:pPr>
            <a:r>
              <a:rPr lang="zh-CN"/>
              <a:t>这里recent1置位，说明应该替换的是第二路，然后把数据写进第二路</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从memory load 完cache line之后再来进行实际的读写操作</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50db5ea9d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50db5ea9d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接下来是一些仿真的内容</a:t>
            </a:r>
            <a:endParaRPr/>
          </a:p>
          <a:p>
            <a:pPr indent="0" lvl="0" marL="0" rtl="0" algn="l">
              <a:spcBef>
                <a:spcPts val="0"/>
              </a:spcBef>
              <a:spcAft>
                <a:spcPts val="0"/>
              </a:spcAft>
              <a:buNone/>
            </a:pPr>
            <a:r>
              <a:rPr lang="zh-CN"/>
              <a:t>这个仿真的代码你们都可以自己去写</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7e9feeea3e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7e9feeea3e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517b9782d7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517b9782d7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517b9782d7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517b9782d7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517b9782d7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517b9782d7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517b9782d7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517b9782d7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517b9782d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517b9782d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7e9feeea3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7e9feeea3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这个ppt主要将一下内容</a:t>
            </a:r>
            <a:endParaRPr/>
          </a:p>
          <a:p>
            <a:pPr indent="0" lvl="0" marL="0" rtl="0" algn="l">
              <a:spcBef>
                <a:spcPts val="0"/>
              </a:spcBef>
              <a:spcAft>
                <a:spcPts val="0"/>
              </a:spcAft>
              <a:buNone/>
            </a:pPr>
            <a:r>
              <a:rPr lang="zh-CN"/>
              <a:t>首先介绍一下cache，讲一下结构和工作过程</a:t>
            </a:r>
            <a:endParaRPr/>
          </a:p>
          <a:p>
            <a:pPr indent="0" lvl="0" marL="0" rtl="0" algn="l">
              <a:spcBef>
                <a:spcPts val="0"/>
              </a:spcBef>
              <a:spcAft>
                <a:spcPts val="0"/>
              </a:spcAft>
              <a:buNone/>
            </a:pPr>
            <a:r>
              <a:rPr lang="zh-CN"/>
              <a:t>然后讲一些configuration, 一些参数和设计</a:t>
            </a:r>
            <a:endParaRPr/>
          </a:p>
          <a:p>
            <a:pPr indent="0" lvl="0" marL="0" rtl="0" algn="l">
              <a:spcBef>
                <a:spcPts val="0"/>
              </a:spcBef>
              <a:spcAft>
                <a:spcPts val="0"/>
              </a:spcAft>
              <a:buNone/>
            </a:pPr>
            <a:r>
              <a:rPr lang="zh-CN"/>
              <a:t>接下来是address decoding</a:t>
            </a:r>
            <a:endParaRPr/>
          </a:p>
          <a:p>
            <a:pPr indent="0" lvl="0" marL="0" rtl="0" algn="l">
              <a:spcBef>
                <a:spcPts val="0"/>
              </a:spcBef>
              <a:spcAft>
                <a:spcPts val="0"/>
              </a:spcAft>
              <a:buNone/>
            </a:pPr>
            <a:r>
              <a:rPr lang="zh-CN"/>
              <a:t>然后是cache storage</a:t>
            </a:r>
            <a:endParaRPr/>
          </a:p>
          <a:p>
            <a:pPr indent="0" lvl="0" marL="0" rtl="0" algn="l">
              <a:spcBef>
                <a:spcPts val="0"/>
              </a:spcBef>
              <a:spcAft>
                <a:spcPts val="0"/>
              </a:spcAft>
              <a:buNone/>
            </a:pPr>
            <a:r>
              <a:rPr lang="zh-CN"/>
              <a:t>然后是访问cache的过程</a:t>
            </a:r>
            <a:endParaRPr/>
          </a:p>
          <a:p>
            <a:pPr indent="0" lvl="0" marL="0" rtl="0" algn="l">
              <a:spcBef>
                <a:spcPts val="0"/>
              </a:spcBef>
              <a:spcAft>
                <a:spcPts val="0"/>
              </a:spcAft>
              <a:buNone/>
            </a:pPr>
            <a:r>
              <a:rPr lang="zh-CN"/>
              <a:t>最后是仿真示例</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517b9782d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517b9782d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首先我们来看一下现在处理器中的内存层次结构是什么样的</a:t>
            </a:r>
            <a:endParaRPr/>
          </a:p>
          <a:p>
            <a:pPr indent="0" lvl="0" marL="0" rtl="0" algn="l">
              <a:spcBef>
                <a:spcPts val="0"/>
              </a:spcBef>
              <a:spcAft>
                <a:spcPts val="0"/>
              </a:spcAft>
              <a:buNone/>
            </a:pPr>
            <a:r>
              <a:rPr lang="zh-CN"/>
              <a:t>这个图中是一个4核的处理器，每个核有私有的l1 cache和l2 cache, 然后这4个核共享一个l3 cache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50db5ea9d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50db5ea9d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The cache controller is a hardware block responsible for managing the cache memory, in a way that is largely invisible to the program. It automatically writes code or data from main memory into the cache. It takes read and write memory requests from the core and performs the necessary actions to the cache memory or the external memory.</a:t>
            </a:r>
            <a:endParaRPr/>
          </a:p>
          <a:p>
            <a:pPr indent="0" lvl="0" marL="0" rtl="0" algn="l">
              <a:spcBef>
                <a:spcPts val="0"/>
              </a:spcBef>
              <a:spcAft>
                <a:spcPts val="0"/>
              </a:spcAft>
              <a:buNone/>
            </a:pPr>
            <a:r>
              <a:rPr lang="zh-CN"/>
              <a:t>每个cache会配一个cache controller, 这个cache controller是cache的管理单元。它会接收读写请求，然后访问cache，根据hit miss情况读写cache和内存。</a:t>
            </a:r>
            <a:endParaRPr/>
          </a:p>
          <a:p>
            <a:pPr indent="0" lvl="0" marL="0" rtl="0" algn="l">
              <a:spcBef>
                <a:spcPts val="0"/>
              </a:spcBef>
              <a:spcAft>
                <a:spcPts val="0"/>
              </a:spcAft>
              <a:buNone/>
            </a:pPr>
            <a:r>
              <a:rPr lang="zh-CN"/>
              <a:t>如果cache hit了，controller就会把数据返回给core</a:t>
            </a:r>
            <a:endParaRPr/>
          </a:p>
          <a:p>
            <a:pPr indent="0" lvl="0" marL="0" rtl="0" algn="l">
              <a:spcBef>
                <a:spcPts val="0"/>
              </a:spcBef>
              <a:spcAft>
                <a:spcPts val="0"/>
              </a:spcAft>
              <a:buNone/>
            </a:pPr>
            <a:r>
              <a:rPr lang="zh-CN"/>
              <a:t>如果cache miss了，controller就需要请求lower level memory</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在实现上，cache controller就是一个有限状态机</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实验3我们实现这个cache, 实验4我们会去实现cache controller，然后将cache接到cpu上</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50db5ea9d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50db5ea9d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接下来我们看一下cache的组织</a:t>
            </a:r>
            <a:endParaRPr/>
          </a:p>
          <a:p>
            <a:pPr indent="0" lvl="0" marL="0" rtl="0" algn="l">
              <a:spcBef>
                <a:spcPts val="0"/>
              </a:spcBef>
              <a:spcAft>
                <a:spcPts val="0"/>
              </a:spcAft>
              <a:buNone/>
            </a:pPr>
            <a:r>
              <a:rPr lang="zh-CN"/>
              <a:t>这个图简单展示了一个4路组关联的cache,他在这里分了两块存储，一块是tag存储，一块是data存储，每一片是一路</a:t>
            </a:r>
            <a:endParaRPr/>
          </a:p>
          <a:p>
            <a:pPr indent="0" lvl="0" marL="0" rtl="0" algn="l">
              <a:spcBef>
                <a:spcPts val="0"/>
              </a:spcBef>
              <a:spcAft>
                <a:spcPts val="0"/>
              </a:spcAft>
              <a:buNone/>
            </a:pPr>
            <a:r>
              <a:rPr lang="zh-CN"/>
              <a:t>然后data存储里面每个单元存储了多个word, 可以看到这里有0, 1, 到m的编号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当你用一个访问某个内存地址的时候，这个地址会被拆分成几个部分，</a:t>
            </a:r>
            <a:endParaRPr/>
          </a:p>
          <a:p>
            <a:pPr indent="0" lvl="0" marL="0" rtl="0" algn="l">
              <a:spcBef>
                <a:spcPts val="0"/>
              </a:spcBef>
              <a:spcAft>
                <a:spcPts val="0"/>
              </a:spcAft>
              <a:buNone/>
            </a:pPr>
            <a:r>
              <a:rPr lang="zh-CN"/>
              <a:t>byte offset: 指示是这个word中的第几个byte</a:t>
            </a:r>
            <a:endParaRPr/>
          </a:p>
          <a:p>
            <a:pPr indent="0" lvl="0" marL="0" rtl="0" algn="l">
              <a:spcBef>
                <a:spcPts val="0"/>
              </a:spcBef>
              <a:spcAft>
                <a:spcPts val="0"/>
              </a:spcAft>
              <a:buNone/>
            </a:pPr>
            <a:r>
              <a:rPr lang="zh-CN"/>
              <a:t>word offset: 指示是这个cache block的第几个word</a:t>
            </a:r>
            <a:endParaRPr/>
          </a:p>
          <a:p>
            <a:pPr indent="0" lvl="0" marL="0" rtl="0" algn="l">
              <a:spcBef>
                <a:spcPts val="0"/>
              </a:spcBef>
              <a:spcAft>
                <a:spcPts val="0"/>
              </a:spcAft>
              <a:buNone/>
            </a:pPr>
            <a:r>
              <a:rPr lang="zh-CN"/>
              <a:t>index: 对应了line number</a:t>
            </a:r>
            <a:endParaRPr/>
          </a:p>
          <a:p>
            <a:pPr indent="0" lvl="0" marL="0" rtl="0" algn="l">
              <a:spcBef>
                <a:spcPts val="0"/>
              </a:spcBef>
              <a:spcAft>
                <a:spcPts val="0"/>
              </a:spcAft>
              <a:buNone/>
            </a:pPr>
            <a:r>
              <a:rPr lang="zh-CN"/>
              <a:t>tag: 决定了hit/miss, hit的话是哪个cache wayhit了</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再来细看这个地址的访问过程</a:t>
            </a:r>
            <a:endParaRPr/>
          </a:p>
          <a:p>
            <a:pPr indent="0" lvl="0" marL="0" rtl="0" algn="l">
              <a:spcBef>
                <a:spcPts val="0"/>
              </a:spcBef>
              <a:spcAft>
                <a:spcPts val="0"/>
              </a:spcAft>
              <a:buNone/>
            </a:pPr>
            <a:r>
              <a:rPr lang="zh-CN"/>
              <a:t>首先根据index去索引某一行，这一行对应了4个cache way</a:t>
            </a:r>
            <a:endParaRPr/>
          </a:p>
          <a:p>
            <a:pPr indent="0" lvl="0" marL="0" rtl="0" algn="l">
              <a:spcBef>
                <a:spcPts val="0"/>
              </a:spcBef>
              <a:spcAft>
                <a:spcPts val="0"/>
              </a:spcAft>
              <a:buNone/>
            </a:pPr>
            <a:r>
              <a:rPr lang="zh-CN"/>
              <a:t>然后会比较tag, 决定是否hit, 哪一路hit, 然后data的话以word offset指示这个多路选择器选择哪个word</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这个图还是比较简略，比如说valid，LRU等这些位都没有提到</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50db5ea9d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50db5ea9d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再来看一些对cache来说比较关键的设置</a:t>
            </a:r>
            <a:endParaRPr/>
          </a:p>
          <a:p>
            <a:pPr indent="0" lvl="0" marL="0" rtl="0" algn="l">
              <a:spcBef>
                <a:spcPts val="0"/>
              </a:spcBef>
              <a:spcAft>
                <a:spcPts val="0"/>
              </a:spcAft>
              <a:buNone/>
            </a:pPr>
            <a:r>
              <a:rPr lang="zh-CN"/>
              <a:t>比如block size, 一个block是64 byte还是32 byte还是多少</a:t>
            </a:r>
            <a:endParaRPr/>
          </a:p>
          <a:p>
            <a:pPr indent="0" lvl="0" marL="0" rtl="0" algn="l">
              <a:spcBef>
                <a:spcPts val="0"/>
              </a:spcBef>
              <a:spcAft>
                <a:spcPts val="0"/>
              </a:spcAft>
              <a:buNone/>
            </a:pPr>
            <a:r>
              <a:rPr lang="zh-CN"/>
              <a:t>然后是直接映射，组相联还是全相连</a:t>
            </a:r>
            <a:endParaRPr/>
          </a:p>
          <a:p>
            <a:pPr indent="0" lvl="0" marL="0" rtl="0" algn="l">
              <a:spcBef>
                <a:spcPts val="0"/>
              </a:spcBef>
              <a:spcAft>
                <a:spcPts val="0"/>
              </a:spcAft>
              <a:buNone/>
            </a:pPr>
            <a:r>
              <a:rPr lang="zh-CN"/>
              <a:t>替换策略上，是FIFO，LRU还是Random</a:t>
            </a:r>
            <a:endParaRPr/>
          </a:p>
          <a:p>
            <a:pPr indent="0" lvl="0" marL="0" rtl="0" algn="l">
              <a:spcBef>
                <a:spcPts val="0"/>
              </a:spcBef>
              <a:spcAft>
                <a:spcPts val="0"/>
              </a:spcAft>
              <a:buNone/>
            </a:pPr>
            <a:r>
              <a:rPr lang="zh-CN"/>
              <a:t>写策略上时write back还是write through等等</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ee369ef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ee369ef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我们在这个实验中实验的cache是这样一个设置</a:t>
            </a:r>
            <a:endParaRPr/>
          </a:p>
          <a:p>
            <a:pPr indent="0" lvl="0" marL="0" rtl="0" algn="l">
              <a:spcBef>
                <a:spcPts val="0"/>
              </a:spcBef>
              <a:spcAft>
                <a:spcPts val="0"/>
              </a:spcAft>
              <a:buNone/>
            </a:pPr>
            <a:r>
              <a:rPr lang="zh-CN"/>
              <a:t>首先他有64个cache line, 每个cache line的大小是16个byte</a:t>
            </a:r>
            <a:endParaRPr/>
          </a:p>
          <a:p>
            <a:pPr indent="0" lvl="0" marL="0" rtl="0" algn="l">
              <a:spcBef>
                <a:spcPts val="0"/>
              </a:spcBef>
              <a:spcAft>
                <a:spcPts val="0"/>
              </a:spcAft>
              <a:buNone/>
            </a:pPr>
            <a:r>
              <a:rPr lang="zh-CN"/>
              <a:t>2路组关联，替换策略用的是LRU，使用写回写分配策略</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ee369ef0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ee369ef0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cache的</a:t>
            </a:r>
            <a:r>
              <a:rPr lang="zh-CN"/>
              <a:t>参数设置好了之后</a:t>
            </a:r>
            <a:endParaRPr/>
          </a:p>
          <a:p>
            <a:pPr indent="0" lvl="0" marL="0" rtl="0" algn="l">
              <a:spcBef>
                <a:spcPts val="0"/>
              </a:spcBef>
              <a:spcAft>
                <a:spcPts val="0"/>
              </a:spcAft>
              <a:buNone/>
            </a:pPr>
            <a:r>
              <a:rPr lang="zh-CN"/>
              <a:t>再来看一下address decoding</a:t>
            </a:r>
            <a:endParaRPr/>
          </a:p>
          <a:p>
            <a:pPr indent="0" lvl="0" marL="0" rtl="0" algn="l">
              <a:spcBef>
                <a:spcPts val="0"/>
              </a:spcBef>
              <a:spcAft>
                <a:spcPts val="0"/>
              </a:spcAft>
              <a:buNone/>
            </a:pPr>
            <a:r>
              <a:rPr lang="zh-CN"/>
              <a:t>我们要访问一个32位的内存地址，这个地址在访问cache的时候会被划分为offset, index和tag这三个部分</a:t>
            </a:r>
            <a:endParaRPr/>
          </a:p>
          <a:p>
            <a:pPr indent="0" lvl="0" marL="0" rtl="0" algn="l">
              <a:spcBef>
                <a:spcPts val="0"/>
              </a:spcBef>
              <a:spcAft>
                <a:spcPts val="0"/>
              </a:spcAft>
              <a:buNone/>
            </a:pPr>
            <a:r>
              <a:rPr lang="zh-CN"/>
              <a:t>offset这个field, 他包含了byte offset和word offset, 因为cacheline大小是4个word, 每个word 4个bytes, 所以合起来offset在地址里面占用4个bits</a:t>
            </a:r>
            <a:endParaRPr/>
          </a:p>
          <a:p>
            <a:pPr indent="0" lvl="0" marL="0" rtl="0" algn="l">
              <a:spcBef>
                <a:spcPts val="0"/>
              </a:spcBef>
              <a:spcAft>
                <a:spcPts val="0"/>
              </a:spcAft>
              <a:buNone/>
            </a:pPr>
            <a:r>
              <a:rPr lang="zh-CN"/>
              <a:t>然后是index field, 我们是64个cache line, 本来应该是6位index, 但是由于它是两路组关联的，减去一位index, 因此是5位index</a:t>
            </a:r>
            <a:endParaRPr/>
          </a:p>
          <a:p>
            <a:pPr indent="0" lvl="0" marL="0" rtl="0" algn="l">
              <a:spcBef>
                <a:spcPts val="0"/>
              </a:spcBef>
              <a:spcAft>
                <a:spcPts val="0"/>
              </a:spcAft>
              <a:buNone/>
            </a:pPr>
            <a:r>
              <a:rPr lang="zh-CN"/>
              <a:t>最后tag就是32减去这两个field, 就是23 bits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CN">
                <a:latin typeface="Avenir"/>
                <a:ea typeface="Avenir"/>
                <a:cs typeface="Avenir"/>
                <a:sym typeface="Avenir"/>
              </a:rPr>
              <a:t>       </a:t>
            </a:r>
            <a:r>
              <a:rPr lang="zh-CN">
                <a:latin typeface="Avenir"/>
                <a:ea typeface="Avenir"/>
                <a:cs typeface="Avenir"/>
                <a:sym typeface="Avenir"/>
              </a:rPr>
              <a:t>Arch Lab3</a:t>
            </a:r>
            <a:endParaRPr>
              <a:latin typeface="Avenir"/>
              <a:ea typeface="Avenir"/>
              <a:cs typeface="Avenir"/>
              <a:sym typeface="Avenir"/>
            </a:endParaRPr>
          </a:p>
        </p:txBody>
      </p:sp>
      <p:sp>
        <p:nvSpPr>
          <p:cNvPr id="55" name="Google Shape;55;p13"/>
          <p:cNvSpPr txBox="1"/>
          <p:nvPr>
            <p:ph idx="1" type="subTitle"/>
          </p:nvPr>
        </p:nvSpPr>
        <p:spPr>
          <a:xfrm>
            <a:off x="3623625" y="2834125"/>
            <a:ext cx="52089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latin typeface="Avenir"/>
                <a:ea typeface="Avenir"/>
                <a:cs typeface="Avenir"/>
                <a:sym typeface="Avenir"/>
              </a:rPr>
              <a:t>Cache </a:t>
            </a:r>
            <a:r>
              <a:rPr lang="zh-CN">
                <a:latin typeface="Avenir"/>
                <a:ea typeface="Avenir"/>
                <a:cs typeface="Avenir"/>
                <a:sym typeface="Avenir"/>
              </a:rPr>
              <a:t>Design</a:t>
            </a:r>
            <a:endParaRPr>
              <a:latin typeface="Avenir"/>
              <a:ea typeface="Avenir"/>
              <a:cs typeface="Avenir"/>
              <a:sym typeface="Avenir"/>
            </a:endParaRPr>
          </a:p>
        </p:txBody>
      </p:sp>
      <p:pic>
        <p:nvPicPr>
          <p:cNvPr id="56" name="Google Shape;56;p13"/>
          <p:cNvPicPr preferRelativeResize="0"/>
          <p:nvPr/>
        </p:nvPicPr>
        <p:blipFill>
          <a:blip r:embed="rId3">
            <a:alphaModFix/>
          </a:blip>
          <a:stretch>
            <a:fillRect/>
          </a:stretch>
        </p:blipFill>
        <p:spPr>
          <a:xfrm>
            <a:off x="1425600" y="1674000"/>
            <a:ext cx="1952349" cy="1952349"/>
          </a:xfrm>
          <a:prstGeom prst="rect">
            <a:avLst/>
          </a:prstGeom>
          <a:noFill/>
          <a:ln>
            <a:noFill/>
          </a:ln>
        </p:spPr>
      </p:pic>
      <p:sp>
        <p:nvSpPr>
          <p:cNvPr id="57" name="Google Shape;57;p13"/>
          <p:cNvSpPr txBox="1"/>
          <p:nvPr/>
        </p:nvSpPr>
        <p:spPr>
          <a:xfrm>
            <a:off x="6886275" y="4743300"/>
            <a:ext cx="225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latin typeface="Libre Baskerville"/>
                <a:ea typeface="Libre Baskerville"/>
                <a:cs typeface="Libre Baskerville"/>
                <a:sym typeface="Libre Baskerville"/>
              </a:rPr>
              <a:t>Chenlu Miao 11/2022</a:t>
            </a:r>
            <a:endParaRPr>
              <a:latin typeface="Libre Baskerville"/>
              <a:ea typeface="Libre Baskerville"/>
              <a:cs typeface="Libre Baskerville"/>
              <a:sym typeface="Libre Baskervill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Cache Storage</a:t>
            </a:r>
            <a:endParaRPr>
              <a:latin typeface="Avenir"/>
              <a:ea typeface="Avenir"/>
              <a:cs typeface="Avenir"/>
              <a:sym typeface="Aveni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FF9900"/>
              </a:buClr>
              <a:buSzPts val="1800"/>
              <a:buFont typeface="Avenir"/>
              <a:buChar char="●"/>
            </a:pPr>
            <a:r>
              <a:rPr lang="zh-CN">
                <a:solidFill>
                  <a:srgbClr val="FF9900"/>
                </a:solidFill>
                <a:latin typeface="Avenir"/>
                <a:ea typeface="Avenir"/>
                <a:cs typeface="Avenir"/>
                <a:sym typeface="Avenir"/>
              </a:rPr>
              <a:t>Tag</a:t>
            </a:r>
            <a:endParaRPr>
              <a:solidFill>
                <a:srgbClr val="FF9900"/>
              </a:solidFill>
              <a:latin typeface="Avenir"/>
              <a:ea typeface="Avenir"/>
              <a:cs typeface="Avenir"/>
              <a:sym typeface="Avenir"/>
            </a:endParaRPr>
          </a:p>
          <a:p>
            <a:pPr indent="-342900" lvl="0" marL="457200" rtl="0" algn="l">
              <a:lnSpc>
                <a:spcPct val="150000"/>
              </a:lnSpc>
              <a:spcBef>
                <a:spcPts val="0"/>
              </a:spcBef>
              <a:spcAft>
                <a:spcPts val="0"/>
              </a:spcAft>
              <a:buClr>
                <a:srgbClr val="FF9900"/>
              </a:buClr>
              <a:buSzPts val="1800"/>
              <a:buFont typeface="Avenir"/>
              <a:buChar char="●"/>
            </a:pPr>
            <a:r>
              <a:rPr lang="zh-CN">
                <a:solidFill>
                  <a:srgbClr val="FF9900"/>
                </a:solidFill>
                <a:latin typeface="Avenir"/>
                <a:ea typeface="Avenir"/>
                <a:cs typeface="Avenir"/>
                <a:sym typeface="Avenir"/>
              </a:rPr>
              <a:t>Valid</a:t>
            </a:r>
            <a:endParaRPr>
              <a:solidFill>
                <a:srgbClr val="FF9900"/>
              </a:solidFill>
              <a:latin typeface="Avenir"/>
              <a:ea typeface="Avenir"/>
              <a:cs typeface="Avenir"/>
              <a:sym typeface="Avenir"/>
            </a:endParaRPr>
          </a:p>
          <a:p>
            <a:pPr indent="-342900" lvl="0" marL="457200" rtl="0" algn="l">
              <a:lnSpc>
                <a:spcPct val="150000"/>
              </a:lnSpc>
              <a:spcBef>
                <a:spcPts val="0"/>
              </a:spcBef>
              <a:spcAft>
                <a:spcPts val="0"/>
              </a:spcAft>
              <a:buClr>
                <a:srgbClr val="FF9900"/>
              </a:buClr>
              <a:buSzPts val="1800"/>
              <a:buFont typeface="Avenir"/>
              <a:buChar char="●"/>
            </a:pPr>
            <a:r>
              <a:rPr lang="zh-CN">
                <a:solidFill>
                  <a:srgbClr val="FF9900"/>
                </a:solidFill>
                <a:latin typeface="Avenir"/>
                <a:ea typeface="Avenir"/>
                <a:cs typeface="Avenir"/>
                <a:sym typeface="Avenir"/>
              </a:rPr>
              <a:t>Dirty</a:t>
            </a:r>
            <a:endParaRPr>
              <a:solidFill>
                <a:srgbClr val="FF9900"/>
              </a:solidFill>
              <a:latin typeface="Avenir"/>
              <a:ea typeface="Avenir"/>
              <a:cs typeface="Avenir"/>
              <a:sym typeface="Avenir"/>
            </a:endParaRPr>
          </a:p>
          <a:p>
            <a:pPr indent="-342900" lvl="0" marL="457200" rtl="0" algn="l">
              <a:lnSpc>
                <a:spcPct val="150000"/>
              </a:lnSpc>
              <a:spcBef>
                <a:spcPts val="0"/>
              </a:spcBef>
              <a:spcAft>
                <a:spcPts val="0"/>
              </a:spcAft>
              <a:buClr>
                <a:srgbClr val="FF9900"/>
              </a:buClr>
              <a:buSzPts val="1800"/>
              <a:buFont typeface="Avenir"/>
              <a:buChar char="●"/>
            </a:pPr>
            <a:r>
              <a:rPr lang="zh-CN">
                <a:solidFill>
                  <a:srgbClr val="FF9900"/>
                </a:solidFill>
                <a:latin typeface="Avenir"/>
                <a:ea typeface="Avenir"/>
                <a:cs typeface="Avenir"/>
                <a:sym typeface="Avenir"/>
              </a:rPr>
              <a:t>LRU</a:t>
            </a:r>
            <a:endParaRPr>
              <a:solidFill>
                <a:srgbClr val="FF9900"/>
              </a:solidFill>
              <a:latin typeface="Avenir"/>
              <a:ea typeface="Avenir"/>
              <a:cs typeface="Avenir"/>
              <a:sym typeface="Avenir"/>
            </a:endParaRPr>
          </a:p>
          <a:p>
            <a:pPr indent="-342900" lvl="0" marL="457200" rtl="0" algn="l">
              <a:lnSpc>
                <a:spcPct val="150000"/>
              </a:lnSpc>
              <a:spcBef>
                <a:spcPts val="0"/>
              </a:spcBef>
              <a:spcAft>
                <a:spcPts val="0"/>
              </a:spcAft>
              <a:buClr>
                <a:srgbClr val="FF9900"/>
              </a:buClr>
              <a:buSzPts val="1800"/>
              <a:buFont typeface="Avenir"/>
              <a:buChar char="●"/>
            </a:pPr>
            <a:r>
              <a:rPr lang="zh-CN">
                <a:solidFill>
                  <a:srgbClr val="FF9900"/>
                </a:solidFill>
                <a:latin typeface="Avenir"/>
                <a:ea typeface="Avenir"/>
                <a:cs typeface="Avenir"/>
                <a:sym typeface="Avenir"/>
              </a:rPr>
              <a:t>Data</a:t>
            </a:r>
            <a:endParaRPr>
              <a:solidFill>
                <a:srgbClr val="FF9900"/>
              </a:solidFill>
              <a:latin typeface="Avenir"/>
              <a:ea typeface="Avenir"/>
              <a:cs typeface="Avenir"/>
              <a:sym typeface="Avenir"/>
            </a:endParaRPr>
          </a:p>
        </p:txBody>
      </p:sp>
      <p:pic>
        <p:nvPicPr>
          <p:cNvPr id="117" name="Google Shape;117;p22"/>
          <p:cNvPicPr preferRelativeResize="0"/>
          <p:nvPr/>
        </p:nvPicPr>
        <p:blipFill>
          <a:blip r:embed="rId3">
            <a:alphaModFix/>
          </a:blip>
          <a:stretch>
            <a:fillRect/>
          </a:stretch>
        </p:blipFill>
        <p:spPr>
          <a:xfrm>
            <a:off x="2185449" y="1580925"/>
            <a:ext cx="5470776" cy="1200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Cache </a:t>
            </a:r>
            <a:r>
              <a:rPr lang="zh-CN">
                <a:latin typeface="Avenir"/>
                <a:ea typeface="Avenir"/>
                <a:cs typeface="Avenir"/>
                <a:sym typeface="Avenir"/>
              </a:rPr>
              <a:t>Storage</a:t>
            </a:r>
            <a:endParaRPr>
              <a:latin typeface="Avenir"/>
              <a:ea typeface="Avenir"/>
              <a:cs typeface="Avenir"/>
              <a:sym typeface="Aveni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FF9900"/>
              </a:buClr>
              <a:buSzPts val="1800"/>
              <a:buFont typeface="Avenir"/>
              <a:buChar char="●"/>
            </a:pPr>
            <a:r>
              <a:rPr lang="zh-CN">
                <a:solidFill>
                  <a:srgbClr val="FF9900"/>
                </a:solidFill>
                <a:latin typeface="Avenir"/>
                <a:ea typeface="Avenir"/>
                <a:cs typeface="Avenir"/>
                <a:sym typeface="Avenir"/>
              </a:rPr>
              <a:t>Tag</a:t>
            </a:r>
            <a:endParaRPr>
              <a:solidFill>
                <a:srgbClr val="FF9900"/>
              </a:solidFill>
              <a:latin typeface="Avenir"/>
              <a:ea typeface="Avenir"/>
              <a:cs typeface="Avenir"/>
              <a:sym typeface="Avenir"/>
            </a:endParaRPr>
          </a:p>
          <a:p>
            <a:pPr indent="-342900" lvl="0" marL="457200" rtl="0" algn="l">
              <a:lnSpc>
                <a:spcPct val="150000"/>
              </a:lnSpc>
              <a:spcBef>
                <a:spcPts val="0"/>
              </a:spcBef>
              <a:spcAft>
                <a:spcPts val="0"/>
              </a:spcAft>
              <a:buClr>
                <a:srgbClr val="FF9900"/>
              </a:buClr>
              <a:buSzPts val="1800"/>
              <a:buFont typeface="Avenir"/>
              <a:buChar char="●"/>
            </a:pPr>
            <a:r>
              <a:rPr lang="zh-CN">
                <a:solidFill>
                  <a:srgbClr val="FF9900"/>
                </a:solidFill>
                <a:latin typeface="Avenir"/>
                <a:ea typeface="Avenir"/>
                <a:cs typeface="Avenir"/>
                <a:sym typeface="Avenir"/>
              </a:rPr>
              <a:t>Valid</a:t>
            </a:r>
            <a:endParaRPr>
              <a:solidFill>
                <a:srgbClr val="FF9900"/>
              </a:solidFill>
              <a:latin typeface="Avenir"/>
              <a:ea typeface="Avenir"/>
              <a:cs typeface="Avenir"/>
              <a:sym typeface="Avenir"/>
            </a:endParaRPr>
          </a:p>
          <a:p>
            <a:pPr indent="-342900" lvl="0" marL="457200" rtl="0" algn="l">
              <a:lnSpc>
                <a:spcPct val="150000"/>
              </a:lnSpc>
              <a:spcBef>
                <a:spcPts val="0"/>
              </a:spcBef>
              <a:spcAft>
                <a:spcPts val="0"/>
              </a:spcAft>
              <a:buClr>
                <a:srgbClr val="FF9900"/>
              </a:buClr>
              <a:buSzPts val="1800"/>
              <a:buFont typeface="Avenir"/>
              <a:buChar char="●"/>
            </a:pPr>
            <a:r>
              <a:rPr lang="zh-CN">
                <a:solidFill>
                  <a:srgbClr val="FF9900"/>
                </a:solidFill>
                <a:latin typeface="Avenir"/>
                <a:ea typeface="Avenir"/>
                <a:cs typeface="Avenir"/>
                <a:sym typeface="Avenir"/>
              </a:rPr>
              <a:t>Dirty</a:t>
            </a:r>
            <a:endParaRPr>
              <a:solidFill>
                <a:srgbClr val="FF9900"/>
              </a:solidFill>
              <a:latin typeface="Avenir"/>
              <a:ea typeface="Avenir"/>
              <a:cs typeface="Avenir"/>
              <a:sym typeface="Avenir"/>
            </a:endParaRPr>
          </a:p>
          <a:p>
            <a:pPr indent="-342900" lvl="0" marL="457200" rtl="0" algn="l">
              <a:lnSpc>
                <a:spcPct val="150000"/>
              </a:lnSpc>
              <a:spcBef>
                <a:spcPts val="0"/>
              </a:spcBef>
              <a:spcAft>
                <a:spcPts val="0"/>
              </a:spcAft>
              <a:buClr>
                <a:srgbClr val="FF9900"/>
              </a:buClr>
              <a:buSzPts val="1800"/>
              <a:buFont typeface="Avenir"/>
              <a:buChar char="●"/>
            </a:pPr>
            <a:r>
              <a:rPr lang="zh-CN">
                <a:solidFill>
                  <a:srgbClr val="FF9900"/>
                </a:solidFill>
                <a:latin typeface="Avenir"/>
                <a:ea typeface="Avenir"/>
                <a:cs typeface="Avenir"/>
                <a:sym typeface="Avenir"/>
              </a:rPr>
              <a:t>LRU</a:t>
            </a:r>
            <a:endParaRPr>
              <a:solidFill>
                <a:srgbClr val="FF9900"/>
              </a:solidFill>
              <a:latin typeface="Avenir"/>
              <a:ea typeface="Avenir"/>
              <a:cs typeface="Avenir"/>
              <a:sym typeface="Avenir"/>
            </a:endParaRPr>
          </a:p>
          <a:p>
            <a:pPr indent="-342900" lvl="0" marL="457200" rtl="0" algn="l">
              <a:lnSpc>
                <a:spcPct val="150000"/>
              </a:lnSpc>
              <a:spcBef>
                <a:spcPts val="0"/>
              </a:spcBef>
              <a:spcAft>
                <a:spcPts val="0"/>
              </a:spcAft>
              <a:buClr>
                <a:srgbClr val="FF9900"/>
              </a:buClr>
              <a:buSzPts val="1800"/>
              <a:buFont typeface="Avenir"/>
              <a:buChar char="●"/>
            </a:pPr>
            <a:r>
              <a:rPr lang="zh-CN">
                <a:solidFill>
                  <a:srgbClr val="FF9900"/>
                </a:solidFill>
                <a:latin typeface="Avenir"/>
                <a:ea typeface="Avenir"/>
                <a:cs typeface="Avenir"/>
                <a:sym typeface="Avenir"/>
              </a:rPr>
              <a:t>Data</a:t>
            </a:r>
            <a:endParaRPr>
              <a:solidFill>
                <a:srgbClr val="FF9900"/>
              </a:solidFill>
              <a:latin typeface="Avenir"/>
              <a:ea typeface="Avenir"/>
              <a:cs typeface="Avenir"/>
              <a:sym typeface="Avenir"/>
            </a:endParaRPr>
          </a:p>
        </p:txBody>
      </p:sp>
      <p:sp>
        <p:nvSpPr>
          <p:cNvPr id="124" name="Google Shape;124;p23"/>
          <p:cNvSpPr txBox="1"/>
          <p:nvPr/>
        </p:nvSpPr>
        <p:spPr>
          <a:xfrm>
            <a:off x="2607075" y="2065025"/>
            <a:ext cx="6391200" cy="19272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Clr>
                <a:schemeClr val="dk1"/>
              </a:buClr>
              <a:buSzPts val="1100"/>
              <a:buFont typeface="Arial"/>
              <a:buNone/>
            </a:pPr>
            <a:r>
              <a:rPr b="1" lang="zh-CN" sz="1200">
                <a:solidFill>
                  <a:srgbClr val="FF5792"/>
                </a:solidFill>
                <a:latin typeface="Fira Code"/>
                <a:ea typeface="Fira Code"/>
                <a:cs typeface="Fira Code"/>
                <a:sym typeface="Fira Code"/>
              </a:rPr>
              <a:t>reg</a:t>
            </a:r>
            <a:r>
              <a:rPr lang="zh-CN" sz="1200">
                <a:solidFill>
                  <a:srgbClr val="005661"/>
                </a:solidFill>
                <a:latin typeface="Fira Code"/>
                <a:ea typeface="Fira Code"/>
                <a:cs typeface="Fira Code"/>
                <a:sym typeface="Fira Code"/>
              </a:rPr>
              <a:t> [ELEMENT_NUM</a:t>
            </a:r>
            <a:r>
              <a:rPr b="1" lang="zh-CN" sz="1200">
                <a:solidFill>
                  <a:srgbClr val="FF5792"/>
                </a:solidFill>
                <a:latin typeface="Fira Code"/>
                <a:ea typeface="Fira Code"/>
                <a:cs typeface="Fira Code"/>
                <a:sym typeface="Fira Code"/>
              </a:rPr>
              <a:t>-</a:t>
            </a:r>
            <a:r>
              <a:rPr lang="zh-CN" sz="1200">
                <a:solidFill>
                  <a:srgbClr val="5842FF"/>
                </a:solidFill>
                <a:latin typeface="Fira Code"/>
                <a:ea typeface="Fira Code"/>
                <a:cs typeface="Fira Code"/>
                <a:sym typeface="Fira Code"/>
              </a:rPr>
              <a:t>1</a:t>
            </a:r>
            <a:r>
              <a:rPr lang="zh-CN" sz="1200">
                <a:solidFill>
                  <a:srgbClr val="004D57"/>
                </a:solidFill>
                <a:latin typeface="Fira Code"/>
                <a:ea typeface="Fira Code"/>
                <a:cs typeface="Fira Code"/>
                <a:sym typeface="Fira Code"/>
              </a:rPr>
              <a:t>:</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 inner_recent </a:t>
            </a:r>
            <a:r>
              <a:rPr b="1" lang="zh-CN" sz="1200">
                <a:solidFill>
                  <a:srgbClr val="FF5792"/>
                </a:solidFill>
                <a:latin typeface="Fira Code"/>
                <a:ea typeface="Fira Code"/>
                <a:cs typeface="Fira Code"/>
                <a:sym typeface="Fira Code"/>
              </a:rPr>
              <a: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35000"/>
              </a:lnSpc>
              <a:spcBef>
                <a:spcPts val="0"/>
              </a:spcBef>
              <a:spcAft>
                <a:spcPts val="0"/>
              </a:spcAft>
              <a:buClr>
                <a:schemeClr val="dk1"/>
              </a:buClr>
              <a:buSzPts val="1100"/>
              <a:buFont typeface="Arial"/>
              <a:buNone/>
            </a:pPr>
            <a:r>
              <a:rPr b="1" lang="zh-CN" sz="1200">
                <a:solidFill>
                  <a:srgbClr val="FF5792"/>
                </a:solidFill>
                <a:latin typeface="Fira Code"/>
                <a:ea typeface="Fira Code"/>
                <a:cs typeface="Fira Code"/>
                <a:sym typeface="Fira Code"/>
              </a:rPr>
              <a:t>reg</a:t>
            </a:r>
            <a:r>
              <a:rPr lang="zh-CN" sz="1200">
                <a:solidFill>
                  <a:srgbClr val="005661"/>
                </a:solidFill>
                <a:latin typeface="Fira Code"/>
                <a:ea typeface="Fira Code"/>
                <a:cs typeface="Fira Code"/>
                <a:sym typeface="Fira Code"/>
              </a:rPr>
              <a:t> [ELEMENT_NUM</a:t>
            </a:r>
            <a:r>
              <a:rPr b="1" lang="zh-CN" sz="1200">
                <a:solidFill>
                  <a:srgbClr val="FF5792"/>
                </a:solidFill>
                <a:latin typeface="Fira Code"/>
                <a:ea typeface="Fira Code"/>
                <a:cs typeface="Fira Code"/>
                <a:sym typeface="Fira Code"/>
              </a:rPr>
              <a:t>-</a:t>
            </a:r>
            <a:r>
              <a:rPr lang="zh-CN" sz="1200">
                <a:solidFill>
                  <a:srgbClr val="5842FF"/>
                </a:solidFill>
                <a:latin typeface="Fira Code"/>
                <a:ea typeface="Fira Code"/>
                <a:cs typeface="Fira Code"/>
                <a:sym typeface="Fira Code"/>
              </a:rPr>
              <a:t>1</a:t>
            </a:r>
            <a:r>
              <a:rPr lang="zh-CN" sz="1200">
                <a:solidFill>
                  <a:srgbClr val="004D57"/>
                </a:solidFill>
                <a:latin typeface="Fira Code"/>
                <a:ea typeface="Fira Code"/>
                <a:cs typeface="Fira Code"/>
                <a:sym typeface="Fira Code"/>
              </a:rPr>
              <a:t>:</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 inner_valid </a:t>
            </a:r>
            <a:r>
              <a:rPr b="1" lang="zh-CN" sz="1200">
                <a:solidFill>
                  <a:srgbClr val="FF5792"/>
                </a:solidFill>
                <a:latin typeface="Fira Code"/>
                <a:ea typeface="Fira Code"/>
                <a:cs typeface="Fira Code"/>
                <a:sym typeface="Fira Code"/>
              </a:rPr>
              <a: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35000"/>
              </a:lnSpc>
              <a:spcBef>
                <a:spcPts val="0"/>
              </a:spcBef>
              <a:spcAft>
                <a:spcPts val="0"/>
              </a:spcAft>
              <a:buClr>
                <a:schemeClr val="dk1"/>
              </a:buClr>
              <a:buSzPts val="1100"/>
              <a:buFont typeface="Arial"/>
              <a:buNone/>
            </a:pPr>
            <a:r>
              <a:rPr b="1" lang="zh-CN" sz="1200">
                <a:solidFill>
                  <a:srgbClr val="FF5792"/>
                </a:solidFill>
                <a:latin typeface="Fira Code"/>
                <a:ea typeface="Fira Code"/>
                <a:cs typeface="Fira Code"/>
                <a:sym typeface="Fira Code"/>
              </a:rPr>
              <a:t>reg</a:t>
            </a:r>
            <a:r>
              <a:rPr lang="zh-CN" sz="1200">
                <a:solidFill>
                  <a:srgbClr val="005661"/>
                </a:solidFill>
                <a:latin typeface="Fira Code"/>
                <a:ea typeface="Fira Code"/>
                <a:cs typeface="Fira Code"/>
                <a:sym typeface="Fira Code"/>
              </a:rPr>
              <a:t> [ELEMENT_NUM</a:t>
            </a:r>
            <a:r>
              <a:rPr b="1" lang="zh-CN" sz="1200">
                <a:solidFill>
                  <a:srgbClr val="FF5792"/>
                </a:solidFill>
                <a:latin typeface="Fira Code"/>
                <a:ea typeface="Fira Code"/>
                <a:cs typeface="Fira Code"/>
                <a:sym typeface="Fira Code"/>
              </a:rPr>
              <a:t>-</a:t>
            </a:r>
            <a:r>
              <a:rPr lang="zh-CN" sz="1200">
                <a:solidFill>
                  <a:srgbClr val="5842FF"/>
                </a:solidFill>
                <a:latin typeface="Fira Code"/>
                <a:ea typeface="Fira Code"/>
                <a:cs typeface="Fira Code"/>
                <a:sym typeface="Fira Code"/>
              </a:rPr>
              <a:t>1</a:t>
            </a:r>
            <a:r>
              <a:rPr lang="zh-CN" sz="1200">
                <a:solidFill>
                  <a:srgbClr val="004D57"/>
                </a:solidFill>
                <a:latin typeface="Fira Code"/>
                <a:ea typeface="Fira Code"/>
                <a:cs typeface="Fira Code"/>
                <a:sym typeface="Fira Code"/>
              </a:rPr>
              <a:t>:</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 inner_dirty </a:t>
            </a:r>
            <a:r>
              <a:rPr b="1" lang="zh-CN" sz="1200">
                <a:solidFill>
                  <a:srgbClr val="FF5792"/>
                </a:solidFill>
                <a:latin typeface="Fira Code"/>
                <a:ea typeface="Fira Code"/>
                <a:cs typeface="Fira Code"/>
                <a:sym typeface="Fira Code"/>
              </a:rPr>
              <a: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35000"/>
              </a:lnSpc>
              <a:spcBef>
                <a:spcPts val="0"/>
              </a:spcBef>
              <a:spcAft>
                <a:spcPts val="0"/>
              </a:spcAft>
              <a:buClr>
                <a:schemeClr val="dk1"/>
              </a:buClr>
              <a:buSzPts val="1100"/>
              <a:buFont typeface="Arial"/>
              <a:buNone/>
            </a:pPr>
            <a:r>
              <a:rPr b="1" lang="zh-CN" sz="1200">
                <a:solidFill>
                  <a:srgbClr val="FF5792"/>
                </a:solidFill>
                <a:latin typeface="Fira Code"/>
                <a:ea typeface="Fira Code"/>
                <a:cs typeface="Fira Code"/>
                <a:sym typeface="Fira Code"/>
              </a:rPr>
              <a:t>reg</a:t>
            </a:r>
            <a:r>
              <a:rPr lang="zh-CN" sz="1200">
                <a:solidFill>
                  <a:srgbClr val="005661"/>
                </a:solidFill>
                <a:latin typeface="Fira Code"/>
                <a:ea typeface="Fira Code"/>
                <a:cs typeface="Fira Code"/>
                <a:sym typeface="Fira Code"/>
              </a:rPr>
              <a:t> [TAG_BITS</a:t>
            </a:r>
            <a:r>
              <a:rPr b="1" lang="zh-CN" sz="1200">
                <a:solidFill>
                  <a:srgbClr val="FF5792"/>
                </a:solidFill>
                <a:latin typeface="Fira Code"/>
                <a:ea typeface="Fira Code"/>
                <a:cs typeface="Fira Code"/>
                <a:sym typeface="Fira Code"/>
              </a:rPr>
              <a:t>-</a:t>
            </a:r>
            <a:r>
              <a:rPr lang="zh-CN" sz="1200">
                <a:solidFill>
                  <a:srgbClr val="5842FF"/>
                </a:solidFill>
                <a:latin typeface="Fira Code"/>
                <a:ea typeface="Fira Code"/>
                <a:cs typeface="Fira Code"/>
                <a:sym typeface="Fira Code"/>
              </a:rPr>
              <a:t>1</a:t>
            </a:r>
            <a:r>
              <a:rPr lang="zh-CN" sz="1200">
                <a:solidFill>
                  <a:srgbClr val="004D57"/>
                </a:solidFill>
                <a:latin typeface="Fira Code"/>
                <a:ea typeface="Fira Code"/>
                <a:cs typeface="Fira Code"/>
                <a:sym typeface="Fira Code"/>
              </a:rPr>
              <a:t>:</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    inner_tag [</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:ELEMENT_NUM</a:t>
            </a:r>
            <a:r>
              <a:rPr b="1" lang="zh-CN" sz="1200">
                <a:solidFill>
                  <a:srgbClr val="FF5792"/>
                </a:solidFill>
                <a:latin typeface="Fira Code"/>
                <a:ea typeface="Fira Code"/>
                <a:cs typeface="Fira Code"/>
                <a:sym typeface="Fira Code"/>
              </a:rPr>
              <a:t>-</a:t>
            </a:r>
            <a:r>
              <a:rPr lang="zh-CN" sz="1200">
                <a:solidFill>
                  <a:srgbClr val="5842FF"/>
                </a:solidFill>
                <a:latin typeface="Fira Code"/>
                <a:ea typeface="Fira Code"/>
                <a:cs typeface="Fira Code"/>
                <a:sym typeface="Fira Code"/>
              </a:rPr>
              <a:t>1</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35000"/>
              </a:lnSpc>
              <a:spcBef>
                <a:spcPts val="0"/>
              </a:spcBef>
              <a:spcAft>
                <a:spcPts val="0"/>
              </a:spcAft>
              <a:buClr>
                <a:schemeClr val="dk1"/>
              </a:buClr>
              <a:buSzPts val="1100"/>
              <a:buFont typeface="Arial"/>
              <a:buNone/>
            </a:pPr>
            <a:r>
              <a:rPr b="1" lang="zh-CN" sz="1200">
                <a:solidFill>
                  <a:srgbClr val="FF5792"/>
                </a:solidFill>
                <a:latin typeface="Fira Code"/>
                <a:ea typeface="Fira Code"/>
                <a:cs typeface="Fira Code"/>
                <a:sym typeface="Fira Code"/>
              </a:rPr>
              <a:t>reg</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31</a:t>
            </a:r>
            <a:r>
              <a:rPr lang="zh-CN" sz="1200">
                <a:solidFill>
                  <a:srgbClr val="004D57"/>
                </a:solidFill>
                <a:latin typeface="Fira Code"/>
                <a:ea typeface="Fira Code"/>
                <a:cs typeface="Fira Code"/>
                <a:sym typeface="Fira Code"/>
              </a:rPr>
              <a:t>:</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            inner_data [</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:ELEMENT_NUM</a:t>
            </a:r>
            <a:r>
              <a:rPr b="1" lang="zh-CN" sz="1200">
                <a:solidFill>
                  <a:srgbClr val="FF5792"/>
                </a:solidFill>
                <a:latin typeface="Fira Code"/>
                <a:ea typeface="Fira Code"/>
                <a:cs typeface="Fira Code"/>
                <a:sym typeface="Fira Code"/>
              </a:rPr>
              <a:t>*</a:t>
            </a:r>
            <a:r>
              <a:rPr lang="zh-CN" sz="1200">
                <a:solidFill>
                  <a:srgbClr val="005661"/>
                </a:solidFill>
                <a:latin typeface="Fira Code"/>
                <a:ea typeface="Fira Code"/>
                <a:cs typeface="Fira Code"/>
                <a:sym typeface="Fira Code"/>
              </a:rPr>
              <a:t>ELEMENT_WORDS</a:t>
            </a:r>
            <a:r>
              <a:rPr b="1" lang="zh-CN" sz="1200">
                <a:solidFill>
                  <a:srgbClr val="FF5792"/>
                </a:solidFill>
                <a:latin typeface="Fira Code"/>
                <a:ea typeface="Fira Code"/>
                <a:cs typeface="Fira Code"/>
                <a:sym typeface="Fira Code"/>
              </a:rPr>
              <a:t>-</a:t>
            </a:r>
            <a:r>
              <a:rPr lang="zh-CN" sz="1200">
                <a:solidFill>
                  <a:srgbClr val="5842FF"/>
                </a:solidFill>
                <a:latin typeface="Fira Code"/>
                <a:ea typeface="Fira Code"/>
                <a:cs typeface="Fira Code"/>
                <a:sym typeface="Fira Code"/>
              </a:rPr>
              <a:t>1</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35000"/>
              </a:lnSpc>
              <a:spcBef>
                <a:spcPts val="0"/>
              </a:spcBef>
              <a:spcAft>
                <a:spcPts val="0"/>
              </a:spcAft>
              <a:buClr>
                <a:schemeClr val="dk1"/>
              </a:buClr>
              <a:buSzPts val="1100"/>
              <a:buFont typeface="Arial"/>
              <a:buNone/>
            </a:pPr>
            <a:r>
              <a:t/>
            </a:r>
            <a:endParaRPr sz="1200">
              <a:solidFill>
                <a:srgbClr val="005661"/>
              </a:solidFill>
              <a:latin typeface="Fira Code"/>
              <a:ea typeface="Fira Code"/>
              <a:cs typeface="Fira Code"/>
              <a:sym typeface="Fira Code"/>
            </a:endParaRPr>
          </a:p>
          <a:p>
            <a:pPr indent="0" lvl="0" marL="0" rtl="0" algn="l">
              <a:spcBef>
                <a:spcPts val="0"/>
              </a:spcBef>
              <a:spcAft>
                <a:spcPts val="0"/>
              </a:spcAft>
              <a:buNone/>
            </a:pPr>
            <a:r>
              <a:t/>
            </a:r>
            <a:endParaRPr sz="1600">
              <a:solidFill>
                <a:schemeClr val="dk1"/>
              </a:solidFill>
              <a:latin typeface="Fira Code"/>
              <a:ea typeface="Fira Code"/>
              <a:cs typeface="Fira Code"/>
              <a:sym typeface="Fira Code"/>
            </a:endParaRPr>
          </a:p>
        </p:txBody>
      </p:sp>
      <p:pic>
        <p:nvPicPr>
          <p:cNvPr id="125" name="Google Shape;125;p23"/>
          <p:cNvPicPr preferRelativeResize="0"/>
          <p:nvPr/>
        </p:nvPicPr>
        <p:blipFill>
          <a:blip r:embed="rId3">
            <a:alphaModFix/>
          </a:blip>
          <a:stretch>
            <a:fillRect/>
          </a:stretch>
        </p:blipFill>
        <p:spPr>
          <a:xfrm>
            <a:off x="2715524" y="864975"/>
            <a:ext cx="5470776" cy="1200050"/>
          </a:xfrm>
          <a:prstGeom prst="rect">
            <a:avLst/>
          </a:prstGeom>
          <a:noFill/>
          <a:ln>
            <a:noFill/>
          </a:ln>
        </p:spPr>
      </p:pic>
      <p:sp>
        <p:nvSpPr>
          <p:cNvPr id="126" name="Google Shape;126;p23"/>
          <p:cNvSpPr txBox="1"/>
          <p:nvPr/>
        </p:nvSpPr>
        <p:spPr>
          <a:xfrm>
            <a:off x="363475" y="3710175"/>
            <a:ext cx="6467100" cy="147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CN" sz="1500">
                <a:solidFill>
                  <a:srgbClr val="222222"/>
                </a:solidFill>
                <a:latin typeface="Avenir"/>
                <a:ea typeface="Avenir"/>
                <a:cs typeface="Avenir"/>
                <a:sym typeface="Avenir"/>
              </a:rPr>
              <a:t>32 sets; 64 cache lines</a:t>
            </a:r>
            <a:endParaRPr sz="1500">
              <a:solidFill>
                <a:srgbClr val="222222"/>
              </a:solidFill>
              <a:latin typeface="Avenir"/>
              <a:ea typeface="Avenir"/>
              <a:cs typeface="Avenir"/>
              <a:sym typeface="Avenir"/>
            </a:endParaRPr>
          </a:p>
          <a:p>
            <a:pPr indent="0" lvl="0" marL="0" rtl="0" algn="l">
              <a:lnSpc>
                <a:spcPct val="115000"/>
              </a:lnSpc>
              <a:spcBef>
                <a:spcPts val="0"/>
              </a:spcBef>
              <a:spcAft>
                <a:spcPts val="0"/>
              </a:spcAft>
              <a:buNone/>
            </a:pPr>
            <a:r>
              <a:rPr lang="zh-CN" sz="1500">
                <a:solidFill>
                  <a:srgbClr val="222222"/>
                </a:solidFill>
                <a:latin typeface="Avenir"/>
                <a:ea typeface="Avenir"/>
                <a:cs typeface="Avenir"/>
                <a:sym typeface="Avenir"/>
              </a:rPr>
              <a:t>set 𝑖 way 0: 𝑖×2+0 → </a:t>
            </a:r>
            <a:r>
              <a:rPr lang="zh-CN" sz="1500">
                <a:solidFill>
                  <a:schemeClr val="dk1"/>
                </a:solidFill>
                <a:latin typeface="Avenir"/>
                <a:ea typeface="Avenir"/>
                <a:cs typeface="Avenir"/>
                <a:sym typeface="Avenir"/>
              </a:rPr>
              <a:t>inner_recent[{i, 1'b0}]</a:t>
            </a:r>
            <a:endParaRPr sz="1500">
              <a:solidFill>
                <a:srgbClr val="222222"/>
              </a:solidFill>
              <a:latin typeface="Avenir"/>
              <a:ea typeface="Avenir"/>
              <a:cs typeface="Avenir"/>
              <a:sym typeface="Avenir"/>
            </a:endParaRPr>
          </a:p>
          <a:p>
            <a:pPr indent="0" lvl="0" marL="0" rtl="0" algn="l">
              <a:lnSpc>
                <a:spcPct val="115000"/>
              </a:lnSpc>
              <a:spcBef>
                <a:spcPts val="0"/>
              </a:spcBef>
              <a:spcAft>
                <a:spcPts val="0"/>
              </a:spcAft>
              <a:buNone/>
            </a:pPr>
            <a:r>
              <a:rPr lang="zh-CN" sz="1500">
                <a:solidFill>
                  <a:srgbClr val="222222"/>
                </a:solidFill>
                <a:latin typeface="Avenir"/>
                <a:ea typeface="Avenir"/>
                <a:cs typeface="Avenir"/>
                <a:sym typeface="Avenir"/>
              </a:rPr>
              <a:t>set 𝑖 way 1: 𝑖×2+1 → </a:t>
            </a:r>
            <a:r>
              <a:rPr lang="zh-CN" sz="1500">
                <a:solidFill>
                  <a:schemeClr val="dk1"/>
                </a:solidFill>
                <a:latin typeface="Avenir"/>
                <a:ea typeface="Avenir"/>
                <a:cs typeface="Avenir"/>
                <a:sym typeface="Avenir"/>
              </a:rPr>
              <a:t>inner_recent[{i, 1'b1}]</a:t>
            </a:r>
            <a:endParaRPr sz="1500">
              <a:solidFill>
                <a:srgbClr val="222222"/>
              </a:solidFill>
              <a:latin typeface="Avenir"/>
              <a:ea typeface="Avenir"/>
              <a:cs typeface="Avenir"/>
              <a:sym typeface="Avenir"/>
            </a:endParaRPr>
          </a:p>
          <a:p>
            <a:pPr indent="0" lvl="0" marL="0" rtl="0" algn="l">
              <a:lnSpc>
                <a:spcPct val="115000"/>
              </a:lnSpc>
              <a:spcBef>
                <a:spcPts val="0"/>
              </a:spcBef>
              <a:spcAft>
                <a:spcPts val="0"/>
              </a:spcAft>
              <a:buNone/>
            </a:pPr>
            <a:r>
              <a:rPr lang="zh-CN" sz="1500">
                <a:solidFill>
                  <a:srgbClr val="222222"/>
                </a:solidFill>
                <a:latin typeface="Avenir"/>
                <a:ea typeface="Avenir"/>
                <a:cs typeface="Avenir"/>
                <a:sym typeface="Avenir"/>
              </a:rPr>
              <a:t>set 𝑖 way 𝑗 word 𝑘: 𝑖×8+𝑗×4+𝑘 → inner_data[{i, j, k}]</a:t>
            </a:r>
            <a:endParaRPr sz="1500">
              <a:solidFill>
                <a:srgbClr val="222222"/>
              </a:solidFill>
              <a:latin typeface="Avenir"/>
              <a:ea typeface="Avenir"/>
              <a:cs typeface="Avenir"/>
              <a:sym typeface="Avenir"/>
            </a:endParaRPr>
          </a:p>
          <a:p>
            <a:pPr indent="0" lvl="0" marL="0" rtl="0" algn="l">
              <a:lnSpc>
                <a:spcPct val="115000"/>
              </a:lnSpc>
              <a:spcBef>
                <a:spcPts val="0"/>
              </a:spcBef>
              <a:spcAft>
                <a:spcPts val="0"/>
              </a:spcAft>
              <a:buNone/>
            </a:pPr>
            <a:r>
              <a:t/>
            </a:r>
            <a:endParaRPr sz="1500">
              <a:solidFill>
                <a:schemeClr val="dk1"/>
              </a:solidFill>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Access Cache</a:t>
            </a:r>
            <a:endParaRPr>
              <a:latin typeface="Avenir"/>
              <a:ea typeface="Avenir"/>
              <a:cs typeface="Avenir"/>
              <a:sym typeface="Avenir"/>
            </a:endParaRPr>
          </a:p>
        </p:txBody>
      </p:sp>
      <p:sp>
        <p:nvSpPr>
          <p:cNvPr id="132" name="Google Shape;132;p24"/>
          <p:cNvSpPr txBox="1"/>
          <p:nvPr/>
        </p:nvSpPr>
        <p:spPr>
          <a:xfrm>
            <a:off x="365200" y="1103000"/>
            <a:ext cx="9475200" cy="37827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zh-CN" sz="1100">
                <a:solidFill>
                  <a:srgbClr val="E64100"/>
                </a:solidFill>
                <a:latin typeface="Fira Code"/>
                <a:ea typeface="Fira Code"/>
                <a:cs typeface="Fira Code"/>
                <a:sym typeface="Fira Code"/>
              </a:rPr>
              <a:t>module</a:t>
            </a:r>
            <a:r>
              <a:rPr lang="zh-CN" sz="1100">
                <a:solidFill>
                  <a:srgbClr val="005661"/>
                </a:solidFill>
                <a:latin typeface="Fira Code"/>
                <a:ea typeface="Fira Code"/>
                <a:cs typeface="Fira Code"/>
                <a:sym typeface="Fira Code"/>
              </a:rPr>
              <a:t> </a:t>
            </a:r>
            <a:r>
              <a:rPr lang="zh-CN" sz="1100">
                <a:solidFill>
                  <a:srgbClr val="0094F0"/>
                </a:solidFill>
                <a:latin typeface="Fira Code"/>
                <a:ea typeface="Fira Code"/>
                <a:cs typeface="Fira Code"/>
                <a:sym typeface="Fira Code"/>
              </a:rPr>
              <a:t>cache</a:t>
            </a:r>
            <a:r>
              <a:rPr lang="zh-CN" sz="1100">
                <a:solidFill>
                  <a:srgbClr val="005661"/>
                </a:solidFill>
                <a:latin typeface="Fira Code"/>
                <a:ea typeface="Fira Code"/>
                <a:cs typeface="Fira Code"/>
                <a:sym typeface="Fira Code"/>
              </a:rPr>
              <a:t> (</a:t>
            </a:r>
            <a:endParaRPr sz="1100">
              <a:solidFill>
                <a:srgbClr val="005661"/>
              </a:solidFill>
              <a:latin typeface="Fira Code"/>
              <a:ea typeface="Fira Code"/>
              <a:cs typeface="Fira Code"/>
              <a:sym typeface="Fira Code"/>
            </a:endParaRPr>
          </a:p>
          <a:p>
            <a:pPr indent="0" lvl="0" marL="0" rtl="0" algn="l">
              <a:lnSpc>
                <a:spcPct val="135000"/>
              </a:lnSpc>
              <a:spcBef>
                <a:spcPts val="0"/>
              </a:spcBef>
              <a:spcAft>
                <a:spcPts val="0"/>
              </a:spcAft>
              <a:buNone/>
            </a:pP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input</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wire</a:t>
            </a:r>
            <a:r>
              <a:rPr lang="zh-CN" sz="1100">
                <a:solidFill>
                  <a:srgbClr val="005661"/>
                </a:solidFill>
                <a:latin typeface="Fira Code"/>
                <a:ea typeface="Fira Code"/>
                <a:cs typeface="Fira Code"/>
                <a:sym typeface="Fira Code"/>
              </a:rPr>
              <a:t> clk,  </a:t>
            </a:r>
            <a:r>
              <a:rPr i="1" lang="zh-CN" sz="1100">
                <a:solidFill>
                  <a:srgbClr val="8CA6A6"/>
                </a:solidFill>
                <a:latin typeface="Fira Code"/>
                <a:ea typeface="Fira Code"/>
                <a:cs typeface="Fira Code"/>
                <a:sym typeface="Fira Code"/>
              </a:rPr>
              <a:t>// clock</a:t>
            </a:r>
            <a:endParaRPr i="1" sz="1100">
              <a:solidFill>
                <a:srgbClr val="8CA6A6"/>
              </a:solidFill>
              <a:latin typeface="Fira Code"/>
              <a:ea typeface="Fira Code"/>
              <a:cs typeface="Fira Code"/>
              <a:sym typeface="Fira Code"/>
            </a:endParaRPr>
          </a:p>
          <a:p>
            <a:pPr indent="0" lvl="0" marL="0" rtl="0" algn="l">
              <a:lnSpc>
                <a:spcPct val="135000"/>
              </a:lnSpc>
              <a:spcBef>
                <a:spcPts val="0"/>
              </a:spcBef>
              <a:spcAft>
                <a:spcPts val="0"/>
              </a:spcAft>
              <a:buNone/>
            </a:pP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input</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wire</a:t>
            </a:r>
            <a:r>
              <a:rPr lang="zh-CN" sz="1100">
                <a:solidFill>
                  <a:srgbClr val="005661"/>
                </a:solidFill>
                <a:latin typeface="Fira Code"/>
                <a:ea typeface="Fira Code"/>
                <a:cs typeface="Fira Code"/>
                <a:sym typeface="Fira Code"/>
              </a:rPr>
              <a:t> rst,  </a:t>
            </a:r>
            <a:r>
              <a:rPr i="1" lang="zh-CN" sz="1100">
                <a:solidFill>
                  <a:srgbClr val="8CA6A6"/>
                </a:solidFill>
                <a:latin typeface="Fira Code"/>
                <a:ea typeface="Fira Code"/>
                <a:cs typeface="Fira Code"/>
                <a:sym typeface="Fira Code"/>
              </a:rPr>
              <a:t>// reset</a:t>
            </a:r>
            <a:endParaRPr i="1" sz="1100">
              <a:solidFill>
                <a:srgbClr val="8CA6A6"/>
              </a:solidFill>
              <a:latin typeface="Fira Code"/>
              <a:ea typeface="Fira Code"/>
              <a:cs typeface="Fira Code"/>
              <a:sym typeface="Fira Code"/>
            </a:endParaRPr>
          </a:p>
          <a:p>
            <a:pPr indent="0" lvl="0" marL="0" rtl="0" algn="l">
              <a:lnSpc>
                <a:spcPct val="135000"/>
              </a:lnSpc>
              <a:spcBef>
                <a:spcPts val="0"/>
              </a:spcBef>
              <a:spcAft>
                <a:spcPts val="0"/>
              </a:spcAft>
              <a:buNone/>
            </a:pP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input</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wire</a:t>
            </a:r>
            <a:r>
              <a:rPr lang="zh-CN" sz="1100">
                <a:solidFill>
                  <a:srgbClr val="005661"/>
                </a:solidFill>
                <a:latin typeface="Fira Code"/>
                <a:ea typeface="Fira Code"/>
                <a:cs typeface="Fira Code"/>
                <a:sym typeface="Fira Code"/>
              </a:rPr>
              <a:t> [ADDR_BITS</a:t>
            </a:r>
            <a:r>
              <a:rPr b="1" lang="zh-CN" sz="1100">
                <a:solidFill>
                  <a:srgbClr val="FF5792"/>
                </a:solidFill>
                <a:latin typeface="Fira Code"/>
                <a:ea typeface="Fira Code"/>
                <a:cs typeface="Fira Code"/>
                <a:sym typeface="Fira Code"/>
              </a:rPr>
              <a:t>-</a:t>
            </a:r>
            <a:r>
              <a:rPr lang="zh-CN" sz="1100">
                <a:solidFill>
                  <a:srgbClr val="5842FF"/>
                </a:solidFill>
                <a:latin typeface="Fira Code"/>
                <a:ea typeface="Fira Code"/>
                <a:cs typeface="Fira Code"/>
                <a:sym typeface="Fira Code"/>
              </a:rPr>
              <a:t>1</a:t>
            </a:r>
            <a:r>
              <a:rPr lang="zh-CN" sz="1100">
                <a:solidFill>
                  <a:srgbClr val="004D57"/>
                </a:solidFill>
                <a:latin typeface="Fira Code"/>
                <a:ea typeface="Fira Code"/>
                <a:cs typeface="Fira Code"/>
                <a:sym typeface="Fira Code"/>
              </a:rPr>
              <a:t>:</a:t>
            </a:r>
            <a:r>
              <a:rPr lang="zh-CN" sz="1100">
                <a:solidFill>
                  <a:srgbClr val="5842FF"/>
                </a:solidFill>
                <a:latin typeface="Fira Code"/>
                <a:ea typeface="Fira Code"/>
                <a:cs typeface="Fira Code"/>
                <a:sym typeface="Fira Code"/>
              </a:rPr>
              <a:t>0</a:t>
            </a:r>
            <a:r>
              <a:rPr lang="zh-CN" sz="1100">
                <a:solidFill>
                  <a:srgbClr val="005661"/>
                </a:solidFill>
                <a:latin typeface="Fira Code"/>
                <a:ea typeface="Fira Code"/>
                <a:cs typeface="Fira Code"/>
                <a:sym typeface="Fira Code"/>
              </a:rPr>
              <a:t>] addr,  </a:t>
            </a:r>
            <a:r>
              <a:rPr i="1" lang="zh-CN" sz="1100">
                <a:solidFill>
                  <a:srgbClr val="8CA6A6"/>
                </a:solidFill>
                <a:latin typeface="Fira Code"/>
                <a:ea typeface="Fira Code"/>
                <a:cs typeface="Fira Code"/>
                <a:sym typeface="Fira Code"/>
              </a:rPr>
              <a:t>// address</a:t>
            </a:r>
            <a:endParaRPr i="1" sz="1100">
              <a:solidFill>
                <a:srgbClr val="8CA6A6"/>
              </a:solidFill>
              <a:latin typeface="Fira Code"/>
              <a:ea typeface="Fira Code"/>
              <a:cs typeface="Fira Code"/>
              <a:sym typeface="Fira Code"/>
            </a:endParaRPr>
          </a:p>
          <a:p>
            <a:pPr indent="0" lvl="0" marL="0" rtl="0" algn="l">
              <a:lnSpc>
                <a:spcPct val="135000"/>
              </a:lnSpc>
              <a:spcBef>
                <a:spcPts val="0"/>
              </a:spcBef>
              <a:spcAft>
                <a:spcPts val="0"/>
              </a:spcAft>
              <a:buNone/>
            </a:pP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input</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wire</a:t>
            </a:r>
            <a:r>
              <a:rPr lang="zh-CN" sz="1100">
                <a:solidFill>
                  <a:srgbClr val="005661"/>
                </a:solidFill>
                <a:latin typeface="Fira Code"/>
                <a:ea typeface="Fira Code"/>
                <a:cs typeface="Fira Code"/>
                <a:sym typeface="Fira Code"/>
              </a:rPr>
              <a:t> load,    </a:t>
            </a:r>
            <a:r>
              <a:rPr i="1" lang="zh-CN" sz="1100">
                <a:solidFill>
                  <a:srgbClr val="8CA6A6"/>
                </a:solidFill>
                <a:latin typeface="Fira Code"/>
                <a:ea typeface="Fira Code"/>
                <a:cs typeface="Fira Code"/>
                <a:sym typeface="Fira Code"/>
              </a:rPr>
              <a:t>//  read refreshes recent bit</a:t>
            </a:r>
            <a:endParaRPr i="1" sz="1100">
              <a:solidFill>
                <a:srgbClr val="8CA6A6"/>
              </a:solidFill>
              <a:latin typeface="Fira Code"/>
              <a:ea typeface="Fira Code"/>
              <a:cs typeface="Fira Code"/>
              <a:sym typeface="Fira Code"/>
            </a:endParaRPr>
          </a:p>
          <a:p>
            <a:pPr indent="0" lvl="0" marL="0" rtl="0" algn="l">
              <a:lnSpc>
                <a:spcPct val="135000"/>
              </a:lnSpc>
              <a:spcBef>
                <a:spcPts val="0"/>
              </a:spcBef>
              <a:spcAft>
                <a:spcPts val="0"/>
              </a:spcAft>
              <a:buNone/>
            </a:pP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input</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wire</a:t>
            </a:r>
            <a:r>
              <a:rPr lang="zh-CN" sz="1100">
                <a:solidFill>
                  <a:srgbClr val="005661"/>
                </a:solidFill>
                <a:latin typeface="Fira Code"/>
                <a:ea typeface="Fira Code"/>
                <a:cs typeface="Fira Code"/>
                <a:sym typeface="Fira Code"/>
              </a:rPr>
              <a:t> store,  </a:t>
            </a:r>
            <a:r>
              <a:rPr i="1" lang="zh-CN" sz="1100">
                <a:solidFill>
                  <a:srgbClr val="8CA6A6"/>
                </a:solidFill>
                <a:latin typeface="Fira Code"/>
                <a:ea typeface="Fira Code"/>
                <a:cs typeface="Fira Code"/>
                <a:sym typeface="Fira Code"/>
              </a:rPr>
              <a:t>// set valid to 1 and reset dirty to 0</a:t>
            </a:r>
            <a:endParaRPr i="1" sz="1100">
              <a:solidFill>
                <a:srgbClr val="8CA6A6"/>
              </a:solidFill>
              <a:latin typeface="Fira Code"/>
              <a:ea typeface="Fira Code"/>
              <a:cs typeface="Fira Code"/>
              <a:sym typeface="Fira Code"/>
            </a:endParaRPr>
          </a:p>
          <a:p>
            <a:pPr indent="0" lvl="0" marL="0" rtl="0" algn="l">
              <a:lnSpc>
                <a:spcPct val="135000"/>
              </a:lnSpc>
              <a:spcBef>
                <a:spcPts val="0"/>
              </a:spcBef>
              <a:spcAft>
                <a:spcPts val="0"/>
              </a:spcAft>
              <a:buNone/>
            </a:pP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input</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wire</a:t>
            </a:r>
            <a:r>
              <a:rPr lang="zh-CN" sz="1100">
                <a:solidFill>
                  <a:srgbClr val="005661"/>
                </a:solidFill>
                <a:latin typeface="Fira Code"/>
                <a:ea typeface="Fira Code"/>
                <a:cs typeface="Fira Code"/>
                <a:sym typeface="Fira Code"/>
              </a:rPr>
              <a:t> edit,  </a:t>
            </a:r>
            <a:r>
              <a:rPr i="1" lang="zh-CN" sz="1100">
                <a:solidFill>
                  <a:srgbClr val="8CA6A6"/>
                </a:solidFill>
                <a:latin typeface="Fira Code"/>
                <a:ea typeface="Fira Code"/>
                <a:cs typeface="Fira Code"/>
                <a:sym typeface="Fira Code"/>
              </a:rPr>
              <a:t>// set dirty to 1</a:t>
            </a:r>
            <a:endParaRPr i="1" sz="1100">
              <a:solidFill>
                <a:srgbClr val="8CA6A6"/>
              </a:solidFill>
              <a:latin typeface="Fira Code"/>
              <a:ea typeface="Fira Code"/>
              <a:cs typeface="Fira Code"/>
              <a:sym typeface="Fira Code"/>
            </a:endParaRPr>
          </a:p>
          <a:p>
            <a:pPr indent="0" lvl="0" marL="0" rtl="0" algn="l">
              <a:lnSpc>
                <a:spcPct val="135000"/>
              </a:lnSpc>
              <a:spcBef>
                <a:spcPts val="0"/>
              </a:spcBef>
              <a:spcAft>
                <a:spcPts val="0"/>
              </a:spcAft>
              <a:buNone/>
            </a:pP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input</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wire</a:t>
            </a:r>
            <a:r>
              <a:rPr lang="zh-CN" sz="1100">
                <a:solidFill>
                  <a:srgbClr val="005661"/>
                </a:solidFill>
                <a:latin typeface="Fira Code"/>
                <a:ea typeface="Fira Code"/>
                <a:cs typeface="Fira Code"/>
                <a:sym typeface="Fira Code"/>
              </a:rPr>
              <a:t> invalid,  </a:t>
            </a:r>
            <a:r>
              <a:rPr i="1" lang="zh-CN" sz="1100">
                <a:solidFill>
                  <a:srgbClr val="8CA6A6"/>
                </a:solidFill>
                <a:latin typeface="Fira Code"/>
                <a:ea typeface="Fira Code"/>
                <a:cs typeface="Fira Code"/>
                <a:sym typeface="Fira Code"/>
              </a:rPr>
              <a:t>// reset valid to 0</a:t>
            </a:r>
            <a:endParaRPr i="1" sz="1100">
              <a:solidFill>
                <a:srgbClr val="8CA6A6"/>
              </a:solidFill>
              <a:latin typeface="Fira Code"/>
              <a:ea typeface="Fira Code"/>
              <a:cs typeface="Fira Code"/>
              <a:sym typeface="Fira Code"/>
            </a:endParaRPr>
          </a:p>
          <a:p>
            <a:pPr indent="0" lvl="0" marL="0" rtl="0" algn="l">
              <a:lnSpc>
                <a:spcPct val="135000"/>
              </a:lnSpc>
              <a:spcBef>
                <a:spcPts val="0"/>
              </a:spcBef>
              <a:spcAft>
                <a:spcPts val="0"/>
              </a:spcAft>
              <a:buNone/>
            </a:pP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input</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wire</a:t>
            </a:r>
            <a:r>
              <a:rPr lang="zh-CN" sz="1100">
                <a:solidFill>
                  <a:srgbClr val="005661"/>
                </a:solidFill>
                <a:latin typeface="Fira Code"/>
                <a:ea typeface="Fira Code"/>
                <a:cs typeface="Fira Code"/>
                <a:sym typeface="Fira Code"/>
              </a:rPr>
              <a:t> [</a:t>
            </a:r>
            <a:r>
              <a:rPr lang="zh-CN" sz="1100">
                <a:solidFill>
                  <a:srgbClr val="5842FF"/>
                </a:solidFill>
                <a:latin typeface="Fira Code"/>
                <a:ea typeface="Fira Code"/>
                <a:cs typeface="Fira Code"/>
                <a:sym typeface="Fira Code"/>
              </a:rPr>
              <a:t>2</a:t>
            </a:r>
            <a:r>
              <a:rPr lang="zh-CN" sz="1100">
                <a:solidFill>
                  <a:srgbClr val="004D57"/>
                </a:solidFill>
                <a:latin typeface="Fira Code"/>
                <a:ea typeface="Fira Code"/>
                <a:cs typeface="Fira Code"/>
                <a:sym typeface="Fira Code"/>
              </a:rPr>
              <a:t>:</a:t>
            </a:r>
            <a:r>
              <a:rPr lang="zh-CN" sz="1100">
                <a:solidFill>
                  <a:srgbClr val="5842FF"/>
                </a:solidFill>
                <a:latin typeface="Fira Code"/>
                <a:ea typeface="Fira Code"/>
                <a:cs typeface="Fira Code"/>
                <a:sym typeface="Fira Code"/>
              </a:rPr>
              <a:t>0</a:t>
            </a:r>
            <a:r>
              <a:rPr lang="zh-CN" sz="1100">
                <a:solidFill>
                  <a:srgbClr val="005661"/>
                </a:solidFill>
                <a:latin typeface="Fira Code"/>
                <a:ea typeface="Fira Code"/>
                <a:cs typeface="Fira Code"/>
                <a:sym typeface="Fira Code"/>
              </a:rPr>
              <a:t>] u_b_h_w, </a:t>
            </a:r>
            <a:r>
              <a:rPr i="1" lang="zh-CN" sz="1100">
                <a:solidFill>
                  <a:srgbClr val="8CA6A6"/>
                </a:solidFill>
                <a:latin typeface="Fira Code"/>
                <a:ea typeface="Fira Code"/>
                <a:cs typeface="Fira Code"/>
                <a:sym typeface="Fira Code"/>
              </a:rPr>
              <a:t>// select signed or not &amp; data width  LB, LH, LW, LBU, LHU  </a:t>
            </a:r>
            <a:endParaRPr i="1" sz="1100">
              <a:solidFill>
                <a:srgbClr val="8CA6A6"/>
              </a:solidFill>
              <a:latin typeface="Fira Code"/>
              <a:ea typeface="Fira Code"/>
              <a:cs typeface="Fira Code"/>
              <a:sym typeface="Fira Code"/>
            </a:endParaRPr>
          </a:p>
          <a:p>
            <a:pPr indent="0" lvl="0" marL="0" rtl="0" algn="l">
              <a:lnSpc>
                <a:spcPct val="135000"/>
              </a:lnSpc>
              <a:spcBef>
                <a:spcPts val="0"/>
              </a:spcBef>
              <a:spcAft>
                <a:spcPts val="0"/>
              </a:spcAft>
              <a:buNone/>
            </a:pP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input</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wire</a:t>
            </a:r>
            <a:r>
              <a:rPr lang="zh-CN" sz="1100">
                <a:solidFill>
                  <a:srgbClr val="005661"/>
                </a:solidFill>
                <a:latin typeface="Fira Code"/>
                <a:ea typeface="Fira Code"/>
                <a:cs typeface="Fira Code"/>
                <a:sym typeface="Fira Code"/>
              </a:rPr>
              <a:t> [</a:t>
            </a:r>
            <a:r>
              <a:rPr lang="zh-CN" sz="1100">
                <a:solidFill>
                  <a:srgbClr val="5842FF"/>
                </a:solidFill>
                <a:latin typeface="Fira Code"/>
                <a:ea typeface="Fira Code"/>
                <a:cs typeface="Fira Code"/>
                <a:sym typeface="Fira Code"/>
              </a:rPr>
              <a:t>31</a:t>
            </a:r>
            <a:r>
              <a:rPr lang="zh-CN" sz="1100">
                <a:solidFill>
                  <a:srgbClr val="004D57"/>
                </a:solidFill>
                <a:latin typeface="Fira Code"/>
                <a:ea typeface="Fira Code"/>
                <a:cs typeface="Fira Code"/>
                <a:sym typeface="Fira Code"/>
              </a:rPr>
              <a:t>:</a:t>
            </a:r>
            <a:r>
              <a:rPr lang="zh-CN" sz="1100">
                <a:solidFill>
                  <a:srgbClr val="5842FF"/>
                </a:solidFill>
                <a:latin typeface="Fira Code"/>
                <a:ea typeface="Fira Code"/>
                <a:cs typeface="Fira Code"/>
                <a:sym typeface="Fira Code"/>
              </a:rPr>
              <a:t>0</a:t>
            </a:r>
            <a:r>
              <a:rPr lang="zh-CN" sz="1100">
                <a:solidFill>
                  <a:srgbClr val="005661"/>
                </a:solidFill>
                <a:latin typeface="Fira Code"/>
                <a:ea typeface="Fira Code"/>
                <a:cs typeface="Fira Code"/>
                <a:sym typeface="Fira Code"/>
              </a:rPr>
              <a:t>] din,  </a:t>
            </a:r>
            <a:r>
              <a:rPr i="1" lang="zh-CN" sz="1100">
                <a:solidFill>
                  <a:srgbClr val="8CA6A6"/>
                </a:solidFill>
                <a:latin typeface="Fira Code"/>
                <a:ea typeface="Fira Code"/>
                <a:cs typeface="Fira Code"/>
                <a:sym typeface="Fira Code"/>
              </a:rPr>
              <a:t>// data write in</a:t>
            </a:r>
            <a:endParaRPr i="1" sz="1100">
              <a:solidFill>
                <a:srgbClr val="8CA6A6"/>
              </a:solidFill>
              <a:latin typeface="Fira Code"/>
              <a:ea typeface="Fira Code"/>
              <a:cs typeface="Fira Code"/>
              <a:sym typeface="Fira Code"/>
            </a:endParaRPr>
          </a:p>
          <a:p>
            <a:pPr indent="0" lvl="0" marL="0" rtl="0" algn="l">
              <a:lnSpc>
                <a:spcPct val="135000"/>
              </a:lnSpc>
              <a:spcBef>
                <a:spcPts val="0"/>
              </a:spcBef>
              <a:spcAft>
                <a:spcPts val="0"/>
              </a:spcAft>
              <a:buNone/>
            </a:pP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output</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reg</a:t>
            </a:r>
            <a:r>
              <a:rPr lang="zh-CN" sz="1100">
                <a:solidFill>
                  <a:srgbClr val="005661"/>
                </a:solidFill>
                <a:latin typeface="Fira Code"/>
                <a:ea typeface="Fira Code"/>
                <a:cs typeface="Fira Code"/>
                <a:sym typeface="Fira Code"/>
              </a:rPr>
              <a:t> hit </a:t>
            </a:r>
            <a:r>
              <a:rPr b="1" lang="zh-CN" sz="1100">
                <a:solidFill>
                  <a:srgbClr val="FF5792"/>
                </a:solidFill>
                <a:latin typeface="Fira Code"/>
                <a:ea typeface="Fira Code"/>
                <a:cs typeface="Fira Code"/>
                <a:sym typeface="Fira Code"/>
              </a:rPr>
              <a:t>=</a:t>
            </a:r>
            <a:r>
              <a:rPr lang="zh-CN" sz="1100">
                <a:solidFill>
                  <a:srgbClr val="005661"/>
                </a:solidFill>
                <a:latin typeface="Fira Code"/>
                <a:ea typeface="Fira Code"/>
                <a:cs typeface="Fira Code"/>
                <a:sym typeface="Fira Code"/>
              </a:rPr>
              <a:t> </a:t>
            </a:r>
            <a:r>
              <a:rPr lang="zh-CN" sz="1100">
                <a:solidFill>
                  <a:srgbClr val="5842FF"/>
                </a:solidFill>
                <a:latin typeface="Fira Code"/>
                <a:ea typeface="Fira Code"/>
                <a:cs typeface="Fira Code"/>
                <a:sym typeface="Fira Code"/>
              </a:rPr>
              <a:t>0</a:t>
            </a:r>
            <a:r>
              <a:rPr lang="zh-CN" sz="1100">
                <a:solidFill>
                  <a:srgbClr val="005661"/>
                </a:solidFill>
                <a:latin typeface="Fira Code"/>
                <a:ea typeface="Fira Code"/>
                <a:cs typeface="Fira Code"/>
                <a:sym typeface="Fira Code"/>
              </a:rPr>
              <a:t>,  </a:t>
            </a:r>
            <a:r>
              <a:rPr i="1" lang="zh-CN" sz="1100">
                <a:solidFill>
                  <a:srgbClr val="8CA6A6"/>
                </a:solidFill>
                <a:latin typeface="Fira Code"/>
                <a:ea typeface="Fira Code"/>
                <a:cs typeface="Fira Code"/>
                <a:sym typeface="Fira Code"/>
              </a:rPr>
              <a:t>// hit or not</a:t>
            </a:r>
            <a:endParaRPr i="1" sz="1100">
              <a:solidFill>
                <a:srgbClr val="8CA6A6"/>
              </a:solidFill>
              <a:latin typeface="Fira Code"/>
              <a:ea typeface="Fira Code"/>
              <a:cs typeface="Fira Code"/>
              <a:sym typeface="Fira Code"/>
            </a:endParaRPr>
          </a:p>
          <a:p>
            <a:pPr indent="0" lvl="0" marL="0" rtl="0" algn="l">
              <a:lnSpc>
                <a:spcPct val="135000"/>
              </a:lnSpc>
              <a:spcBef>
                <a:spcPts val="0"/>
              </a:spcBef>
              <a:spcAft>
                <a:spcPts val="0"/>
              </a:spcAft>
              <a:buNone/>
            </a:pP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output</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reg</a:t>
            </a:r>
            <a:r>
              <a:rPr lang="zh-CN" sz="1100">
                <a:solidFill>
                  <a:srgbClr val="005661"/>
                </a:solidFill>
                <a:latin typeface="Fira Code"/>
                <a:ea typeface="Fira Code"/>
                <a:cs typeface="Fira Code"/>
                <a:sym typeface="Fira Code"/>
              </a:rPr>
              <a:t> [</a:t>
            </a:r>
            <a:r>
              <a:rPr lang="zh-CN" sz="1100">
                <a:solidFill>
                  <a:srgbClr val="5842FF"/>
                </a:solidFill>
                <a:latin typeface="Fira Code"/>
                <a:ea typeface="Fira Code"/>
                <a:cs typeface="Fira Code"/>
                <a:sym typeface="Fira Code"/>
              </a:rPr>
              <a:t>31</a:t>
            </a:r>
            <a:r>
              <a:rPr lang="zh-CN" sz="1100">
                <a:solidFill>
                  <a:srgbClr val="004D57"/>
                </a:solidFill>
                <a:latin typeface="Fira Code"/>
                <a:ea typeface="Fira Code"/>
                <a:cs typeface="Fira Code"/>
                <a:sym typeface="Fira Code"/>
              </a:rPr>
              <a:t>:</a:t>
            </a:r>
            <a:r>
              <a:rPr lang="zh-CN" sz="1100">
                <a:solidFill>
                  <a:srgbClr val="5842FF"/>
                </a:solidFill>
                <a:latin typeface="Fira Code"/>
                <a:ea typeface="Fira Code"/>
                <a:cs typeface="Fira Code"/>
                <a:sym typeface="Fira Code"/>
              </a:rPr>
              <a:t>0</a:t>
            </a:r>
            <a:r>
              <a:rPr lang="zh-CN" sz="1100">
                <a:solidFill>
                  <a:srgbClr val="005661"/>
                </a:solidFill>
                <a:latin typeface="Fira Code"/>
                <a:ea typeface="Fira Code"/>
                <a:cs typeface="Fira Code"/>
                <a:sym typeface="Fira Code"/>
              </a:rPr>
              <a:t>] dout </a:t>
            </a:r>
            <a:r>
              <a:rPr b="1" lang="zh-CN" sz="1100">
                <a:solidFill>
                  <a:srgbClr val="FF5792"/>
                </a:solidFill>
                <a:latin typeface="Fira Code"/>
                <a:ea typeface="Fira Code"/>
                <a:cs typeface="Fira Code"/>
                <a:sym typeface="Fira Code"/>
              </a:rPr>
              <a:t>=</a:t>
            </a:r>
            <a:r>
              <a:rPr lang="zh-CN" sz="1100">
                <a:solidFill>
                  <a:srgbClr val="005661"/>
                </a:solidFill>
                <a:latin typeface="Fira Code"/>
                <a:ea typeface="Fira Code"/>
                <a:cs typeface="Fira Code"/>
                <a:sym typeface="Fira Code"/>
              </a:rPr>
              <a:t> </a:t>
            </a:r>
            <a:r>
              <a:rPr lang="zh-CN" sz="1100">
                <a:solidFill>
                  <a:srgbClr val="5842FF"/>
                </a:solidFill>
                <a:latin typeface="Fira Code"/>
                <a:ea typeface="Fira Code"/>
                <a:cs typeface="Fira Code"/>
                <a:sym typeface="Fira Code"/>
              </a:rPr>
              <a:t>0</a:t>
            </a:r>
            <a:r>
              <a:rPr lang="zh-CN" sz="1100">
                <a:solidFill>
                  <a:srgbClr val="005661"/>
                </a:solidFill>
                <a:latin typeface="Fira Code"/>
                <a:ea typeface="Fira Code"/>
                <a:cs typeface="Fira Code"/>
                <a:sym typeface="Fira Code"/>
              </a:rPr>
              <a:t>,  </a:t>
            </a:r>
            <a:r>
              <a:rPr i="1" lang="zh-CN" sz="1100">
                <a:solidFill>
                  <a:srgbClr val="8CA6A6"/>
                </a:solidFill>
                <a:latin typeface="Fira Code"/>
                <a:ea typeface="Fira Code"/>
                <a:cs typeface="Fira Code"/>
                <a:sym typeface="Fira Code"/>
              </a:rPr>
              <a:t>// data read out</a:t>
            </a:r>
            <a:endParaRPr i="1" sz="1100">
              <a:solidFill>
                <a:srgbClr val="8CA6A6"/>
              </a:solidFill>
              <a:latin typeface="Fira Code"/>
              <a:ea typeface="Fira Code"/>
              <a:cs typeface="Fira Code"/>
              <a:sym typeface="Fira Code"/>
            </a:endParaRPr>
          </a:p>
          <a:p>
            <a:pPr indent="0" lvl="0" marL="0" rtl="0" algn="l">
              <a:lnSpc>
                <a:spcPct val="135000"/>
              </a:lnSpc>
              <a:spcBef>
                <a:spcPts val="0"/>
              </a:spcBef>
              <a:spcAft>
                <a:spcPts val="0"/>
              </a:spcAft>
              <a:buNone/>
            </a:pP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output</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reg</a:t>
            </a:r>
            <a:r>
              <a:rPr lang="zh-CN" sz="1100">
                <a:solidFill>
                  <a:srgbClr val="005661"/>
                </a:solidFill>
                <a:latin typeface="Fira Code"/>
                <a:ea typeface="Fira Code"/>
                <a:cs typeface="Fira Code"/>
                <a:sym typeface="Fira Code"/>
              </a:rPr>
              <a:t> valid </a:t>
            </a:r>
            <a:r>
              <a:rPr b="1" lang="zh-CN" sz="1100">
                <a:solidFill>
                  <a:srgbClr val="FF5792"/>
                </a:solidFill>
                <a:latin typeface="Fira Code"/>
                <a:ea typeface="Fira Code"/>
                <a:cs typeface="Fira Code"/>
                <a:sym typeface="Fira Code"/>
              </a:rPr>
              <a:t>=</a:t>
            </a:r>
            <a:r>
              <a:rPr lang="zh-CN" sz="1100">
                <a:solidFill>
                  <a:srgbClr val="005661"/>
                </a:solidFill>
                <a:latin typeface="Fira Code"/>
                <a:ea typeface="Fira Code"/>
                <a:cs typeface="Fira Code"/>
                <a:sym typeface="Fira Code"/>
              </a:rPr>
              <a:t> </a:t>
            </a:r>
            <a:r>
              <a:rPr lang="zh-CN" sz="1100">
                <a:solidFill>
                  <a:srgbClr val="5842FF"/>
                </a:solidFill>
                <a:latin typeface="Fira Code"/>
                <a:ea typeface="Fira Code"/>
                <a:cs typeface="Fira Code"/>
                <a:sym typeface="Fira Code"/>
              </a:rPr>
              <a:t>0</a:t>
            </a:r>
            <a:r>
              <a:rPr lang="zh-CN" sz="1100">
                <a:solidFill>
                  <a:srgbClr val="005661"/>
                </a:solidFill>
                <a:latin typeface="Fira Code"/>
                <a:ea typeface="Fira Code"/>
                <a:cs typeface="Fira Code"/>
                <a:sym typeface="Fira Code"/>
              </a:rPr>
              <a:t>,  </a:t>
            </a:r>
            <a:r>
              <a:rPr i="1" lang="zh-CN" sz="1100">
                <a:solidFill>
                  <a:srgbClr val="8CA6A6"/>
                </a:solidFill>
                <a:latin typeface="Fira Code"/>
                <a:ea typeface="Fira Code"/>
                <a:cs typeface="Fira Code"/>
                <a:sym typeface="Fira Code"/>
              </a:rPr>
              <a:t>// valid bit</a:t>
            </a:r>
            <a:endParaRPr i="1" sz="1100">
              <a:solidFill>
                <a:srgbClr val="8CA6A6"/>
              </a:solidFill>
              <a:latin typeface="Fira Code"/>
              <a:ea typeface="Fira Code"/>
              <a:cs typeface="Fira Code"/>
              <a:sym typeface="Fira Code"/>
            </a:endParaRPr>
          </a:p>
          <a:p>
            <a:pPr indent="0" lvl="0" marL="0" rtl="0" algn="l">
              <a:lnSpc>
                <a:spcPct val="135000"/>
              </a:lnSpc>
              <a:spcBef>
                <a:spcPts val="0"/>
              </a:spcBef>
              <a:spcAft>
                <a:spcPts val="0"/>
              </a:spcAft>
              <a:buNone/>
            </a:pP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output</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reg</a:t>
            </a:r>
            <a:r>
              <a:rPr lang="zh-CN" sz="1100">
                <a:solidFill>
                  <a:srgbClr val="005661"/>
                </a:solidFill>
                <a:latin typeface="Fira Code"/>
                <a:ea typeface="Fira Code"/>
                <a:cs typeface="Fira Code"/>
                <a:sym typeface="Fira Code"/>
              </a:rPr>
              <a:t> dirty </a:t>
            </a:r>
            <a:r>
              <a:rPr b="1" lang="zh-CN" sz="1100">
                <a:solidFill>
                  <a:srgbClr val="FF5792"/>
                </a:solidFill>
                <a:latin typeface="Fira Code"/>
                <a:ea typeface="Fira Code"/>
                <a:cs typeface="Fira Code"/>
                <a:sym typeface="Fira Code"/>
              </a:rPr>
              <a:t>=</a:t>
            </a:r>
            <a:r>
              <a:rPr lang="zh-CN" sz="1100">
                <a:solidFill>
                  <a:srgbClr val="005661"/>
                </a:solidFill>
                <a:latin typeface="Fira Code"/>
                <a:ea typeface="Fira Code"/>
                <a:cs typeface="Fira Code"/>
                <a:sym typeface="Fira Code"/>
              </a:rPr>
              <a:t> </a:t>
            </a:r>
            <a:r>
              <a:rPr lang="zh-CN" sz="1100">
                <a:solidFill>
                  <a:srgbClr val="5842FF"/>
                </a:solidFill>
                <a:latin typeface="Fira Code"/>
                <a:ea typeface="Fira Code"/>
                <a:cs typeface="Fira Code"/>
                <a:sym typeface="Fira Code"/>
              </a:rPr>
              <a:t>0</a:t>
            </a:r>
            <a:r>
              <a:rPr lang="zh-CN" sz="1100">
                <a:solidFill>
                  <a:srgbClr val="005661"/>
                </a:solidFill>
                <a:latin typeface="Fira Code"/>
                <a:ea typeface="Fira Code"/>
                <a:cs typeface="Fira Code"/>
                <a:sym typeface="Fira Code"/>
              </a:rPr>
              <a:t>,  </a:t>
            </a:r>
            <a:r>
              <a:rPr i="1" lang="zh-CN" sz="1100">
                <a:solidFill>
                  <a:srgbClr val="8CA6A6"/>
                </a:solidFill>
                <a:latin typeface="Fira Code"/>
                <a:ea typeface="Fira Code"/>
                <a:cs typeface="Fira Code"/>
                <a:sym typeface="Fira Code"/>
              </a:rPr>
              <a:t>// dirty bit</a:t>
            </a:r>
            <a:endParaRPr i="1" sz="1100">
              <a:solidFill>
                <a:srgbClr val="8CA6A6"/>
              </a:solidFill>
              <a:latin typeface="Fira Code"/>
              <a:ea typeface="Fira Code"/>
              <a:cs typeface="Fira Code"/>
              <a:sym typeface="Fira Code"/>
            </a:endParaRPr>
          </a:p>
          <a:p>
            <a:pPr indent="0" lvl="0" marL="0" rtl="0" algn="l">
              <a:lnSpc>
                <a:spcPct val="135000"/>
              </a:lnSpc>
              <a:spcBef>
                <a:spcPts val="0"/>
              </a:spcBef>
              <a:spcAft>
                <a:spcPts val="0"/>
              </a:spcAft>
              <a:buNone/>
            </a:pP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output</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reg</a:t>
            </a:r>
            <a:r>
              <a:rPr lang="zh-CN" sz="1100">
                <a:solidFill>
                  <a:srgbClr val="005661"/>
                </a:solidFill>
                <a:latin typeface="Fira Code"/>
                <a:ea typeface="Fira Code"/>
                <a:cs typeface="Fira Code"/>
                <a:sym typeface="Fira Code"/>
              </a:rPr>
              <a:t> [TAG_BITS</a:t>
            </a:r>
            <a:r>
              <a:rPr b="1" lang="zh-CN" sz="1100">
                <a:solidFill>
                  <a:srgbClr val="FF5792"/>
                </a:solidFill>
                <a:latin typeface="Fira Code"/>
                <a:ea typeface="Fira Code"/>
                <a:cs typeface="Fira Code"/>
                <a:sym typeface="Fira Code"/>
              </a:rPr>
              <a:t>-</a:t>
            </a:r>
            <a:r>
              <a:rPr lang="zh-CN" sz="1100">
                <a:solidFill>
                  <a:srgbClr val="5842FF"/>
                </a:solidFill>
                <a:latin typeface="Fira Code"/>
                <a:ea typeface="Fira Code"/>
                <a:cs typeface="Fira Code"/>
                <a:sym typeface="Fira Code"/>
              </a:rPr>
              <a:t>1</a:t>
            </a:r>
            <a:r>
              <a:rPr lang="zh-CN" sz="1100">
                <a:solidFill>
                  <a:srgbClr val="004D57"/>
                </a:solidFill>
                <a:latin typeface="Fira Code"/>
                <a:ea typeface="Fira Code"/>
                <a:cs typeface="Fira Code"/>
                <a:sym typeface="Fira Code"/>
              </a:rPr>
              <a:t>:</a:t>
            </a:r>
            <a:r>
              <a:rPr lang="zh-CN" sz="1100">
                <a:solidFill>
                  <a:srgbClr val="5842FF"/>
                </a:solidFill>
                <a:latin typeface="Fira Code"/>
                <a:ea typeface="Fira Code"/>
                <a:cs typeface="Fira Code"/>
                <a:sym typeface="Fira Code"/>
              </a:rPr>
              <a:t>0</a:t>
            </a:r>
            <a:r>
              <a:rPr lang="zh-CN" sz="1100">
                <a:solidFill>
                  <a:srgbClr val="005661"/>
                </a:solidFill>
                <a:latin typeface="Fira Code"/>
                <a:ea typeface="Fira Code"/>
                <a:cs typeface="Fira Code"/>
                <a:sym typeface="Fira Code"/>
              </a:rPr>
              <a:t>] tag </a:t>
            </a:r>
            <a:r>
              <a:rPr b="1" lang="zh-CN" sz="1100">
                <a:solidFill>
                  <a:srgbClr val="FF5792"/>
                </a:solidFill>
                <a:latin typeface="Fira Code"/>
                <a:ea typeface="Fira Code"/>
                <a:cs typeface="Fira Code"/>
                <a:sym typeface="Fira Code"/>
              </a:rPr>
              <a:t>=</a:t>
            </a:r>
            <a:r>
              <a:rPr lang="zh-CN" sz="1100">
                <a:solidFill>
                  <a:srgbClr val="005661"/>
                </a:solidFill>
                <a:latin typeface="Fira Code"/>
                <a:ea typeface="Fira Code"/>
                <a:cs typeface="Fira Code"/>
                <a:sym typeface="Fira Code"/>
              </a:rPr>
              <a:t> </a:t>
            </a:r>
            <a:r>
              <a:rPr lang="zh-CN" sz="1100">
                <a:solidFill>
                  <a:srgbClr val="5842FF"/>
                </a:solidFill>
                <a:latin typeface="Fira Code"/>
                <a:ea typeface="Fira Code"/>
                <a:cs typeface="Fira Code"/>
                <a:sym typeface="Fira Code"/>
              </a:rPr>
              <a:t>0</a:t>
            </a:r>
            <a:r>
              <a:rPr lang="zh-CN" sz="1100">
                <a:solidFill>
                  <a:srgbClr val="005661"/>
                </a:solidFill>
                <a:latin typeface="Fira Code"/>
                <a:ea typeface="Fira Code"/>
                <a:cs typeface="Fira Code"/>
                <a:sym typeface="Fira Code"/>
              </a:rPr>
              <a:t>  </a:t>
            </a:r>
            <a:r>
              <a:rPr i="1" lang="zh-CN" sz="1100">
                <a:solidFill>
                  <a:srgbClr val="8CA6A6"/>
                </a:solidFill>
                <a:latin typeface="Fira Code"/>
                <a:ea typeface="Fira Code"/>
                <a:cs typeface="Fira Code"/>
                <a:sym typeface="Fira Code"/>
              </a:rPr>
              <a:t>// tag bits</a:t>
            </a:r>
            <a:endParaRPr i="1" sz="1100">
              <a:solidFill>
                <a:srgbClr val="8CA6A6"/>
              </a:solidFill>
              <a:latin typeface="Fira Code"/>
              <a:ea typeface="Fira Code"/>
              <a:cs typeface="Fira Code"/>
              <a:sym typeface="Fira Code"/>
            </a:endParaRPr>
          </a:p>
          <a:p>
            <a:pPr indent="0" lvl="0" marL="0" rtl="0" algn="l">
              <a:lnSpc>
                <a:spcPct val="135000"/>
              </a:lnSpc>
              <a:spcBef>
                <a:spcPts val="0"/>
              </a:spcBef>
              <a:spcAft>
                <a:spcPts val="0"/>
              </a:spcAft>
              <a:buNone/>
            </a:pPr>
            <a:r>
              <a:rPr lang="zh-CN" sz="1100">
                <a:solidFill>
                  <a:srgbClr val="005661"/>
                </a:solidFill>
                <a:latin typeface="Fira Code"/>
                <a:ea typeface="Fira Code"/>
                <a:cs typeface="Fira Code"/>
                <a:sym typeface="Fira Code"/>
              </a:rPr>
              <a:t>    );</a:t>
            </a:r>
            <a:endParaRPr sz="1100">
              <a:solidFill>
                <a:srgbClr val="005661"/>
              </a:solidFill>
              <a:latin typeface="Fira Code"/>
              <a:ea typeface="Fira Code"/>
              <a:cs typeface="Fira Code"/>
              <a:sym typeface="Fira Cod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Access Cache</a:t>
            </a:r>
            <a:endParaRPr>
              <a:latin typeface="Avenir"/>
              <a:ea typeface="Avenir"/>
              <a:cs typeface="Avenir"/>
              <a:sym typeface="Avenir"/>
            </a:endParaRPr>
          </a:p>
        </p:txBody>
      </p:sp>
      <p:pic>
        <p:nvPicPr>
          <p:cNvPr id="138" name="Google Shape;138;p25"/>
          <p:cNvPicPr preferRelativeResize="0"/>
          <p:nvPr/>
        </p:nvPicPr>
        <p:blipFill rotWithShape="1">
          <a:blip r:embed="rId3">
            <a:alphaModFix/>
          </a:blip>
          <a:srcRect b="2821" l="2948" r="3154" t="2830"/>
          <a:stretch/>
        </p:blipFill>
        <p:spPr>
          <a:xfrm>
            <a:off x="4863800" y="181750"/>
            <a:ext cx="4280201" cy="4852700"/>
          </a:xfrm>
          <a:prstGeom prst="rect">
            <a:avLst/>
          </a:prstGeom>
          <a:noFill/>
          <a:ln>
            <a:noFill/>
          </a:ln>
        </p:spPr>
      </p:pic>
      <p:pic>
        <p:nvPicPr>
          <p:cNvPr id="139" name="Google Shape;139;p25"/>
          <p:cNvPicPr preferRelativeResize="0"/>
          <p:nvPr/>
        </p:nvPicPr>
        <p:blipFill rotWithShape="1">
          <a:blip r:embed="rId4">
            <a:alphaModFix/>
          </a:blip>
          <a:srcRect b="2416" l="1703" r="934" t="7094"/>
          <a:stretch/>
        </p:blipFill>
        <p:spPr>
          <a:xfrm>
            <a:off x="65625" y="1430850"/>
            <a:ext cx="4798176" cy="278571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Access Caches</a:t>
            </a:r>
            <a:endParaRPr>
              <a:latin typeface="Avenir"/>
              <a:ea typeface="Avenir"/>
              <a:cs typeface="Avenir"/>
              <a:sym typeface="Avenir"/>
            </a:endParaRPr>
          </a:p>
        </p:txBody>
      </p:sp>
      <p:sp>
        <p:nvSpPr>
          <p:cNvPr id="145" name="Google Shape;145;p26"/>
          <p:cNvSpPr txBox="1"/>
          <p:nvPr>
            <p:ph idx="1" type="body"/>
          </p:nvPr>
        </p:nvSpPr>
        <p:spPr>
          <a:xfrm>
            <a:off x="102875" y="1152475"/>
            <a:ext cx="4827900" cy="34164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018"/>
              <a:buFont typeface="Arial"/>
              <a:buNone/>
            </a:pPr>
            <a:r>
              <a:rPr b="1" lang="zh-CN" sz="1125">
                <a:solidFill>
                  <a:srgbClr val="FF5792"/>
                </a:solidFill>
                <a:latin typeface="Fira Code"/>
                <a:ea typeface="Fira Code"/>
                <a:cs typeface="Fira Code"/>
                <a:sym typeface="Fira Code"/>
              </a:rPr>
              <a:t>assign</a:t>
            </a:r>
            <a:r>
              <a:rPr lang="zh-CN" sz="1125">
                <a:solidFill>
                  <a:srgbClr val="005661"/>
                </a:solidFill>
                <a:latin typeface="Fira Code"/>
                <a:ea typeface="Fira Code"/>
                <a:cs typeface="Fira Code"/>
                <a:sym typeface="Fira Code"/>
              </a:rPr>
              <a:t> addr_tag </a:t>
            </a:r>
            <a:r>
              <a:rPr b="1" lang="zh-CN" sz="1125">
                <a:solidFill>
                  <a:srgbClr val="FF5792"/>
                </a:solidFill>
                <a:latin typeface="Fira Code"/>
                <a:ea typeface="Fira Code"/>
                <a:cs typeface="Fira Code"/>
                <a:sym typeface="Fira Code"/>
              </a:rPr>
              <a:t>=</a:t>
            </a:r>
            <a:r>
              <a:rPr lang="zh-CN" sz="1125">
                <a:solidFill>
                  <a:srgbClr val="005661"/>
                </a:solidFill>
                <a:latin typeface="Fira Code"/>
                <a:ea typeface="Fira Code"/>
                <a:cs typeface="Fira Code"/>
                <a:sym typeface="Fira Code"/>
              </a:rPr>
              <a:t> </a:t>
            </a:r>
            <a:r>
              <a:rPr lang="zh-CN" sz="1125">
                <a:solidFill>
                  <a:srgbClr val="005661"/>
                </a:solidFill>
                <a:latin typeface="Fira Code"/>
                <a:ea typeface="Fira Code"/>
                <a:cs typeface="Fira Code"/>
                <a:sym typeface="Fira Code"/>
              </a:rPr>
              <a:t>...</a:t>
            </a:r>
            <a:endParaRPr sz="1125">
              <a:solidFill>
                <a:srgbClr val="005661"/>
              </a:solidFill>
              <a:latin typeface="Fira Code"/>
              <a:ea typeface="Fira Code"/>
              <a:cs typeface="Fira Code"/>
              <a:sym typeface="Fira Code"/>
            </a:endParaRPr>
          </a:p>
          <a:p>
            <a:pPr indent="0" lvl="0" marL="0" rtl="0" algn="l">
              <a:lnSpc>
                <a:spcPct val="125000"/>
              </a:lnSpc>
              <a:spcBef>
                <a:spcPts val="0"/>
              </a:spcBef>
              <a:spcAft>
                <a:spcPts val="0"/>
              </a:spcAft>
              <a:buClr>
                <a:schemeClr val="dk1"/>
              </a:buClr>
              <a:buSzPts val="1018"/>
              <a:buFont typeface="Arial"/>
              <a:buNone/>
            </a:pPr>
            <a:r>
              <a:rPr b="1" lang="zh-CN" sz="1125">
                <a:solidFill>
                  <a:srgbClr val="FF5792"/>
                </a:solidFill>
                <a:latin typeface="Fira Code"/>
                <a:ea typeface="Fira Code"/>
                <a:cs typeface="Fira Code"/>
                <a:sym typeface="Fira Code"/>
              </a:rPr>
              <a:t>assign</a:t>
            </a:r>
            <a:r>
              <a:rPr lang="zh-CN" sz="1125">
                <a:solidFill>
                  <a:srgbClr val="005661"/>
                </a:solidFill>
                <a:latin typeface="Fira Code"/>
                <a:ea typeface="Fira Code"/>
                <a:cs typeface="Fira Code"/>
                <a:sym typeface="Fira Code"/>
              </a:rPr>
              <a:t> addr_index </a:t>
            </a:r>
            <a:r>
              <a:rPr b="1" lang="zh-CN" sz="1125">
                <a:solidFill>
                  <a:srgbClr val="FF5792"/>
                </a:solidFill>
                <a:latin typeface="Fira Code"/>
                <a:ea typeface="Fira Code"/>
                <a:cs typeface="Fira Code"/>
                <a:sym typeface="Fira Code"/>
              </a:rPr>
              <a:t>=</a:t>
            </a:r>
            <a:r>
              <a:rPr lang="zh-CN" sz="1125">
                <a:solidFill>
                  <a:srgbClr val="005661"/>
                </a:solidFill>
                <a:latin typeface="Fira Code"/>
                <a:ea typeface="Fira Code"/>
                <a:cs typeface="Fira Code"/>
                <a:sym typeface="Fira Code"/>
              </a:rPr>
              <a:t> </a:t>
            </a:r>
            <a:r>
              <a:rPr lang="zh-CN" sz="1125">
                <a:solidFill>
                  <a:srgbClr val="005661"/>
                </a:solidFill>
                <a:latin typeface="Fira Code"/>
                <a:ea typeface="Fira Code"/>
                <a:cs typeface="Fira Code"/>
                <a:sym typeface="Fira Code"/>
              </a:rPr>
              <a:t>...</a:t>
            </a:r>
            <a:endParaRPr sz="1125">
              <a:solidFill>
                <a:srgbClr val="005661"/>
              </a:solidFill>
              <a:latin typeface="Fira Code"/>
              <a:ea typeface="Fira Code"/>
              <a:cs typeface="Fira Code"/>
              <a:sym typeface="Fira Code"/>
            </a:endParaRPr>
          </a:p>
          <a:p>
            <a:pPr indent="0" lvl="0" marL="0" rtl="0" algn="l">
              <a:lnSpc>
                <a:spcPct val="125000"/>
              </a:lnSpc>
              <a:spcBef>
                <a:spcPts val="0"/>
              </a:spcBef>
              <a:spcAft>
                <a:spcPts val="0"/>
              </a:spcAft>
              <a:buClr>
                <a:schemeClr val="dk1"/>
              </a:buClr>
              <a:buSzPts val="1018"/>
              <a:buFont typeface="Arial"/>
              <a:buNone/>
            </a:pPr>
            <a:r>
              <a:rPr lang="zh-CN" sz="1125">
                <a:solidFill>
                  <a:srgbClr val="005661"/>
                </a:solidFill>
                <a:latin typeface="Fira Code"/>
                <a:ea typeface="Fira Code"/>
                <a:cs typeface="Fira Code"/>
                <a:sym typeface="Fira Code"/>
              </a:rPr>
              <a:t>...</a:t>
            </a:r>
            <a:endParaRPr sz="1125">
              <a:solidFill>
                <a:srgbClr val="005661"/>
              </a:solidFill>
              <a:latin typeface="Fira Code"/>
              <a:ea typeface="Fira Code"/>
              <a:cs typeface="Fira Code"/>
              <a:sym typeface="Fira Code"/>
            </a:endParaRPr>
          </a:p>
          <a:p>
            <a:pPr indent="0" lvl="0" marL="0" rtl="0" algn="l">
              <a:lnSpc>
                <a:spcPct val="125000"/>
              </a:lnSpc>
              <a:spcBef>
                <a:spcPts val="0"/>
              </a:spcBef>
              <a:spcAft>
                <a:spcPts val="0"/>
              </a:spcAft>
              <a:buClr>
                <a:schemeClr val="dk1"/>
              </a:buClr>
              <a:buSzPts val="1018"/>
              <a:buFont typeface="Arial"/>
              <a:buNone/>
            </a:pPr>
            <a:r>
              <a:rPr b="1" lang="zh-CN" sz="1125">
                <a:solidFill>
                  <a:srgbClr val="FF5792"/>
                </a:solidFill>
                <a:latin typeface="Fira Code"/>
                <a:ea typeface="Fira Code"/>
                <a:cs typeface="Fira Code"/>
                <a:sym typeface="Fira Code"/>
              </a:rPr>
              <a:t>assign</a:t>
            </a:r>
            <a:r>
              <a:rPr lang="zh-CN" sz="1125">
                <a:solidFill>
                  <a:srgbClr val="005661"/>
                </a:solidFill>
                <a:latin typeface="Fira Code"/>
                <a:ea typeface="Fira Code"/>
                <a:cs typeface="Fira Code"/>
                <a:sym typeface="Fira Code"/>
              </a:rPr>
              <a:t> valid1 </a:t>
            </a:r>
            <a:r>
              <a:rPr b="1" lang="zh-CN" sz="1125">
                <a:solidFill>
                  <a:srgbClr val="FF5792"/>
                </a:solidFill>
                <a:latin typeface="Fira Code"/>
                <a:ea typeface="Fira Code"/>
                <a:cs typeface="Fira Code"/>
                <a:sym typeface="Fira Code"/>
              </a:rPr>
              <a:t>=</a:t>
            </a:r>
            <a:r>
              <a:rPr lang="zh-CN" sz="1125">
                <a:solidFill>
                  <a:srgbClr val="005661"/>
                </a:solidFill>
                <a:latin typeface="Fira Code"/>
                <a:ea typeface="Fira Code"/>
                <a:cs typeface="Fira Code"/>
                <a:sym typeface="Fira Code"/>
              </a:rPr>
              <a:t> inner_valid[addr_element1];</a:t>
            </a:r>
            <a:endParaRPr sz="1125">
              <a:solidFill>
                <a:srgbClr val="005661"/>
              </a:solidFill>
              <a:latin typeface="Fira Code"/>
              <a:ea typeface="Fira Code"/>
              <a:cs typeface="Fira Code"/>
              <a:sym typeface="Fira Code"/>
            </a:endParaRPr>
          </a:p>
          <a:p>
            <a:pPr indent="0" lvl="0" marL="0" rtl="0" algn="l">
              <a:lnSpc>
                <a:spcPct val="125000"/>
              </a:lnSpc>
              <a:spcBef>
                <a:spcPts val="0"/>
              </a:spcBef>
              <a:spcAft>
                <a:spcPts val="0"/>
              </a:spcAft>
              <a:buClr>
                <a:schemeClr val="dk1"/>
              </a:buClr>
              <a:buSzPts val="1018"/>
              <a:buFont typeface="Arial"/>
              <a:buNone/>
            </a:pPr>
            <a:r>
              <a:rPr b="1" lang="zh-CN" sz="1125">
                <a:solidFill>
                  <a:srgbClr val="FF5792"/>
                </a:solidFill>
                <a:latin typeface="Fira Code"/>
                <a:ea typeface="Fira Code"/>
                <a:cs typeface="Fira Code"/>
                <a:sym typeface="Fira Code"/>
              </a:rPr>
              <a:t>assign</a:t>
            </a:r>
            <a:r>
              <a:rPr lang="zh-CN" sz="1125">
                <a:solidFill>
                  <a:srgbClr val="005661"/>
                </a:solidFill>
                <a:latin typeface="Fira Code"/>
                <a:ea typeface="Fira Code"/>
                <a:cs typeface="Fira Code"/>
                <a:sym typeface="Fira Code"/>
              </a:rPr>
              <a:t> valid2 </a:t>
            </a:r>
            <a:r>
              <a:rPr b="1" lang="zh-CN" sz="1125">
                <a:solidFill>
                  <a:srgbClr val="FF5792"/>
                </a:solidFill>
                <a:latin typeface="Fira Code"/>
                <a:ea typeface="Fira Code"/>
                <a:cs typeface="Fira Code"/>
                <a:sym typeface="Fira Code"/>
              </a:rPr>
              <a:t>=</a:t>
            </a:r>
            <a:r>
              <a:rPr lang="zh-CN" sz="1125">
                <a:solidFill>
                  <a:srgbClr val="005661"/>
                </a:solidFill>
                <a:latin typeface="Fira Code"/>
                <a:ea typeface="Fira Code"/>
                <a:cs typeface="Fira Code"/>
                <a:sym typeface="Fira Code"/>
              </a:rPr>
              <a:t> </a:t>
            </a:r>
            <a:r>
              <a:rPr lang="zh-CN" sz="1125">
                <a:solidFill>
                  <a:srgbClr val="005661"/>
                </a:solidFill>
                <a:latin typeface="Fira Code"/>
                <a:ea typeface="Fira Code"/>
                <a:cs typeface="Fira Code"/>
                <a:sym typeface="Fira Code"/>
              </a:rPr>
              <a:t>...</a:t>
            </a:r>
            <a:endParaRPr sz="1125">
              <a:solidFill>
                <a:srgbClr val="005661"/>
              </a:solidFill>
              <a:latin typeface="Fira Code"/>
              <a:ea typeface="Fira Code"/>
              <a:cs typeface="Fira Code"/>
              <a:sym typeface="Fira Code"/>
            </a:endParaRPr>
          </a:p>
          <a:p>
            <a:pPr indent="0" lvl="0" marL="0" rtl="0" algn="l">
              <a:lnSpc>
                <a:spcPct val="125000"/>
              </a:lnSpc>
              <a:spcBef>
                <a:spcPts val="0"/>
              </a:spcBef>
              <a:spcAft>
                <a:spcPts val="0"/>
              </a:spcAft>
              <a:buClr>
                <a:schemeClr val="dk1"/>
              </a:buClr>
              <a:buSzPts val="1018"/>
              <a:buFont typeface="Arial"/>
              <a:buNone/>
            </a:pPr>
            <a:r>
              <a:t/>
            </a:r>
            <a:endParaRPr sz="1125">
              <a:solidFill>
                <a:srgbClr val="005661"/>
              </a:solidFill>
              <a:latin typeface="Fira Code"/>
              <a:ea typeface="Fira Code"/>
              <a:cs typeface="Fira Code"/>
              <a:sym typeface="Fira Code"/>
            </a:endParaRPr>
          </a:p>
          <a:p>
            <a:pPr indent="0" lvl="0" marL="0" rtl="0" algn="l">
              <a:lnSpc>
                <a:spcPct val="125000"/>
              </a:lnSpc>
              <a:spcBef>
                <a:spcPts val="0"/>
              </a:spcBef>
              <a:spcAft>
                <a:spcPts val="0"/>
              </a:spcAft>
              <a:buClr>
                <a:schemeClr val="dk1"/>
              </a:buClr>
              <a:buSzPts val="1018"/>
              <a:buFont typeface="Arial"/>
              <a:buNone/>
            </a:pPr>
            <a:r>
              <a:rPr b="1" lang="zh-CN" sz="1125">
                <a:solidFill>
                  <a:srgbClr val="FF5792"/>
                </a:solidFill>
                <a:latin typeface="Fira Code"/>
                <a:ea typeface="Fira Code"/>
                <a:cs typeface="Fira Code"/>
                <a:sym typeface="Fira Code"/>
              </a:rPr>
              <a:t>assign</a:t>
            </a:r>
            <a:r>
              <a:rPr lang="zh-CN" sz="1125">
                <a:solidFill>
                  <a:srgbClr val="005661"/>
                </a:solidFill>
                <a:latin typeface="Fira Code"/>
                <a:ea typeface="Fira Code"/>
                <a:cs typeface="Fira Code"/>
                <a:sym typeface="Fira Code"/>
              </a:rPr>
              <a:t> tag1 </a:t>
            </a:r>
            <a:r>
              <a:rPr b="1" lang="zh-CN" sz="1125">
                <a:solidFill>
                  <a:srgbClr val="FF5792"/>
                </a:solidFill>
                <a:latin typeface="Fira Code"/>
                <a:ea typeface="Fira Code"/>
                <a:cs typeface="Fira Code"/>
                <a:sym typeface="Fira Code"/>
              </a:rPr>
              <a:t>=</a:t>
            </a:r>
            <a:r>
              <a:rPr lang="zh-CN" sz="1125">
                <a:solidFill>
                  <a:srgbClr val="005661"/>
                </a:solidFill>
                <a:latin typeface="Fira Code"/>
                <a:ea typeface="Fira Code"/>
                <a:cs typeface="Fira Code"/>
                <a:sym typeface="Fira Code"/>
              </a:rPr>
              <a:t> inner_tag[addr_element1];</a:t>
            </a:r>
            <a:endParaRPr sz="1125">
              <a:solidFill>
                <a:srgbClr val="005661"/>
              </a:solidFill>
              <a:latin typeface="Fira Code"/>
              <a:ea typeface="Fira Code"/>
              <a:cs typeface="Fira Code"/>
              <a:sym typeface="Fira Code"/>
            </a:endParaRPr>
          </a:p>
          <a:p>
            <a:pPr indent="0" lvl="0" marL="0" rtl="0" algn="l">
              <a:lnSpc>
                <a:spcPct val="125000"/>
              </a:lnSpc>
              <a:spcBef>
                <a:spcPts val="0"/>
              </a:spcBef>
              <a:spcAft>
                <a:spcPts val="0"/>
              </a:spcAft>
              <a:buClr>
                <a:schemeClr val="dk1"/>
              </a:buClr>
              <a:buSzPts val="1018"/>
              <a:buFont typeface="Arial"/>
              <a:buNone/>
            </a:pPr>
            <a:r>
              <a:rPr b="1" lang="zh-CN" sz="1125">
                <a:solidFill>
                  <a:srgbClr val="FF5792"/>
                </a:solidFill>
                <a:latin typeface="Fira Code"/>
                <a:ea typeface="Fira Code"/>
                <a:cs typeface="Fira Code"/>
                <a:sym typeface="Fira Code"/>
              </a:rPr>
              <a:t>assign</a:t>
            </a:r>
            <a:r>
              <a:rPr lang="zh-CN" sz="1125">
                <a:solidFill>
                  <a:srgbClr val="005661"/>
                </a:solidFill>
                <a:latin typeface="Fira Code"/>
                <a:ea typeface="Fira Code"/>
                <a:cs typeface="Fira Code"/>
                <a:sym typeface="Fira Code"/>
              </a:rPr>
              <a:t> tag2 </a:t>
            </a:r>
            <a:r>
              <a:rPr b="1" lang="zh-CN" sz="1125">
                <a:solidFill>
                  <a:srgbClr val="FF5792"/>
                </a:solidFill>
                <a:latin typeface="Fira Code"/>
                <a:ea typeface="Fira Code"/>
                <a:cs typeface="Fira Code"/>
                <a:sym typeface="Fira Code"/>
              </a:rPr>
              <a:t>=</a:t>
            </a:r>
            <a:r>
              <a:rPr lang="zh-CN" sz="1125">
                <a:solidFill>
                  <a:srgbClr val="005661"/>
                </a:solidFill>
                <a:latin typeface="Fira Code"/>
                <a:ea typeface="Fira Code"/>
                <a:cs typeface="Fira Code"/>
                <a:sym typeface="Fira Code"/>
              </a:rPr>
              <a:t> </a:t>
            </a:r>
            <a:r>
              <a:rPr lang="zh-CN" sz="1125">
                <a:solidFill>
                  <a:srgbClr val="005661"/>
                </a:solidFill>
                <a:latin typeface="Fira Code"/>
                <a:ea typeface="Fira Code"/>
                <a:cs typeface="Fira Code"/>
                <a:sym typeface="Fira Code"/>
              </a:rPr>
              <a:t>...</a:t>
            </a:r>
            <a:endParaRPr sz="1125">
              <a:solidFill>
                <a:srgbClr val="005661"/>
              </a:solidFill>
              <a:latin typeface="Fira Code"/>
              <a:ea typeface="Fira Code"/>
              <a:cs typeface="Fira Code"/>
              <a:sym typeface="Fira Code"/>
            </a:endParaRPr>
          </a:p>
          <a:p>
            <a:pPr indent="0" lvl="0" marL="0" rtl="0" algn="l">
              <a:lnSpc>
                <a:spcPct val="125000"/>
              </a:lnSpc>
              <a:spcBef>
                <a:spcPts val="0"/>
              </a:spcBef>
              <a:spcAft>
                <a:spcPts val="0"/>
              </a:spcAft>
              <a:buClr>
                <a:schemeClr val="dk1"/>
              </a:buClr>
              <a:buSzPts val="1018"/>
              <a:buFont typeface="Arial"/>
              <a:buNone/>
            </a:pPr>
            <a:r>
              <a:t/>
            </a:r>
            <a:endParaRPr sz="1125">
              <a:solidFill>
                <a:srgbClr val="005661"/>
              </a:solidFill>
              <a:latin typeface="Fira Code"/>
              <a:ea typeface="Fira Code"/>
              <a:cs typeface="Fira Code"/>
              <a:sym typeface="Fira Code"/>
            </a:endParaRPr>
          </a:p>
          <a:p>
            <a:pPr indent="0" lvl="0" marL="0" rtl="0" algn="l">
              <a:lnSpc>
                <a:spcPct val="125000"/>
              </a:lnSpc>
              <a:spcBef>
                <a:spcPts val="0"/>
              </a:spcBef>
              <a:spcAft>
                <a:spcPts val="0"/>
              </a:spcAft>
              <a:buClr>
                <a:schemeClr val="dk1"/>
              </a:buClr>
              <a:buSzPts val="1018"/>
              <a:buFont typeface="Arial"/>
              <a:buNone/>
            </a:pPr>
            <a:r>
              <a:rPr b="1" lang="zh-CN" sz="1125">
                <a:solidFill>
                  <a:srgbClr val="FF5792"/>
                </a:solidFill>
                <a:latin typeface="Fira Code"/>
                <a:ea typeface="Fira Code"/>
                <a:cs typeface="Fira Code"/>
                <a:sym typeface="Fira Code"/>
              </a:rPr>
              <a:t>assign</a:t>
            </a:r>
            <a:r>
              <a:rPr lang="zh-CN" sz="1125">
                <a:solidFill>
                  <a:srgbClr val="005661"/>
                </a:solidFill>
                <a:latin typeface="Fira Code"/>
                <a:ea typeface="Fira Code"/>
                <a:cs typeface="Fira Code"/>
                <a:sym typeface="Fira Code"/>
              </a:rPr>
              <a:t> hit1 </a:t>
            </a:r>
            <a:r>
              <a:rPr b="1" lang="zh-CN" sz="1125">
                <a:solidFill>
                  <a:srgbClr val="FF5792"/>
                </a:solidFill>
                <a:latin typeface="Fira Code"/>
                <a:ea typeface="Fira Code"/>
                <a:cs typeface="Fira Code"/>
                <a:sym typeface="Fira Code"/>
              </a:rPr>
              <a:t>=</a:t>
            </a:r>
            <a:r>
              <a:rPr lang="zh-CN" sz="1125">
                <a:solidFill>
                  <a:srgbClr val="005661"/>
                </a:solidFill>
                <a:latin typeface="Fira Code"/>
                <a:ea typeface="Fira Code"/>
                <a:cs typeface="Fira Code"/>
                <a:sym typeface="Fira Code"/>
              </a:rPr>
              <a:t> valid1 </a:t>
            </a:r>
            <a:r>
              <a:rPr b="1" lang="zh-CN" sz="1125">
                <a:solidFill>
                  <a:srgbClr val="FF5792"/>
                </a:solidFill>
                <a:latin typeface="Fira Code"/>
                <a:ea typeface="Fira Code"/>
                <a:cs typeface="Fira Code"/>
                <a:sym typeface="Fira Code"/>
              </a:rPr>
              <a:t>&amp;</a:t>
            </a:r>
            <a:r>
              <a:rPr lang="zh-CN" sz="1125">
                <a:solidFill>
                  <a:srgbClr val="005661"/>
                </a:solidFill>
                <a:latin typeface="Fira Code"/>
                <a:ea typeface="Fira Code"/>
                <a:cs typeface="Fira Code"/>
                <a:sym typeface="Fira Code"/>
              </a:rPr>
              <a:t> (tag1 </a:t>
            </a:r>
            <a:r>
              <a:rPr b="1" lang="zh-CN" sz="1125">
                <a:solidFill>
                  <a:srgbClr val="FF5792"/>
                </a:solidFill>
                <a:latin typeface="Fira Code"/>
                <a:ea typeface="Fira Code"/>
                <a:cs typeface="Fira Code"/>
                <a:sym typeface="Fira Code"/>
              </a:rPr>
              <a:t>==</a:t>
            </a:r>
            <a:r>
              <a:rPr lang="zh-CN" sz="1125">
                <a:solidFill>
                  <a:srgbClr val="005661"/>
                </a:solidFill>
                <a:latin typeface="Fira Code"/>
                <a:ea typeface="Fira Code"/>
                <a:cs typeface="Fira Code"/>
                <a:sym typeface="Fira Code"/>
              </a:rPr>
              <a:t> addr_tag);</a:t>
            </a:r>
            <a:endParaRPr sz="1125">
              <a:solidFill>
                <a:srgbClr val="005661"/>
              </a:solidFill>
              <a:latin typeface="Fira Code"/>
              <a:ea typeface="Fira Code"/>
              <a:cs typeface="Fira Code"/>
              <a:sym typeface="Fira Code"/>
            </a:endParaRPr>
          </a:p>
          <a:p>
            <a:pPr indent="0" lvl="0" marL="0" rtl="0" algn="l">
              <a:lnSpc>
                <a:spcPct val="125000"/>
              </a:lnSpc>
              <a:spcBef>
                <a:spcPts val="0"/>
              </a:spcBef>
              <a:spcAft>
                <a:spcPts val="0"/>
              </a:spcAft>
              <a:buClr>
                <a:schemeClr val="dk1"/>
              </a:buClr>
              <a:buSzPts val="1018"/>
              <a:buFont typeface="Arial"/>
              <a:buNone/>
            </a:pPr>
            <a:r>
              <a:rPr b="1" lang="zh-CN" sz="1125">
                <a:solidFill>
                  <a:srgbClr val="FF5792"/>
                </a:solidFill>
                <a:latin typeface="Fira Code"/>
                <a:ea typeface="Fira Code"/>
                <a:cs typeface="Fira Code"/>
                <a:sym typeface="Fira Code"/>
              </a:rPr>
              <a:t>assign</a:t>
            </a:r>
            <a:r>
              <a:rPr lang="zh-CN" sz="1125">
                <a:solidFill>
                  <a:srgbClr val="005661"/>
                </a:solidFill>
                <a:latin typeface="Fira Code"/>
                <a:ea typeface="Fira Code"/>
                <a:cs typeface="Fira Code"/>
                <a:sym typeface="Fira Code"/>
              </a:rPr>
              <a:t> hit2 </a:t>
            </a:r>
            <a:r>
              <a:rPr b="1" lang="zh-CN" sz="1125">
                <a:solidFill>
                  <a:srgbClr val="FF5792"/>
                </a:solidFill>
                <a:latin typeface="Fira Code"/>
                <a:ea typeface="Fira Code"/>
                <a:cs typeface="Fira Code"/>
                <a:sym typeface="Fira Code"/>
              </a:rPr>
              <a:t>=</a:t>
            </a:r>
            <a:r>
              <a:rPr lang="zh-CN" sz="1125">
                <a:solidFill>
                  <a:srgbClr val="005661"/>
                </a:solidFill>
                <a:latin typeface="Fira Code"/>
                <a:ea typeface="Fira Code"/>
                <a:cs typeface="Fira Code"/>
                <a:sym typeface="Fira Code"/>
              </a:rPr>
              <a:t> …</a:t>
            </a:r>
            <a:endParaRPr sz="1125">
              <a:solidFill>
                <a:srgbClr val="005661"/>
              </a:solidFill>
              <a:latin typeface="Fira Code"/>
              <a:ea typeface="Fira Code"/>
              <a:cs typeface="Fira Code"/>
              <a:sym typeface="Fira Code"/>
            </a:endParaRPr>
          </a:p>
          <a:p>
            <a:pPr indent="0" lvl="0" marL="0" rtl="0" algn="l">
              <a:lnSpc>
                <a:spcPct val="125000"/>
              </a:lnSpc>
              <a:spcBef>
                <a:spcPts val="0"/>
              </a:spcBef>
              <a:spcAft>
                <a:spcPts val="0"/>
              </a:spcAft>
              <a:buClr>
                <a:schemeClr val="dk1"/>
              </a:buClr>
              <a:buSzPts val="1018"/>
              <a:buFont typeface="Arial"/>
              <a:buNone/>
            </a:pPr>
            <a:r>
              <a:t/>
            </a:r>
            <a:endParaRPr sz="1125">
              <a:solidFill>
                <a:srgbClr val="005661"/>
              </a:solidFill>
              <a:latin typeface="Fira Code"/>
              <a:ea typeface="Fira Code"/>
              <a:cs typeface="Fira Code"/>
              <a:sym typeface="Fira Code"/>
            </a:endParaRPr>
          </a:p>
          <a:p>
            <a:pPr indent="0" lvl="0" marL="0" rtl="0" algn="l">
              <a:lnSpc>
                <a:spcPct val="135000"/>
              </a:lnSpc>
              <a:spcBef>
                <a:spcPts val="0"/>
              </a:spcBef>
              <a:spcAft>
                <a:spcPts val="0"/>
              </a:spcAft>
              <a:buClr>
                <a:schemeClr val="dk1"/>
              </a:buClr>
              <a:buSzPts val="1100"/>
              <a:buFont typeface="Arial"/>
              <a:buNone/>
            </a:pPr>
            <a:r>
              <a:rPr b="1" lang="zh-CN" sz="1000">
                <a:solidFill>
                  <a:srgbClr val="FF5792"/>
                </a:solidFill>
                <a:latin typeface="Fira Code"/>
                <a:ea typeface="Fira Code"/>
                <a:cs typeface="Fira Code"/>
                <a:sym typeface="Fira Code"/>
              </a:rPr>
              <a:t>always</a:t>
            </a:r>
            <a:r>
              <a:rPr lang="zh-CN" sz="1000">
                <a:solidFill>
                  <a:srgbClr val="005661"/>
                </a:solidFill>
                <a:latin typeface="Fira Code"/>
                <a:ea typeface="Fira Code"/>
                <a:cs typeface="Fira Code"/>
                <a:sym typeface="Fira Code"/>
              </a:rPr>
              <a:t> @ (</a:t>
            </a:r>
            <a:r>
              <a:rPr b="1" lang="zh-CN" sz="1000">
                <a:solidFill>
                  <a:srgbClr val="FF5792"/>
                </a:solidFill>
                <a:latin typeface="Fira Code"/>
                <a:ea typeface="Fira Code"/>
                <a:cs typeface="Fira Code"/>
                <a:sym typeface="Fira Code"/>
              </a:rPr>
              <a:t>posedge</a:t>
            </a:r>
            <a:r>
              <a:rPr lang="zh-CN" sz="1000">
                <a:solidFill>
                  <a:srgbClr val="005661"/>
                </a:solidFill>
                <a:latin typeface="Fira Code"/>
                <a:ea typeface="Fira Code"/>
                <a:cs typeface="Fira Code"/>
                <a:sym typeface="Fira Code"/>
              </a:rPr>
              <a:t> clk) </a:t>
            </a:r>
            <a:r>
              <a:rPr b="1" lang="zh-CN" sz="1000">
                <a:solidFill>
                  <a:srgbClr val="FF5792"/>
                </a:solidFill>
                <a:latin typeface="Fira Code"/>
                <a:ea typeface="Fira Code"/>
                <a:cs typeface="Fira Code"/>
                <a:sym typeface="Fira Code"/>
              </a:rPr>
              <a:t>begin</a:t>
            </a:r>
            <a:endParaRPr b="1" sz="1000">
              <a:solidFill>
                <a:srgbClr val="FF5792"/>
              </a:solidFill>
              <a:latin typeface="Fira Code"/>
              <a:ea typeface="Fira Code"/>
              <a:cs typeface="Fira Code"/>
              <a:sym typeface="Fira Code"/>
            </a:endParaRPr>
          </a:p>
          <a:p>
            <a:pPr indent="0" lvl="0" marL="0" rtl="0" algn="l">
              <a:lnSpc>
                <a:spcPct val="135000"/>
              </a:lnSpc>
              <a:spcBef>
                <a:spcPts val="0"/>
              </a:spcBef>
              <a:spcAft>
                <a:spcPts val="0"/>
              </a:spcAft>
              <a:buClr>
                <a:schemeClr val="dk1"/>
              </a:buClr>
              <a:buSzPts val="1100"/>
              <a:buFont typeface="Arial"/>
              <a:buNone/>
            </a:pPr>
            <a:r>
              <a:rPr lang="zh-CN" sz="1000">
                <a:solidFill>
                  <a:srgbClr val="005661"/>
                </a:solidFill>
                <a:latin typeface="Fira Code"/>
                <a:ea typeface="Fira Code"/>
                <a:cs typeface="Fira Code"/>
                <a:sym typeface="Fira Code"/>
              </a:rPr>
              <a:t>        ...</a:t>
            </a:r>
            <a:endParaRPr sz="1000">
              <a:solidFill>
                <a:srgbClr val="005661"/>
              </a:solidFill>
              <a:latin typeface="Fira Code"/>
              <a:ea typeface="Fira Code"/>
              <a:cs typeface="Fira Code"/>
              <a:sym typeface="Fira Code"/>
            </a:endParaRPr>
          </a:p>
          <a:p>
            <a:pPr indent="0" lvl="0" marL="0" rtl="0" algn="l">
              <a:lnSpc>
                <a:spcPct val="135000"/>
              </a:lnSpc>
              <a:spcBef>
                <a:spcPts val="0"/>
              </a:spcBef>
              <a:spcAft>
                <a:spcPts val="0"/>
              </a:spcAft>
              <a:buClr>
                <a:schemeClr val="dk1"/>
              </a:buClr>
              <a:buSzPts val="1100"/>
              <a:buFont typeface="Arial"/>
              <a:buNone/>
            </a:pPr>
            <a:r>
              <a:rPr lang="zh-CN" sz="1000">
                <a:solidFill>
                  <a:srgbClr val="005661"/>
                </a:solidFill>
                <a:latin typeface="Fira Code"/>
                <a:ea typeface="Fira Code"/>
                <a:cs typeface="Fira Code"/>
                <a:sym typeface="Fira Code"/>
              </a:rPr>
              <a:t>        hit </a:t>
            </a:r>
            <a:r>
              <a:rPr b="1" lang="zh-CN" sz="1000">
                <a:solidFill>
                  <a:srgbClr val="FF5792"/>
                </a:solidFill>
                <a:latin typeface="Fira Code"/>
                <a:ea typeface="Fira Code"/>
                <a:cs typeface="Fira Code"/>
                <a:sym typeface="Fira Code"/>
              </a:rPr>
              <a:t>&lt;=</a:t>
            </a:r>
            <a:r>
              <a:rPr lang="zh-CN" sz="1000">
                <a:solidFill>
                  <a:srgbClr val="005661"/>
                </a:solidFill>
                <a:latin typeface="Fira Code"/>
                <a:ea typeface="Fira Code"/>
                <a:cs typeface="Fira Code"/>
                <a:sym typeface="Fira Code"/>
              </a:rPr>
              <a:t> ...</a:t>
            </a:r>
            <a:endParaRPr sz="1000">
              <a:solidFill>
                <a:srgbClr val="005661"/>
              </a:solidFill>
              <a:latin typeface="Fira Code"/>
              <a:ea typeface="Fira Code"/>
              <a:cs typeface="Fira Code"/>
              <a:sym typeface="Fira Code"/>
            </a:endParaRPr>
          </a:p>
          <a:p>
            <a:pPr indent="0" lvl="0" marL="0" rtl="0" algn="l">
              <a:lnSpc>
                <a:spcPct val="135000"/>
              </a:lnSpc>
              <a:spcBef>
                <a:spcPts val="0"/>
              </a:spcBef>
              <a:spcAft>
                <a:spcPts val="0"/>
              </a:spcAft>
              <a:buClr>
                <a:schemeClr val="dk1"/>
              </a:buClr>
              <a:buSzPts val="1100"/>
              <a:buFont typeface="Arial"/>
              <a:buNone/>
            </a:pPr>
            <a:r>
              <a:rPr b="1" lang="zh-CN" sz="1000">
                <a:solidFill>
                  <a:srgbClr val="FF5792"/>
                </a:solidFill>
                <a:latin typeface="Fira Code"/>
                <a:ea typeface="Fira Code"/>
                <a:cs typeface="Fira Code"/>
                <a:sym typeface="Fira Code"/>
              </a:rPr>
              <a:t>end</a:t>
            </a:r>
            <a:endParaRPr b="1" sz="1000">
              <a:solidFill>
                <a:srgbClr val="FF5792"/>
              </a:solidFill>
              <a:latin typeface="Fira Code"/>
              <a:ea typeface="Fira Code"/>
              <a:cs typeface="Fira Code"/>
              <a:sym typeface="Fira Code"/>
            </a:endParaRPr>
          </a:p>
          <a:p>
            <a:pPr indent="0" lvl="0" marL="0" rtl="0" algn="l">
              <a:lnSpc>
                <a:spcPct val="135000"/>
              </a:lnSpc>
              <a:spcBef>
                <a:spcPts val="0"/>
              </a:spcBef>
              <a:spcAft>
                <a:spcPts val="0"/>
              </a:spcAft>
              <a:buClr>
                <a:schemeClr val="dk1"/>
              </a:buClr>
              <a:buSzPts val="1100"/>
              <a:buFont typeface="Arial"/>
              <a:buNone/>
            </a:pPr>
            <a:r>
              <a:t/>
            </a:r>
            <a:endParaRPr sz="1000">
              <a:solidFill>
                <a:srgbClr val="005661"/>
              </a:solidFill>
              <a:highlight>
                <a:srgbClr val="F4F6F6"/>
              </a:highlight>
              <a:latin typeface="Fira Code"/>
              <a:ea typeface="Fira Code"/>
              <a:cs typeface="Fira Code"/>
              <a:sym typeface="Fira Code"/>
            </a:endParaRPr>
          </a:p>
          <a:p>
            <a:pPr indent="0" lvl="0" marL="0" rtl="0" algn="l">
              <a:lnSpc>
                <a:spcPct val="125000"/>
              </a:lnSpc>
              <a:spcBef>
                <a:spcPts val="0"/>
              </a:spcBef>
              <a:spcAft>
                <a:spcPts val="0"/>
              </a:spcAft>
              <a:buClr>
                <a:schemeClr val="dk1"/>
              </a:buClr>
              <a:buSzPts val="1018"/>
              <a:buFont typeface="Arial"/>
              <a:buNone/>
            </a:pPr>
            <a:r>
              <a:t/>
            </a:r>
            <a:endParaRPr sz="1125">
              <a:solidFill>
                <a:srgbClr val="005661"/>
              </a:solidFill>
              <a:latin typeface="Fira Code"/>
              <a:ea typeface="Fira Code"/>
              <a:cs typeface="Fira Code"/>
              <a:sym typeface="Fira Code"/>
            </a:endParaRPr>
          </a:p>
        </p:txBody>
      </p:sp>
      <p:pic>
        <p:nvPicPr>
          <p:cNvPr id="146" name="Google Shape;146;p26"/>
          <p:cNvPicPr preferRelativeResize="0"/>
          <p:nvPr/>
        </p:nvPicPr>
        <p:blipFill>
          <a:blip r:embed="rId3">
            <a:alphaModFix/>
          </a:blip>
          <a:stretch>
            <a:fillRect/>
          </a:stretch>
        </p:blipFill>
        <p:spPr>
          <a:xfrm>
            <a:off x="4705949" y="0"/>
            <a:ext cx="4438050" cy="5007699"/>
          </a:xfrm>
          <a:prstGeom prst="rect">
            <a:avLst/>
          </a:prstGeom>
          <a:noFill/>
          <a:ln>
            <a:noFill/>
          </a:ln>
        </p:spPr>
      </p:pic>
      <p:sp>
        <p:nvSpPr>
          <p:cNvPr id="147" name="Google Shape;147;p26"/>
          <p:cNvSpPr/>
          <p:nvPr/>
        </p:nvSpPr>
        <p:spPr>
          <a:xfrm>
            <a:off x="78100" y="3146350"/>
            <a:ext cx="3759900" cy="457500"/>
          </a:xfrm>
          <a:prstGeom prst="roundRect">
            <a:avLst>
              <a:gd fmla="val 16667" name="adj"/>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9900"/>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Access Caches</a:t>
            </a:r>
            <a:endParaRPr>
              <a:latin typeface="Avenir"/>
              <a:ea typeface="Avenir"/>
              <a:cs typeface="Avenir"/>
              <a:sym typeface="Avenir"/>
            </a:endParaRPr>
          </a:p>
        </p:txBody>
      </p:sp>
      <p:sp>
        <p:nvSpPr>
          <p:cNvPr id="153" name="Google Shape;153;p27"/>
          <p:cNvSpPr txBox="1"/>
          <p:nvPr>
            <p:ph idx="1" type="body"/>
          </p:nvPr>
        </p:nvSpPr>
        <p:spPr>
          <a:xfrm>
            <a:off x="55800" y="939875"/>
            <a:ext cx="48279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zh-CN" sz="1200">
                <a:solidFill>
                  <a:srgbClr val="FF5792"/>
                </a:solidFill>
                <a:latin typeface="Fira Code"/>
                <a:ea typeface="Fira Code"/>
                <a:cs typeface="Fira Code"/>
                <a:sym typeface="Fira Code"/>
              </a:rPr>
              <a:t>always</a:t>
            </a:r>
            <a:r>
              <a:rPr lang="zh-CN" sz="1200">
                <a:solidFill>
                  <a:srgbClr val="005661"/>
                </a:solidFill>
                <a:latin typeface="Fira Code"/>
                <a:ea typeface="Fira Code"/>
                <a:cs typeface="Fira Code"/>
                <a:sym typeface="Fira Code"/>
              </a:rPr>
              <a:t> @ (</a:t>
            </a:r>
            <a:r>
              <a:rPr b="1" lang="zh-CN" sz="1200">
                <a:solidFill>
                  <a:srgbClr val="FF5792"/>
                </a:solidFill>
                <a:latin typeface="Fira Code"/>
                <a:ea typeface="Fira Code"/>
                <a:cs typeface="Fira Code"/>
                <a:sym typeface="Fira Code"/>
              </a:rPr>
              <a:t>posedge</a:t>
            </a:r>
            <a:r>
              <a:rPr lang="zh-CN" sz="1200">
                <a:solidFill>
                  <a:srgbClr val="005661"/>
                </a:solidFill>
                <a:latin typeface="Fira Code"/>
                <a:ea typeface="Fira Code"/>
                <a:cs typeface="Fira Code"/>
                <a:sym typeface="Fira Code"/>
              </a:rPr>
              <a:t> clk) </a:t>
            </a:r>
            <a:r>
              <a:rPr b="1" lang="zh-CN" sz="1200">
                <a:solidFill>
                  <a:srgbClr val="FF5792"/>
                </a:solidFill>
                <a:latin typeface="Fira Code"/>
                <a:ea typeface="Fira Code"/>
                <a:cs typeface="Fira Code"/>
                <a:sym typeface="Fira Code"/>
              </a:rPr>
              <a:t>begin</a:t>
            </a:r>
            <a:endParaRPr b="1" sz="1200">
              <a:solidFill>
                <a:srgbClr val="FF5792"/>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if</a:t>
            </a:r>
            <a:r>
              <a:rPr lang="zh-CN" sz="1200">
                <a:solidFill>
                  <a:srgbClr val="005661"/>
                </a:solidFill>
                <a:latin typeface="Fira Code"/>
                <a:ea typeface="Fira Code"/>
                <a:cs typeface="Fira Code"/>
                <a:sym typeface="Fira Code"/>
              </a:rPr>
              <a:t> (load) </a:t>
            </a:r>
            <a:r>
              <a:rPr b="1" lang="zh-CN" sz="1200">
                <a:solidFill>
                  <a:srgbClr val="FF5792"/>
                </a:solidFill>
                <a:latin typeface="Fira Code"/>
                <a:ea typeface="Fira Code"/>
                <a:cs typeface="Fira Code"/>
                <a:sym typeface="Fira Code"/>
              </a:rPr>
              <a:t>begin</a:t>
            </a:r>
            <a:endParaRPr b="1" sz="1200">
              <a:solidFill>
                <a:srgbClr val="FF5792"/>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if</a:t>
            </a:r>
            <a:r>
              <a:rPr lang="zh-CN" sz="1200">
                <a:solidFill>
                  <a:srgbClr val="005661"/>
                </a:solidFill>
                <a:latin typeface="Fira Code"/>
                <a:ea typeface="Fira Code"/>
                <a:cs typeface="Fira Code"/>
                <a:sym typeface="Fira Code"/>
              </a:rPr>
              <a:t> (hit1) </a:t>
            </a:r>
            <a:r>
              <a:rPr b="1" lang="zh-CN" sz="1200">
                <a:solidFill>
                  <a:srgbClr val="FF5792"/>
                </a:solidFill>
                <a:latin typeface="Fira Code"/>
                <a:ea typeface="Fira Code"/>
                <a:cs typeface="Fira Code"/>
                <a:sym typeface="Fira Code"/>
              </a:rPr>
              <a:t>begin</a:t>
            </a:r>
            <a:endParaRPr b="1" sz="1200">
              <a:solidFill>
                <a:srgbClr val="FF5792"/>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dout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inner_recent[addr_element1]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1'b1</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inner_recent[addr_element2]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1'b0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end</a:t>
            </a:r>
            <a:endParaRPr b="1" sz="1200">
              <a:solidFill>
                <a:srgbClr val="FF5792"/>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else</a:t>
            </a: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if</a:t>
            </a:r>
            <a:r>
              <a:rPr lang="zh-CN" sz="1200">
                <a:solidFill>
                  <a:srgbClr val="005661"/>
                </a:solidFill>
                <a:latin typeface="Fira Code"/>
                <a:ea typeface="Fira Code"/>
                <a:cs typeface="Fira Code"/>
                <a:sym typeface="Fira Code"/>
              </a:rPr>
              <a:t> (hit2) ...</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end</a:t>
            </a:r>
            <a:endParaRPr b="1" sz="1200">
              <a:solidFill>
                <a:srgbClr val="FF5792"/>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else</a:t>
            </a:r>
            <a:r>
              <a:rPr lang="zh-CN" sz="1200">
                <a:solidFill>
                  <a:srgbClr val="005661"/>
                </a:solidFill>
                <a:latin typeface="Fira Code"/>
                <a:ea typeface="Fira Code"/>
                <a:cs typeface="Fira Code"/>
                <a:sym typeface="Fira Code"/>
              </a:rPr>
              <a:t> ...</a:t>
            </a:r>
            <a:endParaRPr b="1" sz="1200">
              <a:solidFill>
                <a:srgbClr val="FF5792"/>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b="1" lang="zh-CN" sz="1200">
                <a:solidFill>
                  <a:srgbClr val="FF5792"/>
                </a:solidFill>
                <a:latin typeface="Fira Code"/>
                <a:ea typeface="Fira Code"/>
                <a:cs typeface="Fira Code"/>
                <a:sym typeface="Fira Code"/>
              </a:rPr>
              <a:t>end</a:t>
            </a:r>
            <a:endParaRPr b="1" sz="1200">
              <a:solidFill>
                <a:srgbClr val="FF5792"/>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1200"/>
              </a:spcAft>
              <a:buSzPts val="275"/>
              <a:buNone/>
            </a:pPr>
            <a:r>
              <a:t/>
            </a:r>
            <a:endParaRPr sz="1325">
              <a:solidFill>
                <a:schemeClr val="dk1"/>
              </a:solidFill>
              <a:latin typeface="Fira Code"/>
              <a:ea typeface="Fira Code"/>
              <a:cs typeface="Fira Code"/>
              <a:sym typeface="Fira Code"/>
            </a:endParaRPr>
          </a:p>
        </p:txBody>
      </p:sp>
      <p:pic>
        <p:nvPicPr>
          <p:cNvPr id="154" name="Google Shape;154;p27"/>
          <p:cNvPicPr preferRelativeResize="0"/>
          <p:nvPr/>
        </p:nvPicPr>
        <p:blipFill>
          <a:blip r:embed="rId3">
            <a:alphaModFix/>
          </a:blip>
          <a:stretch>
            <a:fillRect/>
          </a:stretch>
        </p:blipFill>
        <p:spPr>
          <a:xfrm>
            <a:off x="4647325" y="68700"/>
            <a:ext cx="4444251" cy="5014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Access Caches</a:t>
            </a:r>
            <a:endParaRPr>
              <a:latin typeface="Avenir"/>
              <a:ea typeface="Avenir"/>
              <a:cs typeface="Avenir"/>
              <a:sym typeface="Avenir"/>
            </a:endParaRPr>
          </a:p>
        </p:txBody>
      </p:sp>
      <p:sp>
        <p:nvSpPr>
          <p:cNvPr id="160" name="Google Shape;160;p28"/>
          <p:cNvSpPr txBox="1"/>
          <p:nvPr>
            <p:ph idx="1" type="body"/>
          </p:nvPr>
        </p:nvSpPr>
        <p:spPr>
          <a:xfrm>
            <a:off x="55800" y="939875"/>
            <a:ext cx="48279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zh-CN" sz="1200">
                <a:solidFill>
                  <a:srgbClr val="FF5792"/>
                </a:solidFill>
                <a:latin typeface="Fira Code"/>
                <a:ea typeface="Fira Code"/>
                <a:cs typeface="Fira Code"/>
                <a:sym typeface="Fira Code"/>
              </a:rPr>
              <a:t>always</a:t>
            </a:r>
            <a:r>
              <a:rPr lang="zh-CN" sz="1200">
                <a:solidFill>
                  <a:srgbClr val="005661"/>
                </a:solidFill>
                <a:latin typeface="Fira Code"/>
                <a:ea typeface="Fira Code"/>
                <a:cs typeface="Fira Code"/>
                <a:sym typeface="Fira Code"/>
              </a:rPr>
              <a:t> @ (</a:t>
            </a:r>
            <a:r>
              <a:rPr b="1" lang="zh-CN" sz="1200">
                <a:solidFill>
                  <a:srgbClr val="FF5792"/>
                </a:solidFill>
                <a:latin typeface="Fira Code"/>
                <a:ea typeface="Fira Code"/>
                <a:cs typeface="Fira Code"/>
                <a:sym typeface="Fira Code"/>
              </a:rPr>
              <a:t>posedge</a:t>
            </a:r>
            <a:r>
              <a:rPr lang="zh-CN" sz="1200">
                <a:solidFill>
                  <a:srgbClr val="005661"/>
                </a:solidFill>
                <a:latin typeface="Fira Code"/>
                <a:ea typeface="Fira Code"/>
                <a:cs typeface="Fira Code"/>
                <a:sym typeface="Fira Code"/>
              </a:rPr>
              <a:t> clk) </a:t>
            </a:r>
            <a:r>
              <a:rPr b="1" lang="zh-CN" sz="1200">
                <a:solidFill>
                  <a:srgbClr val="FF5792"/>
                </a:solidFill>
                <a:latin typeface="Fira Code"/>
                <a:ea typeface="Fira Code"/>
                <a:cs typeface="Fira Code"/>
                <a:sym typeface="Fira Code"/>
              </a:rPr>
              <a:t>begin</a:t>
            </a:r>
            <a:endParaRPr b="1" sz="1200">
              <a:solidFill>
                <a:srgbClr val="FF5792"/>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if</a:t>
            </a:r>
            <a:r>
              <a:rPr lang="zh-CN" sz="1200">
                <a:solidFill>
                  <a:srgbClr val="005661"/>
                </a:solidFill>
                <a:latin typeface="Fira Code"/>
                <a:ea typeface="Fira Code"/>
                <a:cs typeface="Fira Code"/>
                <a:sym typeface="Fira Code"/>
              </a:rPr>
              <a:t> (edit) </a:t>
            </a:r>
            <a:r>
              <a:rPr b="1" lang="zh-CN" sz="1200">
                <a:solidFill>
                  <a:srgbClr val="FF5792"/>
                </a:solidFill>
                <a:latin typeface="Fira Code"/>
                <a:ea typeface="Fira Code"/>
                <a:cs typeface="Fira Code"/>
                <a:sym typeface="Fira Code"/>
              </a:rPr>
              <a:t>begin</a:t>
            </a:r>
            <a:endParaRPr b="1" sz="1200">
              <a:solidFill>
                <a:srgbClr val="FF5792"/>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if</a:t>
            </a:r>
            <a:r>
              <a:rPr lang="zh-CN" sz="1200">
                <a:solidFill>
                  <a:srgbClr val="005661"/>
                </a:solidFill>
                <a:latin typeface="Fira Code"/>
                <a:ea typeface="Fira Code"/>
                <a:cs typeface="Fira Code"/>
                <a:sym typeface="Fira Code"/>
              </a:rPr>
              <a:t> (hit1) </a:t>
            </a:r>
            <a:r>
              <a:rPr b="1" lang="zh-CN" sz="1200">
                <a:solidFill>
                  <a:srgbClr val="FF5792"/>
                </a:solidFill>
                <a:latin typeface="Fira Code"/>
                <a:ea typeface="Fira Code"/>
                <a:cs typeface="Fira Code"/>
                <a:sym typeface="Fira Code"/>
              </a:rPr>
              <a:t>begin</a:t>
            </a:r>
            <a:endParaRPr b="1" sz="1200">
              <a:solidFill>
                <a:srgbClr val="FF5792"/>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inner_data[addr_word1]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inner_dirty[addr_element1]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1'b1</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inner_recent[addr_element1]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1'b1</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inner_recent[addr_element2]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1'b0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end</a:t>
            </a:r>
            <a:endParaRPr b="1" sz="1200">
              <a:solidFill>
                <a:srgbClr val="FF5792"/>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else</a:t>
            </a: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if</a:t>
            </a:r>
            <a:r>
              <a:rPr lang="zh-CN" sz="1200">
                <a:solidFill>
                  <a:srgbClr val="005661"/>
                </a:solidFill>
                <a:latin typeface="Fira Code"/>
                <a:ea typeface="Fira Code"/>
                <a:cs typeface="Fira Code"/>
                <a:sym typeface="Fira Code"/>
              </a:rPr>
              <a:t> (hit2) ...</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end</a:t>
            </a:r>
            <a:endParaRPr b="1" sz="1200">
              <a:solidFill>
                <a:srgbClr val="FF5792"/>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b="1" lang="zh-CN" sz="1200">
                <a:solidFill>
                  <a:srgbClr val="FF5792"/>
                </a:solidFill>
                <a:latin typeface="Fira Code"/>
                <a:ea typeface="Fira Code"/>
                <a:cs typeface="Fira Code"/>
                <a:sym typeface="Fira Code"/>
              </a:rPr>
              <a:t>end</a:t>
            </a:r>
            <a:endParaRPr b="1" sz="1200">
              <a:solidFill>
                <a:srgbClr val="FF5792"/>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1200"/>
              </a:spcAft>
              <a:buSzPts val="275"/>
              <a:buNone/>
            </a:pPr>
            <a:r>
              <a:t/>
            </a:r>
            <a:endParaRPr sz="1325">
              <a:solidFill>
                <a:schemeClr val="dk1"/>
              </a:solidFill>
              <a:latin typeface="Fira Code"/>
              <a:ea typeface="Fira Code"/>
              <a:cs typeface="Fira Code"/>
              <a:sym typeface="Fira Code"/>
            </a:endParaRPr>
          </a:p>
        </p:txBody>
      </p:sp>
      <p:pic>
        <p:nvPicPr>
          <p:cNvPr id="161" name="Google Shape;161;p28"/>
          <p:cNvPicPr preferRelativeResize="0"/>
          <p:nvPr/>
        </p:nvPicPr>
        <p:blipFill>
          <a:blip r:embed="rId3">
            <a:alphaModFix/>
          </a:blip>
          <a:stretch>
            <a:fillRect/>
          </a:stretch>
        </p:blipFill>
        <p:spPr>
          <a:xfrm>
            <a:off x="4675450" y="51525"/>
            <a:ext cx="4468552" cy="504212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Access Caches</a:t>
            </a:r>
            <a:endParaRPr>
              <a:latin typeface="Avenir"/>
              <a:ea typeface="Avenir"/>
              <a:cs typeface="Avenir"/>
              <a:sym typeface="Avenir"/>
            </a:endParaRPr>
          </a:p>
        </p:txBody>
      </p:sp>
      <p:sp>
        <p:nvSpPr>
          <p:cNvPr id="167" name="Google Shape;167;p29"/>
          <p:cNvSpPr txBox="1"/>
          <p:nvPr>
            <p:ph idx="1" type="body"/>
          </p:nvPr>
        </p:nvSpPr>
        <p:spPr>
          <a:xfrm>
            <a:off x="55800" y="939875"/>
            <a:ext cx="5027700" cy="3416400"/>
          </a:xfrm>
          <a:prstGeom prst="rect">
            <a:avLst/>
          </a:prstGeom>
        </p:spPr>
        <p:txBody>
          <a:bodyPr anchorCtr="0" anchor="t" bIns="91425" lIns="91425" spcFirstLastPara="1" rIns="91425" wrap="square" tIns="91425">
            <a:noAutofit/>
          </a:bodyPr>
          <a:lstStyle/>
          <a:p>
            <a:pPr indent="0" lvl="0" marL="0" rtl="0" algn="l">
              <a:lnSpc>
                <a:spcPct val="135000"/>
              </a:lnSpc>
              <a:spcBef>
                <a:spcPts val="0"/>
              </a:spcBef>
              <a:spcAft>
                <a:spcPts val="0"/>
              </a:spcAft>
              <a:buClr>
                <a:schemeClr val="dk1"/>
              </a:buClr>
              <a:buSzPts val="1100"/>
              <a:buFont typeface="Arial"/>
              <a:buNone/>
            </a:pPr>
            <a:r>
              <a:rPr b="1" lang="zh-CN" sz="1200">
                <a:solidFill>
                  <a:srgbClr val="FF5792"/>
                </a:solidFill>
                <a:latin typeface="Fira Code"/>
                <a:ea typeface="Fira Code"/>
                <a:cs typeface="Fira Code"/>
                <a:sym typeface="Fira Code"/>
              </a:rPr>
              <a:t>assign</a:t>
            </a:r>
            <a:r>
              <a:rPr lang="zh-CN" sz="1200">
                <a:solidFill>
                  <a:srgbClr val="005661"/>
                </a:solidFill>
                <a:latin typeface="Fira Code"/>
                <a:ea typeface="Fira Code"/>
                <a:cs typeface="Fira Code"/>
                <a:sym typeface="Fira Code"/>
              </a:rPr>
              <a:t> recent1 </a:t>
            </a:r>
            <a:r>
              <a:rPr b="1" lang="zh-CN" sz="1200">
                <a:solidFill>
                  <a:srgbClr val="FF5792"/>
                </a:solidFill>
                <a:latin typeface="Fira Code"/>
                <a:ea typeface="Fira Code"/>
                <a:cs typeface="Fira Code"/>
                <a:sym typeface="Fira Code"/>
              </a:rPr>
              <a:t>=</a:t>
            </a:r>
            <a:r>
              <a:rPr lang="zh-CN" sz="1200">
                <a:solidFill>
                  <a:srgbClr val="005661"/>
                </a:solidFill>
                <a:latin typeface="Fira Code"/>
                <a:ea typeface="Fira Code"/>
                <a:cs typeface="Fira Code"/>
                <a:sym typeface="Fira Code"/>
              </a:rPr>
              <a:t> inner_recent[addr_element1];</a:t>
            </a:r>
            <a:endParaRPr sz="1200">
              <a:solidFill>
                <a:srgbClr val="005661"/>
              </a:solidFill>
              <a:latin typeface="Fira Code"/>
              <a:ea typeface="Fira Code"/>
              <a:cs typeface="Fira Code"/>
              <a:sym typeface="Fira Code"/>
            </a:endParaRPr>
          </a:p>
          <a:p>
            <a:pPr indent="0" lvl="0" marL="0" rtl="0" algn="l">
              <a:lnSpc>
                <a:spcPct val="135000"/>
              </a:lnSpc>
              <a:spcBef>
                <a:spcPts val="0"/>
              </a:spcBef>
              <a:spcAft>
                <a:spcPts val="0"/>
              </a:spcAft>
              <a:buClr>
                <a:schemeClr val="dk1"/>
              </a:buClr>
              <a:buSzPts val="1100"/>
              <a:buFont typeface="Arial"/>
              <a:buNone/>
            </a:pPr>
            <a:r>
              <a:rPr b="1" lang="zh-CN" sz="1200">
                <a:solidFill>
                  <a:srgbClr val="FF5792"/>
                </a:solidFill>
                <a:latin typeface="Fira Code"/>
                <a:ea typeface="Fira Code"/>
                <a:cs typeface="Fira Code"/>
                <a:sym typeface="Fira Code"/>
              </a:rPr>
              <a:t>assign</a:t>
            </a:r>
            <a:r>
              <a:rPr lang="zh-CN" sz="1200">
                <a:solidFill>
                  <a:srgbClr val="005661"/>
                </a:solidFill>
                <a:latin typeface="Fira Code"/>
                <a:ea typeface="Fira Code"/>
                <a:cs typeface="Fira Code"/>
                <a:sym typeface="Fira Code"/>
              </a:rPr>
              <a:t> recent2 </a:t>
            </a:r>
            <a:r>
              <a:rPr b="1" lang="zh-CN" sz="1200">
                <a:solidFill>
                  <a:srgbClr val="FF5792"/>
                </a:solidFill>
                <a:latin typeface="Fira Code"/>
                <a:ea typeface="Fira Code"/>
                <a:cs typeface="Fira Code"/>
                <a:sym typeface="Fira Code"/>
              </a:rPr>
              <a:t>=</a:t>
            </a:r>
            <a:r>
              <a:rPr lang="zh-CN" sz="1200">
                <a:solidFill>
                  <a:srgbClr val="005661"/>
                </a:solidFill>
                <a:latin typeface="Fira Code"/>
                <a:ea typeface="Fira Code"/>
                <a:cs typeface="Fira Code"/>
                <a:sym typeface="Fira Code"/>
              </a:rPr>
              <a:t> </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35000"/>
              </a:lnSpc>
              <a:spcBef>
                <a:spcPts val="0"/>
              </a:spcBef>
              <a:spcAft>
                <a:spcPts val="0"/>
              </a:spcAft>
              <a:buClr>
                <a:schemeClr val="dk1"/>
              </a:buClr>
              <a:buSzPts val="1100"/>
              <a:buFont typeface="Arial"/>
              <a:buNone/>
            </a:pPr>
            <a:r>
              <a:rPr b="1" lang="zh-CN" sz="1200">
                <a:solidFill>
                  <a:srgbClr val="FF5792"/>
                </a:solidFill>
                <a:latin typeface="Fira Code"/>
                <a:ea typeface="Fira Code"/>
                <a:cs typeface="Fira Code"/>
                <a:sym typeface="Fira Code"/>
              </a:rPr>
              <a:t>assign</a:t>
            </a:r>
            <a:r>
              <a:rPr lang="zh-CN" sz="1200">
                <a:solidFill>
                  <a:srgbClr val="005661"/>
                </a:solidFill>
                <a:latin typeface="Fira Code"/>
                <a:ea typeface="Fira Code"/>
                <a:cs typeface="Fira Code"/>
                <a:sym typeface="Fira Code"/>
              </a:rPr>
              <a:t> dirty1 </a:t>
            </a:r>
            <a:r>
              <a:rPr b="1" lang="zh-CN" sz="1200">
                <a:solidFill>
                  <a:srgbClr val="FF5792"/>
                </a:solidFill>
                <a:latin typeface="Fira Code"/>
                <a:ea typeface="Fira Code"/>
                <a:cs typeface="Fira Code"/>
                <a:sym typeface="Fira Code"/>
              </a:rPr>
              <a:t>=</a:t>
            </a:r>
            <a:r>
              <a:rPr lang="zh-CN" sz="1200">
                <a:solidFill>
                  <a:srgbClr val="005661"/>
                </a:solidFill>
                <a:latin typeface="Fira Code"/>
                <a:ea typeface="Fira Code"/>
                <a:cs typeface="Fira Code"/>
                <a:sym typeface="Fira Code"/>
              </a:rPr>
              <a:t> inner_dirty[addr_element1];</a:t>
            </a:r>
            <a:endParaRPr sz="1200">
              <a:solidFill>
                <a:srgbClr val="005661"/>
              </a:solidFill>
              <a:latin typeface="Fira Code"/>
              <a:ea typeface="Fira Code"/>
              <a:cs typeface="Fira Code"/>
              <a:sym typeface="Fira Code"/>
            </a:endParaRPr>
          </a:p>
          <a:p>
            <a:pPr indent="0" lvl="0" marL="0" rtl="0" algn="l">
              <a:lnSpc>
                <a:spcPct val="135000"/>
              </a:lnSpc>
              <a:spcBef>
                <a:spcPts val="0"/>
              </a:spcBef>
              <a:spcAft>
                <a:spcPts val="0"/>
              </a:spcAft>
              <a:buClr>
                <a:schemeClr val="dk1"/>
              </a:buClr>
              <a:buSzPts val="1100"/>
              <a:buFont typeface="Arial"/>
              <a:buNone/>
            </a:pPr>
            <a:r>
              <a:rPr b="1" lang="zh-CN" sz="1200">
                <a:solidFill>
                  <a:srgbClr val="FF5792"/>
                </a:solidFill>
                <a:latin typeface="Fira Code"/>
                <a:ea typeface="Fira Code"/>
                <a:cs typeface="Fira Code"/>
                <a:sym typeface="Fira Code"/>
              </a:rPr>
              <a:t>assign</a:t>
            </a:r>
            <a:r>
              <a:rPr lang="zh-CN" sz="1200">
                <a:solidFill>
                  <a:srgbClr val="005661"/>
                </a:solidFill>
                <a:latin typeface="Fira Code"/>
                <a:ea typeface="Fira Code"/>
                <a:cs typeface="Fira Code"/>
                <a:sym typeface="Fira Code"/>
              </a:rPr>
              <a:t> dirty2 </a:t>
            </a:r>
            <a:r>
              <a:rPr b="1" lang="zh-CN" sz="1200">
                <a:solidFill>
                  <a:srgbClr val="FF5792"/>
                </a:solidFill>
                <a:latin typeface="Fira Code"/>
                <a:ea typeface="Fira Code"/>
                <a:cs typeface="Fira Code"/>
                <a:sym typeface="Fira Code"/>
              </a:rPr>
              <a:t>=</a:t>
            </a:r>
            <a:r>
              <a:rPr lang="zh-CN" sz="1200">
                <a:solidFill>
                  <a:srgbClr val="005661"/>
                </a:solidFill>
                <a:latin typeface="Fira Code"/>
                <a:ea typeface="Fira Code"/>
                <a:cs typeface="Fira Code"/>
                <a:sym typeface="Fira Code"/>
              </a:rPr>
              <a:t> </a:t>
            </a:r>
            <a:r>
              <a:rPr lang="zh-CN" sz="1200">
                <a:solidFill>
                  <a:srgbClr val="005661"/>
                </a:solidFill>
                <a:latin typeface="Fira Code"/>
                <a:ea typeface="Fira Code"/>
                <a:cs typeface="Fira Code"/>
                <a:sym typeface="Fira Code"/>
              </a:rPr>
              <a:t>...</a:t>
            </a:r>
            <a:endParaRPr b="1" sz="1200">
              <a:solidFill>
                <a:srgbClr val="FF5792"/>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b="1" lang="zh-CN" sz="1200">
                <a:solidFill>
                  <a:srgbClr val="FF5792"/>
                </a:solidFill>
                <a:latin typeface="Fira Code"/>
                <a:ea typeface="Fira Code"/>
                <a:cs typeface="Fira Code"/>
                <a:sym typeface="Fira Code"/>
              </a:rPr>
              <a:t>always</a:t>
            </a:r>
            <a:r>
              <a:rPr lang="zh-CN" sz="1200">
                <a:solidFill>
                  <a:srgbClr val="005661"/>
                </a:solidFill>
                <a:latin typeface="Fira Code"/>
                <a:ea typeface="Fira Code"/>
                <a:cs typeface="Fira Code"/>
                <a:sym typeface="Fira Code"/>
              </a:rPr>
              <a:t> @ (</a:t>
            </a:r>
            <a:r>
              <a:rPr b="1" lang="zh-CN" sz="1200">
                <a:solidFill>
                  <a:srgbClr val="FF5792"/>
                </a:solidFill>
                <a:latin typeface="Fira Code"/>
                <a:ea typeface="Fira Code"/>
                <a:cs typeface="Fira Code"/>
                <a:sym typeface="Fira Code"/>
              </a:rPr>
              <a:t>posedge</a:t>
            </a:r>
            <a:r>
              <a:rPr lang="zh-CN" sz="1200">
                <a:solidFill>
                  <a:srgbClr val="005661"/>
                </a:solidFill>
                <a:latin typeface="Fira Code"/>
                <a:ea typeface="Fira Code"/>
                <a:cs typeface="Fira Code"/>
                <a:sym typeface="Fira Code"/>
              </a:rPr>
              <a:t> clk) </a:t>
            </a:r>
            <a:r>
              <a:rPr b="1" lang="zh-CN" sz="1200">
                <a:solidFill>
                  <a:srgbClr val="FF5792"/>
                </a:solidFill>
                <a:latin typeface="Fira Code"/>
                <a:ea typeface="Fira Code"/>
                <a:cs typeface="Fira Code"/>
                <a:sym typeface="Fira Code"/>
              </a:rPr>
              <a:t>begin</a:t>
            </a:r>
            <a:endParaRPr b="1" sz="1200">
              <a:solidFill>
                <a:srgbClr val="FF5792"/>
              </a:solidFill>
              <a:latin typeface="Fira Code"/>
              <a:ea typeface="Fira Code"/>
              <a:cs typeface="Fira Code"/>
              <a:sym typeface="Fira Code"/>
            </a:endParaRPr>
          </a:p>
          <a:p>
            <a:pPr indent="0" lvl="0" marL="0" rtl="0" algn="l">
              <a:lnSpc>
                <a:spcPct val="135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valid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recent1 ? valid2 : valid1;</a:t>
            </a:r>
            <a:endParaRPr sz="1200">
              <a:solidFill>
                <a:srgbClr val="005661"/>
              </a:solidFill>
              <a:latin typeface="Fira Code"/>
              <a:ea typeface="Fira Code"/>
              <a:cs typeface="Fira Code"/>
              <a:sym typeface="Fira Code"/>
            </a:endParaRPr>
          </a:p>
          <a:p>
            <a:pPr indent="0" lvl="0" marL="0" rtl="0" algn="l">
              <a:lnSpc>
                <a:spcPct val="135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dirty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endParaRPr sz="1200">
              <a:solidFill>
                <a:srgbClr val="005661"/>
              </a:solidFill>
              <a:latin typeface="Fira Code"/>
              <a:ea typeface="Fira Code"/>
              <a:cs typeface="Fira Code"/>
              <a:sym typeface="Fira Code"/>
            </a:endParaRPr>
          </a:p>
          <a:p>
            <a:pPr indent="0" lvl="0" marL="0" rtl="0" algn="l">
              <a:lnSpc>
                <a:spcPct val="135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tag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endParaRPr sz="1200">
              <a:solidFill>
                <a:srgbClr val="005661"/>
              </a:solidFill>
              <a:latin typeface="Fira Code"/>
              <a:ea typeface="Fira Code"/>
              <a:cs typeface="Fira Code"/>
              <a:sym typeface="Fira Code"/>
            </a:endParaRPr>
          </a:p>
          <a:p>
            <a:pPr indent="457200" lvl="0" marL="0" rtl="0" algn="l">
              <a:lnSpc>
                <a:spcPct val="135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hit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endParaRPr sz="1200">
              <a:solidFill>
                <a:srgbClr val="005661"/>
              </a:solidFill>
              <a:latin typeface="Fira Code"/>
              <a:ea typeface="Fira Code"/>
              <a:cs typeface="Fira Code"/>
              <a:sym typeface="Fira Code"/>
            </a:endParaRPr>
          </a:p>
          <a:p>
            <a:pPr indent="0" lvl="0" marL="457200" rtl="0" algn="l">
              <a:lnSpc>
                <a:spcPct val="135000"/>
              </a:lnSpc>
              <a:spcBef>
                <a:spcPts val="0"/>
              </a:spcBef>
              <a:spcAft>
                <a:spcPts val="0"/>
              </a:spcAft>
              <a:buClr>
                <a:schemeClr val="dk1"/>
              </a:buClr>
              <a:buSzPts val="1100"/>
              <a:buFont typeface="Arial"/>
              <a:buNone/>
            </a:pPr>
            <a:r>
              <a:rPr b="1" lang="zh-CN" sz="1200">
                <a:solidFill>
                  <a:srgbClr val="FF5792"/>
                </a:solidFill>
                <a:latin typeface="Fira Code"/>
                <a:ea typeface="Fira Code"/>
                <a:cs typeface="Fira Code"/>
                <a:sym typeface="Fira Code"/>
              </a:rPr>
              <a:t>if</a:t>
            </a:r>
            <a:r>
              <a:rPr lang="zh-CN" sz="1200">
                <a:solidFill>
                  <a:srgbClr val="005661"/>
                </a:solidFill>
                <a:latin typeface="Fira Code"/>
                <a:ea typeface="Fira Code"/>
                <a:cs typeface="Fira Code"/>
                <a:sym typeface="Fira Code"/>
              </a:rPr>
              <a:t> (load) </a:t>
            </a:r>
            <a:r>
              <a:rPr b="1" lang="zh-CN" sz="1200">
                <a:solidFill>
                  <a:srgbClr val="FF5792"/>
                </a:solidFill>
                <a:latin typeface="Fira Code"/>
                <a:ea typeface="Fira Code"/>
                <a:cs typeface="Fira Code"/>
                <a:sym typeface="Fira Code"/>
              </a:rPr>
              <a:t>begin</a:t>
            </a:r>
            <a:endParaRPr b="1" sz="1200">
              <a:solidFill>
                <a:srgbClr val="FF5792"/>
              </a:solidFill>
              <a:latin typeface="Fira Code"/>
              <a:ea typeface="Fira Code"/>
              <a:cs typeface="Fira Code"/>
              <a:sym typeface="Fira Code"/>
            </a:endParaRPr>
          </a:p>
          <a:p>
            <a:pPr indent="457200" lvl="0" marL="457200" rtl="0" algn="l">
              <a:lnSpc>
                <a:spcPct val="135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a:t>
            </a:r>
            <a:endParaRPr b="1" sz="1200">
              <a:solidFill>
                <a:srgbClr val="FF5792"/>
              </a:solidFill>
              <a:latin typeface="Fira Code"/>
              <a:ea typeface="Fira Code"/>
              <a:cs typeface="Fira Code"/>
              <a:sym typeface="Fira Code"/>
            </a:endParaRPr>
          </a:p>
          <a:p>
            <a:pPr indent="0" lvl="0" marL="457200" rtl="0" algn="l">
              <a:lnSpc>
                <a:spcPct val="135000"/>
              </a:lnSpc>
              <a:spcBef>
                <a:spcPts val="0"/>
              </a:spcBef>
              <a:spcAft>
                <a:spcPts val="0"/>
              </a:spcAft>
              <a:buClr>
                <a:schemeClr val="dk1"/>
              </a:buClr>
              <a:buSzPts val="1100"/>
              <a:buFont typeface="Arial"/>
              <a:buNone/>
            </a:pPr>
            <a:r>
              <a:rPr b="1" lang="zh-CN" sz="1200">
                <a:solidFill>
                  <a:srgbClr val="FF5792"/>
                </a:solidFill>
                <a:latin typeface="Fira Code"/>
                <a:ea typeface="Fira Code"/>
                <a:cs typeface="Fira Code"/>
                <a:sym typeface="Fira Code"/>
              </a:rPr>
              <a:t>end</a:t>
            </a:r>
            <a:endParaRPr b="1" sz="1200">
              <a:solidFill>
                <a:srgbClr val="FF5792"/>
              </a:solidFill>
              <a:latin typeface="Fira Code"/>
              <a:ea typeface="Fira Code"/>
              <a:cs typeface="Fira Code"/>
              <a:sym typeface="Fira Code"/>
            </a:endParaRPr>
          </a:p>
          <a:p>
            <a:pPr indent="0" lvl="0" marL="457200" rtl="0" algn="l">
              <a:lnSpc>
                <a:spcPct val="135000"/>
              </a:lnSpc>
              <a:spcBef>
                <a:spcPts val="0"/>
              </a:spcBef>
              <a:spcAft>
                <a:spcPts val="0"/>
              </a:spcAft>
              <a:buClr>
                <a:schemeClr val="dk1"/>
              </a:buClr>
              <a:buSzPts val="1100"/>
              <a:buFont typeface="Arial"/>
              <a:buNone/>
            </a:pPr>
            <a:r>
              <a:rPr b="1" lang="zh-CN" sz="1200">
                <a:solidFill>
                  <a:srgbClr val="FF5792"/>
                </a:solidFill>
                <a:latin typeface="Fira Code"/>
                <a:ea typeface="Fira Code"/>
                <a:cs typeface="Fira Code"/>
                <a:sym typeface="Fira Code"/>
              </a:rPr>
              <a:t>else</a:t>
            </a:r>
            <a:r>
              <a:rPr lang="zh-CN" sz="1200">
                <a:solidFill>
                  <a:srgbClr val="005661"/>
                </a:solidFill>
                <a:latin typeface="Fira Code"/>
                <a:ea typeface="Fira Code"/>
                <a:cs typeface="Fira Code"/>
                <a:sym typeface="Fira Code"/>
              </a:rPr>
              <a:t> dout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inner_data[ recent1 ? addr_word2 : addr_word1 ];</a:t>
            </a:r>
            <a:endParaRPr sz="12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b="1" lang="zh-CN" sz="1200">
                <a:solidFill>
                  <a:srgbClr val="FF5792"/>
                </a:solidFill>
                <a:latin typeface="Fira Code"/>
                <a:ea typeface="Fira Code"/>
                <a:cs typeface="Fira Code"/>
                <a:sym typeface="Fira Code"/>
              </a:rPr>
              <a:t>end</a:t>
            </a:r>
            <a:endParaRPr b="1" sz="1200">
              <a:solidFill>
                <a:srgbClr val="FF5792"/>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t/>
            </a:r>
            <a:endParaRPr sz="1200">
              <a:solidFill>
                <a:srgbClr val="005661"/>
              </a:solidFill>
              <a:latin typeface="Fira Code"/>
              <a:ea typeface="Fira Code"/>
              <a:cs typeface="Fira Code"/>
              <a:sym typeface="Fira Code"/>
            </a:endParaRPr>
          </a:p>
          <a:p>
            <a:pPr indent="0" lvl="0" marL="0" rtl="0" algn="l">
              <a:lnSpc>
                <a:spcPct val="115000"/>
              </a:lnSpc>
              <a:spcBef>
                <a:spcPts val="0"/>
              </a:spcBef>
              <a:spcAft>
                <a:spcPts val="1200"/>
              </a:spcAft>
              <a:buSzPts val="275"/>
              <a:buNone/>
            </a:pPr>
            <a:r>
              <a:t/>
            </a:r>
            <a:endParaRPr sz="1200">
              <a:solidFill>
                <a:schemeClr val="dk1"/>
              </a:solidFill>
              <a:latin typeface="Fira Code"/>
              <a:ea typeface="Fira Code"/>
              <a:cs typeface="Fira Code"/>
              <a:sym typeface="Fira Code"/>
            </a:endParaRPr>
          </a:p>
        </p:txBody>
      </p:sp>
      <p:pic>
        <p:nvPicPr>
          <p:cNvPr id="168" name="Google Shape;168;p29"/>
          <p:cNvPicPr preferRelativeResize="0"/>
          <p:nvPr/>
        </p:nvPicPr>
        <p:blipFill>
          <a:blip r:embed="rId3">
            <a:alphaModFix/>
          </a:blip>
          <a:stretch>
            <a:fillRect/>
          </a:stretch>
        </p:blipFill>
        <p:spPr>
          <a:xfrm>
            <a:off x="4817200" y="132625"/>
            <a:ext cx="4326800" cy="4882199"/>
          </a:xfrm>
          <a:prstGeom prst="rect">
            <a:avLst/>
          </a:prstGeom>
          <a:noFill/>
          <a:ln>
            <a:noFill/>
          </a:ln>
        </p:spPr>
      </p:pic>
      <p:sp>
        <p:nvSpPr>
          <p:cNvPr id="169" name="Google Shape;169;p29"/>
          <p:cNvSpPr/>
          <p:nvPr/>
        </p:nvSpPr>
        <p:spPr>
          <a:xfrm>
            <a:off x="486950" y="3936250"/>
            <a:ext cx="4326900" cy="466500"/>
          </a:xfrm>
          <a:prstGeom prst="roundRect">
            <a:avLst>
              <a:gd fmla="val 16667" name="adj"/>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9"/>
          <p:cNvSpPr txBox="1"/>
          <p:nvPr/>
        </p:nvSpPr>
        <p:spPr>
          <a:xfrm>
            <a:off x="2850750" y="4463800"/>
            <a:ext cx="5843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600">
                <a:solidFill>
                  <a:srgbClr val="FF9900"/>
                </a:solidFill>
                <a:latin typeface="Avenir"/>
                <a:ea typeface="Avenir"/>
                <a:cs typeface="Avenir"/>
                <a:sym typeface="Avenir"/>
              </a:rPr>
              <a:t>for writeback</a:t>
            </a:r>
            <a:endParaRPr sz="1600">
              <a:solidFill>
                <a:srgbClr val="FF9900"/>
              </a:solidFill>
              <a:latin typeface="Avenir"/>
              <a:ea typeface="Avenir"/>
              <a:cs typeface="Avenir"/>
              <a:sym typeface="Aveni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Access Caches</a:t>
            </a:r>
            <a:endParaRPr>
              <a:latin typeface="Avenir"/>
              <a:ea typeface="Avenir"/>
              <a:cs typeface="Avenir"/>
              <a:sym typeface="Avenir"/>
            </a:endParaRPr>
          </a:p>
        </p:txBody>
      </p:sp>
      <p:sp>
        <p:nvSpPr>
          <p:cNvPr id="176" name="Google Shape;176;p30"/>
          <p:cNvSpPr txBox="1"/>
          <p:nvPr>
            <p:ph idx="1" type="body"/>
          </p:nvPr>
        </p:nvSpPr>
        <p:spPr>
          <a:xfrm>
            <a:off x="55800" y="939875"/>
            <a:ext cx="4941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zh-CN" sz="1200">
                <a:solidFill>
                  <a:srgbClr val="FF5792"/>
                </a:solidFill>
                <a:latin typeface="Fira Code"/>
                <a:ea typeface="Fira Code"/>
                <a:cs typeface="Fira Code"/>
                <a:sym typeface="Fira Code"/>
              </a:rPr>
              <a:t>always</a:t>
            </a:r>
            <a:r>
              <a:rPr lang="zh-CN" sz="1200">
                <a:solidFill>
                  <a:srgbClr val="005661"/>
                </a:solidFill>
                <a:latin typeface="Fira Code"/>
                <a:ea typeface="Fira Code"/>
                <a:cs typeface="Fira Code"/>
                <a:sym typeface="Fira Code"/>
              </a:rPr>
              <a:t> @ (</a:t>
            </a:r>
            <a:r>
              <a:rPr b="1" lang="zh-CN" sz="1200">
                <a:solidFill>
                  <a:srgbClr val="FF5792"/>
                </a:solidFill>
                <a:latin typeface="Fira Code"/>
                <a:ea typeface="Fira Code"/>
                <a:cs typeface="Fira Code"/>
                <a:sym typeface="Fira Code"/>
              </a:rPr>
              <a:t>posedge</a:t>
            </a:r>
            <a:r>
              <a:rPr lang="zh-CN" sz="1200">
                <a:solidFill>
                  <a:srgbClr val="005661"/>
                </a:solidFill>
                <a:latin typeface="Fira Code"/>
                <a:ea typeface="Fira Code"/>
                <a:cs typeface="Fira Code"/>
                <a:sym typeface="Fira Code"/>
              </a:rPr>
              <a:t> clk) </a:t>
            </a:r>
            <a:r>
              <a:rPr b="1" lang="zh-CN" sz="1200">
                <a:solidFill>
                  <a:srgbClr val="FF5792"/>
                </a:solidFill>
                <a:latin typeface="Fira Code"/>
                <a:ea typeface="Fira Code"/>
                <a:cs typeface="Fira Code"/>
                <a:sym typeface="Fira Code"/>
              </a:rPr>
              <a:t>begin</a:t>
            </a:r>
            <a:endParaRPr b="1" sz="1200">
              <a:solidFill>
                <a:srgbClr val="FF5792"/>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if</a:t>
            </a:r>
            <a:r>
              <a:rPr lang="zh-CN" sz="1200">
                <a:solidFill>
                  <a:srgbClr val="005661"/>
                </a:solidFill>
                <a:latin typeface="Fira Code"/>
                <a:ea typeface="Fira Code"/>
                <a:cs typeface="Fira Code"/>
                <a:sym typeface="Fira Code"/>
              </a:rPr>
              <a:t> (store) </a:t>
            </a:r>
            <a:r>
              <a:rPr b="1" lang="zh-CN" sz="1200">
                <a:solidFill>
                  <a:srgbClr val="FF5792"/>
                </a:solidFill>
                <a:latin typeface="Fira Code"/>
                <a:ea typeface="Fira Code"/>
                <a:cs typeface="Fira Code"/>
                <a:sym typeface="Fira Code"/>
              </a:rPr>
              <a:t>begin</a:t>
            </a:r>
            <a:endParaRPr b="1" sz="1200">
              <a:solidFill>
                <a:srgbClr val="FF5792"/>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if</a:t>
            </a:r>
            <a:r>
              <a:rPr lang="zh-CN" sz="1200">
                <a:solidFill>
                  <a:srgbClr val="005661"/>
                </a:solidFill>
                <a:latin typeface="Fira Code"/>
                <a:ea typeface="Fira Code"/>
                <a:cs typeface="Fira Code"/>
                <a:sym typeface="Fira Code"/>
              </a:rPr>
              <a:t> (recent1) </a:t>
            </a:r>
            <a:r>
              <a:rPr b="1" lang="zh-CN" sz="1200">
                <a:solidFill>
                  <a:srgbClr val="FF5792"/>
                </a:solidFill>
                <a:latin typeface="Fira Code"/>
                <a:ea typeface="Fira Code"/>
                <a:cs typeface="Fira Code"/>
                <a:sym typeface="Fira Code"/>
              </a:rPr>
              <a:t>begin</a:t>
            </a:r>
            <a:r>
              <a:rPr lang="zh-CN" sz="1200">
                <a:solidFill>
                  <a:srgbClr val="005661"/>
                </a:solidFill>
                <a:latin typeface="Fira Code"/>
                <a:ea typeface="Fira Code"/>
                <a:cs typeface="Fira Code"/>
                <a:sym typeface="Fira Code"/>
              </a:rPr>
              <a:t>  </a:t>
            </a:r>
            <a:r>
              <a:rPr i="1" lang="zh-CN" sz="1200">
                <a:solidFill>
                  <a:srgbClr val="8CA6A6"/>
                </a:solidFill>
                <a:latin typeface="Fira Code"/>
                <a:ea typeface="Fira Code"/>
                <a:cs typeface="Fira Code"/>
                <a:sym typeface="Fira Code"/>
              </a:rPr>
              <a:t>// replace 2</a:t>
            </a:r>
            <a:endParaRPr i="1" sz="1200">
              <a:solidFill>
                <a:srgbClr val="8CA6A6"/>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inner_data[addr_word2]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din;</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inner_valid[addr_element2]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1'b1</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inner_dirty[addr_element2]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1'b0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inner_tag[addr_element2]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addr_tag;</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end</a:t>
            </a: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else</a:t>
            </a: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begin</a:t>
            </a:r>
            <a:endParaRPr b="1" sz="1200">
              <a:solidFill>
                <a:srgbClr val="FF5792"/>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4D57"/>
                </a:solidFill>
                <a:latin typeface="Fira Code"/>
                <a:ea typeface="Fira Code"/>
                <a:cs typeface="Fira Code"/>
                <a:sym typeface="Fira Code"/>
              </a:rPr>
              <a:t>            </a:t>
            </a:r>
            <a:r>
              <a:rPr lang="zh-CN" sz="1200">
                <a:solidFill>
                  <a:srgbClr val="005661"/>
                </a:solidFill>
                <a:latin typeface="Fira Code"/>
                <a:ea typeface="Fira Code"/>
                <a:cs typeface="Fira Code"/>
                <a:sym typeface="Fira Code"/>
              </a:rPr>
              <a:t>...</a:t>
            </a:r>
            <a:endParaRPr i="1" sz="1200">
              <a:solidFill>
                <a:srgbClr val="8CA6A6"/>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end</a:t>
            </a:r>
            <a:endParaRPr b="1" sz="1200">
              <a:solidFill>
                <a:srgbClr val="FF5792"/>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end</a:t>
            </a:r>
            <a:endParaRPr b="1" sz="1200">
              <a:solidFill>
                <a:srgbClr val="FF5792"/>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b="1" lang="zh-CN" sz="1200">
                <a:solidFill>
                  <a:srgbClr val="FF5792"/>
                </a:solidFill>
                <a:latin typeface="Fira Code"/>
                <a:ea typeface="Fira Code"/>
                <a:cs typeface="Fira Code"/>
                <a:sym typeface="Fira Code"/>
              </a:rPr>
              <a:t>end</a:t>
            </a:r>
            <a:endParaRPr b="1" sz="1200">
              <a:solidFill>
                <a:srgbClr val="FF5792"/>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t/>
            </a:r>
            <a:endParaRPr sz="12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t/>
            </a:r>
            <a:endParaRPr sz="12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t/>
            </a:r>
            <a:endParaRPr sz="1200">
              <a:solidFill>
                <a:srgbClr val="005661"/>
              </a:solidFill>
              <a:latin typeface="Fira Code"/>
              <a:ea typeface="Fira Code"/>
              <a:cs typeface="Fira Code"/>
              <a:sym typeface="Fira Code"/>
            </a:endParaRPr>
          </a:p>
          <a:p>
            <a:pPr indent="0" lvl="0" marL="0" rtl="0" algn="l">
              <a:lnSpc>
                <a:spcPct val="115000"/>
              </a:lnSpc>
              <a:spcBef>
                <a:spcPts val="0"/>
              </a:spcBef>
              <a:spcAft>
                <a:spcPts val="1200"/>
              </a:spcAft>
              <a:buSzPts val="275"/>
              <a:buNone/>
            </a:pPr>
            <a:r>
              <a:t/>
            </a:r>
            <a:endParaRPr b="1" sz="1400">
              <a:solidFill>
                <a:srgbClr val="FF5792"/>
              </a:solidFill>
              <a:latin typeface="Fira Code"/>
              <a:ea typeface="Fira Code"/>
              <a:cs typeface="Fira Code"/>
              <a:sym typeface="Fira Code"/>
            </a:endParaRPr>
          </a:p>
        </p:txBody>
      </p:sp>
      <p:pic>
        <p:nvPicPr>
          <p:cNvPr id="177" name="Google Shape;177;p30"/>
          <p:cNvPicPr preferRelativeResize="0"/>
          <p:nvPr/>
        </p:nvPicPr>
        <p:blipFill>
          <a:blip r:embed="rId3">
            <a:alphaModFix/>
          </a:blip>
          <a:stretch>
            <a:fillRect/>
          </a:stretch>
        </p:blipFill>
        <p:spPr>
          <a:xfrm>
            <a:off x="4648325" y="35375"/>
            <a:ext cx="4495677" cy="50727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Simulation</a:t>
            </a:r>
            <a:endParaRPr>
              <a:latin typeface="Avenir"/>
              <a:ea typeface="Avenir"/>
              <a:cs typeface="Avenir"/>
              <a:sym typeface="Avenir"/>
            </a:endParaRPr>
          </a:p>
        </p:txBody>
      </p:sp>
      <p:sp>
        <p:nvSpPr>
          <p:cNvPr id="183" name="Google Shape;183;p31"/>
          <p:cNvSpPr txBox="1"/>
          <p:nvPr/>
        </p:nvSpPr>
        <p:spPr>
          <a:xfrm>
            <a:off x="1042025" y="931350"/>
            <a:ext cx="3000000" cy="4248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i="1" lang="zh-CN" sz="1200">
                <a:solidFill>
                  <a:srgbClr val="8CA6A6"/>
                </a:solidFill>
                <a:latin typeface="Fira Code"/>
                <a:ea typeface="Fira Code"/>
                <a:cs typeface="Fira Code"/>
                <a:sym typeface="Fira Code"/>
              </a:rPr>
              <a:t>// init</a:t>
            </a:r>
            <a:endParaRPr i="1" sz="1200">
              <a:solidFill>
                <a:srgbClr val="8CA6A6"/>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5842FF"/>
                </a:solidFill>
                <a:latin typeface="Fira Code"/>
                <a:ea typeface="Fira Code"/>
                <a:cs typeface="Fira Code"/>
                <a:sym typeface="Fira Code"/>
              </a:rPr>
              <a:t>32'd10</a:t>
            </a: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begin</a:t>
            </a:r>
            <a:endParaRPr b="1" sz="12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load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store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1</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edit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din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32'h11111111</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addr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32'h00000004</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b="1" lang="zh-CN" sz="1200">
                <a:solidFill>
                  <a:srgbClr val="FF5792"/>
                </a:solidFill>
                <a:latin typeface="Fira Code"/>
                <a:ea typeface="Fira Code"/>
                <a:cs typeface="Fira Code"/>
                <a:sym typeface="Fira Code"/>
              </a:rPr>
              <a:t>end</a:t>
            </a:r>
            <a:endParaRPr b="1" sz="12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5842FF"/>
                </a:solidFill>
                <a:latin typeface="Fira Code"/>
                <a:ea typeface="Fira Code"/>
                <a:cs typeface="Fira Code"/>
                <a:sym typeface="Fira Code"/>
              </a:rPr>
              <a:t>32'd11</a:t>
            </a: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begin</a:t>
            </a:r>
            <a:endParaRPr b="1" sz="12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addr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32'h0000000C</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b="1" lang="zh-CN" sz="1200">
                <a:solidFill>
                  <a:srgbClr val="FF5792"/>
                </a:solidFill>
                <a:latin typeface="Fira Code"/>
                <a:ea typeface="Fira Code"/>
                <a:cs typeface="Fira Code"/>
                <a:sym typeface="Fira Code"/>
              </a:rPr>
              <a:t>end</a:t>
            </a:r>
            <a:endParaRPr b="1" sz="12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5842FF"/>
                </a:solidFill>
                <a:latin typeface="Fira Code"/>
                <a:ea typeface="Fira Code"/>
                <a:cs typeface="Fira Code"/>
                <a:sym typeface="Fira Code"/>
              </a:rPr>
              <a:t>32'd12</a:t>
            </a: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begin</a:t>
            </a:r>
            <a:endParaRPr b="1" sz="12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addr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32'h00000010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b="1" lang="zh-CN" sz="1200">
                <a:solidFill>
                  <a:srgbClr val="FF5792"/>
                </a:solidFill>
                <a:latin typeface="Fira Code"/>
                <a:ea typeface="Fira Code"/>
                <a:cs typeface="Fira Code"/>
                <a:sym typeface="Fira Code"/>
              </a:rPr>
              <a:t>end</a:t>
            </a:r>
            <a:endParaRPr b="1" sz="12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5842FF"/>
                </a:solidFill>
                <a:latin typeface="Fira Code"/>
                <a:ea typeface="Fira Code"/>
                <a:cs typeface="Fira Code"/>
                <a:sym typeface="Fira Code"/>
              </a:rPr>
              <a:t>32'd13</a:t>
            </a: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begin</a:t>
            </a:r>
            <a:endParaRPr b="1" sz="12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addr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32'h00000014</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b="1" lang="zh-CN" sz="1200">
                <a:solidFill>
                  <a:srgbClr val="FF5792"/>
                </a:solidFill>
                <a:latin typeface="Fira Code"/>
                <a:ea typeface="Fira Code"/>
                <a:cs typeface="Fira Code"/>
                <a:sym typeface="Fira Code"/>
              </a:rPr>
              <a:t>end</a:t>
            </a:r>
            <a:endParaRPr b="1" sz="12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t/>
            </a:r>
            <a:endParaRPr sz="1200">
              <a:solidFill>
                <a:srgbClr val="005661"/>
              </a:solidFill>
              <a:latin typeface="Fira Code"/>
              <a:ea typeface="Fira Code"/>
              <a:cs typeface="Fira Code"/>
              <a:sym typeface="Fira Code"/>
            </a:endParaRPr>
          </a:p>
        </p:txBody>
      </p:sp>
      <p:sp>
        <p:nvSpPr>
          <p:cNvPr id="184" name="Google Shape;184;p31"/>
          <p:cNvSpPr txBox="1"/>
          <p:nvPr/>
        </p:nvSpPr>
        <p:spPr>
          <a:xfrm>
            <a:off x="5184525" y="931350"/>
            <a:ext cx="3000000" cy="3324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i="1" lang="zh-CN" sz="1200">
                <a:solidFill>
                  <a:srgbClr val="8CA6A6"/>
                </a:solidFill>
                <a:latin typeface="Fira Code"/>
                <a:ea typeface="Fira Code"/>
                <a:cs typeface="Fira Code"/>
                <a:sym typeface="Fira Code"/>
              </a:rPr>
              <a:t>// read miss</a:t>
            </a:r>
            <a:endParaRPr i="1" sz="1200">
              <a:solidFill>
                <a:srgbClr val="8CA6A6"/>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5842FF"/>
                </a:solidFill>
                <a:latin typeface="Fira Code"/>
                <a:ea typeface="Fira Code"/>
                <a:cs typeface="Fira Code"/>
                <a:sym typeface="Fira Code"/>
              </a:rPr>
              <a:t>32'd14</a:t>
            </a: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begin</a:t>
            </a:r>
            <a:endParaRPr b="1" sz="12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load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1</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store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edit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u_b_h_w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3'b010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din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addr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32'h00000020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b="1" lang="zh-CN" sz="1200">
                <a:solidFill>
                  <a:srgbClr val="FF5792"/>
                </a:solidFill>
                <a:latin typeface="Fira Code"/>
                <a:ea typeface="Fira Code"/>
                <a:cs typeface="Fira Code"/>
                <a:sym typeface="Fira Code"/>
              </a:rPr>
              <a:t>end</a:t>
            </a:r>
            <a:endParaRPr b="1" sz="12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i="1" lang="zh-CN" sz="1200">
                <a:solidFill>
                  <a:srgbClr val="8CA6A6"/>
                </a:solidFill>
                <a:latin typeface="Fira Code"/>
                <a:ea typeface="Fira Code"/>
                <a:cs typeface="Fira Code"/>
                <a:sym typeface="Fira Code"/>
              </a:rPr>
              <a:t>// read hit</a:t>
            </a:r>
            <a:endParaRPr i="1" sz="1200">
              <a:solidFill>
                <a:srgbClr val="8CA6A6"/>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5842FF"/>
                </a:solidFill>
                <a:latin typeface="Fira Code"/>
                <a:ea typeface="Fira Code"/>
                <a:cs typeface="Fira Code"/>
                <a:sym typeface="Fira Code"/>
              </a:rPr>
              <a:t>32'd15</a:t>
            </a: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begin</a:t>
            </a:r>
            <a:endParaRPr b="1" sz="12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u_b_h_w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3'b010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addr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32'h00000010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b="1" lang="zh-CN" sz="1200">
                <a:solidFill>
                  <a:srgbClr val="FF5792"/>
                </a:solidFill>
                <a:latin typeface="Fira Code"/>
                <a:ea typeface="Fira Code"/>
                <a:cs typeface="Fira Code"/>
                <a:sym typeface="Fira Code"/>
              </a:rPr>
              <a:t>end</a:t>
            </a:r>
            <a:endParaRPr b="1" sz="12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t/>
            </a:r>
            <a:endParaRPr sz="1200">
              <a:solidFill>
                <a:srgbClr val="005661"/>
              </a:solidFill>
              <a:latin typeface="Fira Code"/>
              <a:ea typeface="Fira Code"/>
              <a:cs typeface="Fira Code"/>
              <a:sym typeface="Fira Cod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zh-CN" sz="2800">
                <a:solidFill>
                  <a:srgbClr val="000000"/>
                </a:solidFill>
                <a:latin typeface="Avenir"/>
                <a:ea typeface="Avenir"/>
                <a:cs typeface="Avenir"/>
                <a:sym typeface="Avenir"/>
              </a:rPr>
              <a:t>Tasks</a:t>
            </a:r>
            <a:endParaRPr sz="2800">
              <a:solidFill>
                <a:srgbClr val="000000"/>
              </a:solidFill>
              <a:latin typeface="Avenir"/>
              <a:ea typeface="Avenir"/>
              <a:cs typeface="Avenir"/>
              <a:sym typeface="Avenir"/>
            </a:endParaRPr>
          </a:p>
        </p:txBody>
      </p:sp>
      <p:sp>
        <p:nvSpPr>
          <p:cNvPr id="63" name="Google Shape;63;p1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595959"/>
              </a:buClr>
              <a:buSzPts val="1800"/>
              <a:buFont typeface="Avenir"/>
              <a:buChar char="●"/>
            </a:pPr>
            <a:r>
              <a:rPr lang="zh-CN" sz="1800">
                <a:solidFill>
                  <a:srgbClr val="595959"/>
                </a:solidFill>
                <a:latin typeface="Avenir"/>
                <a:ea typeface="Avenir"/>
                <a:cs typeface="Avenir"/>
                <a:sym typeface="Avenir"/>
              </a:rPr>
              <a:t>Design of Cache Line</a:t>
            </a:r>
            <a:endParaRPr sz="1800">
              <a:solidFill>
                <a:srgbClr val="595959"/>
              </a:solidFill>
              <a:latin typeface="Avenir"/>
              <a:ea typeface="Avenir"/>
              <a:cs typeface="Avenir"/>
              <a:sym typeface="Avenir"/>
            </a:endParaRPr>
          </a:p>
          <a:p>
            <a:pPr indent="-342900" lvl="0" marL="457200" rtl="0" algn="l">
              <a:lnSpc>
                <a:spcPct val="150000"/>
              </a:lnSpc>
              <a:spcBef>
                <a:spcPts val="0"/>
              </a:spcBef>
              <a:spcAft>
                <a:spcPts val="0"/>
              </a:spcAft>
              <a:buClr>
                <a:srgbClr val="595959"/>
              </a:buClr>
              <a:buSzPts val="1800"/>
              <a:buFont typeface="Avenir"/>
              <a:buChar char="●"/>
            </a:pPr>
            <a:r>
              <a:rPr lang="zh-CN" sz="1800">
                <a:solidFill>
                  <a:srgbClr val="595959"/>
                </a:solidFill>
                <a:latin typeface="Avenir"/>
                <a:ea typeface="Avenir"/>
                <a:cs typeface="Avenir"/>
                <a:sym typeface="Avenir"/>
              </a:rPr>
              <a:t>Verify the Cache Line</a:t>
            </a:r>
            <a:endParaRPr sz="1800">
              <a:solidFill>
                <a:srgbClr val="595959"/>
              </a:solidFill>
              <a:latin typeface="Avenir"/>
              <a:ea typeface="Avenir"/>
              <a:cs typeface="Avenir"/>
              <a:sym typeface="Avenir"/>
            </a:endParaRPr>
          </a:p>
          <a:p>
            <a:pPr indent="-342900" lvl="0" marL="457200" rtl="0" algn="l">
              <a:lnSpc>
                <a:spcPct val="150000"/>
              </a:lnSpc>
              <a:spcBef>
                <a:spcPts val="0"/>
              </a:spcBef>
              <a:spcAft>
                <a:spcPts val="0"/>
              </a:spcAft>
              <a:buClr>
                <a:srgbClr val="595959"/>
              </a:buClr>
              <a:buSzPts val="1800"/>
              <a:buFont typeface="Avenir"/>
              <a:buChar char="●"/>
            </a:pPr>
            <a:r>
              <a:rPr lang="zh-CN" sz="1800">
                <a:solidFill>
                  <a:srgbClr val="595959"/>
                </a:solidFill>
                <a:latin typeface="Avenir"/>
                <a:ea typeface="Avenir"/>
                <a:cs typeface="Avenir"/>
                <a:sym typeface="Avenir"/>
              </a:rPr>
              <a:t>Observe the Waveform of Simulation</a:t>
            </a:r>
            <a:endParaRPr sz="1800">
              <a:solidFill>
                <a:srgbClr val="595959"/>
              </a:solidFill>
              <a:latin typeface="Avenir"/>
              <a:ea typeface="Avenir"/>
              <a:cs typeface="Avenir"/>
              <a:sym typeface="Aveni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Simulation</a:t>
            </a:r>
            <a:endParaRPr>
              <a:latin typeface="Avenir"/>
              <a:ea typeface="Avenir"/>
              <a:cs typeface="Avenir"/>
              <a:sym typeface="Avenir"/>
            </a:endParaRPr>
          </a:p>
        </p:txBody>
      </p:sp>
      <p:sp>
        <p:nvSpPr>
          <p:cNvPr id="190" name="Google Shape;190;p32"/>
          <p:cNvSpPr txBox="1"/>
          <p:nvPr/>
        </p:nvSpPr>
        <p:spPr>
          <a:xfrm>
            <a:off x="1042025" y="931350"/>
            <a:ext cx="3000000" cy="3509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i="1" lang="zh-CN" sz="1200">
                <a:solidFill>
                  <a:srgbClr val="8CA6A6"/>
                </a:solidFill>
                <a:latin typeface="Fira Code"/>
                <a:ea typeface="Fira Code"/>
                <a:cs typeface="Fira Code"/>
                <a:sym typeface="Fira Code"/>
              </a:rPr>
              <a:t>// write miss</a:t>
            </a:r>
            <a:endParaRPr i="1" sz="1200">
              <a:solidFill>
                <a:srgbClr val="8CA6A6"/>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5842FF"/>
                </a:solidFill>
                <a:latin typeface="Fira Code"/>
                <a:ea typeface="Fira Code"/>
                <a:cs typeface="Fira Code"/>
                <a:sym typeface="Fira Code"/>
              </a:rPr>
              <a:t>32'd16</a:t>
            </a: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begin</a:t>
            </a:r>
            <a:endParaRPr b="1" sz="12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load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store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edit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1</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u_b_h_w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3'b010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din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32'h22222222</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addr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32'h000000024</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b="1" lang="zh-CN" sz="1200">
                <a:solidFill>
                  <a:srgbClr val="FF5792"/>
                </a:solidFill>
                <a:latin typeface="Fira Code"/>
                <a:ea typeface="Fira Code"/>
                <a:cs typeface="Fira Code"/>
                <a:sym typeface="Fira Code"/>
              </a:rPr>
              <a:t>end</a:t>
            </a:r>
            <a:endParaRPr b="1" sz="12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i="1" lang="zh-CN" sz="1200">
                <a:solidFill>
                  <a:srgbClr val="8CA6A6"/>
                </a:solidFill>
                <a:latin typeface="Fira Code"/>
                <a:ea typeface="Fira Code"/>
                <a:cs typeface="Fira Code"/>
                <a:sym typeface="Fira Code"/>
              </a:rPr>
              <a:t>// write hit</a:t>
            </a:r>
            <a:endParaRPr i="1" sz="1200">
              <a:solidFill>
                <a:srgbClr val="8CA6A6"/>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5842FF"/>
                </a:solidFill>
                <a:latin typeface="Fira Code"/>
                <a:ea typeface="Fira Code"/>
                <a:cs typeface="Fira Code"/>
                <a:sym typeface="Fira Code"/>
              </a:rPr>
              <a:t>32'd17</a:t>
            </a: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begin</a:t>
            </a:r>
            <a:endParaRPr b="1" sz="12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u_b_h_w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3'b010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addr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32'h00000014</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b="1" lang="zh-CN" sz="1200">
                <a:solidFill>
                  <a:srgbClr val="FF5792"/>
                </a:solidFill>
                <a:latin typeface="Fira Code"/>
                <a:ea typeface="Fira Code"/>
                <a:cs typeface="Fira Code"/>
                <a:sym typeface="Fira Code"/>
              </a:rPr>
              <a:t>end</a:t>
            </a:r>
            <a:endParaRPr b="1" sz="12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t/>
            </a:r>
            <a:endParaRPr i="1" sz="1200">
              <a:solidFill>
                <a:srgbClr val="8CA6A6"/>
              </a:solidFill>
              <a:latin typeface="Fira Code"/>
              <a:ea typeface="Fira Code"/>
              <a:cs typeface="Fira Code"/>
              <a:sym typeface="Fira Code"/>
            </a:endParaRPr>
          </a:p>
        </p:txBody>
      </p:sp>
      <p:sp>
        <p:nvSpPr>
          <p:cNvPr id="191" name="Google Shape;191;p32"/>
          <p:cNvSpPr txBox="1"/>
          <p:nvPr/>
        </p:nvSpPr>
        <p:spPr>
          <a:xfrm>
            <a:off x="5200225" y="710400"/>
            <a:ext cx="3000000" cy="4433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i="1" lang="zh-CN" sz="1200">
                <a:solidFill>
                  <a:srgbClr val="8CA6A6"/>
                </a:solidFill>
                <a:latin typeface="Fira Code"/>
                <a:ea typeface="Fira Code"/>
                <a:cs typeface="Fira Code"/>
                <a:sym typeface="Fira Code"/>
              </a:rPr>
              <a:t>// read line 0 of set 0, set recent bit</a:t>
            </a:r>
            <a:endParaRPr i="1" sz="1200">
              <a:solidFill>
                <a:srgbClr val="8CA6A6"/>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5842FF"/>
                </a:solidFill>
                <a:latin typeface="Fira Code"/>
                <a:ea typeface="Fira Code"/>
                <a:cs typeface="Fira Code"/>
                <a:sym typeface="Fira Code"/>
              </a:rPr>
              <a:t>32'd18</a:t>
            </a: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begin</a:t>
            </a:r>
            <a:endParaRPr b="1" sz="12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load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1</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store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edit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u_b_h_w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3'b010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din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addr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32'h00000004</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b="1" lang="zh-CN" sz="1200">
                <a:solidFill>
                  <a:srgbClr val="FF5792"/>
                </a:solidFill>
                <a:latin typeface="Fira Code"/>
                <a:ea typeface="Fira Code"/>
                <a:cs typeface="Fira Code"/>
                <a:sym typeface="Fira Code"/>
              </a:rPr>
              <a:t>end</a:t>
            </a:r>
            <a:endParaRPr b="1" sz="12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i="1" lang="zh-CN" sz="1200">
                <a:solidFill>
                  <a:srgbClr val="8CA6A6"/>
                </a:solidFill>
                <a:latin typeface="Fira Code"/>
                <a:ea typeface="Fira Code"/>
                <a:cs typeface="Fira Code"/>
                <a:sym typeface="Fira Code"/>
              </a:rPr>
              <a:t>// store to line 1 of set 0 due to line 0 recent</a:t>
            </a:r>
            <a:endParaRPr i="1" sz="1200">
              <a:solidFill>
                <a:srgbClr val="8CA6A6"/>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5842FF"/>
                </a:solidFill>
                <a:latin typeface="Fira Code"/>
                <a:ea typeface="Fira Code"/>
                <a:cs typeface="Fira Code"/>
                <a:sym typeface="Fira Code"/>
              </a:rPr>
              <a:t>32'd19</a:t>
            </a: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begin</a:t>
            </a:r>
            <a:endParaRPr b="1" sz="12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load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store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1</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edit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u_b_h_w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3'b010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din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32'h33333333</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addr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32'h00000204</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b="1" lang="zh-CN" sz="1200">
                <a:solidFill>
                  <a:srgbClr val="FF5792"/>
                </a:solidFill>
                <a:latin typeface="Fira Code"/>
                <a:ea typeface="Fira Code"/>
                <a:cs typeface="Fira Code"/>
                <a:sym typeface="Fira Code"/>
              </a:rPr>
              <a:t>end</a:t>
            </a:r>
            <a:endParaRPr i="1" sz="1200">
              <a:solidFill>
                <a:srgbClr val="8CA6A6"/>
              </a:solidFill>
              <a:latin typeface="Fira Code"/>
              <a:ea typeface="Fira Code"/>
              <a:cs typeface="Fira Code"/>
              <a:sym typeface="Fira Cod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Simulation</a:t>
            </a:r>
            <a:endParaRPr>
              <a:latin typeface="Avenir"/>
              <a:ea typeface="Avenir"/>
              <a:cs typeface="Avenir"/>
              <a:sym typeface="Avenir"/>
            </a:endParaRPr>
          </a:p>
        </p:txBody>
      </p:sp>
      <p:sp>
        <p:nvSpPr>
          <p:cNvPr id="197" name="Google Shape;197;p33"/>
          <p:cNvSpPr txBox="1"/>
          <p:nvPr/>
        </p:nvSpPr>
        <p:spPr>
          <a:xfrm>
            <a:off x="1049875" y="804625"/>
            <a:ext cx="3000000" cy="4433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i="1" lang="zh-CN" sz="1200">
                <a:solidFill>
                  <a:srgbClr val="8CA6A6"/>
                </a:solidFill>
                <a:latin typeface="Fira Code"/>
                <a:ea typeface="Fira Code"/>
                <a:cs typeface="Fira Code"/>
                <a:sym typeface="Fira Code"/>
              </a:rPr>
              <a:t>// edit line 1 of set 0, set dirty &amp; recent</a:t>
            </a:r>
            <a:endParaRPr i="1" sz="1200">
              <a:solidFill>
                <a:srgbClr val="8CA6A6"/>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5842FF"/>
                </a:solidFill>
                <a:latin typeface="Fira Code"/>
                <a:ea typeface="Fira Code"/>
                <a:cs typeface="Fira Code"/>
                <a:sym typeface="Fira Code"/>
              </a:rPr>
              <a:t>32'd20</a:t>
            </a: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begin</a:t>
            </a:r>
            <a:endParaRPr b="1" sz="12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load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store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edit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1</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u_b_h_w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3'b010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din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32'h44444444</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addr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32'h00000204</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b="1" lang="zh-CN" sz="1200">
                <a:solidFill>
                  <a:srgbClr val="FF5792"/>
                </a:solidFill>
                <a:latin typeface="Fira Code"/>
                <a:ea typeface="Fira Code"/>
                <a:cs typeface="Fira Code"/>
                <a:sym typeface="Fira Code"/>
              </a:rPr>
              <a:t>end</a:t>
            </a:r>
            <a:endParaRPr b="1" sz="12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i="1" lang="zh-CN" sz="1200">
                <a:solidFill>
                  <a:srgbClr val="8CA6A6"/>
                </a:solidFill>
                <a:latin typeface="Fira Code"/>
                <a:ea typeface="Fira Code"/>
                <a:cs typeface="Fira Code"/>
                <a:sym typeface="Fira Code"/>
              </a:rPr>
              <a:t>// read line 0 of set 0, set recent bit</a:t>
            </a:r>
            <a:endParaRPr i="1" sz="1200">
              <a:solidFill>
                <a:srgbClr val="8CA6A6"/>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5842FF"/>
                </a:solidFill>
                <a:latin typeface="Fira Code"/>
                <a:ea typeface="Fira Code"/>
                <a:cs typeface="Fira Code"/>
                <a:sym typeface="Fira Code"/>
              </a:rPr>
              <a:t>32'd21</a:t>
            </a: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begin</a:t>
            </a:r>
            <a:endParaRPr b="1" sz="12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load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1</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store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edit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u_b_h_w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3'b010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din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addr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32'h00000004</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b="1" lang="zh-CN" sz="1200">
                <a:solidFill>
                  <a:srgbClr val="FF5792"/>
                </a:solidFill>
                <a:latin typeface="Fira Code"/>
                <a:ea typeface="Fira Code"/>
                <a:cs typeface="Fira Code"/>
                <a:sym typeface="Fira Code"/>
              </a:rPr>
              <a:t>end</a:t>
            </a:r>
            <a:endParaRPr i="1" sz="1200">
              <a:solidFill>
                <a:srgbClr val="8CA6A6"/>
              </a:solidFill>
              <a:latin typeface="Fira Code"/>
              <a:ea typeface="Fira Code"/>
              <a:cs typeface="Fira Code"/>
              <a:sym typeface="Fira Code"/>
            </a:endParaRPr>
          </a:p>
        </p:txBody>
      </p:sp>
      <p:sp>
        <p:nvSpPr>
          <p:cNvPr id="198" name="Google Shape;198;p33"/>
          <p:cNvSpPr txBox="1"/>
          <p:nvPr/>
        </p:nvSpPr>
        <p:spPr>
          <a:xfrm>
            <a:off x="5137375" y="618150"/>
            <a:ext cx="3131400" cy="4433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i="1" lang="zh-CN" sz="1200">
                <a:solidFill>
                  <a:srgbClr val="8CA6A6"/>
                </a:solidFill>
                <a:latin typeface="Fira Code"/>
                <a:ea typeface="Fira Code"/>
                <a:cs typeface="Fira Code"/>
                <a:sym typeface="Fira Code"/>
              </a:rPr>
              <a:t>// read miss, tag mismatch. output tag (of line 1), valid and dirty == 1</a:t>
            </a:r>
            <a:endParaRPr i="1" sz="1200">
              <a:solidFill>
                <a:srgbClr val="8CA6A6"/>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5842FF"/>
                </a:solidFill>
                <a:latin typeface="Fira Code"/>
                <a:ea typeface="Fira Code"/>
                <a:cs typeface="Fira Code"/>
                <a:sym typeface="Fira Code"/>
              </a:rPr>
              <a:t>32'd22</a:t>
            </a: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begin</a:t>
            </a:r>
            <a:endParaRPr b="1" sz="12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load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1</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store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edit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u_b_h_w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3'b010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din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32'h0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addr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32'h00000404</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b="1" lang="zh-CN" sz="1200">
                <a:solidFill>
                  <a:srgbClr val="FF5792"/>
                </a:solidFill>
                <a:latin typeface="Fira Code"/>
                <a:ea typeface="Fira Code"/>
                <a:cs typeface="Fira Code"/>
                <a:sym typeface="Fira Code"/>
              </a:rPr>
              <a:t>end</a:t>
            </a:r>
            <a:endParaRPr b="1" sz="12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i="1" lang="zh-CN" sz="1200">
                <a:solidFill>
                  <a:srgbClr val="8CA6A6"/>
                </a:solidFill>
                <a:latin typeface="Fira Code"/>
                <a:ea typeface="Fira Code"/>
                <a:cs typeface="Fira Code"/>
                <a:sym typeface="Fira Code"/>
              </a:rPr>
              <a:t>// auto replace line 1 of set 0</a:t>
            </a:r>
            <a:endParaRPr i="1" sz="1200">
              <a:solidFill>
                <a:srgbClr val="8CA6A6"/>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5842FF"/>
                </a:solidFill>
                <a:latin typeface="Fira Code"/>
                <a:ea typeface="Fira Code"/>
                <a:cs typeface="Fira Code"/>
                <a:sym typeface="Fira Code"/>
              </a:rPr>
              <a:t>32'd23</a:t>
            </a: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begin</a:t>
            </a:r>
            <a:endParaRPr b="1" sz="12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load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store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1</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edit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u_b_h_w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3'b010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din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32'h55555555</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200">
                <a:solidFill>
                  <a:srgbClr val="005661"/>
                </a:solidFill>
                <a:latin typeface="Fira Code"/>
                <a:ea typeface="Fira Code"/>
                <a:cs typeface="Fira Code"/>
                <a:sym typeface="Fira Code"/>
              </a:rPr>
              <a:t>    addr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32'h00000404</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b="1" lang="zh-CN" sz="1200">
                <a:solidFill>
                  <a:srgbClr val="FF5792"/>
                </a:solidFill>
                <a:latin typeface="Fira Code"/>
                <a:ea typeface="Fira Code"/>
                <a:cs typeface="Fira Code"/>
                <a:sym typeface="Fira Code"/>
              </a:rPr>
              <a:t>end</a:t>
            </a:r>
            <a:endParaRPr i="1" sz="1200">
              <a:solidFill>
                <a:srgbClr val="8CA6A6"/>
              </a:solidFill>
              <a:latin typeface="Fira Code"/>
              <a:ea typeface="Fira Code"/>
              <a:cs typeface="Fira Code"/>
              <a:sym typeface="Fira Cod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Simulation</a:t>
            </a:r>
            <a:endParaRPr>
              <a:latin typeface="Avenir"/>
              <a:ea typeface="Avenir"/>
              <a:cs typeface="Avenir"/>
              <a:sym typeface="Avenir"/>
            </a:endParaRPr>
          </a:p>
        </p:txBody>
      </p:sp>
      <p:pic>
        <p:nvPicPr>
          <p:cNvPr id="204" name="Google Shape;204;p34"/>
          <p:cNvPicPr preferRelativeResize="0"/>
          <p:nvPr/>
        </p:nvPicPr>
        <p:blipFill>
          <a:blip r:embed="rId3">
            <a:alphaModFix/>
          </a:blip>
          <a:stretch>
            <a:fillRect/>
          </a:stretch>
        </p:blipFill>
        <p:spPr>
          <a:xfrm>
            <a:off x="568600" y="1017725"/>
            <a:ext cx="7614301" cy="3820974"/>
          </a:xfrm>
          <a:prstGeom prst="rect">
            <a:avLst/>
          </a:prstGeom>
          <a:noFill/>
          <a:ln>
            <a:noFill/>
          </a:ln>
        </p:spPr>
      </p:pic>
      <p:sp>
        <p:nvSpPr>
          <p:cNvPr id="205" name="Google Shape;205;p34"/>
          <p:cNvSpPr/>
          <p:nvPr/>
        </p:nvSpPr>
        <p:spPr>
          <a:xfrm>
            <a:off x="4805825" y="950175"/>
            <a:ext cx="573300" cy="3973500"/>
          </a:xfrm>
          <a:prstGeom prst="roundRect">
            <a:avLst>
              <a:gd fmla="val 16667" name="adj"/>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4"/>
          <p:cNvSpPr/>
          <p:nvPr/>
        </p:nvSpPr>
        <p:spPr>
          <a:xfrm>
            <a:off x="5379125" y="941463"/>
            <a:ext cx="573300" cy="3973500"/>
          </a:xfrm>
          <a:prstGeom prst="roundRect">
            <a:avLst>
              <a:gd fmla="val 16667" name="adj"/>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4"/>
          <p:cNvSpPr/>
          <p:nvPr/>
        </p:nvSpPr>
        <p:spPr>
          <a:xfrm>
            <a:off x="5057125" y="2446050"/>
            <a:ext cx="321900" cy="251400"/>
          </a:xfrm>
          <a:prstGeom prst="roundRect">
            <a:avLst>
              <a:gd fmla="val 16667" name="adj"/>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4"/>
          <p:cNvSpPr/>
          <p:nvPr/>
        </p:nvSpPr>
        <p:spPr>
          <a:xfrm>
            <a:off x="5630525" y="2446050"/>
            <a:ext cx="321900" cy="251400"/>
          </a:xfrm>
          <a:prstGeom prst="roundRect">
            <a:avLst>
              <a:gd fmla="val 16667" name="adj"/>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4"/>
          <p:cNvSpPr/>
          <p:nvPr/>
        </p:nvSpPr>
        <p:spPr>
          <a:xfrm>
            <a:off x="5630525" y="3689975"/>
            <a:ext cx="321900" cy="251400"/>
          </a:xfrm>
          <a:prstGeom prst="roundRect">
            <a:avLst>
              <a:gd fmla="val 16667" name="adj"/>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4"/>
          <p:cNvSpPr txBox="1"/>
          <p:nvPr/>
        </p:nvSpPr>
        <p:spPr>
          <a:xfrm>
            <a:off x="4483925" y="580875"/>
            <a:ext cx="950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200">
                <a:latin typeface="Avenir"/>
                <a:ea typeface="Avenir"/>
                <a:cs typeface="Avenir"/>
                <a:sym typeface="Avenir"/>
              </a:rPr>
              <a:t>Load miss</a:t>
            </a:r>
            <a:endParaRPr sz="1200">
              <a:latin typeface="Avenir"/>
              <a:ea typeface="Avenir"/>
              <a:cs typeface="Avenir"/>
              <a:sym typeface="Avenir"/>
            </a:endParaRPr>
          </a:p>
        </p:txBody>
      </p:sp>
      <p:sp>
        <p:nvSpPr>
          <p:cNvPr id="211" name="Google Shape;211;p34"/>
          <p:cNvSpPr txBox="1"/>
          <p:nvPr/>
        </p:nvSpPr>
        <p:spPr>
          <a:xfrm>
            <a:off x="5379125" y="580875"/>
            <a:ext cx="950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200">
                <a:latin typeface="Avenir"/>
                <a:ea typeface="Avenir"/>
                <a:cs typeface="Avenir"/>
                <a:sym typeface="Avenir"/>
              </a:rPr>
              <a:t>Load hit</a:t>
            </a:r>
            <a:endParaRPr sz="1200">
              <a:latin typeface="Avenir"/>
              <a:ea typeface="Avenir"/>
              <a:cs typeface="Avenir"/>
              <a:sym typeface="Aveni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Simulation</a:t>
            </a:r>
            <a:endParaRPr>
              <a:latin typeface="Avenir"/>
              <a:ea typeface="Avenir"/>
              <a:cs typeface="Avenir"/>
              <a:sym typeface="Avenir"/>
            </a:endParaRPr>
          </a:p>
        </p:txBody>
      </p:sp>
      <p:pic>
        <p:nvPicPr>
          <p:cNvPr id="217" name="Google Shape;217;p35"/>
          <p:cNvPicPr preferRelativeResize="0"/>
          <p:nvPr/>
        </p:nvPicPr>
        <p:blipFill>
          <a:blip r:embed="rId3">
            <a:alphaModFix/>
          </a:blip>
          <a:stretch>
            <a:fillRect/>
          </a:stretch>
        </p:blipFill>
        <p:spPr>
          <a:xfrm>
            <a:off x="600025" y="1017725"/>
            <a:ext cx="7652744" cy="3820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References</a:t>
            </a:r>
            <a:endParaRPr>
              <a:latin typeface="Avenir"/>
              <a:ea typeface="Avenir"/>
              <a:cs typeface="Avenir"/>
              <a:sym typeface="Avenir"/>
            </a:endParaRPr>
          </a:p>
        </p:txBody>
      </p:sp>
      <p:sp>
        <p:nvSpPr>
          <p:cNvPr id="223" name="Google Shape;22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Avenir"/>
              <a:buChar char="●"/>
            </a:pPr>
            <a:r>
              <a:rPr lang="zh-CN">
                <a:solidFill>
                  <a:schemeClr val="dk1"/>
                </a:solidFill>
                <a:latin typeface="Avenir"/>
                <a:ea typeface="Avenir"/>
                <a:cs typeface="Avenir"/>
                <a:sym typeface="Avenir"/>
              </a:rPr>
              <a:t>超标量处理器设计</a:t>
            </a:r>
            <a:endParaRPr>
              <a:solidFill>
                <a:schemeClr val="dk1"/>
              </a:solidFill>
              <a:latin typeface="Avenir"/>
              <a:ea typeface="Avenir"/>
              <a:cs typeface="Avenir"/>
              <a:sym typeface="Avenir"/>
            </a:endParaRPr>
          </a:p>
          <a:p>
            <a:pPr indent="-342900" lvl="0" marL="457200" rtl="0" algn="l">
              <a:lnSpc>
                <a:spcPct val="150000"/>
              </a:lnSpc>
              <a:spcBef>
                <a:spcPts val="0"/>
              </a:spcBef>
              <a:spcAft>
                <a:spcPts val="0"/>
              </a:spcAft>
              <a:buClr>
                <a:schemeClr val="dk1"/>
              </a:buClr>
              <a:buSzPts val="1800"/>
              <a:buFont typeface="Avenir"/>
              <a:buChar char="●"/>
            </a:pPr>
            <a:r>
              <a:rPr lang="zh-CN">
                <a:solidFill>
                  <a:schemeClr val="dk1"/>
                </a:solidFill>
                <a:latin typeface="Avenir"/>
                <a:ea typeface="Avenir"/>
                <a:cs typeface="Avenir"/>
                <a:sym typeface="Avenir"/>
              </a:rPr>
              <a:t>Modern Processor Design</a:t>
            </a:r>
            <a:endParaRPr>
              <a:solidFill>
                <a:schemeClr val="dk1"/>
              </a:solidFill>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Overview</a:t>
            </a:r>
            <a:endParaRPr>
              <a:latin typeface="Avenir"/>
              <a:ea typeface="Avenir"/>
              <a:cs typeface="Avenir"/>
              <a:sym typeface="Avenir"/>
            </a:endParaRPr>
          </a:p>
        </p:txBody>
      </p:sp>
      <p:sp>
        <p:nvSpPr>
          <p:cNvPr id="69" name="Google Shape;69;p15"/>
          <p:cNvSpPr txBox="1"/>
          <p:nvPr>
            <p:ph idx="1" type="body"/>
          </p:nvPr>
        </p:nvSpPr>
        <p:spPr>
          <a:xfrm>
            <a:off x="311700" y="1152475"/>
            <a:ext cx="8520600" cy="3671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Avenir"/>
              <a:buChar char="●"/>
            </a:pPr>
            <a:r>
              <a:rPr lang="zh-CN">
                <a:latin typeface="Avenir"/>
                <a:ea typeface="Avenir"/>
                <a:cs typeface="Avenir"/>
                <a:sym typeface="Avenir"/>
              </a:rPr>
              <a:t>Cache Overview</a:t>
            </a:r>
            <a:endParaRPr>
              <a:latin typeface="Avenir"/>
              <a:ea typeface="Avenir"/>
              <a:cs typeface="Avenir"/>
              <a:sym typeface="Avenir"/>
            </a:endParaRPr>
          </a:p>
          <a:p>
            <a:pPr indent="-342900" lvl="0" marL="457200" rtl="0" algn="l">
              <a:lnSpc>
                <a:spcPct val="150000"/>
              </a:lnSpc>
              <a:spcBef>
                <a:spcPts val="0"/>
              </a:spcBef>
              <a:spcAft>
                <a:spcPts val="0"/>
              </a:spcAft>
              <a:buSzPts val="1800"/>
              <a:buFont typeface="Avenir"/>
              <a:buChar char="●"/>
            </a:pPr>
            <a:r>
              <a:rPr lang="zh-CN">
                <a:latin typeface="Avenir"/>
                <a:ea typeface="Avenir"/>
                <a:cs typeface="Avenir"/>
                <a:sym typeface="Avenir"/>
              </a:rPr>
              <a:t>Configuration</a:t>
            </a:r>
            <a:endParaRPr>
              <a:latin typeface="Avenir"/>
              <a:ea typeface="Avenir"/>
              <a:cs typeface="Avenir"/>
              <a:sym typeface="Avenir"/>
            </a:endParaRPr>
          </a:p>
          <a:p>
            <a:pPr indent="-342900" lvl="0" marL="457200" rtl="0" algn="l">
              <a:lnSpc>
                <a:spcPct val="150000"/>
              </a:lnSpc>
              <a:spcBef>
                <a:spcPts val="0"/>
              </a:spcBef>
              <a:spcAft>
                <a:spcPts val="0"/>
              </a:spcAft>
              <a:buSzPts val="1800"/>
              <a:buFont typeface="Avenir"/>
              <a:buChar char="●"/>
            </a:pPr>
            <a:r>
              <a:rPr lang="zh-CN">
                <a:latin typeface="Avenir"/>
                <a:ea typeface="Avenir"/>
                <a:cs typeface="Avenir"/>
                <a:sym typeface="Avenir"/>
              </a:rPr>
              <a:t>Address Decoding</a:t>
            </a:r>
            <a:endParaRPr>
              <a:latin typeface="Avenir"/>
              <a:ea typeface="Avenir"/>
              <a:cs typeface="Avenir"/>
              <a:sym typeface="Avenir"/>
            </a:endParaRPr>
          </a:p>
          <a:p>
            <a:pPr indent="-342900" lvl="0" marL="457200" rtl="0" algn="l">
              <a:lnSpc>
                <a:spcPct val="150000"/>
              </a:lnSpc>
              <a:spcBef>
                <a:spcPts val="0"/>
              </a:spcBef>
              <a:spcAft>
                <a:spcPts val="0"/>
              </a:spcAft>
              <a:buSzPts val="1800"/>
              <a:buFont typeface="Avenir"/>
              <a:buChar char="●"/>
            </a:pPr>
            <a:r>
              <a:rPr lang="zh-CN">
                <a:latin typeface="Avenir"/>
                <a:ea typeface="Avenir"/>
                <a:cs typeface="Avenir"/>
                <a:sym typeface="Avenir"/>
              </a:rPr>
              <a:t>Cache Storage</a:t>
            </a:r>
            <a:endParaRPr>
              <a:latin typeface="Avenir"/>
              <a:ea typeface="Avenir"/>
              <a:cs typeface="Avenir"/>
              <a:sym typeface="Avenir"/>
            </a:endParaRPr>
          </a:p>
          <a:p>
            <a:pPr indent="-342900" lvl="0" marL="457200" rtl="0" algn="l">
              <a:lnSpc>
                <a:spcPct val="150000"/>
              </a:lnSpc>
              <a:spcBef>
                <a:spcPts val="0"/>
              </a:spcBef>
              <a:spcAft>
                <a:spcPts val="0"/>
              </a:spcAft>
              <a:buSzPts val="1800"/>
              <a:buFont typeface="Avenir"/>
              <a:buChar char="●"/>
            </a:pPr>
            <a:r>
              <a:rPr lang="zh-CN">
                <a:latin typeface="Avenir"/>
                <a:ea typeface="Avenir"/>
                <a:cs typeface="Avenir"/>
                <a:sym typeface="Avenir"/>
              </a:rPr>
              <a:t>Access Cache</a:t>
            </a:r>
            <a:endParaRPr>
              <a:latin typeface="Avenir"/>
              <a:ea typeface="Avenir"/>
              <a:cs typeface="Avenir"/>
              <a:sym typeface="Avenir"/>
            </a:endParaRPr>
          </a:p>
          <a:p>
            <a:pPr indent="-342900" lvl="0" marL="457200" rtl="0" algn="l">
              <a:lnSpc>
                <a:spcPct val="150000"/>
              </a:lnSpc>
              <a:spcBef>
                <a:spcPts val="0"/>
              </a:spcBef>
              <a:spcAft>
                <a:spcPts val="0"/>
              </a:spcAft>
              <a:buSzPts val="1800"/>
              <a:buFont typeface="Avenir"/>
              <a:buChar char="●"/>
            </a:pPr>
            <a:r>
              <a:rPr lang="zh-CN">
                <a:latin typeface="Avenir"/>
                <a:ea typeface="Avenir"/>
                <a:cs typeface="Avenir"/>
                <a:sym typeface="Avenir"/>
              </a:rPr>
              <a:t>Simulation</a:t>
            </a:r>
            <a:endParaRPr>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Cache Overview</a:t>
            </a:r>
            <a:endParaRPr>
              <a:latin typeface="Avenir"/>
              <a:ea typeface="Avenir"/>
              <a:cs typeface="Avenir"/>
              <a:sym typeface="Avenir"/>
            </a:endParaRPr>
          </a:p>
        </p:txBody>
      </p:sp>
      <p:pic>
        <p:nvPicPr>
          <p:cNvPr id="75" name="Google Shape;75;p16"/>
          <p:cNvPicPr preferRelativeResize="0"/>
          <p:nvPr/>
        </p:nvPicPr>
        <p:blipFill>
          <a:blip r:embed="rId3">
            <a:alphaModFix/>
          </a:blip>
          <a:stretch>
            <a:fillRect/>
          </a:stretch>
        </p:blipFill>
        <p:spPr>
          <a:xfrm>
            <a:off x="1426450" y="1549903"/>
            <a:ext cx="5760200" cy="2196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CN">
                <a:latin typeface="Avenir"/>
                <a:ea typeface="Avenir"/>
                <a:cs typeface="Avenir"/>
                <a:sym typeface="Avenir"/>
              </a:rPr>
              <a:t>Cache Overview</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pic>
        <p:nvPicPr>
          <p:cNvPr id="81" name="Google Shape;81;p17"/>
          <p:cNvPicPr preferRelativeResize="0"/>
          <p:nvPr/>
        </p:nvPicPr>
        <p:blipFill>
          <a:blip r:embed="rId3">
            <a:alphaModFix/>
          </a:blip>
          <a:stretch>
            <a:fillRect/>
          </a:stretch>
        </p:blipFill>
        <p:spPr>
          <a:xfrm>
            <a:off x="1985925" y="893250"/>
            <a:ext cx="5242399" cy="3982800"/>
          </a:xfrm>
          <a:prstGeom prst="rect">
            <a:avLst/>
          </a:prstGeom>
          <a:noFill/>
          <a:ln>
            <a:noFill/>
          </a:ln>
        </p:spPr>
      </p:pic>
      <p:sp>
        <p:nvSpPr>
          <p:cNvPr id="82" name="Google Shape;82;p17"/>
          <p:cNvSpPr/>
          <p:nvPr/>
        </p:nvSpPr>
        <p:spPr>
          <a:xfrm>
            <a:off x="2062850" y="1735675"/>
            <a:ext cx="917700" cy="572700"/>
          </a:xfrm>
          <a:prstGeom prst="roundRect">
            <a:avLst>
              <a:gd fmla="val 16667" name="adj"/>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3" name="Google Shape;83;p17"/>
          <p:cNvSpPr/>
          <p:nvPr/>
        </p:nvSpPr>
        <p:spPr>
          <a:xfrm>
            <a:off x="3096750" y="1735675"/>
            <a:ext cx="917700" cy="572700"/>
          </a:xfrm>
          <a:prstGeom prst="roundRect">
            <a:avLst>
              <a:gd fmla="val 16667" name="adj"/>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84" name="Google Shape;84;p17"/>
          <p:cNvSpPr txBox="1"/>
          <p:nvPr/>
        </p:nvSpPr>
        <p:spPr>
          <a:xfrm>
            <a:off x="1317675" y="1821925"/>
            <a:ext cx="66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a:solidFill>
                  <a:srgbClr val="FF9900"/>
                </a:solidFill>
                <a:latin typeface="Avenir"/>
                <a:ea typeface="Avenir"/>
                <a:cs typeface="Avenir"/>
                <a:sym typeface="Avenir"/>
              </a:rPr>
              <a:t>Lab 4</a:t>
            </a:r>
            <a:endParaRPr b="1">
              <a:solidFill>
                <a:srgbClr val="FF9900"/>
              </a:solidFill>
              <a:latin typeface="Avenir"/>
              <a:ea typeface="Avenir"/>
              <a:cs typeface="Avenir"/>
              <a:sym typeface="Avenir"/>
            </a:endParaRPr>
          </a:p>
        </p:txBody>
      </p:sp>
      <p:sp>
        <p:nvSpPr>
          <p:cNvPr id="85" name="Google Shape;85;p17"/>
          <p:cNvSpPr txBox="1"/>
          <p:nvPr/>
        </p:nvSpPr>
        <p:spPr>
          <a:xfrm>
            <a:off x="3237850" y="1292775"/>
            <a:ext cx="71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a:solidFill>
                  <a:schemeClr val="accent1"/>
                </a:solidFill>
                <a:latin typeface="Avenir"/>
                <a:ea typeface="Avenir"/>
                <a:cs typeface="Avenir"/>
                <a:sym typeface="Avenir"/>
              </a:rPr>
              <a:t>Lab 3</a:t>
            </a:r>
            <a:endParaRPr b="1">
              <a:solidFill>
                <a:schemeClr val="accent1"/>
              </a:solidFill>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CN">
                <a:latin typeface="Avenir"/>
                <a:ea typeface="Avenir"/>
                <a:cs typeface="Avenir"/>
                <a:sym typeface="Avenir"/>
              </a:rPr>
              <a:t>Cache Overview</a:t>
            </a:r>
            <a:endParaRPr>
              <a:latin typeface="Avenir"/>
              <a:ea typeface="Avenir"/>
              <a:cs typeface="Avenir"/>
              <a:sym typeface="Avenir"/>
            </a:endParaRPr>
          </a:p>
          <a:p>
            <a:pPr indent="0" lvl="0" marL="0" rtl="0" algn="l">
              <a:spcBef>
                <a:spcPts val="0"/>
              </a:spcBef>
              <a:spcAft>
                <a:spcPts val="0"/>
              </a:spcAft>
              <a:buClr>
                <a:schemeClr val="dk1"/>
              </a:buClr>
              <a:buSzPct val="39285"/>
              <a:buFont typeface="Arial"/>
              <a:buNone/>
            </a:pPr>
            <a:r>
              <a:t/>
            </a:r>
            <a:endParaRPr>
              <a:latin typeface="Avenir"/>
              <a:ea typeface="Avenir"/>
              <a:cs typeface="Avenir"/>
              <a:sym typeface="Avenir"/>
            </a:endParaRPr>
          </a:p>
          <a:p>
            <a:pPr indent="0" lvl="0" marL="0" rtl="0" algn="l">
              <a:spcBef>
                <a:spcPts val="0"/>
              </a:spcBef>
              <a:spcAft>
                <a:spcPts val="0"/>
              </a:spcAft>
              <a:buNone/>
            </a:pPr>
            <a:r>
              <a:t/>
            </a:r>
            <a:endParaRPr>
              <a:latin typeface="Avenir"/>
              <a:ea typeface="Avenir"/>
              <a:cs typeface="Avenir"/>
              <a:sym typeface="Avenir"/>
            </a:endParaRPr>
          </a:p>
        </p:txBody>
      </p:sp>
      <p:pic>
        <p:nvPicPr>
          <p:cNvPr id="91" name="Google Shape;91;p18"/>
          <p:cNvPicPr preferRelativeResize="0"/>
          <p:nvPr/>
        </p:nvPicPr>
        <p:blipFill>
          <a:blip r:embed="rId3">
            <a:alphaModFix/>
          </a:blip>
          <a:stretch>
            <a:fillRect/>
          </a:stretch>
        </p:blipFill>
        <p:spPr>
          <a:xfrm>
            <a:off x="1750025" y="912375"/>
            <a:ext cx="5794693" cy="4231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Configuration</a:t>
            </a:r>
            <a:endParaRPr>
              <a:latin typeface="Avenir"/>
              <a:ea typeface="Avenir"/>
              <a:cs typeface="Avenir"/>
              <a:sym typeface="Avenir"/>
            </a:endParaRPr>
          </a:p>
        </p:txBody>
      </p:sp>
      <p:sp>
        <p:nvSpPr>
          <p:cNvPr id="97" name="Google Shape;97;p19"/>
          <p:cNvSpPr txBox="1"/>
          <p:nvPr>
            <p:ph idx="1" type="body"/>
          </p:nvPr>
        </p:nvSpPr>
        <p:spPr>
          <a:xfrm>
            <a:off x="311700" y="1152475"/>
            <a:ext cx="8520600" cy="36717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50000"/>
              </a:lnSpc>
              <a:spcBef>
                <a:spcPts val="0"/>
              </a:spcBef>
              <a:spcAft>
                <a:spcPts val="0"/>
              </a:spcAft>
              <a:buSzPct val="100000"/>
              <a:buFont typeface="Avenir"/>
              <a:buChar char="●"/>
            </a:pPr>
            <a:r>
              <a:rPr lang="zh-CN">
                <a:latin typeface="Avenir"/>
                <a:ea typeface="Avenir"/>
                <a:cs typeface="Avenir"/>
                <a:sym typeface="Avenir"/>
              </a:rPr>
              <a:t>Block Size</a:t>
            </a:r>
            <a:endParaRPr>
              <a:latin typeface="Avenir"/>
              <a:ea typeface="Avenir"/>
              <a:cs typeface="Avenir"/>
              <a:sym typeface="Avenir"/>
            </a:endParaRPr>
          </a:p>
          <a:p>
            <a:pPr indent="-334327" lvl="0" marL="457200" rtl="0" algn="l">
              <a:lnSpc>
                <a:spcPct val="150000"/>
              </a:lnSpc>
              <a:spcBef>
                <a:spcPts val="0"/>
              </a:spcBef>
              <a:spcAft>
                <a:spcPts val="0"/>
              </a:spcAft>
              <a:buSzPct val="100000"/>
              <a:buFont typeface="Avenir"/>
              <a:buChar char="●"/>
            </a:pPr>
            <a:r>
              <a:rPr lang="zh-CN">
                <a:latin typeface="Avenir"/>
                <a:ea typeface="Avenir"/>
                <a:cs typeface="Avenir"/>
                <a:sym typeface="Avenir"/>
              </a:rPr>
              <a:t>Block Organization</a:t>
            </a:r>
            <a:endParaRPr>
              <a:latin typeface="Avenir"/>
              <a:ea typeface="Avenir"/>
              <a:cs typeface="Avenir"/>
              <a:sym typeface="Avenir"/>
            </a:endParaRPr>
          </a:p>
          <a:p>
            <a:pPr indent="-310832" lvl="1" marL="914400" rtl="0" algn="l">
              <a:lnSpc>
                <a:spcPct val="150000"/>
              </a:lnSpc>
              <a:spcBef>
                <a:spcPts val="0"/>
              </a:spcBef>
              <a:spcAft>
                <a:spcPts val="0"/>
              </a:spcAft>
              <a:buSzPct val="100000"/>
              <a:buFont typeface="Avenir"/>
              <a:buChar char="○"/>
            </a:pPr>
            <a:r>
              <a:rPr lang="zh-CN">
                <a:latin typeface="Avenir"/>
                <a:ea typeface="Avenir"/>
                <a:cs typeface="Avenir"/>
                <a:sym typeface="Avenir"/>
              </a:rPr>
              <a:t>Direct-mapped</a:t>
            </a:r>
            <a:endParaRPr>
              <a:latin typeface="Avenir"/>
              <a:ea typeface="Avenir"/>
              <a:cs typeface="Avenir"/>
              <a:sym typeface="Avenir"/>
            </a:endParaRPr>
          </a:p>
          <a:p>
            <a:pPr indent="-310832" lvl="1" marL="914400" rtl="0" algn="l">
              <a:lnSpc>
                <a:spcPct val="150000"/>
              </a:lnSpc>
              <a:spcBef>
                <a:spcPts val="0"/>
              </a:spcBef>
              <a:spcAft>
                <a:spcPts val="0"/>
              </a:spcAft>
              <a:buSzPct val="100000"/>
              <a:buFont typeface="Avenir"/>
              <a:buChar char="○"/>
            </a:pPr>
            <a:r>
              <a:rPr lang="zh-CN">
                <a:latin typeface="Avenir"/>
                <a:ea typeface="Avenir"/>
                <a:cs typeface="Avenir"/>
                <a:sym typeface="Avenir"/>
              </a:rPr>
              <a:t>Fully associative</a:t>
            </a:r>
            <a:endParaRPr>
              <a:latin typeface="Avenir"/>
              <a:ea typeface="Avenir"/>
              <a:cs typeface="Avenir"/>
              <a:sym typeface="Avenir"/>
            </a:endParaRPr>
          </a:p>
          <a:p>
            <a:pPr indent="-310832" lvl="1" marL="914400" rtl="0" algn="l">
              <a:lnSpc>
                <a:spcPct val="150000"/>
              </a:lnSpc>
              <a:spcBef>
                <a:spcPts val="0"/>
              </a:spcBef>
              <a:spcAft>
                <a:spcPts val="0"/>
              </a:spcAft>
              <a:buClr>
                <a:srgbClr val="FF9900"/>
              </a:buClr>
              <a:buSzPct val="100000"/>
              <a:buFont typeface="Avenir"/>
              <a:buChar char="○"/>
            </a:pPr>
            <a:r>
              <a:rPr b="1" lang="zh-CN">
                <a:solidFill>
                  <a:srgbClr val="FF9900"/>
                </a:solidFill>
                <a:latin typeface="Avenir"/>
                <a:ea typeface="Avenir"/>
                <a:cs typeface="Avenir"/>
                <a:sym typeface="Avenir"/>
              </a:rPr>
              <a:t>Set-associative</a:t>
            </a:r>
            <a:endParaRPr b="1">
              <a:solidFill>
                <a:srgbClr val="FF9900"/>
              </a:solidFill>
              <a:latin typeface="Avenir"/>
              <a:ea typeface="Avenir"/>
              <a:cs typeface="Avenir"/>
              <a:sym typeface="Avenir"/>
            </a:endParaRPr>
          </a:p>
          <a:p>
            <a:pPr indent="-334327" lvl="0" marL="457200" rtl="0" algn="l">
              <a:lnSpc>
                <a:spcPct val="150000"/>
              </a:lnSpc>
              <a:spcBef>
                <a:spcPts val="0"/>
              </a:spcBef>
              <a:spcAft>
                <a:spcPts val="0"/>
              </a:spcAft>
              <a:buSzPct val="100000"/>
              <a:buFont typeface="Avenir"/>
              <a:buChar char="●"/>
            </a:pPr>
            <a:r>
              <a:rPr lang="zh-CN">
                <a:latin typeface="Avenir"/>
                <a:ea typeface="Avenir"/>
                <a:cs typeface="Avenir"/>
                <a:sym typeface="Avenir"/>
              </a:rPr>
              <a:t>Block replacement policy</a:t>
            </a:r>
            <a:endParaRPr>
              <a:latin typeface="Avenir"/>
              <a:ea typeface="Avenir"/>
              <a:cs typeface="Avenir"/>
              <a:sym typeface="Avenir"/>
            </a:endParaRPr>
          </a:p>
          <a:p>
            <a:pPr indent="-310832" lvl="1" marL="914400" rtl="0" algn="l">
              <a:lnSpc>
                <a:spcPct val="150000"/>
              </a:lnSpc>
              <a:spcBef>
                <a:spcPts val="0"/>
              </a:spcBef>
              <a:spcAft>
                <a:spcPts val="0"/>
              </a:spcAft>
              <a:buSzPct val="100000"/>
              <a:buFont typeface="Avenir"/>
              <a:buChar char="○"/>
            </a:pPr>
            <a:r>
              <a:rPr lang="zh-CN">
                <a:latin typeface="Avenir"/>
                <a:ea typeface="Avenir"/>
                <a:cs typeface="Avenir"/>
                <a:sym typeface="Avenir"/>
              </a:rPr>
              <a:t>FIFO</a:t>
            </a:r>
            <a:endParaRPr>
              <a:latin typeface="Avenir"/>
              <a:ea typeface="Avenir"/>
              <a:cs typeface="Avenir"/>
              <a:sym typeface="Avenir"/>
            </a:endParaRPr>
          </a:p>
          <a:p>
            <a:pPr indent="-310832" lvl="1" marL="914400" rtl="0" algn="l">
              <a:lnSpc>
                <a:spcPct val="150000"/>
              </a:lnSpc>
              <a:spcBef>
                <a:spcPts val="0"/>
              </a:spcBef>
              <a:spcAft>
                <a:spcPts val="0"/>
              </a:spcAft>
              <a:buClr>
                <a:srgbClr val="FF9900"/>
              </a:buClr>
              <a:buSzPct val="100000"/>
              <a:buFont typeface="Avenir"/>
              <a:buChar char="○"/>
            </a:pPr>
            <a:r>
              <a:rPr b="1" lang="zh-CN">
                <a:solidFill>
                  <a:srgbClr val="FF9900"/>
                </a:solidFill>
                <a:latin typeface="Avenir"/>
                <a:ea typeface="Avenir"/>
                <a:cs typeface="Avenir"/>
                <a:sym typeface="Avenir"/>
              </a:rPr>
              <a:t>LRU</a:t>
            </a:r>
            <a:endParaRPr b="1">
              <a:solidFill>
                <a:srgbClr val="FF9900"/>
              </a:solidFill>
              <a:latin typeface="Avenir"/>
              <a:ea typeface="Avenir"/>
              <a:cs typeface="Avenir"/>
              <a:sym typeface="Avenir"/>
            </a:endParaRPr>
          </a:p>
          <a:p>
            <a:pPr indent="-310832" lvl="1" marL="914400" rtl="0" algn="l">
              <a:lnSpc>
                <a:spcPct val="150000"/>
              </a:lnSpc>
              <a:spcBef>
                <a:spcPts val="0"/>
              </a:spcBef>
              <a:spcAft>
                <a:spcPts val="0"/>
              </a:spcAft>
              <a:buSzPct val="100000"/>
              <a:buFont typeface="Avenir"/>
              <a:buChar char="○"/>
            </a:pPr>
            <a:r>
              <a:rPr lang="zh-CN">
                <a:latin typeface="Avenir"/>
                <a:ea typeface="Avenir"/>
                <a:cs typeface="Avenir"/>
                <a:sym typeface="Avenir"/>
              </a:rPr>
              <a:t>Random</a:t>
            </a:r>
            <a:endParaRPr>
              <a:latin typeface="Avenir"/>
              <a:ea typeface="Avenir"/>
              <a:cs typeface="Avenir"/>
              <a:sym typeface="Avenir"/>
            </a:endParaRPr>
          </a:p>
          <a:p>
            <a:pPr indent="-334327" lvl="0" marL="457200" rtl="0" algn="l">
              <a:lnSpc>
                <a:spcPct val="150000"/>
              </a:lnSpc>
              <a:spcBef>
                <a:spcPts val="0"/>
              </a:spcBef>
              <a:spcAft>
                <a:spcPts val="0"/>
              </a:spcAft>
              <a:buSzPct val="100000"/>
              <a:buFont typeface="Avenir"/>
              <a:buChar char="●"/>
            </a:pPr>
            <a:r>
              <a:rPr lang="zh-CN">
                <a:latin typeface="Avenir"/>
                <a:ea typeface="Avenir"/>
                <a:cs typeface="Avenir"/>
                <a:sym typeface="Avenir"/>
              </a:rPr>
              <a:t>Write policy</a:t>
            </a:r>
            <a:endParaRPr>
              <a:latin typeface="Avenir"/>
              <a:ea typeface="Avenir"/>
              <a:cs typeface="Avenir"/>
              <a:sym typeface="Avenir"/>
            </a:endParaRPr>
          </a:p>
          <a:p>
            <a:pPr indent="-310832" lvl="1" marL="914400" rtl="0" algn="l">
              <a:lnSpc>
                <a:spcPct val="150000"/>
              </a:lnSpc>
              <a:spcBef>
                <a:spcPts val="0"/>
              </a:spcBef>
              <a:spcAft>
                <a:spcPts val="0"/>
              </a:spcAft>
              <a:buClr>
                <a:srgbClr val="FF9900"/>
              </a:buClr>
              <a:buSzPct val="100000"/>
              <a:buFont typeface="Avenir"/>
              <a:buChar char="○"/>
            </a:pPr>
            <a:r>
              <a:rPr b="1" lang="zh-CN">
                <a:solidFill>
                  <a:srgbClr val="FF9900"/>
                </a:solidFill>
                <a:latin typeface="Avenir"/>
                <a:ea typeface="Avenir"/>
                <a:cs typeface="Avenir"/>
                <a:sym typeface="Avenir"/>
              </a:rPr>
              <a:t>Writeback</a:t>
            </a:r>
            <a:endParaRPr b="1">
              <a:solidFill>
                <a:srgbClr val="FF9900"/>
              </a:solidFill>
              <a:latin typeface="Avenir"/>
              <a:ea typeface="Avenir"/>
              <a:cs typeface="Avenir"/>
              <a:sym typeface="Avenir"/>
            </a:endParaRPr>
          </a:p>
          <a:p>
            <a:pPr indent="-310832" lvl="1" marL="914400" rtl="0" algn="l">
              <a:lnSpc>
                <a:spcPct val="150000"/>
              </a:lnSpc>
              <a:spcBef>
                <a:spcPts val="0"/>
              </a:spcBef>
              <a:spcAft>
                <a:spcPts val="0"/>
              </a:spcAft>
              <a:buSzPct val="100000"/>
              <a:buFont typeface="Avenir"/>
              <a:buChar char="○"/>
            </a:pPr>
            <a:r>
              <a:rPr lang="zh-CN">
                <a:latin typeface="Avenir"/>
                <a:ea typeface="Avenir"/>
                <a:cs typeface="Avenir"/>
                <a:sym typeface="Avenir"/>
              </a:rPr>
              <a:t>Write-through</a:t>
            </a:r>
            <a:endParaRPr>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Configuration</a:t>
            </a:r>
            <a:endParaRPr>
              <a:latin typeface="Avenir"/>
              <a:ea typeface="Avenir"/>
              <a:cs typeface="Avenir"/>
              <a:sym typeface="Aveni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Avenir"/>
              <a:buChar char="●"/>
            </a:pPr>
            <a:r>
              <a:rPr lang="zh-CN">
                <a:latin typeface="Avenir"/>
                <a:ea typeface="Avenir"/>
                <a:cs typeface="Avenir"/>
                <a:sym typeface="Avenir"/>
              </a:rPr>
              <a:t>64 cache lines </a:t>
            </a:r>
            <a:endParaRPr>
              <a:latin typeface="Avenir"/>
              <a:ea typeface="Avenir"/>
              <a:cs typeface="Avenir"/>
              <a:sym typeface="Avenir"/>
            </a:endParaRPr>
          </a:p>
          <a:p>
            <a:pPr indent="-317500" lvl="1" marL="914400" rtl="0" algn="l">
              <a:lnSpc>
                <a:spcPct val="150000"/>
              </a:lnSpc>
              <a:spcBef>
                <a:spcPts val="0"/>
              </a:spcBef>
              <a:spcAft>
                <a:spcPts val="0"/>
              </a:spcAft>
              <a:buSzPts val="1400"/>
              <a:buFont typeface="Avenir"/>
              <a:buChar char="○"/>
            </a:pPr>
            <a:r>
              <a:rPr lang="zh-CN">
                <a:latin typeface="Avenir"/>
                <a:ea typeface="Avenir"/>
                <a:cs typeface="Avenir"/>
                <a:sym typeface="Avenir"/>
              </a:rPr>
              <a:t>Cache Line Size = 16 Bytes = 4 words = 4 * 32 bits</a:t>
            </a:r>
            <a:endParaRPr>
              <a:latin typeface="Avenir"/>
              <a:ea typeface="Avenir"/>
              <a:cs typeface="Avenir"/>
              <a:sym typeface="Avenir"/>
            </a:endParaRPr>
          </a:p>
          <a:p>
            <a:pPr indent="-342900" lvl="0" marL="457200" rtl="0" algn="l">
              <a:lnSpc>
                <a:spcPct val="150000"/>
              </a:lnSpc>
              <a:spcBef>
                <a:spcPts val="0"/>
              </a:spcBef>
              <a:spcAft>
                <a:spcPts val="0"/>
              </a:spcAft>
              <a:buSzPts val="1800"/>
              <a:buFont typeface="Avenir"/>
              <a:buChar char="●"/>
            </a:pPr>
            <a:r>
              <a:rPr lang="zh-CN">
                <a:latin typeface="Avenir"/>
                <a:ea typeface="Avenir"/>
                <a:cs typeface="Avenir"/>
                <a:sym typeface="Avenir"/>
              </a:rPr>
              <a:t>2-way set associative</a:t>
            </a:r>
            <a:endParaRPr>
              <a:latin typeface="Avenir"/>
              <a:ea typeface="Avenir"/>
              <a:cs typeface="Avenir"/>
              <a:sym typeface="Avenir"/>
            </a:endParaRPr>
          </a:p>
          <a:p>
            <a:pPr indent="-342900" lvl="0" marL="457200" rtl="0" algn="l">
              <a:lnSpc>
                <a:spcPct val="150000"/>
              </a:lnSpc>
              <a:spcBef>
                <a:spcPts val="0"/>
              </a:spcBef>
              <a:spcAft>
                <a:spcPts val="0"/>
              </a:spcAft>
              <a:buSzPts val="1800"/>
              <a:buFont typeface="Avenir"/>
              <a:buChar char="●"/>
            </a:pPr>
            <a:r>
              <a:rPr lang="zh-CN">
                <a:latin typeface="Avenir"/>
                <a:ea typeface="Avenir"/>
                <a:cs typeface="Avenir"/>
                <a:sym typeface="Avenir"/>
              </a:rPr>
              <a:t>Replacement policy: LRU</a:t>
            </a:r>
            <a:endParaRPr>
              <a:latin typeface="Avenir"/>
              <a:ea typeface="Avenir"/>
              <a:cs typeface="Avenir"/>
              <a:sym typeface="Avenir"/>
            </a:endParaRPr>
          </a:p>
          <a:p>
            <a:pPr indent="-342900" lvl="0" marL="457200" rtl="0" algn="l">
              <a:lnSpc>
                <a:spcPct val="150000"/>
              </a:lnSpc>
              <a:spcBef>
                <a:spcPts val="0"/>
              </a:spcBef>
              <a:spcAft>
                <a:spcPts val="0"/>
              </a:spcAft>
              <a:buSzPts val="1800"/>
              <a:buFont typeface="Avenir"/>
              <a:buChar char="●"/>
            </a:pPr>
            <a:r>
              <a:rPr lang="zh-CN">
                <a:latin typeface="Avenir"/>
                <a:ea typeface="Avenir"/>
                <a:cs typeface="Avenir"/>
                <a:sym typeface="Avenir"/>
              </a:rPr>
              <a:t>Write policy</a:t>
            </a:r>
            <a:endParaRPr>
              <a:latin typeface="Avenir"/>
              <a:ea typeface="Avenir"/>
              <a:cs typeface="Avenir"/>
              <a:sym typeface="Avenir"/>
            </a:endParaRPr>
          </a:p>
          <a:p>
            <a:pPr indent="-317500" lvl="1" marL="914400" rtl="0" algn="l">
              <a:lnSpc>
                <a:spcPct val="150000"/>
              </a:lnSpc>
              <a:spcBef>
                <a:spcPts val="0"/>
              </a:spcBef>
              <a:spcAft>
                <a:spcPts val="0"/>
              </a:spcAft>
              <a:buSzPts val="1400"/>
              <a:buFont typeface="Avenir"/>
              <a:buChar char="○"/>
            </a:pPr>
            <a:r>
              <a:rPr lang="zh-CN">
                <a:latin typeface="Avenir"/>
                <a:ea typeface="Avenir"/>
                <a:cs typeface="Avenir"/>
                <a:sym typeface="Avenir"/>
              </a:rPr>
              <a:t>Write Back</a:t>
            </a:r>
            <a:endParaRPr>
              <a:latin typeface="Avenir"/>
              <a:ea typeface="Avenir"/>
              <a:cs typeface="Avenir"/>
              <a:sym typeface="Avenir"/>
            </a:endParaRPr>
          </a:p>
          <a:p>
            <a:pPr indent="-317500" lvl="1" marL="914400" rtl="0" algn="l">
              <a:lnSpc>
                <a:spcPct val="150000"/>
              </a:lnSpc>
              <a:spcBef>
                <a:spcPts val="0"/>
              </a:spcBef>
              <a:spcAft>
                <a:spcPts val="0"/>
              </a:spcAft>
              <a:buSzPts val="1400"/>
              <a:buFont typeface="Avenir"/>
              <a:buChar char="○"/>
            </a:pPr>
            <a:r>
              <a:rPr lang="zh-CN">
                <a:latin typeface="Avenir"/>
                <a:ea typeface="Avenir"/>
                <a:cs typeface="Avenir"/>
                <a:sym typeface="Avenir"/>
              </a:rPr>
              <a:t>Write Allocate</a:t>
            </a:r>
            <a:endParaRPr>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Address Decoding</a:t>
            </a:r>
            <a:endParaRPr>
              <a:latin typeface="Avenir"/>
              <a:ea typeface="Avenir"/>
              <a:cs typeface="Avenir"/>
              <a:sym typeface="Aveni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FF9900"/>
              </a:buClr>
              <a:buSzPts val="1800"/>
              <a:buFont typeface="Avenir"/>
              <a:buChar char="●"/>
            </a:pPr>
            <a:r>
              <a:rPr lang="zh-CN">
                <a:solidFill>
                  <a:srgbClr val="FF9900"/>
                </a:solidFill>
                <a:latin typeface="Avenir"/>
                <a:ea typeface="Avenir"/>
                <a:cs typeface="Avenir"/>
                <a:sym typeface="Avenir"/>
              </a:rPr>
              <a:t>Offset</a:t>
            </a:r>
            <a:endParaRPr>
              <a:solidFill>
                <a:srgbClr val="FF9900"/>
              </a:solidFill>
              <a:latin typeface="Avenir"/>
              <a:ea typeface="Avenir"/>
              <a:cs typeface="Avenir"/>
              <a:sym typeface="Avenir"/>
            </a:endParaRPr>
          </a:p>
          <a:p>
            <a:pPr indent="-317500" lvl="1" marL="914400" rtl="0" algn="l">
              <a:lnSpc>
                <a:spcPct val="150000"/>
              </a:lnSpc>
              <a:spcBef>
                <a:spcPts val="0"/>
              </a:spcBef>
              <a:spcAft>
                <a:spcPts val="0"/>
              </a:spcAft>
              <a:buSzPts val="1400"/>
              <a:buFont typeface="Avenir"/>
              <a:buChar char="○"/>
            </a:pPr>
            <a:r>
              <a:rPr lang="zh-CN">
                <a:latin typeface="Avenir"/>
                <a:ea typeface="Avenir"/>
                <a:cs typeface="Avenir"/>
                <a:sym typeface="Avenir"/>
              </a:rPr>
              <a:t>log2(cache line size) = 4 bits</a:t>
            </a:r>
            <a:endParaRPr>
              <a:latin typeface="Avenir"/>
              <a:ea typeface="Avenir"/>
              <a:cs typeface="Avenir"/>
              <a:sym typeface="Avenir"/>
            </a:endParaRPr>
          </a:p>
          <a:p>
            <a:pPr indent="-342900" lvl="0" marL="457200" rtl="0" algn="l">
              <a:lnSpc>
                <a:spcPct val="150000"/>
              </a:lnSpc>
              <a:spcBef>
                <a:spcPts val="0"/>
              </a:spcBef>
              <a:spcAft>
                <a:spcPts val="0"/>
              </a:spcAft>
              <a:buClr>
                <a:srgbClr val="FF9900"/>
              </a:buClr>
              <a:buSzPts val="1800"/>
              <a:buFont typeface="Avenir"/>
              <a:buChar char="●"/>
            </a:pPr>
            <a:r>
              <a:rPr lang="zh-CN">
                <a:solidFill>
                  <a:srgbClr val="FF9900"/>
                </a:solidFill>
                <a:latin typeface="Avenir"/>
                <a:ea typeface="Avenir"/>
                <a:cs typeface="Avenir"/>
                <a:sym typeface="Avenir"/>
              </a:rPr>
              <a:t>Index</a:t>
            </a:r>
            <a:endParaRPr>
              <a:solidFill>
                <a:srgbClr val="FF9900"/>
              </a:solidFill>
              <a:latin typeface="Avenir"/>
              <a:ea typeface="Avenir"/>
              <a:cs typeface="Avenir"/>
              <a:sym typeface="Avenir"/>
            </a:endParaRPr>
          </a:p>
          <a:p>
            <a:pPr indent="-317500" lvl="1" marL="914400" rtl="0" algn="l">
              <a:lnSpc>
                <a:spcPct val="150000"/>
              </a:lnSpc>
              <a:spcBef>
                <a:spcPts val="0"/>
              </a:spcBef>
              <a:spcAft>
                <a:spcPts val="0"/>
              </a:spcAft>
              <a:buSzPts val="1400"/>
              <a:buFont typeface="Avenir"/>
              <a:buChar char="○"/>
            </a:pPr>
            <a:r>
              <a:rPr lang="zh-CN">
                <a:latin typeface="Avenir"/>
                <a:ea typeface="Avenir"/>
                <a:cs typeface="Avenir"/>
                <a:sym typeface="Avenir"/>
              </a:rPr>
              <a:t>log2(# cache line) - log2(cache assoc) = 5 bits</a:t>
            </a:r>
            <a:endParaRPr>
              <a:latin typeface="Avenir"/>
              <a:ea typeface="Avenir"/>
              <a:cs typeface="Avenir"/>
              <a:sym typeface="Avenir"/>
            </a:endParaRPr>
          </a:p>
          <a:p>
            <a:pPr indent="-342900" lvl="0" marL="457200" rtl="0" algn="l">
              <a:lnSpc>
                <a:spcPct val="150000"/>
              </a:lnSpc>
              <a:spcBef>
                <a:spcPts val="0"/>
              </a:spcBef>
              <a:spcAft>
                <a:spcPts val="0"/>
              </a:spcAft>
              <a:buClr>
                <a:srgbClr val="FF9900"/>
              </a:buClr>
              <a:buSzPts val="1800"/>
              <a:buFont typeface="Avenir"/>
              <a:buChar char="●"/>
            </a:pPr>
            <a:r>
              <a:rPr lang="zh-CN">
                <a:solidFill>
                  <a:srgbClr val="FF9900"/>
                </a:solidFill>
                <a:latin typeface="Avenir"/>
                <a:ea typeface="Avenir"/>
                <a:cs typeface="Avenir"/>
                <a:sym typeface="Avenir"/>
              </a:rPr>
              <a:t>Tag</a:t>
            </a:r>
            <a:endParaRPr>
              <a:solidFill>
                <a:srgbClr val="FF9900"/>
              </a:solidFill>
              <a:latin typeface="Avenir"/>
              <a:ea typeface="Avenir"/>
              <a:cs typeface="Avenir"/>
              <a:sym typeface="Avenir"/>
            </a:endParaRPr>
          </a:p>
          <a:p>
            <a:pPr indent="-317500" lvl="1" marL="914400" rtl="0" algn="l">
              <a:lnSpc>
                <a:spcPct val="150000"/>
              </a:lnSpc>
              <a:spcBef>
                <a:spcPts val="0"/>
              </a:spcBef>
              <a:spcAft>
                <a:spcPts val="0"/>
              </a:spcAft>
              <a:buSzPts val="1400"/>
              <a:buFont typeface="Avenir"/>
              <a:buChar char="○"/>
            </a:pPr>
            <a:r>
              <a:rPr lang="zh-CN">
                <a:latin typeface="Avenir"/>
                <a:ea typeface="Avenir"/>
                <a:cs typeface="Avenir"/>
                <a:sym typeface="Avenir"/>
              </a:rPr>
              <a:t>32 - Offset - Index = 23 bits</a:t>
            </a:r>
            <a:endParaRPr>
              <a:latin typeface="Avenir"/>
              <a:ea typeface="Avenir"/>
              <a:cs typeface="Avenir"/>
              <a:sym typeface="Avenir"/>
            </a:endParaRPr>
          </a:p>
        </p:txBody>
      </p:sp>
      <p:pic>
        <p:nvPicPr>
          <p:cNvPr id="110" name="Google Shape;110;p21"/>
          <p:cNvPicPr preferRelativeResize="0"/>
          <p:nvPr/>
        </p:nvPicPr>
        <p:blipFill>
          <a:blip r:embed="rId3">
            <a:alphaModFix/>
          </a:blip>
          <a:stretch>
            <a:fillRect/>
          </a:stretch>
        </p:blipFill>
        <p:spPr>
          <a:xfrm>
            <a:off x="787875" y="3586526"/>
            <a:ext cx="7568251" cy="91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