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Abril Fatface"/>
      <p:regular r:id="rId36"/>
    </p:embeddedFont>
    <p:embeddedFont>
      <p:font typeface="Libre Baskerville"/>
      <p:regular r:id="rId37"/>
      <p:bold r:id="rId38"/>
      <p:italic r:id="rId39"/>
    </p:embeddedFont>
    <p:embeddedFont>
      <p:font typeface="Fira Code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F53C9FD-EAED-480C-AD0E-DA4F9EE7D873}">
  <a:tblStyle styleId="{CF53C9FD-EAED-480C-AD0E-DA4F9EE7D8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Code-regular.fntdata"/><Relationship Id="rId20" Type="http://schemas.openxmlformats.org/officeDocument/2006/relationships/slide" Target="slides/slide14.xml"/><Relationship Id="rId41" Type="http://schemas.openxmlformats.org/officeDocument/2006/relationships/font" Target="fonts/FiraCode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LibreBaskerville-regular.fntdata"/><Relationship Id="rId14" Type="http://schemas.openxmlformats.org/officeDocument/2006/relationships/slide" Target="slides/slide8.xml"/><Relationship Id="rId36" Type="http://schemas.openxmlformats.org/officeDocument/2006/relationships/font" Target="fonts/AbrilFatface-regular.fntdata"/><Relationship Id="rId17" Type="http://schemas.openxmlformats.org/officeDocument/2006/relationships/slide" Target="slides/slide11.xml"/><Relationship Id="rId39" Type="http://schemas.openxmlformats.org/officeDocument/2006/relationships/font" Target="fonts/LibreBaskerville-italic.fntdata"/><Relationship Id="rId16" Type="http://schemas.openxmlformats.org/officeDocument/2006/relationships/slide" Target="slides/slide10.xml"/><Relationship Id="rId38" Type="http://schemas.openxmlformats.org/officeDocument/2006/relationships/font" Target="fonts/LibreBaskerville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大家好，今天延续实验3，给大家讲一下实验4，这个实验的内容是实现cache controller，并且将cache接入pipeline cpu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82f149c2cd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82f149c2cd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S_WAIT：执行之前由于miss而不能进行的cache操作。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2f149c2cd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82f149c2cd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如果cache miss并且不用做替换或者替换的cache line是clean的话，就转移到S_FILL状态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接下来的流程就和之前一样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82f149c2cd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82f149c2cd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S_WAIT：执行之前由于miss而不能进行的cache操作。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7d9c6fe6a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7d9c6fe6a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在逻辑上了解cache controller的工作过程之后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我们再来看一下对应的代码实现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在实验二中，我们已经讲过状态机的写法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首先是状态定义，这一了这5中状态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然后是一个state和next_state的寄存器，记录当前状态和下一个状态。同时这里在write back和refill的时候涉及到传输多个word, 所以这里会有word_count何next_word_count这两个寄存器，表明当前传输的是第几个word, 下一次要传输第几个word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然后接下来这部分一个时序逻辑的状态转移，更新state和word_count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7d9c6fe6a7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7d9c6fe6a7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接下来这部分组合逻辑，用来判断下一个状态，这里我们要决定next_state和next_word_count这两个值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如果当前是IDLE状态，如果接收到read/write请求，并且cache hit了下一个状态应该转移到什么，如果miss并且dirty要转移到什么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然后看一下这个S_BACK状态，是写回memory的，要决定next_state和next_word_count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如果一个word写成功，也就是收到了memory ack信号，并且这是要写的最后一个word的话，应该转移到refill状态，否则还是back状态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然后更新next_word_count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7d9c6fe6a7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7d9c6fe6a7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S_FILL跟S_BACK同理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17b9782d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517b9782d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最后是</a:t>
            </a:r>
            <a:r>
              <a:rPr lang="zh-CN"/>
              <a:t>输出逻辑，这里有两部分输出逻辑，一部门是输出给cache的，一部分是输出给memory的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比如idle状态接收请求要访问cache,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写回时要读cache,写memory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refill是要读memory, 写cache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7d9c6fe6a7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7d9c6fe6a7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518581778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518581778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实现完了cache controller之后接下来的任务是把cache接到我们的pipeline cpu上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这里一个比较重要的事情是，如果cache不能快速的返回数据的话，pipeline要stall,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所以cache controller里面要做一个stall的判断。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这个图可能画的有点问题，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比如cache stall信号会给到hazard detection unit, 然后这个unit在控制pipeline registers和pc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51c0ac86f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51c0ac86f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882f89a0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882f89a0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这个ppt主要将一下内容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首先介绍一下cache controller和cpu和memory的</a:t>
            </a:r>
            <a:r>
              <a:rPr lang="zh-CN"/>
              <a:t>接口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接下来是cache controller</a:t>
            </a:r>
            <a:r>
              <a:rPr lang="zh-CN"/>
              <a:t>状态机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然后</a:t>
            </a:r>
            <a:r>
              <a:rPr lang="zh-CN"/>
              <a:t>看一下代码实现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最后是仿真示例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51c0ac86f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51c0ac86f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51c0ac86f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51c0ac86f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82f149c2cd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82f149c2cd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517b9782d7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517b9782d7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7d9c6fe6a7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7d9c6fe6a7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7d9c6fe6a7_2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7d9c6fe6a7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7d9c6fe6a7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7d9c6fe6a7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7d9c6fe6a7_2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7d9c6fe6a7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7d9c6fe6a7_2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7d9c6fe6a7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517b9782d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517b9782d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0db5ea9d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0db5ea9d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上一个实验我们讲过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cache controller是cache的管理单元。它从core接收读写请求，然后访问cache，根据hit miss情况读写cache和内存。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如果cache hit了，controller就会把数据返回给core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如果cache miss了，controller就需要请求lower level memory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在实现上，cache controller就是一个有限状态机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701d86a1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701d86a1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在</a:t>
            </a:r>
            <a:r>
              <a:rPr lang="zh-CN"/>
              <a:t>进入cache controller的工作过程之前，我们先来看一下他和cpu的接口以及他和memory的接口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首先在cpu端需要接收读写请求，处理完请求后需要返回数据。既然是接收读写请求，就要知道是读还是写，读写的类型，读写地址，写的话写的数据是什么，。处理完请求后，读数据的话要返回数据给cpu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然后在memory端，需要把dirty的数据写回memory, 或者从memory load数据。实验里面cache和memory交互数据的时候是一个word一个word发送的，每次读写成功一个word, memory都会给一个ack信号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517b9782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517b9782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这个实验我们实现左边这个cache controller的状态机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7d9c6fe6a7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7d9c6fe6a7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这个实验我们实现左边这个cache controller的状态机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首先图里有这几个状态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S_IDLE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S_PRE_BACK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S_BACK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S_FILL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S_WAIT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PRE_ACK和BACK这两个状态做的是replace dity数据的时候，从cache读数据写回Memory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FILL是从memory读数据写回cache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WAIT是在miss并且cache refill完成后再做一次request操作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接下来我们看一下这个状态机的状态转移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82f149c2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82f149c2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状态机一开是在IDLE状态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在IDLE状态接收到ｃａｃｈｅ读写请求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这个请求会被发送给ｌａｂ３实现的ｃａｃｈｅ，时钟下降沿的时候cache会处理请求 如果ｈｉｔ，　ｌａｂ３就做出了一系列操作，比如ｗｒｉｔｅ更新ｃａｃｈｅ，更新ｌｒｕ数据，ｒｅａｄ返回ｄａｔａ。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在ｈｉｔ的情况下，状态机一直处于ｉｄｌｅ状态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82f149c2c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82f149c2c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如果是cache miss, 并且要替换的是一个dirty cache line，那么久要先把dirty数据写回，然后从memory load数据，最后再来serve 刚刚这个request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然后写回是在这两个状态机做的。首先要说明的是，在和memory交互的时候，数据是一个word一个word发送的, memory读写一个word需要4个时钟周期。我们这里的cache line有4个word, 所以要和memory交互四次。实验的逻辑中是下降沿从cache读一个word, 然后接下来的上升沿将这个word写回memory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首先是S_PRE_BACK状态，</a:t>
            </a:r>
            <a:r>
              <a:rPr lang="zh-CN">
                <a:solidFill>
                  <a:schemeClr val="dk1"/>
                </a:solidFill>
              </a:rPr>
              <a:t>为了写回，先进行一次读cache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S_BACK：上升沿将上个状态的数据写回到memory，下降沿从cache读下次需要写回的数据（因此最后一次读无意义），由计数器控制直到整个cache line全部写回。cache controller需要等待memory给出ack信号，才能进行状态的改变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写完之后，转移到S_FILL状态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82f149c2cd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82f149c2cd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数据写回之后要从memory load request的cache line, 这是在S_FILL状态完成的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S_FILL：上升沿从memory读取数据，下降沿向cache写入数据，由计数器控制直到整个cache line全部写入。与S_BACK类似，需要等待ack信号。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venir"/>
                <a:ea typeface="Avenir"/>
                <a:cs typeface="Avenir"/>
                <a:sym typeface="Avenir"/>
              </a:rPr>
              <a:t>       </a:t>
            </a:r>
            <a:r>
              <a:rPr lang="zh-CN">
                <a:latin typeface="Avenir"/>
                <a:ea typeface="Avenir"/>
                <a:cs typeface="Avenir"/>
                <a:sym typeface="Avenir"/>
              </a:rPr>
              <a:t>Arch Lab4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623625" y="2834125"/>
            <a:ext cx="5208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venir"/>
                <a:ea typeface="Avenir"/>
                <a:cs typeface="Avenir"/>
                <a:sym typeface="Avenir"/>
              </a:rPr>
              <a:t>Pipelined CPU with Cache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600" y="1674000"/>
            <a:ext cx="1952349" cy="195234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6886275" y="4743300"/>
            <a:ext cx="22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ibre Baskerville"/>
                <a:ea typeface="Libre Baskerville"/>
                <a:cs typeface="Libre Baskerville"/>
                <a:sym typeface="Libre Baskerville"/>
              </a:rPr>
              <a:t>Chenlu Miao 11/2022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CN">
                <a:latin typeface="Avenir"/>
                <a:ea typeface="Avenir"/>
                <a:cs typeface="Avenir"/>
                <a:sym typeface="Avenir"/>
              </a:rPr>
              <a:t>Cache Controller FSM – Miss &amp; Dirty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 rotWithShape="1">
          <a:blip r:embed="rId3">
            <a:alphaModFix/>
          </a:blip>
          <a:srcRect b="2416" l="1703" r="934" t="7094"/>
          <a:stretch/>
        </p:blipFill>
        <p:spPr>
          <a:xfrm>
            <a:off x="1022188" y="1113725"/>
            <a:ext cx="6742824" cy="39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/>
          <p:nvPr/>
        </p:nvSpPr>
        <p:spPr>
          <a:xfrm>
            <a:off x="2823875" y="3996300"/>
            <a:ext cx="2382300" cy="108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venir"/>
                <a:ea typeface="Avenir"/>
                <a:cs typeface="Avenir"/>
                <a:sym typeface="Avenir"/>
              </a:rPr>
              <a:t>Cache Controller FSM – Miss &amp; Clean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 rotWithShape="1">
          <a:blip r:embed="rId3">
            <a:alphaModFix/>
          </a:blip>
          <a:srcRect b="2416" l="1703" r="934" t="7094"/>
          <a:stretch/>
        </p:blipFill>
        <p:spPr>
          <a:xfrm>
            <a:off x="1022188" y="1113725"/>
            <a:ext cx="6742824" cy="39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/>
          <p:nvPr/>
        </p:nvSpPr>
        <p:spPr>
          <a:xfrm>
            <a:off x="5112000" y="2857950"/>
            <a:ext cx="2840100" cy="1459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CN">
                <a:latin typeface="Avenir"/>
                <a:ea typeface="Avenir"/>
                <a:cs typeface="Avenir"/>
                <a:sym typeface="Avenir"/>
              </a:rPr>
              <a:t>Cache Controller FSM – Miss &amp; Clean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 b="2416" l="1703" r="934" t="7094"/>
          <a:stretch/>
        </p:blipFill>
        <p:spPr>
          <a:xfrm>
            <a:off x="1022188" y="1113725"/>
            <a:ext cx="6742824" cy="39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/>
          <p:nvPr/>
        </p:nvSpPr>
        <p:spPr>
          <a:xfrm>
            <a:off x="2861700" y="3969450"/>
            <a:ext cx="2342100" cy="1110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>
                <a:latin typeface="Avenir"/>
                <a:ea typeface="Avenir"/>
                <a:cs typeface="Avenir"/>
                <a:sym typeface="Avenir"/>
              </a:rPr>
              <a:t>Code: </a:t>
            </a:r>
            <a:r>
              <a:rPr lang="zh-CN" sz="2800">
                <a:latin typeface="Avenir"/>
                <a:ea typeface="Avenir"/>
                <a:cs typeface="Avenir"/>
                <a:sym typeface="Avenir"/>
              </a:rPr>
              <a:t>Cache Controller</a:t>
            </a:r>
            <a:endParaRPr sz="28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4814300" y="1424950"/>
            <a:ext cx="4577100" cy="31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always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@ (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posedge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clk)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begin</a:t>
            </a:r>
            <a:endParaRPr b="1" sz="13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if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(rst)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begin</a:t>
            </a:r>
            <a:endParaRPr b="1" sz="13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state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&lt;=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S_IDLE;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word_count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&lt;=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3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2'b00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end</a:t>
            </a:r>
            <a:endParaRPr b="1" sz="13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else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begin</a:t>
            </a:r>
            <a:endParaRPr b="1" sz="13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state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&lt;=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next_state;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word_count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&lt;=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next_word_count;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end</a:t>
            </a:r>
            <a:endParaRPr b="1" sz="13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end</a:t>
            </a:r>
            <a:endParaRPr b="1" sz="13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75650" y="1496475"/>
            <a:ext cx="5084100" cy="3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localparam</a:t>
            </a:r>
            <a:endParaRPr b="1" sz="13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S_IDLE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3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S_PRE_BACK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3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S_BACK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3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S_FILL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3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S_WAIT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3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reg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[</a:t>
            </a:r>
            <a:r>
              <a:rPr lang="zh-CN" sz="13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r>
              <a:rPr lang="zh-CN" sz="13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zh-CN" sz="13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]state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3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reg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[</a:t>
            </a:r>
            <a:r>
              <a:rPr lang="zh-CN" sz="13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r>
              <a:rPr lang="zh-CN" sz="13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zh-CN" sz="13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]next_state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3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reg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[ELEMENT_WORDS_WIDTH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-</a:t>
            </a:r>
            <a:r>
              <a:rPr lang="zh-CN" sz="13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r>
              <a:rPr lang="zh-CN" sz="13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zh-CN" sz="13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]word_count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3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reg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[ELEMENT_WORDS_WIDTH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-</a:t>
            </a:r>
            <a:r>
              <a:rPr lang="zh-CN" sz="13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r>
              <a:rPr lang="zh-CN" sz="13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zh-CN" sz="13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]next_word_count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3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Code: Cache Controller</a:t>
            </a:r>
            <a:endParaRPr sz="28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368175" y="1249625"/>
            <a:ext cx="8110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04040"/>
              </a:solidFill>
              <a:highlight>
                <a:srgbClr val="FCFCFC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-49550" y="1017725"/>
            <a:ext cx="5084100" cy="4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1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always</a:t>
            </a: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@ (</a:t>
            </a:r>
            <a:r>
              <a:rPr b="1" lang="zh-CN" sz="11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*</a:t>
            </a: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) </a:t>
            </a:r>
            <a:r>
              <a:rPr b="1" lang="zh-CN" sz="11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begin</a:t>
            </a:r>
            <a:endParaRPr b="1" sz="11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1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if</a:t>
            </a: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(rst) </a:t>
            </a:r>
            <a:r>
              <a:rPr b="1" lang="zh-CN" sz="11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begin</a:t>
            </a:r>
            <a:endParaRPr b="1" sz="11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next_state </a:t>
            </a:r>
            <a:r>
              <a:rPr b="1" lang="zh-CN" sz="11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S_IDLE;</a:t>
            </a:r>
            <a:endParaRPr sz="11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next_word_count </a:t>
            </a:r>
            <a:r>
              <a:rPr b="1" lang="zh-CN" sz="11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1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2'b00</a:t>
            </a: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1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1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end</a:t>
            </a:r>
            <a:endParaRPr b="1" sz="11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1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else</a:t>
            </a: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1" lang="zh-CN" sz="11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begin</a:t>
            </a:r>
            <a:endParaRPr b="1" sz="11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r>
              <a:rPr b="1" lang="zh-CN" sz="11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case</a:t>
            </a: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(state)</a:t>
            </a:r>
            <a:endParaRPr sz="11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S_IDLE: </a:t>
            </a:r>
            <a:r>
              <a:rPr b="1" lang="zh-CN" sz="11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begin</a:t>
            </a:r>
            <a:endParaRPr b="1" sz="11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    </a:t>
            </a:r>
            <a:r>
              <a:rPr b="1" lang="zh-CN" sz="11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if</a:t>
            </a: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(en_r </a:t>
            </a:r>
            <a:r>
              <a:rPr b="1" lang="zh-CN" sz="11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||</a:t>
            </a: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en_w) </a:t>
            </a:r>
            <a:r>
              <a:rPr b="1" lang="zh-CN" sz="11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begin</a:t>
            </a:r>
            <a:endParaRPr b="1" sz="11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        </a:t>
            </a:r>
            <a:r>
              <a:rPr b="1" lang="zh-CN" sz="11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if</a:t>
            </a: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(cache_hit)</a:t>
            </a:r>
            <a:endParaRPr sz="11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            next_state </a:t>
            </a:r>
            <a:r>
              <a:rPr b="1" lang="zh-CN" sz="11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??;</a:t>
            </a:r>
            <a:endParaRPr sz="11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        </a:t>
            </a:r>
            <a:r>
              <a:rPr b="1" lang="zh-CN" sz="11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else</a:t>
            </a: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1" lang="zh-CN" sz="11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if</a:t>
            </a: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(cache_valid </a:t>
            </a:r>
            <a:r>
              <a:rPr b="1" lang="zh-CN" sz="11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&amp;&amp;</a:t>
            </a: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cache_dirty)</a:t>
            </a:r>
            <a:endParaRPr sz="11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            next_state </a:t>
            </a:r>
            <a:r>
              <a:rPr b="1" lang="zh-CN" sz="11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??;</a:t>
            </a:r>
            <a:endParaRPr sz="11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        </a:t>
            </a:r>
            <a:r>
              <a:rPr b="1" lang="zh-CN" sz="11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else</a:t>
            </a:r>
            <a:endParaRPr b="1" sz="11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            next_state </a:t>
            </a:r>
            <a:r>
              <a:rPr b="1" lang="zh-CN" sz="11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??;</a:t>
            </a:r>
            <a:endParaRPr sz="11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    </a:t>
            </a:r>
            <a:r>
              <a:rPr b="1" lang="zh-CN" sz="11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end</a:t>
            </a:r>
            <a:endParaRPr b="1" sz="11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    next_word_count </a:t>
            </a:r>
            <a:r>
              <a:rPr b="1" lang="zh-CN" sz="11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1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2'b00</a:t>
            </a: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1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</a:t>
            </a:r>
            <a:r>
              <a:rPr b="1" lang="zh-CN" sz="11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end</a:t>
            </a:r>
            <a:endParaRPr b="1" sz="11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5230350" y="916875"/>
            <a:ext cx="3808500" cy="40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S_PRE_BACK: </a:t>
            </a:r>
            <a:r>
              <a:rPr b="1" lang="zh-CN" sz="11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begin</a:t>
            </a:r>
            <a:endParaRPr b="1" sz="11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next_state </a:t>
            </a:r>
            <a:r>
              <a:rPr b="1" lang="zh-CN" sz="11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??;</a:t>
            </a:r>
            <a:endParaRPr sz="11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next_word_count </a:t>
            </a:r>
            <a:r>
              <a:rPr b="1" lang="zh-CN" sz="11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1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2'b00</a:t>
            </a: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1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1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end</a:t>
            </a:r>
            <a:endParaRPr b="1" sz="11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S_BACK: </a:t>
            </a:r>
            <a:r>
              <a:rPr b="1" lang="zh-CN" sz="11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begin</a:t>
            </a:r>
            <a:endParaRPr b="1" sz="11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1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if</a:t>
            </a: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(mem_ack_i </a:t>
            </a:r>
            <a:r>
              <a:rPr b="1" lang="zh-CN" sz="11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&amp;&amp;</a:t>
            </a: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word_count </a:t>
            </a:r>
            <a:r>
              <a:rPr b="1" lang="zh-CN" sz="11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==</a:t>
            </a: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endParaRPr i="1" sz="1100">
              <a:solidFill>
                <a:srgbClr val="8CA6A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next_state </a:t>
            </a:r>
            <a:r>
              <a:rPr b="1" lang="zh-CN" sz="11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??;</a:t>
            </a:r>
            <a:endParaRPr sz="11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1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else</a:t>
            </a:r>
            <a:endParaRPr b="1" sz="11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next_state </a:t>
            </a:r>
            <a:r>
              <a:rPr b="1" lang="zh-CN" sz="11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??;</a:t>
            </a:r>
            <a:endParaRPr sz="11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1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if</a:t>
            </a: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(mem_ack_i)</a:t>
            </a:r>
            <a:endParaRPr sz="11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next_word_count </a:t>
            </a:r>
            <a:r>
              <a:rPr b="1" lang="zh-CN" sz="11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??;</a:t>
            </a:r>
            <a:endParaRPr sz="11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1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else</a:t>
            </a:r>
            <a:endParaRPr b="1" sz="11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next_word_count </a:t>
            </a:r>
            <a:r>
              <a:rPr b="1" lang="zh-CN" sz="11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word_count;</a:t>
            </a:r>
            <a:endParaRPr sz="11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1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end</a:t>
            </a:r>
            <a:endParaRPr b="1" sz="11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Code: Cache Controller</a:t>
            </a:r>
            <a:endParaRPr sz="28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368175" y="1249625"/>
            <a:ext cx="8110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04040"/>
              </a:solidFill>
              <a:highlight>
                <a:srgbClr val="FCFCFC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475700" y="1087125"/>
            <a:ext cx="6312900" cy="43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S_FILL: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begin</a:t>
            </a:r>
            <a:endParaRPr b="1" sz="12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if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(mem_ack_i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&amp;&amp;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word_count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==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next_state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??;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else</a:t>
            </a:r>
            <a:endParaRPr b="1" sz="12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next_state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??;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if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(mem_ack_i)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next_word_count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??;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else</a:t>
            </a:r>
            <a:endParaRPr b="1" sz="12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next_word_count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word_count;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end</a:t>
            </a:r>
            <a:endParaRPr b="1" sz="12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S_WAIT: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begin</a:t>
            </a:r>
            <a:endParaRPr b="1" sz="12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next_state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??;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next_word_count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2'b00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end</a:t>
            </a:r>
            <a:endParaRPr b="1" sz="12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venir"/>
                <a:ea typeface="Avenir"/>
                <a:cs typeface="Avenir"/>
                <a:sym typeface="Avenir"/>
              </a:rPr>
              <a:t>Code: Cache Controller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547175" y="1477400"/>
            <a:ext cx="787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237850" y="1392150"/>
            <a:ext cx="40737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always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@ (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*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)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begin</a:t>
            </a:r>
            <a:endParaRPr b="1" sz="13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case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(state)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S_IDLE, S_WAIT: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begin</a:t>
            </a:r>
            <a:endParaRPr b="1" sz="13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cache_addr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addr_rw;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cache_load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en_r;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cache_edit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en_w;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cache_store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3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1'b0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cache_u_b_h_w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u_b_h_w;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cache_din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data_w;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end</a:t>
            </a:r>
            <a:endParaRPr b="1" sz="13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</a:t>
            </a:r>
            <a:endParaRPr b="1" sz="13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4243750" y="0"/>
            <a:ext cx="4407900" cy="55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S_BACK, S_PRE_BACK: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begin</a:t>
            </a:r>
            <a:endParaRPr b="1" sz="13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cache_addr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...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cache_load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3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1'b0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cache_edit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3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1'b0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cache_store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3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1'b0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cache_u_b_h_w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3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3'b010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cache_din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3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32'b0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end</a:t>
            </a:r>
            <a:endParaRPr b="1" sz="13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S_FILL: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begin</a:t>
            </a:r>
            <a:endParaRPr b="1" sz="13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cache_addr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cache_load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3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1'b0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cache_edit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3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1'b0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cache_store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mem_ack_i;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cache_u_b_h_w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3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3'b010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cache_din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mem_data_i;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end</a:t>
            </a:r>
            <a:endParaRPr b="1" sz="13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endcase</a:t>
            </a:r>
            <a:endParaRPr b="1" sz="13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end</a:t>
            </a:r>
            <a:endParaRPr b="1" sz="13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assign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data_r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cache_dout;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venir"/>
                <a:ea typeface="Avenir"/>
                <a:cs typeface="Avenir"/>
                <a:sym typeface="Avenir"/>
              </a:rPr>
              <a:t>Code: Cache Controller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4" name="Google Shape;174;p29"/>
          <p:cNvSpPr txBox="1"/>
          <p:nvPr/>
        </p:nvSpPr>
        <p:spPr>
          <a:xfrm>
            <a:off x="547175" y="1477400"/>
            <a:ext cx="787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5" name="Google Shape;175;p29"/>
          <p:cNvSpPr txBox="1"/>
          <p:nvPr/>
        </p:nvSpPr>
        <p:spPr>
          <a:xfrm>
            <a:off x="59475" y="1134475"/>
            <a:ext cx="4512600" cy="3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always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@ (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*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)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begin</a:t>
            </a:r>
            <a:endParaRPr b="1" sz="13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case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(next_state)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S_IDLE, S_PRE_BACK, S_WAIT: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begin</a:t>
            </a:r>
            <a:endParaRPr b="1" sz="13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mem_cs_o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3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1'b0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mem_we_o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3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1'b0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mem_addr_o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3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32'b0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end</a:t>
            </a:r>
            <a:endParaRPr b="1" sz="13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S_BACK: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begin</a:t>
            </a:r>
            <a:endParaRPr b="1" sz="13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mem_cs_o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3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1'b1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mem_we_o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3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1'b1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mem_addr_o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end</a:t>
            </a:r>
            <a:endParaRPr b="1" sz="13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29"/>
          <p:cNvSpPr txBox="1"/>
          <p:nvPr/>
        </p:nvSpPr>
        <p:spPr>
          <a:xfrm>
            <a:off x="4736100" y="1477400"/>
            <a:ext cx="44079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S_FILL: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begin</a:t>
            </a:r>
            <a:endParaRPr b="1" sz="13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mem_cs_o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3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1'b1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mem_we_o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3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1'b0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mem_addr_o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end</a:t>
            </a:r>
            <a:endParaRPr b="1" sz="13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endcase</a:t>
            </a:r>
            <a:endParaRPr b="1" sz="13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end</a:t>
            </a:r>
            <a:endParaRPr b="1" sz="13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assign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mem_data_o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cache_dout;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445025"/>
            <a:ext cx="179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CN">
                <a:latin typeface="Avenir"/>
                <a:ea typeface="Avenir"/>
                <a:cs typeface="Avenir"/>
                <a:sym typeface="Avenir"/>
              </a:rPr>
              <a:t>Pipelined CPU with Cache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82" name="Google Shape;182;p30"/>
          <p:cNvPicPr preferRelativeResize="0"/>
          <p:nvPr/>
        </p:nvPicPr>
        <p:blipFill rotWithShape="1">
          <a:blip r:embed="rId3">
            <a:alphaModFix/>
          </a:blip>
          <a:srcRect b="1613" l="0" r="0" t="0"/>
          <a:stretch/>
        </p:blipFill>
        <p:spPr>
          <a:xfrm>
            <a:off x="2391133" y="0"/>
            <a:ext cx="675286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0" y="421475"/>
            <a:ext cx="595500" cy="16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bril Fatface"/>
                <a:ea typeface="Abril Fatface"/>
                <a:cs typeface="Abril Fatface"/>
                <a:sym typeface="Abril Fatface"/>
              </a:rPr>
              <a:t>ROM</a:t>
            </a:r>
            <a:endParaRPr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graphicFrame>
        <p:nvGraphicFramePr>
          <p:cNvPr id="188" name="Google Shape;188;p31"/>
          <p:cNvGraphicFramePr/>
          <p:nvPr/>
        </p:nvGraphicFramePr>
        <p:xfrm>
          <a:off x="501925" y="240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{CF53C9FD-EAED-480C-AD0E-DA4F9EE7D873}</a:tableStyleId>
              </a:tblPr>
              <a:tblGrid>
                <a:gridCol w="539875"/>
                <a:gridCol w="1291900"/>
                <a:gridCol w="705650"/>
                <a:gridCol w="984150"/>
                <a:gridCol w="2053725"/>
                <a:gridCol w="2911675"/>
              </a:tblGrid>
              <a:tr h="293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NO.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Instruction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Addr.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Label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ASM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Comment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</a:tr>
              <a:tr h="2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00000013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__start: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addi x0, x0, 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</a:tr>
              <a:tr h="2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01c00083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4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lb x1, 0x01C(x0)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F0F0F0F0 in 0x1C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FFFFFFF0 miss, read 0x010~0x01C to set 1 line 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</a:tr>
              <a:tr h="2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01c01103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8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lh x2, 0x01C(x0)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FFFFF0F0 hit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</a:tr>
              <a:tr h="2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3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01c02183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lw x3, 0x01C(x0) 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F0F0F0F0 hit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</a:tr>
              <a:tr h="2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4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01c04203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lbu x4, 0x01C(x0)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000000F0 hit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</a:tr>
              <a:tr h="2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5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01c05283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14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lhu x5, 0x01C(x0)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0000F0F0 hit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</a:tr>
              <a:tr h="2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6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21002003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18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lw x0, 0x210(x0)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miss, read 0x210~0x21C to cache set 1 line 1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7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abcde0b7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1C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lui x1 0xABCDE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8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71c08093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addi x1, x1, 0x71C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x1 = 0xABCDE71C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9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00100023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24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sb x1, 0x0(x0)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miss, read 0x000~0x00C to cache set 0 line 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00101223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28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sh x1, 0x4(x0)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hit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11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00102423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2C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sw x1, 0x8(x0)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hit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venir"/>
                <a:ea typeface="Avenir"/>
                <a:cs typeface="Avenir"/>
                <a:sym typeface="Avenir"/>
              </a:rPr>
              <a:t>Overview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6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●"/>
            </a:pPr>
            <a:r>
              <a:rPr lang="zh-CN">
                <a:latin typeface="Avenir"/>
                <a:ea typeface="Avenir"/>
                <a:cs typeface="Avenir"/>
                <a:sym typeface="Avenir"/>
              </a:rPr>
              <a:t>Cache Overview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●"/>
            </a:pPr>
            <a:r>
              <a:rPr lang="zh-CN">
                <a:latin typeface="Avenir"/>
                <a:ea typeface="Avenir"/>
                <a:cs typeface="Avenir"/>
                <a:sym typeface="Avenir"/>
              </a:rPr>
              <a:t>Cache Controller Interfaces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●"/>
            </a:pPr>
            <a:r>
              <a:rPr lang="zh-CN">
                <a:latin typeface="Avenir"/>
                <a:ea typeface="Avenir"/>
                <a:cs typeface="Avenir"/>
                <a:sym typeface="Avenir"/>
              </a:rPr>
              <a:t>Cache Controller FSM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●"/>
            </a:pPr>
            <a:r>
              <a:rPr lang="zh-CN">
                <a:latin typeface="Avenir"/>
                <a:ea typeface="Avenir"/>
                <a:cs typeface="Avenir"/>
                <a:sym typeface="Avenir"/>
              </a:rPr>
              <a:t>Code: Cache Controller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●"/>
            </a:pPr>
            <a:r>
              <a:rPr lang="zh-CN">
                <a:latin typeface="Avenir"/>
                <a:ea typeface="Avenir"/>
                <a:cs typeface="Avenir"/>
                <a:sym typeface="Avenir"/>
              </a:rPr>
              <a:t>Simulation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0" y="421475"/>
            <a:ext cx="595500" cy="16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bril Fatface"/>
                <a:ea typeface="Abril Fatface"/>
                <a:cs typeface="Abril Fatface"/>
                <a:sym typeface="Abril Fatface"/>
              </a:rPr>
              <a:t>ROM</a:t>
            </a:r>
            <a:endParaRPr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graphicFrame>
        <p:nvGraphicFramePr>
          <p:cNvPr id="194" name="Google Shape;194;p32"/>
          <p:cNvGraphicFramePr/>
          <p:nvPr/>
        </p:nvGraphicFramePr>
        <p:xfrm>
          <a:off x="501925" y="240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{CF53C9FD-EAED-480C-AD0E-DA4F9EE7D873}</a:tableStyleId>
              </a:tblPr>
              <a:tblGrid>
                <a:gridCol w="539875"/>
                <a:gridCol w="1291900"/>
                <a:gridCol w="705650"/>
                <a:gridCol w="984150"/>
                <a:gridCol w="2053725"/>
                <a:gridCol w="2911675"/>
              </a:tblGrid>
              <a:tr h="293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NO.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Instruction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Addr.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Label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ASM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Comment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</a:tr>
              <a:tr h="2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12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20002303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30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lw x6, 0x200(x0)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miss, read 0x200~0x20C to cache set 0 line 1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</a:tr>
              <a:tr h="2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13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40002383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34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lw x7, 0x400(x0)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miss, write 0x000~0x00C back to ram, then read 0x400~40C to cache set 0 line 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</a:tr>
              <a:tr h="2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14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41002403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38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lw x8, 0x410(x0)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miss, no write back because of clean, read 0x410~41C to chache set 1 line 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</a:tr>
              <a:tr h="2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15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0ed06813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3c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loop:　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ori x16, x0, 0xED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end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</a:tr>
              <a:tr h="2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16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ffdff06f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40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jal x0, loop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" name="Google Shape;199;p33"/>
          <p:cNvGraphicFramePr/>
          <p:nvPr/>
        </p:nvGraphicFramePr>
        <p:xfrm>
          <a:off x="1986650" y="77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{CF53C9FD-EAED-480C-AD0E-DA4F9EE7D873}</a:tableStyleId>
              </a:tblPr>
              <a:tblGrid>
                <a:gridCol w="1534550"/>
                <a:gridCol w="2299025"/>
                <a:gridCol w="1433825"/>
              </a:tblGrid>
              <a:tr h="28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NO.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Data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Addr.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</a:tr>
              <a:tr h="294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00000000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</a:tr>
              <a:tr h="294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00000004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4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</a:tr>
              <a:tr h="294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00000008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8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</a:tr>
              <a:tr h="294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3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0000000C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</a:tr>
              <a:tr h="294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4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solidFill>
                            <a:schemeClr val="dk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00000010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</a:tr>
              <a:tr h="294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5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solidFill>
                            <a:schemeClr val="dk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00000014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14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</a:tr>
              <a:tr h="294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6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solidFill>
                            <a:schemeClr val="dk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00000018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18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</a:tr>
              <a:tr h="294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7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solidFill>
                            <a:schemeClr val="dk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0000001C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1C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</a:tr>
              <a:tr h="294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8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solidFill>
                            <a:schemeClr val="dk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00000020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</a:tr>
              <a:tr h="294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9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solidFill>
                            <a:schemeClr val="dk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00000024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24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</a:tr>
              <a:tr h="294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solidFill>
                            <a:schemeClr val="dk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00000028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28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</a:tr>
              <a:tr h="294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11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solidFill>
                            <a:schemeClr val="dk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0000002C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2C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 anchor="ctr"/>
                </a:tc>
              </a:tr>
            </a:tbl>
          </a:graphicData>
        </a:graphic>
      </p:graphicFrame>
      <p:sp>
        <p:nvSpPr>
          <p:cNvPr id="200" name="Google Shape;200;p33"/>
          <p:cNvSpPr txBox="1"/>
          <p:nvPr>
            <p:ph type="title"/>
          </p:nvPr>
        </p:nvSpPr>
        <p:spPr>
          <a:xfrm>
            <a:off x="311700" y="445025"/>
            <a:ext cx="595500" cy="16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bril Fatface"/>
                <a:ea typeface="Abril Fatface"/>
                <a:cs typeface="Abril Fatface"/>
                <a:sym typeface="Abril Fatface"/>
              </a:rPr>
              <a:t>RAM</a:t>
            </a:r>
            <a:endParaRPr>
              <a:latin typeface="Abril Fatface"/>
              <a:ea typeface="Abril Fatface"/>
              <a:cs typeface="Abril Fatface"/>
              <a:sym typeface="Abril Fatfac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venir"/>
                <a:ea typeface="Avenir"/>
                <a:cs typeface="Avenir"/>
                <a:sym typeface="Avenir"/>
              </a:rPr>
              <a:t>Simulation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6" name="Google Shape;206;p34"/>
          <p:cNvSpPr txBox="1"/>
          <p:nvPr/>
        </p:nvSpPr>
        <p:spPr>
          <a:xfrm>
            <a:off x="604750" y="947700"/>
            <a:ext cx="86637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reg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[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39</a:t>
            </a:r>
            <a:r>
              <a:rPr lang="zh-CN" sz="12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data [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zh-CN" sz="12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];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initial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begin</a:t>
            </a:r>
            <a:endParaRPr b="1" sz="12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data[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40'h0_2_00000004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  </a:t>
            </a:r>
            <a:r>
              <a:rPr i="1" lang="zh-CN" sz="1200">
                <a:solidFill>
                  <a:srgbClr val="8CA6A6"/>
                </a:solidFill>
                <a:latin typeface="Fira Code"/>
                <a:ea typeface="Fira Code"/>
                <a:cs typeface="Fira Code"/>
                <a:sym typeface="Fira Code"/>
              </a:rPr>
              <a:t>// read miss               1+17</a:t>
            </a:r>
            <a:endParaRPr i="1" sz="1200">
              <a:solidFill>
                <a:srgbClr val="8CA6A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data[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40'h0_3_00000019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  </a:t>
            </a:r>
            <a:r>
              <a:rPr i="1" lang="zh-CN" sz="1200">
                <a:solidFill>
                  <a:srgbClr val="8CA6A6"/>
                </a:solidFill>
                <a:latin typeface="Fira Code"/>
                <a:ea typeface="Fira Code"/>
                <a:cs typeface="Fira Code"/>
                <a:sym typeface="Fira Code"/>
              </a:rPr>
              <a:t>// write miss              1+17</a:t>
            </a:r>
            <a:endParaRPr i="1" sz="1200">
              <a:solidFill>
                <a:srgbClr val="8CA6A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data[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40'h1_2_00000008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  </a:t>
            </a:r>
            <a:r>
              <a:rPr i="1" lang="zh-CN" sz="1200">
                <a:solidFill>
                  <a:srgbClr val="8CA6A6"/>
                </a:solidFill>
                <a:latin typeface="Fira Code"/>
                <a:ea typeface="Fira Code"/>
                <a:cs typeface="Fira Code"/>
                <a:sym typeface="Fira Code"/>
              </a:rPr>
              <a:t>// read hit                1</a:t>
            </a:r>
            <a:endParaRPr i="1" sz="1200">
              <a:solidFill>
                <a:srgbClr val="8CA6A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data[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40'h1_3_00000014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  </a:t>
            </a:r>
            <a:r>
              <a:rPr i="1" lang="zh-CN" sz="1200">
                <a:solidFill>
                  <a:srgbClr val="8CA6A6"/>
                </a:solidFill>
                <a:latin typeface="Fira Code"/>
                <a:ea typeface="Fira Code"/>
                <a:cs typeface="Fira Code"/>
                <a:sym typeface="Fira Code"/>
              </a:rPr>
              <a:t>// write hit               1</a:t>
            </a:r>
            <a:endParaRPr i="1" sz="1200">
              <a:solidFill>
                <a:srgbClr val="8CA6A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data[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40'h2_2_00000204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  </a:t>
            </a:r>
            <a:r>
              <a:rPr i="1" lang="zh-CN" sz="1200">
                <a:solidFill>
                  <a:srgbClr val="8CA6A6"/>
                </a:solidFill>
                <a:latin typeface="Fira Code"/>
                <a:ea typeface="Fira Code"/>
                <a:cs typeface="Fira Code"/>
                <a:sym typeface="Fira Code"/>
              </a:rPr>
              <a:t>// read miss               1+17</a:t>
            </a:r>
            <a:endParaRPr i="1" sz="1200">
              <a:solidFill>
                <a:srgbClr val="8CA6A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data[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40'h2_3_00000218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  </a:t>
            </a:r>
            <a:r>
              <a:rPr i="1" lang="zh-CN" sz="1200">
                <a:solidFill>
                  <a:srgbClr val="8CA6A6"/>
                </a:solidFill>
                <a:latin typeface="Fira Code"/>
                <a:ea typeface="Fira Code"/>
                <a:cs typeface="Fira Code"/>
                <a:sym typeface="Fira Code"/>
              </a:rPr>
              <a:t>// write miss              1+17</a:t>
            </a:r>
            <a:endParaRPr i="1" sz="1200">
              <a:solidFill>
                <a:srgbClr val="8CA6A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data[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40'h0_3_00000208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  </a:t>
            </a:r>
            <a:r>
              <a:rPr i="1" lang="zh-CN" sz="1200">
                <a:solidFill>
                  <a:srgbClr val="8CA6A6"/>
                </a:solidFill>
                <a:latin typeface="Fira Code"/>
                <a:ea typeface="Fira Code"/>
                <a:cs typeface="Fira Code"/>
                <a:sym typeface="Fira Code"/>
              </a:rPr>
              <a:t>// write hit               1</a:t>
            </a:r>
            <a:endParaRPr i="1" sz="1200">
              <a:solidFill>
                <a:srgbClr val="8CA6A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data[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40'h4_2_00000414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  </a:t>
            </a:r>
            <a:r>
              <a:rPr i="1" lang="zh-CN" sz="1200">
                <a:solidFill>
                  <a:srgbClr val="8CA6A6"/>
                </a:solidFill>
                <a:latin typeface="Fira Code"/>
                <a:ea typeface="Fira Code"/>
                <a:cs typeface="Fira Code"/>
                <a:sym typeface="Fira Code"/>
              </a:rPr>
              <a:t>// read miss + dirty       1+17+17</a:t>
            </a:r>
            <a:endParaRPr i="1" sz="1200">
              <a:solidFill>
                <a:srgbClr val="8CA6A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data[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40'h1_3_00000404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  </a:t>
            </a:r>
            <a:r>
              <a:rPr i="1" lang="zh-CN" sz="1200">
                <a:solidFill>
                  <a:srgbClr val="8CA6A6"/>
                </a:solidFill>
                <a:latin typeface="Fira Code"/>
                <a:ea typeface="Fira Code"/>
                <a:cs typeface="Fira Code"/>
                <a:sym typeface="Fira Code"/>
              </a:rPr>
              <a:t>// write miss + clean      1+17</a:t>
            </a:r>
            <a:endParaRPr i="1" sz="1200">
              <a:solidFill>
                <a:srgbClr val="8CA6A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data[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40'h0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           </a:t>
            </a:r>
            <a:r>
              <a:rPr i="1" lang="zh-CN" sz="1200">
                <a:solidFill>
                  <a:srgbClr val="8CA6A6"/>
                </a:solidFill>
                <a:latin typeface="Fira Code"/>
                <a:ea typeface="Fira Code"/>
                <a:cs typeface="Fira Code"/>
                <a:sym typeface="Fira Code"/>
              </a:rPr>
              <a:t>// end                     total: 128</a:t>
            </a:r>
            <a:endParaRPr i="1" sz="1200">
              <a:solidFill>
                <a:srgbClr val="8CA6A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end</a:t>
            </a:r>
            <a:endParaRPr b="1" sz="12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assign</a:t>
            </a:r>
            <a:endParaRPr b="1" sz="12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u_b_h_w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data[index][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38</a:t>
            </a:r>
            <a:r>
              <a:rPr lang="zh-CN" sz="12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36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],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valid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data[index][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33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],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write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data[index][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32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],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addr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data[index][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31</a:t>
            </a:r>
            <a:r>
              <a:rPr lang="zh-CN" sz="12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];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34"/>
          <p:cNvSpPr txBox="1"/>
          <p:nvPr/>
        </p:nvSpPr>
        <p:spPr>
          <a:xfrm>
            <a:off x="3997675" y="725675"/>
            <a:ext cx="366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venir"/>
                <a:ea typeface="Avenir"/>
                <a:cs typeface="Avenir"/>
                <a:sym typeface="Avenir"/>
              </a:rPr>
              <a:t>inst.v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venir"/>
                <a:ea typeface="Avenir"/>
                <a:cs typeface="Avenir"/>
                <a:sym typeface="Avenir"/>
              </a:rPr>
              <a:t>Simulation (1)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13" name="Google Shape;2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800" y="1017725"/>
            <a:ext cx="8212623" cy="407424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5"/>
          <p:cNvSpPr txBox="1"/>
          <p:nvPr/>
        </p:nvSpPr>
        <p:spPr>
          <a:xfrm>
            <a:off x="3662950" y="1775475"/>
            <a:ext cx="73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00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S_FILL</a:t>
            </a:r>
            <a:endParaRPr b="1" sz="1000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5" name="Google Shape;215;p35"/>
          <p:cNvSpPr txBox="1"/>
          <p:nvPr/>
        </p:nvSpPr>
        <p:spPr>
          <a:xfrm>
            <a:off x="3662950" y="2998500"/>
            <a:ext cx="116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00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mem WORD0</a:t>
            </a:r>
            <a:endParaRPr b="1" sz="1000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6" name="Google Shape;216;p35"/>
          <p:cNvSpPr txBox="1"/>
          <p:nvPr/>
        </p:nvSpPr>
        <p:spPr>
          <a:xfrm>
            <a:off x="3991500" y="3608525"/>
            <a:ext cx="116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00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cache refill </a:t>
            </a:r>
            <a:r>
              <a:rPr b="1" lang="zh-CN" sz="100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WORD0</a:t>
            </a:r>
            <a:endParaRPr b="1" sz="1000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7" name="Google Shape;217;p35"/>
          <p:cNvSpPr/>
          <p:nvPr/>
        </p:nvSpPr>
        <p:spPr>
          <a:xfrm>
            <a:off x="3471475" y="3252350"/>
            <a:ext cx="1390200" cy="192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5"/>
          <p:cNvSpPr txBox="1"/>
          <p:nvPr/>
        </p:nvSpPr>
        <p:spPr>
          <a:xfrm>
            <a:off x="5156225" y="3027475"/>
            <a:ext cx="100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00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mem WORD1</a:t>
            </a:r>
            <a:endParaRPr b="1" sz="1000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9" name="Google Shape;219;p35"/>
          <p:cNvSpPr/>
          <p:nvPr/>
        </p:nvSpPr>
        <p:spPr>
          <a:xfrm>
            <a:off x="4902725" y="3272600"/>
            <a:ext cx="1515000" cy="151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5"/>
          <p:cNvSpPr/>
          <p:nvPr/>
        </p:nvSpPr>
        <p:spPr>
          <a:xfrm>
            <a:off x="4765075" y="3608525"/>
            <a:ext cx="546300" cy="411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5"/>
          <p:cNvSpPr txBox="1"/>
          <p:nvPr/>
        </p:nvSpPr>
        <p:spPr>
          <a:xfrm>
            <a:off x="5557200" y="3608525"/>
            <a:ext cx="116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00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cache refill WORD1</a:t>
            </a:r>
            <a:endParaRPr b="1" sz="1000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2" name="Google Shape;222;p35"/>
          <p:cNvSpPr/>
          <p:nvPr/>
        </p:nvSpPr>
        <p:spPr>
          <a:xfrm>
            <a:off x="6330775" y="3608525"/>
            <a:ext cx="546300" cy="411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venir"/>
                <a:ea typeface="Avenir"/>
                <a:cs typeface="Avenir"/>
                <a:sym typeface="Avenir"/>
              </a:rPr>
              <a:t>Simulation (2)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28" name="Google Shape;2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650" y="1017725"/>
            <a:ext cx="7864684" cy="38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6"/>
          <p:cNvSpPr txBox="1"/>
          <p:nvPr/>
        </p:nvSpPr>
        <p:spPr>
          <a:xfrm>
            <a:off x="3527525" y="1628450"/>
            <a:ext cx="73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00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S_WAIT</a:t>
            </a:r>
            <a:endParaRPr b="1" sz="1000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0" name="Google Shape;230;p36"/>
          <p:cNvSpPr/>
          <p:nvPr/>
        </p:nvSpPr>
        <p:spPr>
          <a:xfrm>
            <a:off x="3575450" y="3380400"/>
            <a:ext cx="436200" cy="695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6"/>
          <p:cNvSpPr txBox="1"/>
          <p:nvPr/>
        </p:nvSpPr>
        <p:spPr>
          <a:xfrm>
            <a:off x="4011650" y="3422775"/>
            <a:ext cx="55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00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Read</a:t>
            </a:r>
            <a:endParaRPr b="1" sz="1000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venir"/>
                <a:ea typeface="Avenir"/>
                <a:cs typeface="Avenir"/>
                <a:sym typeface="Avenir"/>
              </a:rPr>
              <a:t>Simulation (3)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37" name="Google Shape;2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575" y="1092850"/>
            <a:ext cx="792040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venir"/>
                <a:ea typeface="Avenir"/>
                <a:cs typeface="Avenir"/>
                <a:sym typeface="Avenir"/>
              </a:rPr>
              <a:t>Simulation (4)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43" name="Google Shape;24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00" y="1017725"/>
            <a:ext cx="792040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venir"/>
                <a:ea typeface="Avenir"/>
                <a:cs typeface="Avenir"/>
                <a:sym typeface="Avenir"/>
              </a:rPr>
              <a:t>Simulation (5)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49" name="Google Shape;24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63" y="1017725"/>
            <a:ext cx="7936471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venir"/>
                <a:ea typeface="Avenir"/>
                <a:cs typeface="Avenir"/>
                <a:sym typeface="Avenir"/>
              </a:rPr>
              <a:t>Simulation (6)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55" name="Google Shape;25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163" y="1017725"/>
            <a:ext cx="779418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venir"/>
                <a:ea typeface="Avenir"/>
                <a:cs typeface="Avenir"/>
                <a:sym typeface="Avenir"/>
              </a:rPr>
              <a:t>References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1" name="Google Shape;26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</a:pPr>
            <a:r>
              <a:rPr lang="zh-C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超标量处理器设计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</a:pPr>
            <a:r>
              <a:rPr lang="zh-CN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Modern Processor Design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CN">
                <a:latin typeface="Avenir"/>
                <a:ea typeface="Avenir"/>
                <a:cs typeface="Avenir"/>
                <a:sym typeface="Avenir"/>
              </a:rPr>
              <a:t>Cache Overview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075" y="895500"/>
            <a:ext cx="5242399" cy="39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2062850" y="1735675"/>
            <a:ext cx="917700" cy="57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3096750" y="1735675"/>
            <a:ext cx="917700" cy="57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317675" y="1821925"/>
            <a:ext cx="66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Lab 4</a:t>
            </a:r>
            <a:endParaRPr b="1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237850" y="1292775"/>
            <a:ext cx="71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Lab 3</a:t>
            </a:r>
            <a:endParaRPr b="1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256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CN">
                <a:latin typeface="Avenir"/>
                <a:ea typeface="Avenir"/>
                <a:cs typeface="Avenir"/>
                <a:sym typeface="Avenir"/>
              </a:rPr>
              <a:t>Cache Controller Interfaces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463" y="1916425"/>
            <a:ext cx="4445074" cy="281456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2750000" y="49450"/>
            <a:ext cx="63330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cmu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2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CMU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(.clk(debug_clk),.rst(rst),.</a:t>
            </a:r>
            <a:r>
              <a:rPr lang="zh-CN" sz="1200">
                <a:solidFill>
                  <a:srgbClr val="FF9900"/>
                </a:solidFill>
                <a:latin typeface="Fira Code"/>
                <a:ea typeface="Fira Code"/>
                <a:cs typeface="Fira Code"/>
                <a:sym typeface="Fira Code"/>
              </a:rPr>
              <a:t>addr_rw(ALUout_MEM),</a:t>
            </a:r>
            <a:endParaRPr sz="1200">
              <a:solidFill>
                <a:srgbClr val="FF99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FF9900"/>
                </a:solidFill>
                <a:latin typeface="Fira Code"/>
                <a:ea typeface="Fira Code"/>
                <a:cs typeface="Fira Code"/>
                <a:sym typeface="Fira Code"/>
              </a:rPr>
              <a:t>    .en_r(DatatoReg_MEM),.en_w(mem_w_MEM),.u_b_h_w(u_b_h_w_MEM),</a:t>
            </a:r>
            <a:endParaRPr sz="1200">
              <a:solidFill>
                <a:srgbClr val="FF99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FF9900"/>
                </a:solidFill>
                <a:latin typeface="Fira Code"/>
                <a:ea typeface="Fira Code"/>
                <a:cs typeface="Fira Code"/>
                <a:sym typeface="Fira Code"/>
              </a:rPr>
              <a:t>    .data_w(Dataout_MEM),.data_r(Datain_MEM),.stall(cmu_stall),</a:t>
            </a:r>
            <a:endParaRPr sz="1200">
              <a:solidFill>
                <a:srgbClr val="FF99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zh-CN" sz="12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.mem_cs_o(ram_cs),.mem_we_o(ram_we),.mem_addr_o(ram_addr),</a:t>
            </a:r>
            <a:endParaRPr sz="12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45720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.mem_data_i(ram_dout),.mem_data_o(ram_din),.mem_ack_i(ram_ack)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,.cmu_state(cmu_state))</a:t>
            </a:r>
            <a:r>
              <a:rPr lang="zh-CN" sz="12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200">
              <a:solidFill>
                <a:srgbClr val="004D5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1" name="Google Shape;81;p16"/>
          <p:cNvCxnSpPr/>
          <p:nvPr/>
        </p:nvCxnSpPr>
        <p:spPr>
          <a:xfrm>
            <a:off x="8494425" y="570375"/>
            <a:ext cx="152700" cy="1812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6"/>
          <p:cNvSpPr txBox="1"/>
          <p:nvPr/>
        </p:nvSpPr>
        <p:spPr>
          <a:xfrm>
            <a:off x="7567575" y="2566650"/>
            <a:ext cx="159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lb/lh/lw/lbu…?</a:t>
            </a:r>
            <a:endParaRPr b="1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venir"/>
                <a:ea typeface="Avenir"/>
                <a:cs typeface="Avenir"/>
                <a:sym typeface="Avenir"/>
              </a:rPr>
              <a:t>Cache Controller FSM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2821" l="2948" r="3154" t="2830"/>
          <a:stretch/>
        </p:blipFill>
        <p:spPr>
          <a:xfrm>
            <a:off x="4863800" y="181750"/>
            <a:ext cx="4280201" cy="48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 b="2416" l="1703" r="934" t="7094"/>
          <a:stretch/>
        </p:blipFill>
        <p:spPr>
          <a:xfrm>
            <a:off x="65625" y="1430850"/>
            <a:ext cx="4798176" cy="2785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CN">
                <a:latin typeface="Avenir"/>
                <a:ea typeface="Avenir"/>
                <a:cs typeface="Avenir"/>
                <a:sym typeface="Avenir"/>
              </a:rPr>
              <a:t>Cache Controller FSM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2416" l="1703" r="934" t="7094"/>
          <a:stretch/>
        </p:blipFill>
        <p:spPr>
          <a:xfrm>
            <a:off x="2018988" y="1057900"/>
            <a:ext cx="6742824" cy="39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82500" y="2373375"/>
            <a:ext cx="2214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zh-CN" sz="1600">
                <a:latin typeface="Avenir"/>
                <a:ea typeface="Avenir"/>
                <a:cs typeface="Avenir"/>
                <a:sym typeface="Avenir"/>
              </a:rPr>
              <a:t>S_IDLE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zh-CN" sz="1600">
                <a:latin typeface="Avenir"/>
                <a:ea typeface="Avenir"/>
                <a:cs typeface="Avenir"/>
                <a:sym typeface="Avenir"/>
              </a:rPr>
              <a:t>S_PRE_BACK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zh-CN" sz="1600">
                <a:latin typeface="Avenir"/>
                <a:ea typeface="Avenir"/>
                <a:cs typeface="Avenir"/>
                <a:sym typeface="Avenir"/>
              </a:rPr>
              <a:t>S_BACK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zh-CN" sz="1600">
                <a:latin typeface="Avenir"/>
                <a:ea typeface="Avenir"/>
                <a:cs typeface="Avenir"/>
                <a:sym typeface="Avenir"/>
              </a:rPr>
              <a:t>S_FILL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zh-CN" sz="1600">
                <a:latin typeface="Avenir"/>
                <a:ea typeface="Avenir"/>
                <a:cs typeface="Avenir"/>
                <a:sym typeface="Avenir"/>
              </a:rPr>
              <a:t>S_WAIT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CN">
                <a:latin typeface="Avenir"/>
                <a:ea typeface="Avenir"/>
                <a:cs typeface="Avenir"/>
                <a:sym typeface="Avenir"/>
              </a:rPr>
              <a:t>Cache Controller FSM – Hit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2416" l="1703" r="934" t="7094"/>
          <a:stretch/>
        </p:blipFill>
        <p:spPr>
          <a:xfrm>
            <a:off x="1022188" y="1113725"/>
            <a:ext cx="6742824" cy="39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/>
          <p:nvPr/>
        </p:nvSpPr>
        <p:spPr>
          <a:xfrm>
            <a:off x="645925" y="1275900"/>
            <a:ext cx="2033400" cy="1296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venir"/>
                <a:ea typeface="Avenir"/>
                <a:cs typeface="Avenir"/>
                <a:sym typeface="Avenir"/>
              </a:rPr>
              <a:t>Cache Controller FSM – Miss &amp; Dirty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b="2416" l="1703" r="934" t="7094"/>
          <a:stretch/>
        </p:blipFill>
        <p:spPr>
          <a:xfrm>
            <a:off x="1022188" y="1113725"/>
            <a:ext cx="6742824" cy="39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/>
          <p:nvPr/>
        </p:nvSpPr>
        <p:spPr>
          <a:xfrm>
            <a:off x="3555300" y="1068575"/>
            <a:ext cx="4570500" cy="1503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CN">
                <a:latin typeface="Avenir"/>
                <a:ea typeface="Avenir"/>
                <a:cs typeface="Avenir"/>
                <a:sym typeface="Avenir"/>
              </a:rPr>
              <a:t>Cache Controller FSM – Miss &amp; Dirty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 rotWithShape="1">
          <a:blip r:embed="rId3">
            <a:alphaModFix/>
          </a:blip>
          <a:srcRect b="2416" l="1703" r="934" t="7094"/>
          <a:stretch/>
        </p:blipFill>
        <p:spPr>
          <a:xfrm>
            <a:off x="1022188" y="1113725"/>
            <a:ext cx="6742824" cy="39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/>
          <p:nvPr/>
        </p:nvSpPr>
        <p:spPr>
          <a:xfrm>
            <a:off x="5112000" y="2857950"/>
            <a:ext cx="2840100" cy="1459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