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Abril Fatface"/>
      <p:regular r:id="rId33"/>
    </p:embeddedFont>
    <p:embeddedFont>
      <p:font typeface="Libre Baskerville"/>
      <p:regular r:id="rId34"/>
      <p:bold r:id="rId35"/>
      <p:italic r:id="rId36"/>
    </p:embeddedFont>
    <p:embeddedFont>
      <p:font typeface="Fira Code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F330B1-D3EF-49D3-B603-855B31399F56}">
  <a:tblStyle styleId="{81F330B1-D3EF-49D3-B603-855B31399F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AbrilFatface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LibreBaskerville-bold.fntdata"/><Relationship Id="rId12" Type="http://schemas.openxmlformats.org/officeDocument/2006/relationships/slide" Target="slides/slide6.xml"/><Relationship Id="rId34" Type="http://schemas.openxmlformats.org/officeDocument/2006/relationships/font" Target="fonts/LibreBaskerville-regular.fntdata"/><Relationship Id="rId15" Type="http://schemas.openxmlformats.org/officeDocument/2006/relationships/slide" Target="slides/slide9.xml"/><Relationship Id="rId37" Type="http://schemas.openxmlformats.org/officeDocument/2006/relationships/font" Target="fonts/FiraCode-regular.fntdata"/><Relationship Id="rId14" Type="http://schemas.openxmlformats.org/officeDocument/2006/relationships/slide" Target="slides/slide8.xml"/><Relationship Id="rId36" Type="http://schemas.openxmlformats.org/officeDocument/2006/relationships/font" Target="fonts/LibreBaskerville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FiraCode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大家好，今天讲一下实验5的内容，实验5和实验6一起我们会实现Scoreboarding进行动态调度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实验5这部分内容主要是实现支持多周期操作的流水线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50db5ea9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50db5ea9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首先来看ALU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整数计算单元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首先定义了一个state寄存器，用state寄存器来指示这个计算单元的占用状态和是否结束。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在ALU里面，两个操作数是A和B，执行的操作是由Control信号指定的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指令进入ALU单元进行计算，在初始状态，也就是这里的EN &amp; ~state这里 (表明ALU使能，并且ALU空闲)，要对A，B，Control进行赋值，A要赋值为ALUA, B要赋值为ALUB，Control要赋值为ALU_Control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然后ALU就会计算出结果。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ALU计算是组合电路，立刻就能结束。因此同时，这个state转移到1，表明finish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在下一个时钟周期，state转移到0,表明ALU现在处于空闲状态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8f1031a22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8f1031a22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在Multiplier里面，同理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浮点数乘法计算需要7个时钟周期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这里用了一个7位寄存器的state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进入计算时，state最高位被置位为1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然后每个时钟周期，把这个1向右移动一位，state最低位为1时计算结束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f1031a22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8f1031a22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然后是除法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FU-div里面state只有一位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因为这里divider计算结束时会发出res_valid信号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8f1031a22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8f1031a22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然后jump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f1031a22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f1031a22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mem</a:t>
            </a:r>
            <a:r>
              <a:rPr lang="zh-CN"/>
              <a:t>这些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大家可以自己去阅读一下代码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999d9643e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999d9643e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讲完这些之后，和之前的5-stage pipeline一样，在多周期流水线里面，也要处理data hazard和control hazard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在我们实验里面，一条指令FU和WB都执行完了，他的下一条指令才能进入FU，这样就不会出现data hazard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999d9643e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999d9643e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对于control hazard, 这个实验里面我们采用predict-not-taken, 和以前一样。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不一样的是，在这里，分支是在FU阶段处理的，也就是FU-Jump处理的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在predict-not-taken的情况下，如果分支实际上take了，就需要kill两条指令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这个图可能不太对，Fu处理完就会flush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f1031a22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f1031a2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这里给出了仿真rom.hex里面的指令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前面这些csr指令做了一些trap的初始化工作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注意中断异常要在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8f1031a22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8f1031a22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这里给出了仿真rom.hex里面的指令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f1031a22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f1031a22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这里是ram里面的数据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7e9feeea3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7e9feeea3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8f1031a22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8f1031a22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517b9782d7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517b9782d7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f1031a22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8f1031a22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8f1031a22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8f1031a22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f1031a221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f1031a221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8f1031a22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8f1031a22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8f1031a22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8f1031a22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7e9feeea3e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7e9feeea3e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这个ppt主要将一下内容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首先看一下我们这次要实现的多周期流水线的整体结构，然后再来看一下control unit和function unit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之后再讲一下在多周期流水线中怎么处理data hazard和control hazard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0db5ea9d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0db5ea9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这是整个系统的结构图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这个多周期流水线中分成了4个stage, IF/ID/FU/WB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IF阶段取指令，ID阶段decode, read operands, FU阶段进行计算，计算单元有branch, 整数的，乘法，除法，load/store memory的。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最后，处理完了之后writeback，将结果写回寄存器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f1031a22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f1031a22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然后我们再来看每个pipeline stage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IF</a:t>
            </a:r>
            <a:r>
              <a:rPr lang="zh-CN"/>
              <a:t>阶段和之前的pipeline 没有什么区别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f1031a22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f1031a22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ID</a:t>
            </a:r>
            <a:r>
              <a:rPr lang="zh-CN"/>
              <a:t>阶段也是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f1031a221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f1031a221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主要的区别在FU阶段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现在这个阶段会包含ALU操作，memory load store操作，乘法，除法还有跳转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并且有些操</a:t>
            </a:r>
            <a:r>
              <a:rPr lang="zh-CN"/>
              <a:t>作是多周期的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f1031a22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f1031a22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最后write back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99d9643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99d9643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然后我们来看一些关键单元的代码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首先是ctrl unit,架构里面这个control unit贯穿全局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需要控制IF的stall和下一条指令的选择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控制ID的stall，flush, 立即数，根据指令类型判断计算所需要的计算单元，就是这里的ALU_en, MEM_en, MUL_en, DIV_en, JUMP_en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控制Fu阶段计算的操作数和操作类型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控制Wb阶段的写回，要不要写回，写回到什么寄存器，写回的数据数据：来自ALU,MEM, MUL, DIV, JUMP等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再看ctrl unit的输入，有指令，然后Fu计算完成之后，要给ctrl unit信号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/>
              <a:t>         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       </a:t>
            </a:r>
            <a:r>
              <a:rPr lang="zh-CN">
                <a:latin typeface="Avenir"/>
                <a:ea typeface="Avenir"/>
                <a:cs typeface="Avenir"/>
                <a:sym typeface="Avenir"/>
              </a:rPr>
              <a:t>Arch Lab5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23625" y="2834125"/>
            <a:ext cx="5208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Dynamically Scheduled Pipelines using Scoreboarding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600" y="1674000"/>
            <a:ext cx="1952349" cy="195234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6886275" y="4743300"/>
            <a:ext cx="225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Libre Baskerville"/>
                <a:ea typeface="Libre Baskerville"/>
                <a:cs typeface="Libre Baskerville"/>
                <a:sym typeface="Libre Baskerville"/>
              </a:rPr>
              <a:t>Chenlu Miao 11/2022</a:t>
            </a:r>
            <a:endParaRPr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Function Unit – ALU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162200" y="1018175"/>
            <a:ext cx="3915600" cy="4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module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>
                <a:solidFill>
                  <a:srgbClr val="0094F0"/>
                </a:solidFill>
                <a:latin typeface="Fira Code"/>
                <a:ea typeface="Fira Code"/>
                <a:cs typeface="Fira Code"/>
                <a:sym typeface="Fira Code"/>
              </a:rPr>
              <a:t>FU_ALU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clk, EN,</a:t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zh-CN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ALUControl,</a:t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ALUA, ALUB,</a:t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res,</a:t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zero, overflow,</a:t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zh-CN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finish</a:t>
            </a:r>
            <a:endParaRPr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zh-CN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state;</a:t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finish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state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==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1'b1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initial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state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4135725" y="1204775"/>
            <a:ext cx="53406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zh-CN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Control;</a:t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A, B;</a:t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always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@(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posedge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clk)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(EN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&amp;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~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state)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i="1" lang="zh-CN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state == 0</a:t>
            </a:r>
            <a:endParaRPr i="1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A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B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Control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state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state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Function Unit – </a:t>
            </a:r>
            <a:r>
              <a:rPr lang="zh-CN">
                <a:latin typeface="Avenir"/>
                <a:ea typeface="Avenir"/>
                <a:cs typeface="Avenir"/>
                <a:sym typeface="Avenir"/>
              </a:rPr>
              <a:t>MUL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3" name="Google Shape;123;p23"/>
          <p:cNvSpPr txBox="1"/>
          <p:nvPr/>
        </p:nvSpPr>
        <p:spPr>
          <a:xfrm>
            <a:off x="72675" y="976800"/>
            <a:ext cx="3957600" cy="41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module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0094F0"/>
                </a:solidFill>
                <a:latin typeface="Fira Code"/>
                <a:ea typeface="Fira Code"/>
                <a:cs typeface="Fira Code"/>
                <a:sym typeface="Fira Code"/>
              </a:rPr>
              <a:t>FU_mul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clk, EN,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A, B,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res,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zh-CN" sz="13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finish</a:t>
            </a:r>
            <a:endParaRPr sz="1300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state;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finish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state[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1'b1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initial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state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A_reg, B_reg;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4363025" y="166500"/>
            <a:ext cx="4657200" cy="49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always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@(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posedge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clk)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(EN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&amp;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~|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state)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A_reg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B_reg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state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state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&lt;=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{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, state[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]};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3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wire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63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mulres;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zh-CN" sz="13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multiplier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mul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(.CLK(clk),.A(A_reg),.B(B_reg),.P(mulres))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res </a:t>
            </a:r>
            <a:r>
              <a:rPr b="1" lang="zh-CN" sz="13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mulres[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3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];</a:t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endmodule</a:t>
            </a:r>
            <a:endParaRPr sz="1300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Function Unit – DIV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266050" y="976800"/>
            <a:ext cx="39576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module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0094F0"/>
                </a:solidFill>
                <a:latin typeface="Fira Code"/>
                <a:ea typeface="Fira Code"/>
                <a:cs typeface="Fira Code"/>
                <a:sym typeface="Fira Code"/>
              </a:rPr>
              <a:t>FU_div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clk, EN,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A, B,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res,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finish</a:t>
            </a:r>
            <a:endParaRPr sz="1200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2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wire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res_valid;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wire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63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divres;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state;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finish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res_valid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&amp;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state;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initial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state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A_valid, B_valid;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A_reg, B_reg;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4370475" y="-61250"/>
            <a:ext cx="46572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always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@(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posedge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clk)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(EN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&amp;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~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state)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</a:t>
            </a: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state == 0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A_reg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B_reg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A_valid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B_valid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state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(res_valid)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A_valid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B_valid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state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divider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div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(.aclk(clk),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.s_axis_dividend_tvalid(A_valid),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.s_axis_dividend_tdata(A_reg),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.s_axis_divisor_tvalid(B_valid),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.s_axis_divisor_tdata(B_reg),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.m_axis_dout_tvalid(res_valid),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.m_axis_dout_tdata(divres)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)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2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res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divres[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63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32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endmodule</a:t>
            </a:r>
            <a:endParaRPr sz="15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Function Unit – JUMP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266050" y="976800"/>
            <a:ext cx="3957600" cy="4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module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0094F0"/>
                </a:solidFill>
                <a:latin typeface="Fira Code"/>
                <a:ea typeface="Fira Code"/>
                <a:cs typeface="Fira Code"/>
                <a:sym typeface="Fira Code"/>
              </a:rPr>
              <a:t>FU_jump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clk, EN, JALR,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cmp_ctrl,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rs1_data, rs2_data, imm, PC,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PC_jump, PC_wb,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cmp_res, finish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state;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finish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state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1'b1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initial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state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JALR_reg;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cmp_ctrl_reg;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rs1_data_reg, rs2_data_reg, imm_reg, PC_reg;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4572000" y="514650"/>
            <a:ext cx="4657200" cy="44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always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@(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posedge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clk)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(EN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&amp;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~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state)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state == 0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JALR_reg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cmp_ctrl_reg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rs1_data_reg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rs2_data_reg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imm_reg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PC_reg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state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state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cmp_32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cmp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add_32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a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add_32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b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endmodule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Function Unit – MEM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266050" y="976800"/>
            <a:ext cx="39576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module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0094F0"/>
                </a:solidFill>
                <a:latin typeface="Fira Code"/>
                <a:ea typeface="Fira Code"/>
                <a:cs typeface="Fira Code"/>
                <a:sym typeface="Fira Code"/>
              </a:rPr>
              <a:t>FU_mem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clk, EN, mem_w,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bhw,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rs1_data, rs2_data, imm,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mem_data,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finish</a:t>
            </a:r>
            <a:endParaRPr sz="1200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2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state;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assign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finish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state[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1'b1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initial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state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mem_w_reg;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bhw_reg;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rs1_data_reg, rs2_data_reg, imm_reg;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4572000" y="104725"/>
            <a:ext cx="4657200" cy="50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always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@(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posedge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clk)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if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(EN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&amp;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~|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state)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begin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mem_w_reg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bhw_reg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rs1_data_reg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rs2_data_reg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imm_reg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    state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else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state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end</a:t>
            </a:r>
            <a:endParaRPr b="1" sz="1200">
              <a:solidFill>
                <a:srgbClr val="FF5792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wire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addr;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add_32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add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2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RAM_B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ram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(.clka(clk),.addra(addr),.dina(rs2_data_reg),.wea(mem_w_reg),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    .douta(mem_data),.mem_u_b_h_w(bhw_reg))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2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endmodule</a:t>
            </a:r>
            <a:endParaRPr sz="1200">
              <a:solidFill>
                <a:srgbClr val="E64100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Pipelines resolving Data Hazards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950" y="1017725"/>
            <a:ext cx="8030779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/>
          <p:nvPr/>
        </p:nvSpPr>
        <p:spPr>
          <a:xfrm>
            <a:off x="1726075" y="1459650"/>
            <a:ext cx="1332300" cy="1413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/>
          <p:nvPr/>
        </p:nvSpPr>
        <p:spPr>
          <a:xfrm>
            <a:off x="1726075" y="3425400"/>
            <a:ext cx="4772700" cy="1671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Pipelines resolving Control Hazards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650" y="2171700"/>
            <a:ext cx="8524875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8"/>
          <p:cNvSpPr txBox="1"/>
          <p:nvPr/>
        </p:nvSpPr>
        <p:spPr>
          <a:xfrm>
            <a:off x="509750" y="1017725"/>
            <a:ext cx="4599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Avenir"/>
                <a:ea typeface="Avenir"/>
                <a:cs typeface="Avenir"/>
                <a:sym typeface="Avenir"/>
              </a:rPr>
              <a:t>Predict-not-taken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latin typeface="Avenir"/>
                <a:ea typeface="Avenir"/>
                <a:cs typeface="Avenir"/>
                <a:sym typeface="Avenir"/>
              </a:rPr>
              <a:t>Condition and Addr. Calculation in FU</a:t>
            </a:r>
            <a:endParaRPr sz="1800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445025"/>
            <a:ext cx="5955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bril Fatface"/>
                <a:ea typeface="Abril Fatface"/>
                <a:cs typeface="Abril Fatface"/>
                <a:sym typeface="Abril Fatface"/>
              </a:rPr>
              <a:t>ROM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graphicFrame>
        <p:nvGraphicFramePr>
          <p:cNvPr id="166" name="Google Shape;166;p29"/>
          <p:cNvGraphicFramePr/>
          <p:nvPr/>
        </p:nvGraphicFramePr>
        <p:xfrm>
          <a:off x="977100" y="14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{81F330B1-D3EF-49D3-B603-855B31399F56}</a:tableStyleId>
              </a:tblPr>
              <a:tblGrid>
                <a:gridCol w="709425"/>
                <a:gridCol w="1428250"/>
                <a:gridCol w="941975"/>
                <a:gridCol w="1104600"/>
                <a:gridCol w="2507500"/>
                <a:gridCol w="1422325"/>
              </a:tblGrid>
              <a:tr h="293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NO.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Instruction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Addr.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Label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ASM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Comment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00000013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__start: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addi x0, x0,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00402103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lw x2, 4(x0)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00802203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8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lw x4, 8(x0)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004100b3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 x1, x2, x4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fff08093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addi x1, x1, -1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00c02283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14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lw x5, 12(x0)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</a:tr>
              <a:tr h="288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6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01002303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18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lw x6, 16(x0)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</a:tr>
              <a:tr h="45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7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01402383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lw x7, 20(x0)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8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402200b3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sub x1,x4,x2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9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ffd50093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24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addi x1,x10,-3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00520c63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beq  x4,x5,label0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00420a63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beq  x4,x4,label0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</a:tr>
              <a:tr h="327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12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00000013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addi x0,x0,0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00000013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34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addi x0,x0,0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14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00000013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38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addi x0,x0,0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5955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bril Fatface"/>
                <a:ea typeface="Abril Fatface"/>
                <a:cs typeface="Abril Fatface"/>
                <a:sym typeface="Abril Fatface"/>
              </a:rPr>
              <a:t>ROM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  <p:graphicFrame>
        <p:nvGraphicFramePr>
          <p:cNvPr id="172" name="Google Shape;172;p30"/>
          <p:cNvGraphicFramePr/>
          <p:nvPr/>
        </p:nvGraphicFramePr>
        <p:xfrm>
          <a:off x="975750" y="240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{81F330B1-D3EF-49D3-B603-855B31399F56}</a:tableStyleId>
              </a:tblPr>
              <a:tblGrid>
                <a:gridCol w="709425"/>
                <a:gridCol w="1363550"/>
                <a:gridCol w="828750"/>
                <a:gridCol w="870075"/>
                <a:gridCol w="2030350"/>
                <a:gridCol w="2311925"/>
              </a:tblGrid>
              <a:tr h="293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NO.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Instruction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Addr.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Label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ASM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Comment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00000013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addi x0,x0,0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000040b7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label0: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lui  x1,4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17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00c000ef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44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jal  x1,1</a:t>
                      </a:r>
                      <a:r>
                        <a:rPr lang="zh-CN" sz="1300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18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00000013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48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addi x0,x0,0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19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00000013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addi x0,x0,0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00000013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addi x0,x0,0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</a:tr>
              <a:tr h="288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00000013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54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solidFill>
                            <a:schemeClr val="dk1"/>
                          </a:solidFill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addi x0,x0,0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</a:tr>
              <a:tr h="261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22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ffff0097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58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auipc x1, 0xffff0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0223c433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div x8, x7, x2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24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025204b3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60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mul x9, x4, x5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022404b3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64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mul x9, x8, x2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26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00400113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68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addi x2, x0, 4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</a:tr>
              <a:tr h="45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27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000000e7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6C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jalr x1,0(x0)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</a:tr>
              <a:tr h="279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t/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　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0" marB="0" marR="0" marL="720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7" name="Google Shape;177;p31"/>
          <p:cNvGraphicFramePr/>
          <p:nvPr/>
        </p:nvGraphicFramePr>
        <p:xfrm>
          <a:off x="1246300" y="7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{81F330B1-D3EF-49D3-B603-855B31399F56}</a:tableStyleId>
              </a:tblPr>
              <a:tblGrid>
                <a:gridCol w="1072350"/>
                <a:gridCol w="1606575"/>
                <a:gridCol w="1001950"/>
              </a:tblGrid>
              <a:tr h="28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NO.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Data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Addr.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000080BF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00000010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00000014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FFFF0000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0FFF0000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6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FF000F0F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7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F0F0F0F0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9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11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12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15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p31"/>
          <p:cNvGraphicFramePr/>
          <p:nvPr/>
        </p:nvGraphicFramePr>
        <p:xfrm>
          <a:off x="5367125" y="72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{81F330B1-D3EF-49D3-B603-855B31399F56}</a:tableStyleId>
              </a:tblPr>
              <a:tblGrid>
                <a:gridCol w="1072350"/>
                <a:gridCol w="1606575"/>
                <a:gridCol w="1001950"/>
              </a:tblGrid>
              <a:tr h="28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NO.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Instruction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Addr.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16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17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19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4C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A3000000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21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27000000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22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79000000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23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15100000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5C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60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25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64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26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68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27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6C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70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29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74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78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  <a:tr h="294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31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00000000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zh-CN" sz="1300">
                          <a:latin typeface="Fira Code"/>
                          <a:ea typeface="Fira Code"/>
                          <a:cs typeface="Fira Code"/>
                          <a:sym typeface="Fira Code"/>
                        </a:rPr>
                        <a:t>7C</a:t>
                      </a:r>
                      <a:endParaRPr sz="13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T="36000" marB="36000" marR="91425" marL="91425"/>
                </a:tc>
              </a:tr>
            </a:tbl>
          </a:graphicData>
        </a:graphic>
      </p:graphicFrame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595500" cy="16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bril Fatface"/>
                <a:ea typeface="Abril Fatface"/>
                <a:cs typeface="Abril Fatface"/>
                <a:sym typeface="Abril Fatface"/>
              </a:rPr>
              <a:t>RAM</a:t>
            </a:r>
            <a:endParaRPr>
              <a:latin typeface="Abril Fatface"/>
              <a:ea typeface="Abril Fatface"/>
              <a:cs typeface="Abril Fatface"/>
              <a:sym typeface="Abril Fatfac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Tasks</a:t>
            </a:r>
            <a:endParaRPr sz="2800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●"/>
            </a:pPr>
            <a:r>
              <a:rPr lang="zh-CN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Redesign the pipelines with IF/ID/FU/WB stages and FU stage supporting </a:t>
            </a:r>
            <a:r>
              <a:rPr b="1" lang="zh-CN" sz="1800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multicycle </a:t>
            </a:r>
            <a:r>
              <a:rPr lang="zh-CN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operations.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venir"/>
              <a:buChar char="●"/>
            </a:pPr>
            <a:r>
              <a:rPr lang="zh-CN" sz="1800">
                <a:solidFill>
                  <a:srgbClr val="595959"/>
                </a:solidFill>
                <a:latin typeface="Avenir"/>
                <a:ea typeface="Avenir"/>
                <a:cs typeface="Avenir"/>
                <a:sym typeface="Avenir"/>
              </a:rPr>
              <a:t>Redesign of CPU Controller.</a:t>
            </a:r>
            <a:endParaRPr sz="1800">
              <a:solidFill>
                <a:srgbClr val="595959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Simulation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9377"/>
            <a:ext cx="9144003" cy="4554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Simulation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1" name="Google Shape;19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2571"/>
            <a:ext cx="9144003" cy="4580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Simulation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9351"/>
            <a:ext cx="9144003" cy="45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4"/>
          <p:cNvSpPr/>
          <p:nvPr/>
        </p:nvSpPr>
        <p:spPr>
          <a:xfrm>
            <a:off x="4308175" y="2552425"/>
            <a:ext cx="928200" cy="355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/>
          <p:nvPr/>
        </p:nvSpPr>
        <p:spPr>
          <a:xfrm>
            <a:off x="5205425" y="2867250"/>
            <a:ext cx="889500" cy="29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 txBox="1"/>
          <p:nvPr/>
        </p:nvSpPr>
        <p:spPr>
          <a:xfrm>
            <a:off x="4598275" y="2152225"/>
            <a:ext cx="34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IF</a:t>
            </a:r>
            <a:endParaRPr b="1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5508650" y="3163350"/>
            <a:ext cx="4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ID</a:t>
            </a:r>
            <a:endParaRPr b="1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2" name="Google Shape;202;p34"/>
          <p:cNvSpPr/>
          <p:nvPr/>
        </p:nvSpPr>
        <p:spPr>
          <a:xfrm>
            <a:off x="5620800" y="1186550"/>
            <a:ext cx="528300" cy="400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 txBox="1"/>
          <p:nvPr/>
        </p:nvSpPr>
        <p:spPr>
          <a:xfrm>
            <a:off x="7494150" y="3045025"/>
            <a:ext cx="42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FU</a:t>
            </a:r>
            <a:endParaRPr b="1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Simulation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524" y="572700"/>
            <a:ext cx="9132682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Simulation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20619"/>
            <a:ext cx="9144003" cy="452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/>
          <p:nvPr/>
        </p:nvSpPr>
        <p:spPr>
          <a:xfrm>
            <a:off x="7801950" y="1093750"/>
            <a:ext cx="543600" cy="29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6"/>
          <p:cNvSpPr txBox="1"/>
          <p:nvPr/>
        </p:nvSpPr>
        <p:spPr>
          <a:xfrm>
            <a:off x="7463875" y="693550"/>
            <a:ext cx="12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Next FU EN</a:t>
            </a:r>
            <a:endParaRPr b="1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8" name="Google Shape;218;p36"/>
          <p:cNvSpPr/>
          <p:nvPr/>
        </p:nvSpPr>
        <p:spPr>
          <a:xfrm>
            <a:off x="7801950" y="1632900"/>
            <a:ext cx="543600" cy="2985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 txBox="1"/>
          <p:nvPr/>
        </p:nvSpPr>
        <p:spPr>
          <a:xfrm>
            <a:off x="7299175" y="1531200"/>
            <a:ext cx="46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>
                <a:solidFill>
                  <a:srgbClr val="FF9900"/>
                </a:solidFill>
                <a:latin typeface="Avenir"/>
                <a:ea typeface="Avenir"/>
                <a:cs typeface="Avenir"/>
                <a:sym typeface="Avenir"/>
              </a:rPr>
              <a:t>WB</a:t>
            </a:r>
            <a:endParaRPr b="1">
              <a:solidFill>
                <a:srgbClr val="FF99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Simulation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25" name="Google Shape;2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572691"/>
            <a:ext cx="9144003" cy="454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Simulation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1" name="Google Shape;23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0424"/>
            <a:ext cx="9144003" cy="4563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Overview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Architecture Overview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Control Unit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Function Unit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Pipelines resolving Data Hazards</a:t>
            </a:r>
            <a:endParaRPr>
              <a:latin typeface="Avenir"/>
              <a:ea typeface="Avenir"/>
              <a:cs typeface="Avenir"/>
              <a:sym typeface="Avenir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venir"/>
              <a:buChar char="●"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Pipelines resolving Control Hazards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1883" l="0" r="0" t="0"/>
          <a:stretch/>
        </p:blipFill>
        <p:spPr>
          <a:xfrm>
            <a:off x="1812846" y="0"/>
            <a:ext cx="7331154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/>
        </p:nvSpPr>
        <p:spPr>
          <a:xfrm>
            <a:off x="0" y="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Architecture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Overview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1883" l="0" r="72903" t="0"/>
          <a:stretch/>
        </p:blipFill>
        <p:spPr>
          <a:xfrm>
            <a:off x="7157500" y="0"/>
            <a:ext cx="19865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Architecture Overview – </a:t>
            </a:r>
            <a:r>
              <a:rPr lang="zh-CN">
                <a:latin typeface="Avenir"/>
                <a:ea typeface="Avenir"/>
                <a:cs typeface="Avenir"/>
                <a:sym typeface="Avenir"/>
              </a:rPr>
              <a:t>IF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67525" y="1705525"/>
            <a:ext cx="6990900" cy="26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IF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REG32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REG_PC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(.clk(debug_clk),.rst(rst),.CE(reg_IF_EN),.D(next_PC_IF),.Q(PC_IF))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2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add_32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add_IF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(.a(PC_IF),.b(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32'd4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),.c(PC_4_IF))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2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MUX2T1_32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mux_IF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(.I0(PC_4_IF),.I1(PC_jump_FU),.s(branch_ctrl),.o(next_PC_IF))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2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ROM_D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inst_rom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(.a(PC_IF[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]),.spo(inst_IF))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2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941" l="22367" r="41473" t="941"/>
          <a:stretch/>
        </p:blipFill>
        <p:spPr>
          <a:xfrm>
            <a:off x="6493200" y="0"/>
            <a:ext cx="26507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Architecture Overview – ID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0" y="911100"/>
            <a:ext cx="6990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0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//Issue</a:t>
            </a:r>
            <a:endParaRPr i="1" sz="10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REG_ID</a:t>
            </a: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0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reg_ID</a:t>
            </a: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(.clk(debug_clk),.rst(rst),.EN(reg_ID_EN),</a:t>
            </a:r>
            <a:endParaRPr sz="10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.flush(reg_ID_flush),.PCOUT(PC_IF),.IR(inst_IF),</a:t>
            </a:r>
            <a:endParaRPr sz="10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.IR_ID(inst_ID),.PCurrent_ID(PC_ID),.valid(valid_ID))</a:t>
            </a:r>
            <a:r>
              <a:rPr lang="zh-CN" sz="10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0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CtrlUnit</a:t>
            </a: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0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ctrl</a:t>
            </a: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10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ImmGen</a:t>
            </a: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0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imm_gen</a:t>
            </a: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(.ImmSel(ImmSel_ctrl),.inst_field(inst_ID),.Imm_out(Imm_out_ID))</a:t>
            </a:r>
            <a:r>
              <a:rPr lang="zh-CN" sz="10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0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Regs</a:t>
            </a: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0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register</a:t>
            </a: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(.clk(debug_clk),.rst(rst),</a:t>
            </a:r>
            <a:endParaRPr sz="10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.R_addr_A(inst_ID[</a:t>
            </a:r>
            <a:r>
              <a:rPr lang="zh-CN" sz="10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19</a:t>
            </a:r>
            <a:r>
              <a:rPr lang="zh-CN" sz="10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0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15</a:t>
            </a: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]),.rdata_A(rs1_data_ID),</a:t>
            </a:r>
            <a:endParaRPr sz="10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.R_addr_B(inst_ID[</a:t>
            </a:r>
            <a:r>
              <a:rPr lang="zh-CN" sz="10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24</a:t>
            </a:r>
            <a:r>
              <a:rPr lang="zh-CN" sz="10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0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20</a:t>
            </a: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]),.rdata_B(rs2_data_ID),</a:t>
            </a:r>
            <a:endParaRPr sz="10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.L_S(RegWrite_ctrl),.Wt_addr(rd_ctrl),.Wt_data(wt_data_WB),</a:t>
            </a:r>
            <a:endParaRPr sz="10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.Debug_addr(debug_addr[</a:t>
            </a:r>
            <a:r>
              <a:rPr lang="zh-CN" sz="10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r>
              <a:rPr lang="zh-CN" sz="10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0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]),.Debug_regs(debug_regs))</a:t>
            </a:r>
            <a:r>
              <a:rPr lang="zh-CN" sz="10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0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MUX2T1_32</a:t>
            </a: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0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mux_imm_ALU_ID_A</a:t>
            </a: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(.I0(rs1_data_ID),.I1(PC_ID),.s(ALUSrcA_ctrl),.o(ALUA_ID))</a:t>
            </a:r>
            <a:r>
              <a:rPr lang="zh-CN" sz="10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0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MUX2T1_32</a:t>
            </a: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0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mux_imm_ALU_ID_B</a:t>
            </a:r>
            <a:r>
              <a:rPr lang="zh-CN" sz="10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(.I0(rs2_data_ID),.I1(Imm_out_ID),.s(ALUSrcB_ctrl),.o(ALUB_ID))</a:t>
            </a:r>
            <a:r>
              <a:rPr lang="zh-CN" sz="10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0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1883" l="52657" r="11183" t="0"/>
          <a:stretch/>
        </p:blipFill>
        <p:spPr>
          <a:xfrm>
            <a:off x="6493200" y="0"/>
            <a:ext cx="26507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Architecture Overview – FU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311700" y="1318525"/>
            <a:ext cx="3232800" cy="2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3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FU</a:t>
            </a:r>
            <a:endParaRPr i="1" sz="13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FU_ALU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alu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(...)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FU_mem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mem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(...)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FU_mul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mu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(...)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FU_div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du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(...)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FU_jump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3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ju</a:t>
            </a:r>
            <a:r>
              <a:rPr lang="zh-CN" sz="13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(...)</a:t>
            </a:r>
            <a:r>
              <a:rPr lang="zh-CN" sz="13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3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3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941" l="84122" r="0" t="941"/>
          <a:stretch/>
        </p:blipFill>
        <p:spPr>
          <a:xfrm>
            <a:off x="7980000" y="0"/>
            <a:ext cx="116400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Architecture Overview – WB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0" y="1318525"/>
            <a:ext cx="7914000" cy="37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zh-CN" sz="11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WB</a:t>
            </a:r>
            <a:endParaRPr i="1" sz="11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REG32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1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reg_WB_ALU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(.clk(debug_clk),.rst(rst),.CE(FU_ALU_finish),.D(ALUout_FU),.Q(ALUout_WB))</a:t>
            </a:r>
            <a:r>
              <a:rPr lang="zh-CN" sz="11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1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REG32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1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reg_WB_mem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(.clk(debug_clk),.rst(rst),.CE(FU_mem_finish),.D(mem_data_FU),.Q(mem_data_WB))</a:t>
            </a:r>
            <a:r>
              <a:rPr lang="zh-CN" sz="11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1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REG32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1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reg_WB_mul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(.clk(debug_clk),.rst(rst),.CE(FU_mul_finish),.D(mulres_FU),.Q(mulres_WB))</a:t>
            </a:r>
            <a:r>
              <a:rPr lang="zh-CN" sz="11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1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REG32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1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reg_WB_div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(.clk(debug_clk),.rst(rst),.CE(FU_div_finish),.D(divres_FU),.Q(divres_WB))</a:t>
            </a:r>
            <a:r>
              <a:rPr lang="zh-CN" sz="11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1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REG32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1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reg_WB_jump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(.clk(debug_clk),.rst(rst),.CE(FU_jump_finish),.D(PC_wb_FU),.Q(PC_wb_WB))</a:t>
            </a:r>
            <a:r>
              <a:rPr lang="zh-CN" sz="11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1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MUX8T1_32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1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mux_DtR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(.s(DatatoReg_ctrl),.I0(</a:t>
            </a:r>
            <a:r>
              <a:rPr lang="zh-CN" sz="11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32'd0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),.I1(ALUout_WB),.I2(mem_data_WB),.I3(mulres_WB),</a:t>
            </a:r>
            <a:endParaRPr sz="11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.I4(divres_WB),.I5(PC_wb_WB),.I6(</a:t>
            </a:r>
            <a:r>
              <a:rPr lang="zh-CN" sz="11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32'd0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),.I7(</a:t>
            </a:r>
            <a:r>
              <a:rPr lang="zh-CN" sz="11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32'd0</a:t>
            </a:r>
            <a:r>
              <a:rPr lang="zh-CN" sz="11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),.o(wt_data_WB))</a:t>
            </a:r>
            <a:r>
              <a:rPr lang="zh-CN" sz="11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;</a:t>
            </a:r>
            <a:endParaRPr sz="11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4D57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venir"/>
                <a:ea typeface="Avenir"/>
                <a:cs typeface="Avenir"/>
                <a:sym typeface="Avenir"/>
              </a:rPr>
              <a:t>Control Unit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261200" y="1393500"/>
            <a:ext cx="2751600" cy="3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E64100"/>
                </a:solidFill>
                <a:latin typeface="Fira Code"/>
                <a:ea typeface="Fira Code"/>
                <a:cs typeface="Fira Code"/>
                <a:sym typeface="Fira Code"/>
              </a:rPr>
              <a:t>module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lang="zh-CN" sz="1200">
                <a:solidFill>
                  <a:srgbClr val="0094F0"/>
                </a:solidFill>
                <a:latin typeface="Fira Code"/>
                <a:ea typeface="Fira Code"/>
                <a:cs typeface="Fira Code"/>
                <a:sym typeface="Fira Code"/>
              </a:rPr>
              <a:t>CtrlUnit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clk,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rst,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31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inst,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valid_ID,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ALU_done,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MEM_done,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MUL_done,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DIV_done,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JUMP_done,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input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cmp_res_FU,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3281950" y="129125"/>
            <a:ext cx="5982900" cy="51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/>
              <a:t>        </a:t>
            </a: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IF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reg_IF_en, branch_ctrl,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ID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reg_ID_en, reg_ID_flush,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ImmSel,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ALU_en, MEM_en, MUL_en, DIV_en, JUMP_en,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FU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JUMP_op,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ALU_op,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ALUSrcA,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ALUSrcB,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MEM_we,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i="1" lang="zh-CN" sz="1200">
                <a:solidFill>
                  <a:srgbClr val="8CA6A6"/>
                </a:solidFill>
                <a:latin typeface="Fira Code"/>
                <a:ea typeface="Fira Code"/>
                <a:cs typeface="Fira Code"/>
                <a:sym typeface="Fira Code"/>
              </a:rPr>
              <a:t>// WB</a:t>
            </a:r>
            <a:endParaRPr i="1" sz="1200">
              <a:solidFill>
                <a:srgbClr val="8CA6A6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write_sel,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[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r>
              <a:rPr lang="zh-CN" sz="1200">
                <a:solidFill>
                  <a:srgbClr val="004D57"/>
                </a:solidFill>
                <a:latin typeface="Fira Code"/>
                <a:ea typeface="Fira Code"/>
                <a:cs typeface="Fira Code"/>
                <a:sym typeface="Fira Code"/>
              </a:rPr>
              <a:t>:</a:t>
            </a:r>
            <a:r>
              <a:rPr lang="zh-CN" sz="1200">
                <a:solidFill>
                  <a:srgbClr val="5842FF"/>
                </a:solidFill>
                <a:latin typeface="Fira Code"/>
                <a:ea typeface="Fira Code"/>
                <a:cs typeface="Fira Code"/>
                <a:sym typeface="Fira Code"/>
              </a:rPr>
              <a:t>0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] rd_ctrl,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  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output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</a:t>
            </a:r>
            <a:r>
              <a:rPr b="1" lang="zh-CN" sz="1200">
                <a:solidFill>
                  <a:srgbClr val="FF5792"/>
                </a:solidFill>
                <a:latin typeface="Fira Code"/>
                <a:ea typeface="Fira Code"/>
                <a:cs typeface="Fira Code"/>
                <a:sym typeface="Fira Code"/>
              </a:rPr>
              <a:t>reg</a:t>
            </a: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 reg_write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rgbClr val="005661"/>
                </a:solidFill>
                <a:latin typeface="Fira Code"/>
                <a:ea typeface="Fira Code"/>
                <a:cs typeface="Fira Code"/>
                <a:sym typeface="Fira Code"/>
              </a:rPr>
              <a:t>);</a:t>
            </a:r>
            <a:endParaRPr sz="1200">
              <a:solidFill>
                <a:srgbClr val="00566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