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5143500" cx="9144000"/>
  <p:notesSz cx="6858000" cy="9144000"/>
  <p:embeddedFontLst>
    <p:embeddedFont>
      <p:font typeface="Abril Fatface"/>
      <p:regular r:id="rId40"/>
    </p:embeddedFont>
    <p:embeddedFont>
      <p:font typeface="Libre Baskerville"/>
      <p:regular r:id="rId41"/>
      <p:bold r:id="rId42"/>
      <p:italic r:id="rId43"/>
    </p:embeddedFont>
    <p:embeddedFont>
      <p:font typeface="Fira Code"/>
      <p:regular r:id="rId44"/>
      <p:bold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E691E22-3F0C-48CF-BD0C-0EF54BF05642}">
  <a:tblStyle styleId="{4E691E22-3F0C-48CF-BD0C-0EF54BF0564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AbrilFatface-regular.fntdata"/><Relationship Id="rId20" Type="http://schemas.openxmlformats.org/officeDocument/2006/relationships/slide" Target="slides/slide14.xml"/><Relationship Id="rId42" Type="http://schemas.openxmlformats.org/officeDocument/2006/relationships/font" Target="fonts/LibreBaskerville-bold.fntdata"/><Relationship Id="rId41" Type="http://schemas.openxmlformats.org/officeDocument/2006/relationships/font" Target="fonts/LibreBaskerville-regular.fntdata"/><Relationship Id="rId22" Type="http://schemas.openxmlformats.org/officeDocument/2006/relationships/slide" Target="slides/slide16.xml"/><Relationship Id="rId44" Type="http://schemas.openxmlformats.org/officeDocument/2006/relationships/font" Target="fonts/FiraCode-regular.fntdata"/><Relationship Id="rId21" Type="http://schemas.openxmlformats.org/officeDocument/2006/relationships/slide" Target="slides/slide15.xml"/><Relationship Id="rId43" Type="http://schemas.openxmlformats.org/officeDocument/2006/relationships/font" Target="fonts/LibreBaskerville-italic.fntdata"/><Relationship Id="rId24" Type="http://schemas.openxmlformats.org/officeDocument/2006/relationships/slide" Target="slides/slide18.xml"/><Relationship Id="rId23" Type="http://schemas.openxmlformats.org/officeDocument/2006/relationships/slide" Target="slides/slide17.xml"/><Relationship Id="rId45" Type="http://schemas.openxmlformats.org/officeDocument/2006/relationships/font" Target="fonts/FiraCode-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solidFill>
                  <a:schemeClr val="dk1"/>
                </a:solidFill>
              </a:rPr>
              <a:t>大家好，今天讲一下实验6的内容</a:t>
            </a:r>
            <a:endParaRPr>
              <a:solidFill>
                <a:schemeClr val="dk1"/>
              </a:solidFill>
            </a:endParaRPr>
          </a:p>
          <a:p>
            <a:pPr indent="0" lvl="0" marL="0" rtl="0" algn="l">
              <a:spcBef>
                <a:spcPts val="0"/>
              </a:spcBef>
              <a:spcAft>
                <a:spcPts val="0"/>
              </a:spcAft>
              <a:buNone/>
            </a:pPr>
            <a:r>
              <a:rPr lang="zh-CN">
                <a:solidFill>
                  <a:schemeClr val="dk1"/>
                </a:solidFill>
              </a:rPr>
              <a:t>实验5实现了</a:t>
            </a:r>
            <a:r>
              <a:rPr lang="zh-CN">
                <a:solidFill>
                  <a:schemeClr val="dk1"/>
                </a:solidFill>
              </a:rPr>
              <a:t>多周期操作的流水线</a:t>
            </a:r>
            <a:endParaRPr>
              <a:solidFill>
                <a:schemeClr val="dk1"/>
              </a:solidFill>
            </a:endParaRPr>
          </a:p>
          <a:p>
            <a:pPr indent="0" lvl="0" marL="0" rtl="0" algn="l">
              <a:spcBef>
                <a:spcPts val="0"/>
              </a:spcBef>
              <a:spcAft>
                <a:spcPts val="0"/>
              </a:spcAft>
              <a:buNone/>
            </a:pPr>
            <a:r>
              <a:rPr lang="zh-CN">
                <a:solidFill>
                  <a:schemeClr val="dk1"/>
                </a:solidFill>
              </a:rPr>
              <a:t>实验6我们会实现Scoreboarding进行动态调度</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b0c5df7ae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b0c5df7ae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最后write back</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b0c5df7aea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b0c5df7aea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上面这些pipeline stage看起来和实验5都差不多，</a:t>
            </a:r>
            <a:endParaRPr/>
          </a:p>
          <a:p>
            <a:pPr indent="0" lvl="0" marL="0" rtl="0" algn="l">
              <a:spcBef>
                <a:spcPts val="0"/>
              </a:spcBef>
              <a:spcAft>
                <a:spcPts val="0"/>
              </a:spcAft>
              <a:buNone/>
            </a:pPr>
            <a:r>
              <a:rPr lang="zh-CN"/>
              <a:t>最主要的区别在于Ctrl Unit的控制逻辑</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b71d01ba68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b71d01ba68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Scoreboarding</a:t>
            </a:r>
            <a:r>
              <a:rPr lang="zh-CN"/>
              <a:t>算法里面需要这三张表，这三张表在Control Unit里面是怎么处理的呢</a:t>
            </a:r>
            <a:endParaRPr/>
          </a:p>
          <a:p>
            <a:pPr indent="0" lvl="0" marL="0" rtl="0" algn="l">
              <a:spcBef>
                <a:spcPts val="0"/>
              </a:spcBef>
              <a:spcAft>
                <a:spcPts val="0"/>
              </a:spcAft>
              <a:buNone/>
            </a:pPr>
            <a:r>
              <a:rPr lang="zh-CN"/>
              <a:t>那第一张表你可以根据指令所处的流水线阶段知道目前指令执行的状态</a:t>
            </a:r>
            <a:endParaRPr/>
          </a:p>
          <a:p>
            <a:pPr indent="0" lvl="0" marL="0" rtl="0" algn="l">
              <a:spcBef>
                <a:spcPts val="0"/>
              </a:spcBef>
              <a:spcAft>
                <a:spcPts val="0"/>
              </a:spcAft>
              <a:buNone/>
            </a:pPr>
            <a:r>
              <a:rPr lang="zh-CN"/>
              <a:t>我们需要增加一下第二张表和第三张表的支持</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b0c5df7aea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b0c5df7aea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先来看一下这个Function Unit Status, 记录Function unit的状态</a:t>
            </a:r>
            <a:endParaRPr/>
          </a:p>
          <a:p>
            <a:pPr indent="0" lvl="0" marL="0" rtl="0" algn="l">
              <a:spcBef>
                <a:spcPts val="0"/>
              </a:spcBef>
              <a:spcAft>
                <a:spcPts val="0"/>
              </a:spcAft>
              <a:buNone/>
            </a:pPr>
            <a:r>
              <a:rPr lang="zh-CN"/>
              <a:t>在原有9个field的基础上加了FU_DONE这个field, 记录指令是否执行完成</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b107aed33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b107aed33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这个Function Unit Status在代码里面这样表示的</a:t>
            </a:r>
            <a:endParaRPr/>
          </a:p>
          <a:p>
            <a:pPr indent="0" lvl="0" marL="0" rtl="0" algn="l">
              <a:spcBef>
                <a:spcPts val="0"/>
              </a:spcBef>
              <a:spcAft>
                <a:spcPts val="0"/>
              </a:spcAft>
              <a:buNone/>
            </a:pPr>
            <a:r>
              <a:rPr lang="zh-CN"/>
              <a:t>1:5这个指示了哪一个function unit</a:t>
            </a:r>
            <a:endParaRPr/>
          </a:p>
          <a:p>
            <a:pPr indent="0" lvl="0" marL="0" rtl="0" algn="l">
              <a:spcBef>
                <a:spcPts val="0"/>
              </a:spcBef>
              <a:spcAft>
                <a:spcPts val="0"/>
              </a:spcAft>
              <a:buNone/>
            </a:pPr>
            <a:r>
              <a:rPr lang="zh-CN"/>
              <a:t>这32位指示了FUS里面存的信息，比如第0位是Busy, 1-5记录Op</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b107aed33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b107aed33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然后第二个是Register Result Status这张表，记录寄存器会被哪一个Function unit写</a:t>
            </a:r>
            <a:endParaRPr/>
          </a:p>
          <a:p>
            <a:pPr indent="0" lvl="0" marL="0" rtl="0" algn="l">
              <a:spcBef>
                <a:spcPts val="0"/>
              </a:spcBef>
              <a:spcAft>
                <a:spcPts val="0"/>
              </a:spcAft>
              <a:buNone/>
            </a:pPr>
            <a:r>
              <a:rPr lang="zh-CN"/>
              <a:t>32个寄存器，然后每一个可能对应这些function unit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b71d01ba68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b71d01ba68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讲完了上述三张表的存储实现之后，我们来看scoreboard的工作过程</a:t>
            </a:r>
            <a:endParaRPr/>
          </a:p>
          <a:p>
            <a:pPr indent="0" lvl="0" marL="0" rtl="0" algn="l">
              <a:spcBef>
                <a:spcPts val="0"/>
              </a:spcBef>
              <a:spcAft>
                <a:spcPts val="0"/>
              </a:spcAft>
              <a:buNone/>
            </a:pPr>
            <a:r>
              <a:rPr lang="zh-CN"/>
              <a:t>首先ISSUE, </a:t>
            </a:r>
            <a:endParaRPr/>
          </a:p>
          <a:p>
            <a:pPr indent="0" lvl="0" marL="0" rtl="0" algn="l">
              <a:spcBef>
                <a:spcPts val="0"/>
              </a:spcBef>
              <a:spcAft>
                <a:spcPts val="0"/>
              </a:spcAft>
              <a:buNone/>
            </a:pPr>
            <a:r>
              <a:rPr lang="zh-CN">
                <a:solidFill>
                  <a:srgbClr val="121212"/>
                </a:solidFill>
                <a:highlight>
                  <a:srgbClr val="FFFFFF"/>
                </a:highlight>
                <a:latin typeface="Microsoft Yahei"/>
                <a:ea typeface="Microsoft Yahei"/>
                <a:cs typeface="Microsoft Yahei"/>
                <a:sym typeface="Microsoft Yahei"/>
              </a:rPr>
              <a:t>如果指令对应的功能部件空闲，且指令没有WAW冒险，就可以发射</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b107aed33e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b107aed33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对应到代码里</a:t>
            </a:r>
            <a:endParaRPr/>
          </a:p>
          <a:p>
            <a:pPr indent="0" lvl="0" marL="0" rtl="0" algn="l">
              <a:spcBef>
                <a:spcPts val="0"/>
              </a:spcBef>
              <a:spcAft>
                <a:spcPts val="0"/>
              </a:spcAft>
              <a:buNone/>
            </a:pPr>
            <a:r>
              <a:rPr lang="zh-CN"/>
              <a:t>normal_stall检测strural hazard， </a:t>
            </a:r>
            <a:r>
              <a:rPr lang="zh-CN">
                <a:solidFill>
                  <a:srgbClr val="121212"/>
                </a:solidFill>
                <a:highlight>
                  <a:srgbClr val="FFFFFF"/>
                </a:highlight>
                <a:latin typeface="Microsoft Yahei"/>
                <a:ea typeface="Microsoft Yahei"/>
                <a:cs typeface="Microsoft Yahei"/>
                <a:sym typeface="Microsoft Yahei"/>
              </a:rPr>
              <a:t>看有没有空闲的功能部件</a:t>
            </a:r>
            <a:r>
              <a:rPr lang="zh-CN"/>
              <a:t>和WAW</a:t>
            </a:r>
            <a:endParaRPr/>
          </a:p>
          <a:p>
            <a:pPr indent="0" lvl="0" marL="0" rtl="0" algn="l">
              <a:spcBef>
                <a:spcPts val="0"/>
              </a:spcBef>
              <a:spcAft>
                <a:spcPts val="0"/>
              </a:spcAft>
              <a:buNone/>
            </a:pPr>
            <a:r>
              <a:rPr lang="zh-CN"/>
              <a:t>然后这里还会有control hazard的一些逻辑，如果遇到branch类型的指令，会stall 后面的指令要等branch执行完了才能issue</a:t>
            </a:r>
            <a:endParaRPr/>
          </a:p>
          <a:p>
            <a:pPr indent="0" lvl="0" marL="0" rtl="0" algn="l">
              <a:spcBef>
                <a:spcPts val="0"/>
              </a:spcBef>
              <a:spcAft>
                <a:spcPts val="0"/>
              </a:spcAft>
              <a:buNone/>
            </a:pPr>
            <a:r>
              <a:t/>
            </a:r>
            <a:endParaRPr/>
          </a:p>
          <a:p>
            <a:pPr indent="0" lvl="0" marL="0" rtl="0" algn="l">
              <a:spcBef>
                <a:spcPts val="0"/>
              </a:spcBef>
              <a:spcAft>
                <a:spcPts val="0"/>
              </a:spcAft>
              <a:buNone/>
            </a:pPr>
            <a:r>
              <a:rPr lang="zh-CN"/>
              <a:t>右边代码 如果能issue的话，代码里面会设置FUS和RRS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b107aed33e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b107aed33e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700"/>
              </a:spcBef>
              <a:spcAft>
                <a:spcPts val="0"/>
              </a:spcAft>
              <a:buNone/>
            </a:pPr>
            <a:r>
              <a:rPr lang="zh-CN">
                <a:solidFill>
                  <a:srgbClr val="121212"/>
                </a:solidFill>
                <a:highlight>
                  <a:srgbClr val="FFFFFF"/>
                </a:highlight>
                <a:latin typeface="Microsoft Yahei"/>
                <a:ea typeface="Microsoft Yahei"/>
                <a:cs typeface="Microsoft Yahei"/>
                <a:sym typeface="Microsoft Yahei"/>
              </a:rPr>
              <a:t>Read Operands阶段读取操作数</a:t>
            </a:r>
            <a:endParaRPr>
              <a:solidFill>
                <a:srgbClr val="121212"/>
              </a:solidFill>
              <a:highlight>
                <a:srgbClr val="FFFFFF"/>
              </a:highlight>
              <a:latin typeface="Microsoft Yahei"/>
              <a:ea typeface="Microsoft Yahei"/>
              <a:cs typeface="Microsoft Yahei"/>
              <a:sym typeface="Microsoft Yahei"/>
            </a:endParaRPr>
          </a:p>
          <a:p>
            <a:pPr indent="0" lvl="0" marL="0" rtl="0" algn="l">
              <a:lnSpc>
                <a:spcPct val="115000"/>
              </a:lnSpc>
              <a:spcBef>
                <a:spcPts val="1700"/>
              </a:spcBef>
              <a:spcAft>
                <a:spcPts val="0"/>
              </a:spcAft>
              <a:buClr>
                <a:schemeClr val="dk1"/>
              </a:buClr>
              <a:buSzPts val="1100"/>
              <a:buFont typeface="Arial"/>
              <a:buNone/>
            </a:pPr>
            <a:r>
              <a:rPr lang="zh-CN">
                <a:solidFill>
                  <a:srgbClr val="121212"/>
                </a:solidFill>
                <a:highlight>
                  <a:srgbClr val="FFFFFF"/>
                </a:highlight>
                <a:latin typeface="Microsoft Yahei"/>
                <a:ea typeface="Microsoft Yahei"/>
                <a:cs typeface="Microsoft Yahei"/>
                <a:sym typeface="Microsoft Yahei"/>
              </a:rPr>
              <a:t>了解当前指令需要哪些寄存器的数值、该数值是否准备好、如果数值没有准备好的话数值正在哪个功能部件进行运算。如果数值没有准备好（这是为了解决RAW冒险），那么指令就无法读取数据。</a:t>
            </a:r>
            <a:endParaRPr>
              <a:solidFill>
                <a:srgbClr val="121212"/>
              </a:solidFill>
              <a:highlight>
                <a:srgbClr val="FFFFFF"/>
              </a:highlight>
              <a:latin typeface="Microsoft Yahei"/>
              <a:ea typeface="Microsoft Yahei"/>
              <a:cs typeface="Microsoft Yahei"/>
              <a:sym typeface="Microsoft Yahei"/>
            </a:endParaRPr>
          </a:p>
          <a:p>
            <a:pPr indent="0" lvl="0" marL="0" rtl="0" algn="l">
              <a:lnSpc>
                <a:spcPct val="115000"/>
              </a:lnSpc>
              <a:spcBef>
                <a:spcPts val="1700"/>
              </a:spcBef>
              <a:spcAft>
                <a:spcPts val="0"/>
              </a:spcAft>
              <a:buClr>
                <a:schemeClr val="dk1"/>
              </a:buClr>
              <a:buSzPts val="1100"/>
              <a:buFont typeface="Arial"/>
              <a:buNone/>
            </a:pPr>
            <a:r>
              <a:rPr lang="zh-CN">
                <a:solidFill>
                  <a:srgbClr val="121212"/>
                </a:solidFill>
                <a:highlight>
                  <a:srgbClr val="FFFFFF"/>
                </a:highlight>
                <a:latin typeface="Microsoft Yahei"/>
                <a:ea typeface="Microsoft Yahei"/>
                <a:cs typeface="Microsoft Yahei"/>
                <a:sym typeface="Microsoft Yahei"/>
              </a:rPr>
              <a:t>如果寄存器都可以读取，那么对应的寄存器数值会被存进操作数寄存器中</a:t>
            </a:r>
            <a:endParaRPr>
              <a:solidFill>
                <a:srgbClr val="121212"/>
              </a:solidFill>
              <a:highlight>
                <a:srgbClr val="FFFFFF"/>
              </a:highlight>
              <a:latin typeface="Microsoft Yahei"/>
              <a:ea typeface="Microsoft Yahei"/>
              <a:cs typeface="Microsoft Yahei"/>
              <a:sym typeface="Microsoft Yahei"/>
            </a:endParaRPr>
          </a:p>
          <a:p>
            <a:pPr indent="0" lvl="0" marL="0" rtl="0" algn="l">
              <a:spcBef>
                <a:spcPts val="170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b107aed33e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b107aed33e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700"/>
              </a:spcBef>
              <a:spcAft>
                <a:spcPts val="1700"/>
              </a:spcAft>
              <a:buClr>
                <a:schemeClr val="dk1"/>
              </a:buClr>
              <a:buSzPts val="1100"/>
              <a:buFont typeface="Arial"/>
              <a:buNone/>
            </a:pPr>
            <a:r>
              <a:rPr lang="zh-CN">
                <a:solidFill>
                  <a:srgbClr val="121212"/>
                </a:solidFill>
                <a:highlight>
                  <a:srgbClr val="FFFFFF"/>
                </a:highlight>
                <a:latin typeface="Microsoft Yahei"/>
                <a:ea typeface="Microsoft Yahei"/>
                <a:cs typeface="Microsoft Yahei"/>
                <a:sym typeface="Microsoft Yahei"/>
              </a:rPr>
              <a:t>读完会把RDY设为0</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7e9feeea3e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7e9feeea3e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b107aed33e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b107aed33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然后开始执行</a:t>
            </a:r>
            <a:endParaRPr/>
          </a:p>
          <a:p>
            <a:pPr indent="0" lvl="0" marL="0" rtl="0" algn="l">
              <a:spcBef>
                <a:spcPts val="0"/>
              </a:spcBef>
              <a:spcAft>
                <a:spcPts val="0"/>
              </a:spcAft>
              <a:buNone/>
            </a:pPr>
            <a:r>
              <a:rPr lang="zh-CN"/>
              <a:t>这里他会track function unit执行完了没有，执行完了就设置这个FU_DONE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b107aed33e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b107aed33e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rgbClr val="121212"/>
              </a:solidFill>
              <a:highlight>
                <a:srgbClr val="FFFFFF"/>
              </a:highlight>
              <a:latin typeface="Microsoft Yahei"/>
              <a:ea typeface="Microsoft Yahei"/>
              <a:cs typeface="Microsoft Yahei"/>
              <a:sym typeface="Microsoft Yahei"/>
            </a:endParaRPr>
          </a:p>
          <a:p>
            <a:pPr indent="0" lvl="0" marL="0" rtl="0" algn="l">
              <a:spcBef>
                <a:spcPts val="0"/>
              </a:spcBef>
              <a:spcAft>
                <a:spcPts val="0"/>
              </a:spcAft>
              <a:buClr>
                <a:schemeClr val="dk1"/>
              </a:buClr>
              <a:buSzPts val="1100"/>
              <a:buFont typeface="Arial"/>
              <a:buNone/>
            </a:pPr>
            <a:r>
              <a:rPr lang="zh-CN">
                <a:solidFill>
                  <a:srgbClr val="121212"/>
                </a:solidFill>
                <a:highlight>
                  <a:srgbClr val="FFFFFF"/>
                </a:highlight>
                <a:latin typeface="Microsoft Yahei"/>
                <a:ea typeface="Microsoft Yahei"/>
                <a:cs typeface="Microsoft Yahei"/>
                <a:sym typeface="Microsoft Yahei"/>
              </a:rPr>
              <a:t>执行完了之后要写回</a:t>
            </a:r>
            <a:endParaRPr>
              <a:solidFill>
                <a:srgbClr val="121212"/>
              </a:solidFill>
              <a:highlight>
                <a:srgbClr val="FFFFFF"/>
              </a:highlight>
              <a:latin typeface="Microsoft Yahei"/>
              <a:ea typeface="Microsoft Yahei"/>
              <a:cs typeface="Microsoft Yahei"/>
              <a:sym typeface="Microsoft Yahei"/>
            </a:endParaRPr>
          </a:p>
          <a:p>
            <a:pPr indent="0" lvl="0" marL="0" rtl="0" algn="l">
              <a:spcBef>
                <a:spcPts val="0"/>
              </a:spcBef>
              <a:spcAft>
                <a:spcPts val="0"/>
              </a:spcAft>
              <a:buClr>
                <a:schemeClr val="dk1"/>
              </a:buClr>
              <a:buSzPts val="1100"/>
              <a:buFont typeface="Arial"/>
              <a:buNone/>
            </a:pPr>
            <a:r>
              <a:rPr lang="zh-CN">
                <a:solidFill>
                  <a:srgbClr val="121212"/>
                </a:solidFill>
                <a:highlight>
                  <a:srgbClr val="FFFFFF"/>
                </a:highlight>
                <a:latin typeface="Microsoft Yahei"/>
                <a:ea typeface="Microsoft Yahei"/>
                <a:cs typeface="Microsoft Yahei"/>
                <a:sym typeface="Microsoft Yahei"/>
              </a:rPr>
              <a:t>写回的时候要注意WAR冒险，需要观察所有Rj、Rk，如果相关寄存器的RDY是true，那就说明有指令要读当前要写入的寄存器，那就要先等前序指令读完寄存器再写回</a:t>
            </a:r>
            <a:endParaRPr>
              <a:solidFill>
                <a:srgbClr val="121212"/>
              </a:solidFill>
              <a:highlight>
                <a:srgbClr val="FFFFFF"/>
              </a:highlight>
              <a:latin typeface="Microsoft Yahei"/>
              <a:ea typeface="Microsoft Yahei"/>
              <a:cs typeface="Microsoft Yahei"/>
              <a:sym typeface="Microsoft Yahei"/>
            </a:endParaRPr>
          </a:p>
          <a:p>
            <a:pPr indent="0" lvl="0" marL="0" rtl="0" algn="l">
              <a:spcBef>
                <a:spcPts val="0"/>
              </a:spcBef>
              <a:spcAft>
                <a:spcPts val="0"/>
              </a:spcAft>
              <a:buClr>
                <a:schemeClr val="dk1"/>
              </a:buClr>
              <a:buSzPts val="1100"/>
              <a:buFont typeface="Arial"/>
              <a:buNone/>
            </a:pPr>
            <a:r>
              <a:rPr lang="zh-CN">
                <a:solidFill>
                  <a:srgbClr val="121212"/>
                </a:solidFill>
                <a:highlight>
                  <a:srgbClr val="FFFFFF"/>
                </a:highlight>
                <a:latin typeface="Microsoft Yahei"/>
                <a:ea typeface="Microsoft Yahei"/>
                <a:cs typeface="Microsoft Yahei"/>
                <a:sym typeface="Microsoft Yahei"/>
              </a:rPr>
              <a:t>如果没有WAR冒险，则可以写回寄存器，然后看FUS里面有没有别的指令在等待自己的值，给他们设置为Ready</a:t>
            </a:r>
            <a:endParaRPr>
              <a:solidFill>
                <a:srgbClr val="121212"/>
              </a:solidFill>
              <a:highlight>
                <a:srgbClr val="FFFFFF"/>
              </a:highlight>
              <a:latin typeface="Microsoft Yahei"/>
              <a:ea typeface="Microsoft Yahei"/>
              <a:cs typeface="Microsoft Yahei"/>
              <a:sym typeface="Microsoft Yahei"/>
            </a:endParaRPr>
          </a:p>
          <a:p>
            <a:pPr indent="0" lvl="0" marL="0" rtl="0" algn="l">
              <a:spcBef>
                <a:spcPts val="0"/>
              </a:spcBef>
              <a:spcAft>
                <a:spcPts val="0"/>
              </a:spcAft>
              <a:buClr>
                <a:schemeClr val="dk1"/>
              </a:buClr>
              <a:buSzPts val="1100"/>
              <a:buFont typeface="Arial"/>
              <a:buNone/>
            </a:pPr>
            <a:r>
              <a:rPr lang="zh-CN">
                <a:solidFill>
                  <a:srgbClr val="121212"/>
                </a:solidFill>
                <a:highlight>
                  <a:srgbClr val="FFFFFF"/>
                </a:highlight>
                <a:latin typeface="Microsoft Yahei"/>
                <a:ea typeface="Microsoft Yahei"/>
                <a:cs typeface="Microsoft Yahei"/>
                <a:sym typeface="Microsoft Yahei"/>
              </a:rPr>
              <a:t>然后清理FUS和RRS，这条指令就算是执行完了</a:t>
            </a:r>
            <a:endParaRPr>
              <a:solidFill>
                <a:srgbClr val="121212"/>
              </a:solidFill>
              <a:highlight>
                <a:srgbClr val="FFFFFF"/>
              </a:highlight>
              <a:latin typeface="Microsoft Yahei"/>
              <a:ea typeface="Microsoft Yahei"/>
              <a:cs typeface="Microsoft Yahei"/>
              <a:sym typeface="Microsoft Yahei"/>
            </a:endParaRPr>
          </a:p>
          <a:p>
            <a:pPr indent="0" lvl="0" marL="0" rtl="0" algn="l">
              <a:spcBef>
                <a:spcPts val="0"/>
              </a:spcBef>
              <a:spcAft>
                <a:spcPts val="0"/>
              </a:spcAft>
              <a:buNone/>
            </a:pPr>
            <a:r>
              <a:t/>
            </a:r>
            <a:endParaRPr>
              <a:solidFill>
                <a:srgbClr val="121212"/>
              </a:solidFill>
              <a:highlight>
                <a:srgbClr val="FFFFFF"/>
              </a:highlight>
              <a:latin typeface="Microsoft Yahei"/>
              <a:ea typeface="Microsoft Yahei"/>
              <a:cs typeface="Microsoft Yahei"/>
              <a:sym typeface="Microsoft Yahe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b0c5df7ae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b0c5df7ae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这里给出了仿真rom.hex里面的指令</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b0c5df7aea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b0c5df7aea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这里给出了仿真rom.hex里面的指令</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b0c5df7aea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b0c5df7ae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这里是ram里面的数据</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b107aed33e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b107aed33e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b107aed33e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b107aed33e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b107aed33e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b107aed33e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b107aed33e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b107aed33e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b107aed33e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b107aed33e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b71d01ba68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b71d01ba68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这是一个现代处理器core的结构</a:t>
            </a:r>
            <a:endParaRPr/>
          </a:p>
          <a:p>
            <a:pPr indent="0" lvl="0" marL="0" rtl="0" algn="l">
              <a:spcBef>
                <a:spcPts val="0"/>
              </a:spcBef>
              <a:spcAft>
                <a:spcPts val="0"/>
              </a:spcAft>
              <a:buNone/>
            </a:pPr>
            <a:r>
              <a:rPr lang="zh-CN"/>
              <a:t>这个core分成三个部分，红色的这个front-end, 黄色的这块back-end的execution engine, 蓝色的这块是memory subsystem</a:t>
            </a:r>
            <a:endParaRPr/>
          </a:p>
          <a:p>
            <a:pPr indent="0" lvl="0" marL="0" rtl="0" algn="l">
              <a:spcBef>
                <a:spcPts val="0"/>
              </a:spcBef>
              <a:spcAft>
                <a:spcPts val="0"/>
              </a:spcAft>
              <a:buNone/>
            </a:pPr>
            <a:r>
              <a:rPr lang="zh-CN"/>
              <a:t>前端供指, execution engine执行，memory subsystem访存</a:t>
            </a:r>
            <a:endParaRPr/>
          </a:p>
          <a:p>
            <a:pPr indent="0" lvl="0" marL="0" rtl="0" algn="l">
              <a:spcBef>
                <a:spcPts val="0"/>
              </a:spcBef>
              <a:spcAft>
                <a:spcPts val="0"/>
              </a:spcAft>
              <a:buNone/>
            </a:pPr>
            <a:r>
              <a:rPr lang="zh-CN"/>
              <a:t>指令顺序发射，乱序执行</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b107aed33e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b107aed33e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b71d01ba68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b71d01ba68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b71d01ba68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b71d01ba68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b71d01ba68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b71d01ba68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933c08e2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933c08e2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我们这个实验实现的乱序执行使用的是Scoreboarding</a:t>
            </a:r>
            <a:endParaRPr/>
          </a:p>
          <a:p>
            <a:pPr indent="0" lvl="0" marL="0" rtl="0" algn="l">
              <a:spcBef>
                <a:spcPts val="0"/>
              </a:spcBef>
              <a:spcAft>
                <a:spcPts val="0"/>
              </a:spcAft>
              <a:buNone/>
            </a:pPr>
            <a:r>
              <a:rPr lang="zh-CN"/>
              <a:t>上课应该讲的比较仔细了，就不展开讲了</a:t>
            </a:r>
            <a:endParaRPr/>
          </a:p>
          <a:p>
            <a:pPr indent="0" lvl="0" marL="0" rtl="0" algn="l">
              <a:spcBef>
                <a:spcPts val="0"/>
              </a:spcBef>
              <a:spcAft>
                <a:spcPts val="0"/>
              </a:spcAft>
              <a:buNone/>
            </a:pPr>
            <a:r>
              <a:rPr lang="zh-CN"/>
              <a:t>这是往上找的一个scoreboarding的可视化程序，可以参考一下</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517b9782d7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517b9782d7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solidFill>
                  <a:schemeClr val="dk1"/>
                </a:solidFill>
              </a:rPr>
              <a:t>这是整个系统的结构图</a:t>
            </a:r>
            <a:endParaRPr>
              <a:solidFill>
                <a:schemeClr val="dk1"/>
              </a:solidFill>
            </a:endParaRPr>
          </a:p>
          <a:p>
            <a:pPr indent="0" lvl="0" marL="0" rtl="0" algn="l">
              <a:spcBef>
                <a:spcPts val="0"/>
              </a:spcBef>
              <a:spcAft>
                <a:spcPts val="0"/>
              </a:spcAft>
              <a:buClr>
                <a:schemeClr val="dk1"/>
              </a:buClr>
              <a:buSzPts val="1100"/>
              <a:buFont typeface="Arial"/>
              <a:buNone/>
            </a:pPr>
            <a:r>
              <a:rPr lang="zh-CN">
                <a:solidFill>
                  <a:schemeClr val="dk1"/>
                </a:solidFill>
              </a:rPr>
              <a:t>和实验5很相似</a:t>
            </a:r>
            <a:endParaRPr>
              <a:solidFill>
                <a:schemeClr val="dk1"/>
              </a:solidFill>
            </a:endParaRPr>
          </a:p>
          <a:p>
            <a:pPr indent="0" lvl="0" marL="0" rtl="0" algn="l">
              <a:spcBef>
                <a:spcPts val="0"/>
              </a:spcBef>
              <a:spcAft>
                <a:spcPts val="0"/>
              </a:spcAft>
              <a:buClr>
                <a:schemeClr val="dk1"/>
              </a:buClr>
              <a:buSzPts val="1100"/>
              <a:buFont typeface="Arial"/>
              <a:buNone/>
            </a:pPr>
            <a:r>
              <a:rPr lang="zh-CN">
                <a:solidFill>
                  <a:schemeClr val="dk1"/>
                </a:solidFill>
              </a:rPr>
              <a:t>这个流水线中分成了5个stage, IF/IS/RO/FU/WB</a:t>
            </a:r>
            <a:endParaRPr>
              <a:solidFill>
                <a:schemeClr val="dk1"/>
              </a:solidFill>
            </a:endParaRPr>
          </a:p>
          <a:p>
            <a:pPr indent="0" lvl="0" marL="0" rtl="0" algn="l">
              <a:spcBef>
                <a:spcPts val="0"/>
              </a:spcBef>
              <a:spcAft>
                <a:spcPts val="0"/>
              </a:spcAft>
              <a:buClr>
                <a:schemeClr val="dk1"/>
              </a:buClr>
              <a:buSzPts val="1100"/>
              <a:buFont typeface="Arial"/>
              <a:buNone/>
            </a:pPr>
            <a:r>
              <a:rPr lang="zh-CN">
                <a:solidFill>
                  <a:schemeClr val="dk1"/>
                </a:solidFill>
              </a:rPr>
              <a:t>IF阶段取指令，IS阶段发射, RO阶段读取操作数, FU阶段进行计算，最后writeback</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b0c5df7ae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b0c5df7ae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然后来看每个pipeline stage</a:t>
            </a:r>
            <a:endParaRPr/>
          </a:p>
          <a:p>
            <a:pPr indent="0" lvl="0" marL="0" rtl="0" algn="l">
              <a:spcBef>
                <a:spcPts val="0"/>
              </a:spcBef>
              <a:spcAft>
                <a:spcPts val="0"/>
              </a:spcAft>
              <a:buNone/>
            </a:pPr>
            <a:r>
              <a:rPr lang="zh-CN"/>
              <a:t>和</a:t>
            </a:r>
            <a:r>
              <a:rPr lang="zh-CN"/>
              <a:t>实验5区别不大</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b0c5df7ae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b0c5df7ae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ID阶段也是</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b0c5df7aea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b0c5df7aea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RO</a:t>
            </a:r>
            <a:r>
              <a:rPr lang="zh-CN"/>
              <a:t>阶段读取操作数</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b0c5df7ae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b0c5df7ae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a:t>然后FU</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hyperlink" Target="https://dl.acm.org/doi/pdf/10.1145/3369383"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dl.acm.org/doi/pdf/10.1145/3369383" TargetMode="External"/><Relationship Id="rId4" Type="http://schemas.openxmlformats.org/officeDocument/2006/relationships/hyperlink" Target="https://zhuanlan.zhihu.com/p/496078836" TargetMode="External"/><Relationship Id="rId5" Type="http://schemas.openxmlformats.org/officeDocument/2006/relationships/hyperlink" Target="https://jasonren0403.github.io/scoreboar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jasonren0403.github.io/scoreboard/" TargetMode="Externa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zh-CN">
                <a:latin typeface="Avenir"/>
                <a:ea typeface="Avenir"/>
                <a:cs typeface="Avenir"/>
                <a:sym typeface="Avenir"/>
              </a:rPr>
              <a:t>       </a:t>
            </a:r>
            <a:r>
              <a:rPr lang="zh-CN">
                <a:latin typeface="Avenir"/>
                <a:ea typeface="Avenir"/>
                <a:cs typeface="Avenir"/>
                <a:sym typeface="Avenir"/>
              </a:rPr>
              <a:t>Arch Lab6</a:t>
            </a:r>
            <a:endParaRPr>
              <a:latin typeface="Avenir"/>
              <a:ea typeface="Avenir"/>
              <a:cs typeface="Avenir"/>
              <a:sym typeface="Avenir"/>
            </a:endParaRPr>
          </a:p>
        </p:txBody>
      </p:sp>
      <p:sp>
        <p:nvSpPr>
          <p:cNvPr id="55" name="Google Shape;55;p13"/>
          <p:cNvSpPr txBox="1"/>
          <p:nvPr>
            <p:ph idx="1" type="subTitle"/>
          </p:nvPr>
        </p:nvSpPr>
        <p:spPr>
          <a:xfrm>
            <a:off x="3623625" y="2834125"/>
            <a:ext cx="5208900" cy="792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zh-CN">
                <a:latin typeface="Avenir"/>
                <a:ea typeface="Avenir"/>
                <a:cs typeface="Avenir"/>
                <a:sym typeface="Avenir"/>
              </a:rPr>
              <a:t>Dynamically Scheduled Pipelines using Scoreboarding</a:t>
            </a:r>
            <a:endParaRPr>
              <a:latin typeface="Avenir"/>
              <a:ea typeface="Avenir"/>
              <a:cs typeface="Avenir"/>
              <a:sym typeface="Avenir"/>
            </a:endParaRPr>
          </a:p>
        </p:txBody>
      </p:sp>
      <p:pic>
        <p:nvPicPr>
          <p:cNvPr id="56" name="Google Shape;56;p13"/>
          <p:cNvPicPr preferRelativeResize="0"/>
          <p:nvPr/>
        </p:nvPicPr>
        <p:blipFill>
          <a:blip r:embed="rId3">
            <a:alphaModFix/>
          </a:blip>
          <a:stretch>
            <a:fillRect/>
          </a:stretch>
        </p:blipFill>
        <p:spPr>
          <a:xfrm>
            <a:off x="1425600" y="1674000"/>
            <a:ext cx="1952349" cy="1952349"/>
          </a:xfrm>
          <a:prstGeom prst="rect">
            <a:avLst/>
          </a:prstGeom>
          <a:noFill/>
          <a:ln>
            <a:noFill/>
          </a:ln>
        </p:spPr>
      </p:pic>
      <p:sp>
        <p:nvSpPr>
          <p:cNvPr id="57" name="Google Shape;57;p13"/>
          <p:cNvSpPr txBox="1"/>
          <p:nvPr/>
        </p:nvSpPr>
        <p:spPr>
          <a:xfrm>
            <a:off x="6886275" y="4743300"/>
            <a:ext cx="225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a:latin typeface="Libre Baskerville"/>
                <a:ea typeface="Libre Baskerville"/>
                <a:cs typeface="Libre Baskerville"/>
                <a:sym typeface="Libre Baskerville"/>
              </a:rPr>
              <a:t>Chenlu Miao 12/2022</a:t>
            </a:r>
            <a:endParaRPr>
              <a:latin typeface="Libre Baskerville"/>
              <a:ea typeface="Libre Baskerville"/>
              <a:cs typeface="Libre Baskerville"/>
              <a:sym typeface="Libre Baskervill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latin typeface="Avenir"/>
                <a:ea typeface="Avenir"/>
                <a:cs typeface="Avenir"/>
                <a:sym typeface="Avenir"/>
              </a:rPr>
              <a:t>Architecture Overview – WB</a:t>
            </a:r>
            <a:endParaRPr>
              <a:latin typeface="Avenir"/>
              <a:ea typeface="Avenir"/>
              <a:cs typeface="Avenir"/>
              <a:sym typeface="Avenir"/>
            </a:endParaRPr>
          </a:p>
        </p:txBody>
      </p:sp>
      <p:sp>
        <p:nvSpPr>
          <p:cNvPr id="117" name="Google Shape;117;p22"/>
          <p:cNvSpPr txBox="1"/>
          <p:nvPr/>
        </p:nvSpPr>
        <p:spPr>
          <a:xfrm>
            <a:off x="0" y="1318525"/>
            <a:ext cx="7914000" cy="3274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i="1" lang="zh-CN" sz="1100">
                <a:solidFill>
                  <a:srgbClr val="8CA6A6"/>
                </a:solidFill>
                <a:latin typeface="Fira Code"/>
                <a:ea typeface="Fira Code"/>
                <a:cs typeface="Fira Code"/>
                <a:sym typeface="Fira Code"/>
              </a:rPr>
              <a:t>// WB</a:t>
            </a:r>
            <a:endParaRPr i="1" sz="1100">
              <a:solidFill>
                <a:srgbClr val="8CA6A6"/>
              </a:solidFill>
              <a:latin typeface="Fira Code"/>
              <a:ea typeface="Fira Code"/>
              <a:cs typeface="Fira Code"/>
              <a:sym typeface="Fira Code"/>
            </a:endParaRPr>
          </a:p>
          <a:p>
            <a:pPr indent="0" lvl="0" marL="0" rtl="0" algn="l">
              <a:lnSpc>
                <a:spcPct val="115000"/>
              </a:lnSpc>
              <a:spcBef>
                <a:spcPts val="0"/>
              </a:spcBef>
              <a:spcAft>
                <a:spcPts val="0"/>
              </a:spcAft>
              <a:buClr>
                <a:schemeClr val="dk1"/>
              </a:buClr>
              <a:buSzPts val="1100"/>
              <a:buFont typeface="Arial"/>
              <a:buNone/>
            </a:pPr>
            <a:r>
              <a:rPr lang="zh-CN" sz="1100">
                <a:solidFill>
                  <a:srgbClr val="E64100"/>
                </a:solidFill>
                <a:latin typeface="Fira Code"/>
                <a:ea typeface="Fira Code"/>
                <a:cs typeface="Fira Code"/>
                <a:sym typeface="Fira Code"/>
              </a:rPr>
              <a:t>REG32</a:t>
            </a:r>
            <a:r>
              <a:rPr lang="zh-CN" sz="1100">
                <a:solidFill>
                  <a:srgbClr val="005661"/>
                </a:solidFill>
                <a:latin typeface="Fira Code"/>
                <a:ea typeface="Fira Code"/>
                <a:cs typeface="Fira Code"/>
                <a:sym typeface="Fira Code"/>
              </a:rPr>
              <a:t> </a:t>
            </a:r>
            <a:r>
              <a:rPr lang="zh-CN" sz="1100">
                <a:solidFill>
                  <a:srgbClr val="E64100"/>
                </a:solidFill>
                <a:latin typeface="Fira Code"/>
                <a:ea typeface="Fira Code"/>
                <a:cs typeface="Fira Code"/>
                <a:sym typeface="Fira Code"/>
              </a:rPr>
              <a:t>reg_WB_ALU</a:t>
            </a:r>
            <a:r>
              <a:rPr lang="zh-CN" sz="1100">
                <a:solidFill>
                  <a:srgbClr val="005661"/>
                </a:solidFill>
                <a:latin typeface="Fira Code"/>
                <a:ea typeface="Fira Code"/>
                <a:cs typeface="Fira Code"/>
                <a:sym typeface="Fira Code"/>
              </a:rPr>
              <a:t>(.clk(debug_clk),.rst(rst),.CE(FU_ALU_finish),.D(ALUout_FU),.Q(ALUout_WB))</a:t>
            </a:r>
            <a:r>
              <a:rPr lang="zh-CN" sz="1100">
                <a:solidFill>
                  <a:srgbClr val="004D57"/>
                </a:solidFill>
                <a:latin typeface="Fira Code"/>
                <a:ea typeface="Fira Code"/>
                <a:cs typeface="Fira Code"/>
                <a:sym typeface="Fira Code"/>
              </a:rPr>
              <a:t>;</a:t>
            </a:r>
            <a:endParaRPr sz="1100">
              <a:solidFill>
                <a:srgbClr val="004D57"/>
              </a:solidFill>
              <a:latin typeface="Fira Code"/>
              <a:ea typeface="Fira Code"/>
              <a:cs typeface="Fira Code"/>
              <a:sym typeface="Fira Code"/>
            </a:endParaRPr>
          </a:p>
          <a:p>
            <a:pPr indent="0" lvl="0" marL="0" rtl="0" algn="l">
              <a:lnSpc>
                <a:spcPct val="115000"/>
              </a:lnSpc>
              <a:spcBef>
                <a:spcPts val="0"/>
              </a:spcBef>
              <a:spcAft>
                <a:spcPts val="0"/>
              </a:spcAft>
              <a:buClr>
                <a:schemeClr val="dk1"/>
              </a:buClr>
              <a:buSzPts val="1100"/>
              <a:buFont typeface="Arial"/>
              <a:buNone/>
            </a:pPr>
            <a:r>
              <a:t/>
            </a:r>
            <a:endParaRPr sz="1100">
              <a:solidFill>
                <a:srgbClr val="005661"/>
              </a:solidFill>
              <a:latin typeface="Fira Code"/>
              <a:ea typeface="Fira Code"/>
              <a:cs typeface="Fira Code"/>
              <a:sym typeface="Fira Code"/>
            </a:endParaRPr>
          </a:p>
          <a:p>
            <a:pPr indent="0" lvl="0" marL="0" rtl="0" algn="l">
              <a:lnSpc>
                <a:spcPct val="115000"/>
              </a:lnSpc>
              <a:spcBef>
                <a:spcPts val="0"/>
              </a:spcBef>
              <a:spcAft>
                <a:spcPts val="0"/>
              </a:spcAft>
              <a:buClr>
                <a:schemeClr val="dk1"/>
              </a:buClr>
              <a:buSzPts val="1100"/>
              <a:buFont typeface="Arial"/>
              <a:buNone/>
            </a:pPr>
            <a:r>
              <a:rPr lang="zh-CN" sz="1100">
                <a:solidFill>
                  <a:srgbClr val="E64100"/>
                </a:solidFill>
                <a:latin typeface="Fira Code"/>
                <a:ea typeface="Fira Code"/>
                <a:cs typeface="Fira Code"/>
                <a:sym typeface="Fira Code"/>
              </a:rPr>
              <a:t>REG32</a:t>
            </a:r>
            <a:r>
              <a:rPr lang="zh-CN" sz="1100">
                <a:solidFill>
                  <a:srgbClr val="005661"/>
                </a:solidFill>
                <a:latin typeface="Fira Code"/>
                <a:ea typeface="Fira Code"/>
                <a:cs typeface="Fira Code"/>
                <a:sym typeface="Fira Code"/>
              </a:rPr>
              <a:t> </a:t>
            </a:r>
            <a:r>
              <a:rPr lang="zh-CN" sz="1100">
                <a:solidFill>
                  <a:srgbClr val="E64100"/>
                </a:solidFill>
                <a:latin typeface="Fira Code"/>
                <a:ea typeface="Fira Code"/>
                <a:cs typeface="Fira Code"/>
                <a:sym typeface="Fira Code"/>
              </a:rPr>
              <a:t>reg_WB_mem</a:t>
            </a:r>
            <a:r>
              <a:rPr lang="zh-CN" sz="1100">
                <a:solidFill>
                  <a:srgbClr val="005661"/>
                </a:solidFill>
                <a:latin typeface="Fira Code"/>
                <a:ea typeface="Fira Code"/>
                <a:cs typeface="Fira Code"/>
                <a:sym typeface="Fira Code"/>
              </a:rPr>
              <a:t>(.clk(debug_clk),.rst(rst),.CE(FU_mem_finish),.D(mem_data_FU),.Q(mem_data_WB))</a:t>
            </a:r>
            <a:r>
              <a:rPr lang="zh-CN" sz="1100">
                <a:solidFill>
                  <a:srgbClr val="004D57"/>
                </a:solidFill>
                <a:latin typeface="Fira Code"/>
                <a:ea typeface="Fira Code"/>
                <a:cs typeface="Fira Code"/>
                <a:sym typeface="Fira Code"/>
              </a:rPr>
              <a:t>;</a:t>
            </a:r>
            <a:endParaRPr sz="1100">
              <a:solidFill>
                <a:srgbClr val="004D57"/>
              </a:solidFill>
              <a:latin typeface="Fira Code"/>
              <a:ea typeface="Fira Code"/>
              <a:cs typeface="Fira Code"/>
              <a:sym typeface="Fira Code"/>
            </a:endParaRPr>
          </a:p>
          <a:p>
            <a:pPr indent="0" lvl="0" marL="0" rtl="0" algn="l">
              <a:lnSpc>
                <a:spcPct val="115000"/>
              </a:lnSpc>
              <a:spcBef>
                <a:spcPts val="0"/>
              </a:spcBef>
              <a:spcAft>
                <a:spcPts val="0"/>
              </a:spcAft>
              <a:buClr>
                <a:schemeClr val="dk1"/>
              </a:buClr>
              <a:buSzPts val="1100"/>
              <a:buFont typeface="Arial"/>
              <a:buNone/>
            </a:pPr>
            <a:r>
              <a:t/>
            </a:r>
            <a:endParaRPr sz="1100">
              <a:solidFill>
                <a:srgbClr val="005661"/>
              </a:solidFill>
              <a:latin typeface="Fira Code"/>
              <a:ea typeface="Fira Code"/>
              <a:cs typeface="Fira Code"/>
              <a:sym typeface="Fira Code"/>
            </a:endParaRPr>
          </a:p>
          <a:p>
            <a:pPr indent="0" lvl="0" marL="0" rtl="0" algn="l">
              <a:lnSpc>
                <a:spcPct val="115000"/>
              </a:lnSpc>
              <a:spcBef>
                <a:spcPts val="0"/>
              </a:spcBef>
              <a:spcAft>
                <a:spcPts val="0"/>
              </a:spcAft>
              <a:buClr>
                <a:schemeClr val="dk1"/>
              </a:buClr>
              <a:buSzPts val="1100"/>
              <a:buFont typeface="Arial"/>
              <a:buNone/>
            </a:pPr>
            <a:r>
              <a:rPr lang="zh-CN" sz="1100">
                <a:solidFill>
                  <a:srgbClr val="E64100"/>
                </a:solidFill>
                <a:latin typeface="Fira Code"/>
                <a:ea typeface="Fira Code"/>
                <a:cs typeface="Fira Code"/>
                <a:sym typeface="Fira Code"/>
              </a:rPr>
              <a:t>REG32</a:t>
            </a:r>
            <a:r>
              <a:rPr lang="zh-CN" sz="1100">
                <a:solidFill>
                  <a:srgbClr val="005661"/>
                </a:solidFill>
                <a:latin typeface="Fira Code"/>
                <a:ea typeface="Fira Code"/>
                <a:cs typeface="Fira Code"/>
                <a:sym typeface="Fira Code"/>
              </a:rPr>
              <a:t> </a:t>
            </a:r>
            <a:r>
              <a:rPr lang="zh-CN" sz="1100">
                <a:solidFill>
                  <a:srgbClr val="E64100"/>
                </a:solidFill>
                <a:latin typeface="Fira Code"/>
                <a:ea typeface="Fira Code"/>
                <a:cs typeface="Fira Code"/>
                <a:sym typeface="Fira Code"/>
              </a:rPr>
              <a:t>reg_WB_mul</a:t>
            </a:r>
            <a:r>
              <a:rPr lang="zh-CN" sz="1100">
                <a:solidFill>
                  <a:srgbClr val="005661"/>
                </a:solidFill>
                <a:latin typeface="Fira Code"/>
                <a:ea typeface="Fira Code"/>
                <a:cs typeface="Fira Code"/>
                <a:sym typeface="Fira Code"/>
              </a:rPr>
              <a:t>(.clk(debug_clk),.rst(rst),.CE(FU_mul_finish),.D(mulres_FU),.Q(mulres_WB))</a:t>
            </a:r>
            <a:r>
              <a:rPr lang="zh-CN" sz="1100">
                <a:solidFill>
                  <a:srgbClr val="004D57"/>
                </a:solidFill>
                <a:latin typeface="Fira Code"/>
                <a:ea typeface="Fira Code"/>
                <a:cs typeface="Fira Code"/>
                <a:sym typeface="Fira Code"/>
              </a:rPr>
              <a:t>;</a:t>
            </a:r>
            <a:endParaRPr sz="1100">
              <a:solidFill>
                <a:srgbClr val="004D57"/>
              </a:solidFill>
              <a:latin typeface="Fira Code"/>
              <a:ea typeface="Fira Code"/>
              <a:cs typeface="Fira Code"/>
              <a:sym typeface="Fira Code"/>
            </a:endParaRPr>
          </a:p>
          <a:p>
            <a:pPr indent="0" lvl="0" marL="0" rtl="0" algn="l">
              <a:lnSpc>
                <a:spcPct val="115000"/>
              </a:lnSpc>
              <a:spcBef>
                <a:spcPts val="0"/>
              </a:spcBef>
              <a:spcAft>
                <a:spcPts val="0"/>
              </a:spcAft>
              <a:buClr>
                <a:schemeClr val="dk1"/>
              </a:buClr>
              <a:buSzPts val="1100"/>
              <a:buFont typeface="Arial"/>
              <a:buNone/>
            </a:pPr>
            <a:r>
              <a:t/>
            </a:r>
            <a:endParaRPr sz="1100">
              <a:solidFill>
                <a:srgbClr val="005661"/>
              </a:solidFill>
              <a:latin typeface="Fira Code"/>
              <a:ea typeface="Fira Code"/>
              <a:cs typeface="Fira Code"/>
              <a:sym typeface="Fira Code"/>
            </a:endParaRPr>
          </a:p>
          <a:p>
            <a:pPr indent="0" lvl="0" marL="0" rtl="0" algn="l">
              <a:lnSpc>
                <a:spcPct val="115000"/>
              </a:lnSpc>
              <a:spcBef>
                <a:spcPts val="0"/>
              </a:spcBef>
              <a:spcAft>
                <a:spcPts val="0"/>
              </a:spcAft>
              <a:buClr>
                <a:schemeClr val="dk1"/>
              </a:buClr>
              <a:buSzPts val="1100"/>
              <a:buFont typeface="Arial"/>
              <a:buNone/>
            </a:pPr>
            <a:r>
              <a:rPr lang="zh-CN" sz="1100">
                <a:solidFill>
                  <a:srgbClr val="E64100"/>
                </a:solidFill>
                <a:latin typeface="Fira Code"/>
                <a:ea typeface="Fira Code"/>
                <a:cs typeface="Fira Code"/>
                <a:sym typeface="Fira Code"/>
              </a:rPr>
              <a:t>REG32</a:t>
            </a:r>
            <a:r>
              <a:rPr lang="zh-CN" sz="1100">
                <a:solidFill>
                  <a:srgbClr val="005661"/>
                </a:solidFill>
                <a:latin typeface="Fira Code"/>
                <a:ea typeface="Fira Code"/>
                <a:cs typeface="Fira Code"/>
                <a:sym typeface="Fira Code"/>
              </a:rPr>
              <a:t> </a:t>
            </a:r>
            <a:r>
              <a:rPr lang="zh-CN" sz="1100">
                <a:solidFill>
                  <a:srgbClr val="E64100"/>
                </a:solidFill>
                <a:latin typeface="Fira Code"/>
                <a:ea typeface="Fira Code"/>
                <a:cs typeface="Fira Code"/>
                <a:sym typeface="Fira Code"/>
              </a:rPr>
              <a:t>reg_WB_div</a:t>
            </a:r>
            <a:r>
              <a:rPr lang="zh-CN" sz="1100">
                <a:solidFill>
                  <a:srgbClr val="005661"/>
                </a:solidFill>
                <a:latin typeface="Fira Code"/>
                <a:ea typeface="Fira Code"/>
                <a:cs typeface="Fira Code"/>
                <a:sym typeface="Fira Code"/>
              </a:rPr>
              <a:t>(.clk(debug_clk),.rst(rst),.CE(FU_div_finish),.D(divres_FU),.Q(divres_WB))</a:t>
            </a:r>
            <a:r>
              <a:rPr lang="zh-CN" sz="1100">
                <a:solidFill>
                  <a:srgbClr val="004D57"/>
                </a:solidFill>
                <a:latin typeface="Fira Code"/>
                <a:ea typeface="Fira Code"/>
                <a:cs typeface="Fira Code"/>
                <a:sym typeface="Fira Code"/>
              </a:rPr>
              <a:t>;</a:t>
            </a:r>
            <a:endParaRPr sz="1100">
              <a:solidFill>
                <a:srgbClr val="004D57"/>
              </a:solidFill>
              <a:latin typeface="Fira Code"/>
              <a:ea typeface="Fira Code"/>
              <a:cs typeface="Fira Code"/>
              <a:sym typeface="Fira Code"/>
            </a:endParaRPr>
          </a:p>
          <a:p>
            <a:pPr indent="0" lvl="0" marL="0" rtl="0" algn="l">
              <a:lnSpc>
                <a:spcPct val="115000"/>
              </a:lnSpc>
              <a:spcBef>
                <a:spcPts val="0"/>
              </a:spcBef>
              <a:spcAft>
                <a:spcPts val="0"/>
              </a:spcAft>
              <a:buClr>
                <a:schemeClr val="dk1"/>
              </a:buClr>
              <a:buSzPts val="1100"/>
              <a:buFont typeface="Arial"/>
              <a:buNone/>
            </a:pPr>
            <a:r>
              <a:t/>
            </a:r>
            <a:endParaRPr sz="1100">
              <a:solidFill>
                <a:srgbClr val="005661"/>
              </a:solidFill>
              <a:latin typeface="Fira Code"/>
              <a:ea typeface="Fira Code"/>
              <a:cs typeface="Fira Code"/>
              <a:sym typeface="Fira Code"/>
            </a:endParaRPr>
          </a:p>
          <a:p>
            <a:pPr indent="0" lvl="0" marL="0" rtl="0" algn="l">
              <a:lnSpc>
                <a:spcPct val="115000"/>
              </a:lnSpc>
              <a:spcBef>
                <a:spcPts val="0"/>
              </a:spcBef>
              <a:spcAft>
                <a:spcPts val="0"/>
              </a:spcAft>
              <a:buClr>
                <a:schemeClr val="dk1"/>
              </a:buClr>
              <a:buSzPts val="1100"/>
              <a:buFont typeface="Arial"/>
              <a:buNone/>
            </a:pPr>
            <a:r>
              <a:rPr lang="zh-CN" sz="1100">
                <a:solidFill>
                  <a:srgbClr val="E64100"/>
                </a:solidFill>
                <a:latin typeface="Fira Code"/>
                <a:ea typeface="Fira Code"/>
                <a:cs typeface="Fira Code"/>
                <a:sym typeface="Fira Code"/>
              </a:rPr>
              <a:t>REG32</a:t>
            </a:r>
            <a:r>
              <a:rPr lang="zh-CN" sz="1100">
                <a:solidFill>
                  <a:srgbClr val="005661"/>
                </a:solidFill>
                <a:latin typeface="Fira Code"/>
                <a:ea typeface="Fira Code"/>
                <a:cs typeface="Fira Code"/>
                <a:sym typeface="Fira Code"/>
              </a:rPr>
              <a:t> </a:t>
            </a:r>
            <a:r>
              <a:rPr lang="zh-CN" sz="1100">
                <a:solidFill>
                  <a:srgbClr val="E64100"/>
                </a:solidFill>
                <a:latin typeface="Fira Code"/>
                <a:ea typeface="Fira Code"/>
                <a:cs typeface="Fira Code"/>
                <a:sym typeface="Fira Code"/>
              </a:rPr>
              <a:t>reg_WB_jump</a:t>
            </a:r>
            <a:r>
              <a:rPr lang="zh-CN" sz="1100">
                <a:solidFill>
                  <a:srgbClr val="005661"/>
                </a:solidFill>
                <a:latin typeface="Fira Code"/>
                <a:ea typeface="Fira Code"/>
                <a:cs typeface="Fira Code"/>
                <a:sym typeface="Fira Code"/>
              </a:rPr>
              <a:t>(.clk(debug_clk),.rst(rst),.CE(FU_jump_finish),.D(PC_wb_FU),.Q(PC_wb_WB))</a:t>
            </a:r>
            <a:r>
              <a:rPr lang="zh-CN" sz="1100">
                <a:solidFill>
                  <a:srgbClr val="004D57"/>
                </a:solidFill>
                <a:latin typeface="Fira Code"/>
                <a:ea typeface="Fira Code"/>
                <a:cs typeface="Fira Code"/>
                <a:sym typeface="Fira Code"/>
              </a:rPr>
              <a:t>;</a:t>
            </a:r>
            <a:endParaRPr sz="1100">
              <a:solidFill>
                <a:srgbClr val="004D57"/>
              </a:solidFill>
              <a:latin typeface="Fira Code"/>
              <a:ea typeface="Fira Code"/>
              <a:cs typeface="Fira Code"/>
              <a:sym typeface="Fira Code"/>
            </a:endParaRPr>
          </a:p>
          <a:p>
            <a:pPr indent="0" lvl="0" marL="0" rtl="0" algn="l">
              <a:lnSpc>
                <a:spcPct val="115000"/>
              </a:lnSpc>
              <a:spcBef>
                <a:spcPts val="0"/>
              </a:spcBef>
              <a:spcAft>
                <a:spcPts val="0"/>
              </a:spcAft>
              <a:buClr>
                <a:schemeClr val="dk1"/>
              </a:buClr>
              <a:buSzPts val="1100"/>
              <a:buFont typeface="Arial"/>
              <a:buNone/>
            </a:pPr>
            <a:r>
              <a:t/>
            </a:r>
            <a:endParaRPr sz="1100">
              <a:solidFill>
                <a:srgbClr val="005661"/>
              </a:solidFill>
              <a:latin typeface="Fira Code"/>
              <a:ea typeface="Fira Code"/>
              <a:cs typeface="Fira Code"/>
              <a:sym typeface="Fira Code"/>
            </a:endParaRPr>
          </a:p>
          <a:p>
            <a:pPr indent="0" lvl="0" marL="0" rtl="0" algn="l">
              <a:lnSpc>
                <a:spcPct val="115000"/>
              </a:lnSpc>
              <a:spcBef>
                <a:spcPts val="0"/>
              </a:spcBef>
              <a:spcAft>
                <a:spcPts val="0"/>
              </a:spcAft>
              <a:buClr>
                <a:schemeClr val="dk1"/>
              </a:buClr>
              <a:buSzPts val="1100"/>
              <a:buFont typeface="Arial"/>
              <a:buNone/>
            </a:pPr>
            <a:r>
              <a:rPr lang="zh-CN" sz="1100">
                <a:solidFill>
                  <a:srgbClr val="E64100"/>
                </a:solidFill>
                <a:latin typeface="Fira Code"/>
                <a:ea typeface="Fira Code"/>
                <a:cs typeface="Fira Code"/>
                <a:sym typeface="Fira Code"/>
              </a:rPr>
              <a:t>MUX8T1_32</a:t>
            </a:r>
            <a:r>
              <a:rPr lang="zh-CN" sz="1100">
                <a:solidFill>
                  <a:srgbClr val="005661"/>
                </a:solidFill>
                <a:latin typeface="Fira Code"/>
                <a:ea typeface="Fira Code"/>
                <a:cs typeface="Fira Code"/>
                <a:sym typeface="Fira Code"/>
              </a:rPr>
              <a:t> </a:t>
            </a:r>
            <a:r>
              <a:rPr lang="zh-CN" sz="1100">
                <a:solidFill>
                  <a:srgbClr val="E64100"/>
                </a:solidFill>
                <a:latin typeface="Fira Code"/>
                <a:ea typeface="Fira Code"/>
                <a:cs typeface="Fira Code"/>
                <a:sym typeface="Fira Code"/>
              </a:rPr>
              <a:t>mux_DtR</a:t>
            </a:r>
            <a:r>
              <a:rPr lang="zh-CN" sz="1100">
                <a:solidFill>
                  <a:srgbClr val="005661"/>
                </a:solidFill>
                <a:latin typeface="Fira Code"/>
                <a:ea typeface="Fira Code"/>
                <a:cs typeface="Fira Code"/>
                <a:sym typeface="Fira Code"/>
              </a:rPr>
              <a:t>(.s(DatatoReg_ctrl),.I0(ALUout_WB),.I1(mem_data_WB),.I2(mulres_WB),.I3(divres_WB),</a:t>
            </a:r>
            <a:endParaRPr sz="1100">
              <a:solidFill>
                <a:srgbClr val="005661"/>
              </a:solidFill>
              <a:latin typeface="Fira Code"/>
              <a:ea typeface="Fira Code"/>
              <a:cs typeface="Fira Code"/>
              <a:sym typeface="Fira Code"/>
            </a:endParaRPr>
          </a:p>
          <a:p>
            <a:pPr indent="0" lvl="0" marL="0" rtl="0" algn="l">
              <a:lnSpc>
                <a:spcPct val="115000"/>
              </a:lnSpc>
              <a:spcBef>
                <a:spcPts val="0"/>
              </a:spcBef>
              <a:spcAft>
                <a:spcPts val="0"/>
              </a:spcAft>
              <a:buClr>
                <a:schemeClr val="dk1"/>
              </a:buClr>
              <a:buSzPts val="1100"/>
              <a:buFont typeface="Arial"/>
              <a:buNone/>
            </a:pPr>
            <a:r>
              <a:rPr lang="zh-CN" sz="1100">
                <a:solidFill>
                  <a:srgbClr val="005661"/>
                </a:solidFill>
                <a:latin typeface="Fira Code"/>
                <a:ea typeface="Fira Code"/>
                <a:cs typeface="Fira Code"/>
                <a:sym typeface="Fira Code"/>
              </a:rPr>
              <a:t>   .I4(PC_wb_WB),.I5(</a:t>
            </a:r>
            <a:r>
              <a:rPr lang="zh-CN" sz="1100">
                <a:solidFill>
                  <a:srgbClr val="5842FF"/>
                </a:solidFill>
                <a:latin typeface="Fira Code"/>
                <a:ea typeface="Fira Code"/>
                <a:cs typeface="Fira Code"/>
                <a:sym typeface="Fira Code"/>
              </a:rPr>
              <a:t>32'd0</a:t>
            </a:r>
            <a:r>
              <a:rPr lang="zh-CN" sz="1100">
                <a:solidFill>
                  <a:srgbClr val="005661"/>
                </a:solidFill>
                <a:latin typeface="Fira Code"/>
                <a:ea typeface="Fira Code"/>
                <a:cs typeface="Fira Code"/>
                <a:sym typeface="Fira Code"/>
              </a:rPr>
              <a:t>),.I6(</a:t>
            </a:r>
            <a:r>
              <a:rPr lang="zh-CN" sz="1100">
                <a:solidFill>
                  <a:srgbClr val="5842FF"/>
                </a:solidFill>
                <a:latin typeface="Fira Code"/>
                <a:ea typeface="Fira Code"/>
                <a:cs typeface="Fira Code"/>
                <a:sym typeface="Fira Code"/>
              </a:rPr>
              <a:t>32'd0</a:t>
            </a:r>
            <a:r>
              <a:rPr lang="zh-CN" sz="1100">
                <a:solidFill>
                  <a:srgbClr val="005661"/>
                </a:solidFill>
                <a:latin typeface="Fira Code"/>
                <a:ea typeface="Fira Code"/>
                <a:cs typeface="Fira Code"/>
                <a:sym typeface="Fira Code"/>
              </a:rPr>
              <a:t>),.I7(</a:t>
            </a:r>
            <a:r>
              <a:rPr lang="zh-CN" sz="1100">
                <a:solidFill>
                  <a:srgbClr val="5842FF"/>
                </a:solidFill>
                <a:latin typeface="Fira Code"/>
                <a:ea typeface="Fira Code"/>
                <a:cs typeface="Fira Code"/>
                <a:sym typeface="Fira Code"/>
              </a:rPr>
              <a:t>32'd0</a:t>
            </a:r>
            <a:r>
              <a:rPr lang="zh-CN" sz="1100">
                <a:solidFill>
                  <a:srgbClr val="005661"/>
                </a:solidFill>
                <a:latin typeface="Fira Code"/>
                <a:ea typeface="Fira Code"/>
                <a:cs typeface="Fira Code"/>
                <a:sym typeface="Fira Code"/>
              </a:rPr>
              <a:t>),.o(wt_data_WB))</a:t>
            </a:r>
            <a:r>
              <a:rPr lang="zh-CN" sz="1100">
                <a:solidFill>
                  <a:srgbClr val="004D57"/>
                </a:solidFill>
                <a:latin typeface="Fira Code"/>
                <a:ea typeface="Fira Code"/>
                <a:cs typeface="Fira Code"/>
                <a:sym typeface="Fira Code"/>
              </a:rPr>
              <a:t>;</a:t>
            </a:r>
            <a:endParaRPr sz="1100">
              <a:solidFill>
                <a:srgbClr val="004D57"/>
              </a:solidFill>
              <a:latin typeface="Fira Code"/>
              <a:ea typeface="Fira Code"/>
              <a:cs typeface="Fira Code"/>
              <a:sym typeface="Fira Code"/>
            </a:endParaRPr>
          </a:p>
          <a:p>
            <a:pPr indent="0" lvl="0" marL="0" rtl="0" algn="l">
              <a:lnSpc>
                <a:spcPct val="115000"/>
              </a:lnSpc>
              <a:spcBef>
                <a:spcPts val="0"/>
              </a:spcBef>
              <a:spcAft>
                <a:spcPts val="0"/>
              </a:spcAft>
              <a:buNone/>
            </a:pPr>
            <a:r>
              <a:t/>
            </a:r>
            <a:endParaRPr i="1" sz="1100">
              <a:solidFill>
                <a:srgbClr val="8CA6A6"/>
              </a:solidFill>
              <a:latin typeface="Fira Code"/>
              <a:ea typeface="Fira Code"/>
              <a:cs typeface="Fira Code"/>
              <a:sym typeface="Fira Code"/>
            </a:endParaRPr>
          </a:p>
        </p:txBody>
      </p:sp>
      <p:pic>
        <p:nvPicPr>
          <p:cNvPr id="118" name="Google Shape;118;p22"/>
          <p:cNvPicPr preferRelativeResize="0"/>
          <p:nvPr/>
        </p:nvPicPr>
        <p:blipFill rotWithShape="1">
          <a:blip r:embed="rId3">
            <a:alphaModFix/>
          </a:blip>
          <a:srcRect b="0" l="82371" r="-472" t="0"/>
          <a:stretch/>
        </p:blipFill>
        <p:spPr>
          <a:xfrm>
            <a:off x="7855401" y="231900"/>
            <a:ext cx="1288600" cy="4767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23"/>
          <p:cNvPicPr preferRelativeResize="0"/>
          <p:nvPr/>
        </p:nvPicPr>
        <p:blipFill>
          <a:blip r:embed="rId3">
            <a:alphaModFix/>
          </a:blip>
          <a:stretch>
            <a:fillRect/>
          </a:stretch>
        </p:blipFill>
        <p:spPr>
          <a:xfrm>
            <a:off x="2025075" y="287994"/>
            <a:ext cx="7118926" cy="4767605"/>
          </a:xfrm>
          <a:prstGeom prst="rect">
            <a:avLst/>
          </a:prstGeom>
          <a:noFill/>
          <a:ln>
            <a:noFill/>
          </a:ln>
        </p:spPr>
      </p:pic>
      <p:sp>
        <p:nvSpPr>
          <p:cNvPr id="124" name="Google Shape;124;p23"/>
          <p:cNvSpPr/>
          <p:nvPr/>
        </p:nvSpPr>
        <p:spPr>
          <a:xfrm>
            <a:off x="3502275" y="168525"/>
            <a:ext cx="5546400" cy="952500"/>
          </a:xfrm>
          <a:prstGeom prst="roundRect">
            <a:avLst>
              <a:gd fmla="val 16667" name="adj"/>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latin typeface="Avenir"/>
                <a:ea typeface="Avenir"/>
                <a:cs typeface="Avenir"/>
                <a:sym typeface="Avenir"/>
              </a:rPr>
              <a:t>Ctrl Unit</a:t>
            </a:r>
            <a:endParaRPr>
              <a:latin typeface="Avenir"/>
              <a:ea typeface="Avenir"/>
              <a:cs typeface="Avenir"/>
              <a:sym typeface="Aveni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latin typeface="Avenir"/>
                <a:ea typeface="Avenir"/>
                <a:cs typeface="Avenir"/>
                <a:sym typeface="Avenir"/>
              </a:rPr>
              <a:t>Ctrl Unit</a:t>
            </a:r>
            <a:endParaRPr>
              <a:latin typeface="Avenir"/>
              <a:ea typeface="Avenir"/>
              <a:cs typeface="Avenir"/>
              <a:sym typeface="Avenir"/>
            </a:endParaRPr>
          </a:p>
        </p:txBody>
      </p:sp>
      <p:pic>
        <p:nvPicPr>
          <p:cNvPr id="131" name="Google Shape;131;p24"/>
          <p:cNvPicPr preferRelativeResize="0"/>
          <p:nvPr/>
        </p:nvPicPr>
        <p:blipFill>
          <a:blip r:embed="rId3">
            <a:alphaModFix/>
          </a:blip>
          <a:stretch>
            <a:fillRect/>
          </a:stretch>
        </p:blipFill>
        <p:spPr>
          <a:xfrm>
            <a:off x="2033600" y="218950"/>
            <a:ext cx="6038851" cy="4705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latin typeface="Avenir"/>
                <a:ea typeface="Avenir"/>
                <a:cs typeface="Avenir"/>
                <a:sym typeface="Avenir"/>
              </a:rPr>
              <a:t>Ctrl Unit – Function Unit Status</a:t>
            </a:r>
            <a:endParaRPr>
              <a:latin typeface="Avenir"/>
              <a:ea typeface="Avenir"/>
              <a:cs typeface="Avenir"/>
              <a:sym typeface="Avenir"/>
            </a:endParaRPr>
          </a:p>
        </p:txBody>
      </p:sp>
      <p:sp>
        <p:nvSpPr>
          <p:cNvPr id="137" name="Google Shape;137;p25"/>
          <p:cNvSpPr txBox="1"/>
          <p:nvPr/>
        </p:nvSpPr>
        <p:spPr>
          <a:xfrm>
            <a:off x="626100" y="2807175"/>
            <a:ext cx="7891800" cy="188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zh-CN">
                <a:latin typeface="Avenir"/>
                <a:ea typeface="Avenir"/>
                <a:cs typeface="Avenir"/>
                <a:sym typeface="Avenir"/>
              </a:rPr>
              <a:t>Busy    – Indicate whether the unit is busy or not.</a:t>
            </a:r>
            <a:endParaRPr>
              <a:latin typeface="Avenir"/>
              <a:ea typeface="Avenir"/>
              <a:cs typeface="Avenir"/>
              <a:sym typeface="Avenir"/>
            </a:endParaRPr>
          </a:p>
          <a:p>
            <a:pPr indent="0" lvl="0" marL="0" rtl="0" algn="l">
              <a:lnSpc>
                <a:spcPct val="115000"/>
              </a:lnSpc>
              <a:spcBef>
                <a:spcPts val="0"/>
              </a:spcBef>
              <a:spcAft>
                <a:spcPts val="0"/>
              </a:spcAft>
              <a:buNone/>
            </a:pPr>
            <a:r>
              <a:rPr lang="zh-CN">
                <a:latin typeface="Avenir"/>
                <a:ea typeface="Avenir"/>
                <a:cs typeface="Avenir"/>
                <a:sym typeface="Avenir"/>
              </a:rPr>
              <a:t>Op       – Operation to perform in the unit (e.g., addr or subtract).</a:t>
            </a:r>
            <a:endParaRPr>
              <a:latin typeface="Avenir"/>
              <a:ea typeface="Avenir"/>
              <a:cs typeface="Avenir"/>
              <a:sym typeface="Avenir"/>
            </a:endParaRPr>
          </a:p>
          <a:p>
            <a:pPr indent="0" lvl="0" marL="0" rtl="0" algn="l">
              <a:lnSpc>
                <a:spcPct val="115000"/>
              </a:lnSpc>
              <a:spcBef>
                <a:spcPts val="0"/>
              </a:spcBef>
              <a:spcAft>
                <a:spcPts val="0"/>
              </a:spcAft>
              <a:buNone/>
            </a:pPr>
            <a:r>
              <a:rPr lang="zh-CN">
                <a:latin typeface="Avenir"/>
                <a:ea typeface="Avenir"/>
                <a:cs typeface="Avenir"/>
                <a:sym typeface="Avenir"/>
              </a:rPr>
              <a:t>Fi         – Destination register.</a:t>
            </a:r>
            <a:endParaRPr>
              <a:latin typeface="Avenir"/>
              <a:ea typeface="Avenir"/>
              <a:cs typeface="Avenir"/>
              <a:sym typeface="Avenir"/>
            </a:endParaRPr>
          </a:p>
          <a:p>
            <a:pPr indent="0" lvl="0" marL="0" rtl="0" algn="l">
              <a:lnSpc>
                <a:spcPct val="115000"/>
              </a:lnSpc>
              <a:spcBef>
                <a:spcPts val="0"/>
              </a:spcBef>
              <a:spcAft>
                <a:spcPts val="0"/>
              </a:spcAft>
              <a:buNone/>
            </a:pPr>
            <a:r>
              <a:rPr lang="zh-CN">
                <a:latin typeface="Avenir"/>
                <a:ea typeface="Avenir"/>
                <a:cs typeface="Avenir"/>
                <a:sym typeface="Avenir"/>
              </a:rPr>
              <a:t>Fj, Fk   – Source-register numbers.</a:t>
            </a:r>
            <a:endParaRPr>
              <a:latin typeface="Avenir"/>
              <a:ea typeface="Avenir"/>
              <a:cs typeface="Avenir"/>
              <a:sym typeface="Avenir"/>
            </a:endParaRPr>
          </a:p>
          <a:p>
            <a:pPr indent="0" lvl="0" marL="0" rtl="0" algn="l">
              <a:lnSpc>
                <a:spcPct val="115000"/>
              </a:lnSpc>
              <a:spcBef>
                <a:spcPts val="0"/>
              </a:spcBef>
              <a:spcAft>
                <a:spcPts val="0"/>
              </a:spcAft>
              <a:buNone/>
            </a:pPr>
            <a:r>
              <a:rPr lang="zh-CN">
                <a:latin typeface="Avenir"/>
                <a:ea typeface="Avenir"/>
                <a:cs typeface="Avenir"/>
                <a:sym typeface="Avenir"/>
              </a:rPr>
              <a:t>Qj, Qk – Functional units producing source registers Fj, Fk</a:t>
            </a:r>
            <a:endParaRPr>
              <a:latin typeface="Avenir"/>
              <a:ea typeface="Avenir"/>
              <a:cs typeface="Avenir"/>
              <a:sym typeface="Avenir"/>
            </a:endParaRPr>
          </a:p>
          <a:p>
            <a:pPr indent="0" lvl="0" marL="0" rtl="0" algn="l">
              <a:lnSpc>
                <a:spcPct val="115000"/>
              </a:lnSpc>
              <a:spcBef>
                <a:spcPts val="0"/>
              </a:spcBef>
              <a:spcAft>
                <a:spcPts val="0"/>
              </a:spcAft>
              <a:buNone/>
            </a:pPr>
            <a:r>
              <a:rPr lang="zh-CN">
                <a:latin typeface="Avenir"/>
                <a:ea typeface="Avenir"/>
                <a:cs typeface="Avenir"/>
                <a:sym typeface="Avenir"/>
              </a:rPr>
              <a:t>Rj, Rk   – Flags indicating when Fj, Fk are ready and not yet read. Set to No after operands. </a:t>
            </a:r>
            <a:endParaRPr>
              <a:latin typeface="Avenir"/>
              <a:ea typeface="Avenir"/>
              <a:cs typeface="Avenir"/>
              <a:sym typeface="Avenir"/>
            </a:endParaRPr>
          </a:p>
          <a:p>
            <a:pPr indent="0" lvl="0" marL="0" rtl="0" algn="l">
              <a:lnSpc>
                <a:spcPct val="115000"/>
              </a:lnSpc>
              <a:spcBef>
                <a:spcPts val="0"/>
              </a:spcBef>
              <a:spcAft>
                <a:spcPts val="0"/>
              </a:spcAft>
              <a:buNone/>
            </a:pPr>
            <a:r>
              <a:rPr b="1" lang="zh-CN">
                <a:solidFill>
                  <a:srgbClr val="FF9900"/>
                </a:solidFill>
                <a:latin typeface="Avenir"/>
                <a:ea typeface="Avenir"/>
                <a:cs typeface="Avenir"/>
                <a:sym typeface="Avenir"/>
              </a:rPr>
              <a:t>+  </a:t>
            </a:r>
            <a:r>
              <a:rPr b="1" lang="zh-CN">
                <a:solidFill>
                  <a:srgbClr val="FF9900"/>
                </a:solidFill>
                <a:latin typeface="Avenir"/>
                <a:ea typeface="Avenir"/>
                <a:cs typeface="Avenir"/>
                <a:sym typeface="Avenir"/>
              </a:rPr>
              <a:t>FU_DONE</a:t>
            </a:r>
            <a:endParaRPr b="1">
              <a:solidFill>
                <a:srgbClr val="FF9900"/>
              </a:solidFill>
              <a:latin typeface="Avenir"/>
              <a:ea typeface="Avenir"/>
              <a:cs typeface="Avenir"/>
              <a:sym typeface="Avenir"/>
            </a:endParaRPr>
          </a:p>
        </p:txBody>
      </p:sp>
      <p:pic>
        <p:nvPicPr>
          <p:cNvPr id="138" name="Google Shape;138;p25"/>
          <p:cNvPicPr preferRelativeResize="0"/>
          <p:nvPr/>
        </p:nvPicPr>
        <p:blipFill rotWithShape="1">
          <a:blip r:embed="rId3">
            <a:alphaModFix/>
          </a:blip>
          <a:srcRect b="0" l="0" r="0" t="56253"/>
          <a:stretch/>
        </p:blipFill>
        <p:spPr>
          <a:xfrm>
            <a:off x="2157252" y="1127125"/>
            <a:ext cx="5393624" cy="14446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latin typeface="Avenir"/>
                <a:ea typeface="Avenir"/>
                <a:cs typeface="Avenir"/>
                <a:sym typeface="Avenir"/>
              </a:rPr>
              <a:t>Ctrl Unit – Function Unit Status</a:t>
            </a:r>
            <a:endParaRPr>
              <a:latin typeface="Avenir"/>
              <a:ea typeface="Avenir"/>
              <a:cs typeface="Avenir"/>
              <a:sym typeface="Avenir"/>
            </a:endParaRPr>
          </a:p>
        </p:txBody>
      </p:sp>
      <p:sp>
        <p:nvSpPr>
          <p:cNvPr id="144" name="Google Shape;144;p26"/>
          <p:cNvSpPr txBox="1"/>
          <p:nvPr/>
        </p:nvSpPr>
        <p:spPr>
          <a:xfrm>
            <a:off x="79925" y="1319800"/>
            <a:ext cx="4821900" cy="2134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zh-CN">
                <a:latin typeface="Avenir"/>
                <a:ea typeface="Avenir"/>
                <a:cs typeface="Avenir"/>
                <a:sym typeface="Avenir"/>
              </a:rPr>
              <a:t>Busy    – Indicate whether the unit is busy or not.</a:t>
            </a:r>
            <a:endParaRPr>
              <a:latin typeface="Avenir"/>
              <a:ea typeface="Avenir"/>
              <a:cs typeface="Avenir"/>
              <a:sym typeface="Avenir"/>
            </a:endParaRPr>
          </a:p>
          <a:p>
            <a:pPr indent="0" lvl="0" marL="0" rtl="0" algn="l">
              <a:lnSpc>
                <a:spcPct val="115000"/>
              </a:lnSpc>
              <a:spcBef>
                <a:spcPts val="0"/>
              </a:spcBef>
              <a:spcAft>
                <a:spcPts val="0"/>
              </a:spcAft>
              <a:buNone/>
            </a:pPr>
            <a:r>
              <a:rPr lang="zh-CN">
                <a:latin typeface="Avenir"/>
                <a:ea typeface="Avenir"/>
                <a:cs typeface="Avenir"/>
                <a:sym typeface="Avenir"/>
              </a:rPr>
              <a:t>Op       – Operation to perform in the unit</a:t>
            </a:r>
            <a:endParaRPr>
              <a:latin typeface="Avenir"/>
              <a:ea typeface="Avenir"/>
              <a:cs typeface="Avenir"/>
              <a:sym typeface="Avenir"/>
            </a:endParaRPr>
          </a:p>
          <a:p>
            <a:pPr indent="0" lvl="0" marL="0" rtl="0" algn="l">
              <a:lnSpc>
                <a:spcPct val="115000"/>
              </a:lnSpc>
              <a:spcBef>
                <a:spcPts val="0"/>
              </a:spcBef>
              <a:spcAft>
                <a:spcPts val="0"/>
              </a:spcAft>
              <a:buNone/>
            </a:pPr>
            <a:r>
              <a:rPr lang="zh-CN">
                <a:latin typeface="Avenir"/>
                <a:ea typeface="Avenir"/>
                <a:cs typeface="Avenir"/>
                <a:sym typeface="Avenir"/>
              </a:rPr>
              <a:t>Fi         – Destination register.</a:t>
            </a:r>
            <a:endParaRPr>
              <a:latin typeface="Avenir"/>
              <a:ea typeface="Avenir"/>
              <a:cs typeface="Avenir"/>
              <a:sym typeface="Avenir"/>
            </a:endParaRPr>
          </a:p>
          <a:p>
            <a:pPr indent="0" lvl="0" marL="0" rtl="0" algn="l">
              <a:lnSpc>
                <a:spcPct val="115000"/>
              </a:lnSpc>
              <a:spcBef>
                <a:spcPts val="0"/>
              </a:spcBef>
              <a:spcAft>
                <a:spcPts val="0"/>
              </a:spcAft>
              <a:buNone/>
            </a:pPr>
            <a:r>
              <a:rPr lang="zh-CN">
                <a:latin typeface="Avenir"/>
                <a:ea typeface="Avenir"/>
                <a:cs typeface="Avenir"/>
                <a:sym typeface="Avenir"/>
              </a:rPr>
              <a:t>Fj, Fk   – Source-register numbers.</a:t>
            </a:r>
            <a:endParaRPr>
              <a:latin typeface="Avenir"/>
              <a:ea typeface="Avenir"/>
              <a:cs typeface="Avenir"/>
              <a:sym typeface="Avenir"/>
            </a:endParaRPr>
          </a:p>
          <a:p>
            <a:pPr indent="0" lvl="0" marL="0" rtl="0" algn="l">
              <a:lnSpc>
                <a:spcPct val="115000"/>
              </a:lnSpc>
              <a:spcBef>
                <a:spcPts val="0"/>
              </a:spcBef>
              <a:spcAft>
                <a:spcPts val="0"/>
              </a:spcAft>
              <a:buNone/>
            </a:pPr>
            <a:r>
              <a:rPr lang="zh-CN">
                <a:latin typeface="Avenir"/>
                <a:ea typeface="Avenir"/>
                <a:cs typeface="Avenir"/>
                <a:sym typeface="Avenir"/>
              </a:rPr>
              <a:t>Qj, Qk – Functional units producing source registers Fj, Fk</a:t>
            </a:r>
            <a:endParaRPr>
              <a:latin typeface="Avenir"/>
              <a:ea typeface="Avenir"/>
              <a:cs typeface="Avenir"/>
              <a:sym typeface="Avenir"/>
            </a:endParaRPr>
          </a:p>
          <a:p>
            <a:pPr indent="0" lvl="0" marL="0" rtl="0" algn="l">
              <a:lnSpc>
                <a:spcPct val="115000"/>
              </a:lnSpc>
              <a:spcBef>
                <a:spcPts val="0"/>
              </a:spcBef>
              <a:spcAft>
                <a:spcPts val="0"/>
              </a:spcAft>
              <a:buNone/>
            </a:pPr>
            <a:r>
              <a:rPr lang="zh-CN">
                <a:latin typeface="Avenir"/>
                <a:ea typeface="Avenir"/>
                <a:cs typeface="Avenir"/>
                <a:sym typeface="Avenir"/>
              </a:rPr>
              <a:t>Rj, Rk   – Flags indicating when Fj, Fk are ready and not yet read. Set to No after operands. </a:t>
            </a:r>
            <a:endParaRPr>
              <a:latin typeface="Avenir"/>
              <a:ea typeface="Avenir"/>
              <a:cs typeface="Avenir"/>
              <a:sym typeface="Avenir"/>
            </a:endParaRPr>
          </a:p>
          <a:p>
            <a:pPr indent="0" lvl="0" marL="0" rtl="0" algn="l">
              <a:lnSpc>
                <a:spcPct val="115000"/>
              </a:lnSpc>
              <a:spcBef>
                <a:spcPts val="0"/>
              </a:spcBef>
              <a:spcAft>
                <a:spcPts val="0"/>
              </a:spcAft>
              <a:buNone/>
            </a:pPr>
            <a:r>
              <a:rPr b="1" lang="zh-CN">
                <a:solidFill>
                  <a:srgbClr val="FF9900"/>
                </a:solidFill>
                <a:latin typeface="Avenir"/>
                <a:ea typeface="Avenir"/>
                <a:cs typeface="Avenir"/>
                <a:sym typeface="Avenir"/>
              </a:rPr>
              <a:t>+  FU_DONE</a:t>
            </a:r>
            <a:endParaRPr b="1">
              <a:solidFill>
                <a:srgbClr val="FF9900"/>
              </a:solidFill>
              <a:latin typeface="Avenir"/>
              <a:ea typeface="Avenir"/>
              <a:cs typeface="Avenir"/>
              <a:sym typeface="Avenir"/>
            </a:endParaRPr>
          </a:p>
        </p:txBody>
      </p:sp>
      <p:sp>
        <p:nvSpPr>
          <p:cNvPr id="145" name="Google Shape;145;p26"/>
          <p:cNvSpPr txBox="1"/>
          <p:nvPr/>
        </p:nvSpPr>
        <p:spPr>
          <a:xfrm>
            <a:off x="183250" y="3640050"/>
            <a:ext cx="4080900" cy="12006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zh-CN" sz="1200">
                <a:solidFill>
                  <a:srgbClr val="FF5792"/>
                </a:solidFill>
                <a:latin typeface="Fira Code"/>
                <a:ea typeface="Fira Code"/>
                <a:cs typeface="Fira Code"/>
                <a:sym typeface="Fira Code"/>
              </a:rPr>
              <a:t>reg</a:t>
            </a:r>
            <a:r>
              <a:rPr lang="zh-CN" sz="1200">
                <a:solidFill>
                  <a:srgbClr val="005661"/>
                </a:solidFill>
                <a:latin typeface="Fira Code"/>
                <a:ea typeface="Fira Code"/>
                <a:cs typeface="Fira Code"/>
                <a:sym typeface="Fira Code"/>
              </a:rPr>
              <a:t>[</a:t>
            </a:r>
            <a:r>
              <a:rPr lang="zh-CN" sz="1200">
                <a:solidFill>
                  <a:srgbClr val="5842FF"/>
                </a:solidFill>
                <a:latin typeface="Fira Code"/>
                <a:ea typeface="Fira Code"/>
                <a:cs typeface="Fira Code"/>
                <a:sym typeface="Fira Code"/>
              </a:rPr>
              <a:t>31</a:t>
            </a:r>
            <a:r>
              <a:rPr lang="zh-CN" sz="1200">
                <a:solidFill>
                  <a:srgbClr val="004D57"/>
                </a:solidFill>
                <a:latin typeface="Fira Code"/>
                <a:ea typeface="Fira Code"/>
                <a:cs typeface="Fira Code"/>
                <a:sym typeface="Fira Code"/>
              </a:rPr>
              <a:t>:</a:t>
            </a:r>
            <a:r>
              <a:rPr lang="zh-CN" sz="1200">
                <a:solidFill>
                  <a:srgbClr val="5842FF"/>
                </a:solidFill>
                <a:latin typeface="Fira Code"/>
                <a:ea typeface="Fira Code"/>
                <a:cs typeface="Fira Code"/>
                <a:sym typeface="Fira Code"/>
              </a:rPr>
              <a:t>0</a:t>
            </a:r>
            <a:r>
              <a:rPr lang="zh-CN" sz="1200">
                <a:solidFill>
                  <a:srgbClr val="005661"/>
                </a:solidFill>
                <a:latin typeface="Fira Code"/>
                <a:ea typeface="Fira Code"/>
                <a:cs typeface="Fira Code"/>
                <a:sym typeface="Fira Code"/>
              </a:rPr>
              <a:t>] FUS[</a:t>
            </a:r>
            <a:r>
              <a:rPr lang="zh-CN" sz="1200">
                <a:solidFill>
                  <a:srgbClr val="5842FF"/>
                </a:solidFill>
                <a:latin typeface="Fira Code"/>
                <a:ea typeface="Fira Code"/>
                <a:cs typeface="Fira Code"/>
                <a:sym typeface="Fira Code"/>
              </a:rPr>
              <a:t>1</a:t>
            </a:r>
            <a:r>
              <a:rPr lang="zh-CN" sz="1200">
                <a:solidFill>
                  <a:srgbClr val="004D57"/>
                </a:solidFill>
                <a:latin typeface="Fira Code"/>
                <a:ea typeface="Fira Code"/>
                <a:cs typeface="Fira Code"/>
                <a:sym typeface="Fira Code"/>
              </a:rPr>
              <a:t>:</a:t>
            </a:r>
            <a:r>
              <a:rPr lang="zh-CN" sz="1200">
                <a:solidFill>
                  <a:srgbClr val="5842FF"/>
                </a:solidFill>
                <a:latin typeface="Fira Code"/>
                <a:ea typeface="Fira Code"/>
                <a:cs typeface="Fira Code"/>
                <a:sym typeface="Fira Code"/>
              </a:rPr>
              <a:t>5</a:t>
            </a:r>
            <a:r>
              <a:rPr lang="zh-CN" sz="1200">
                <a:solidFill>
                  <a:srgbClr val="005661"/>
                </a:solidFill>
                <a:latin typeface="Fira Code"/>
                <a:ea typeface="Fira Code"/>
                <a:cs typeface="Fira Code"/>
                <a:sym typeface="Fira Code"/>
              </a:rPr>
              <a:t>];</a:t>
            </a:r>
            <a:endParaRPr sz="1200">
              <a:solidFill>
                <a:srgbClr val="005661"/>
              </a:solidFill>
              <a:latin typeface="Fira Code"/>
              <a:ea typeface="Fira Code"/>
              <a:cs typeface="Fira Code"/>
              <a:sym typeface="Fira Code"/>
            </a:endParaRPr>
          </a:p>
          <a:p>
            <a:pPr indent="0" lvl="0" marL="0" rtl="0" algn="l">
              <a:lnSpc>
                <a:spcPct val="150000"/>
              </a:lnSpc>
              <a:spcBef>
                <a:spcPts val="0"/>
              </a:spcBef>
              <a:spcAft>
                <a:spcPts val="0"/>
              </a:spcAft>
              <a:buNone/>
            </a:pPr>
            <a:r>
              <a:t/>
            </a:r>
            <a:endParaRPr sz="1200">
              <a:solidFill>
                <a:srgbClr val="005661"/>
              </a:solidFill>
              <a:latin typeface="Fira Code"/>
              <a:ea typeface="Fira Code"/>
              <a:cs typeface="Fira Code"/>
              <a:sym typeface="Fira Code"/>
            </a:endParaRPr>
          </a:p>
          <a:p>
            <a:pPr indent="0" lvl="0" marL="0" rtl="0" algn="l">
              <a:lnSpc>
                <a:spcPct val="150000"/>
              </a:lnSpc>
              <a:spcBef>
                <a:spcPts val="0"/>
              </a:spcBef>
              <a:spcAft>
                <a:spcPts val="0"/>
              </a:spcAft>
              <a:buNone/>
            </a:pPr>
            <a:r>
              <a:rPr lang="zh-CN" sz="1200">
                <a:solidFill>
                  <a:srgbClr val="005661"/>
                </a:solidFill>
                <a:latin typeface="Fira Code"/>
                <a:ea typeface="Fira Code"/>
                <a:cs typeface="Fira Code"/>
                <a:sym typeface="Fira Code"/>
              </a:rPr>
              <a:t>e.g. </a:t>
            </a:r>
            <a:r>
              <a:rPr lang="zh-CN" sz="1200">
                <a:solidFill>
                  <a:srgbClr val="005661"/>
                </a:solidFill>
                <a:latin typeface="Fira Code"/>
                <a:ea typeface="Fira Code"/>
                <a:cs typeface="Fira Code"/>
                <a:sym typeface="Fira Code"/>
              </a:rPr>
              <a:t>FUS[</a:t>
            </a:r>
            <a:r>
              <a:rPr lang="zh-CN" sz="1200">
                <a:solidFill>
                  <a:srgbClr val="A88C00"/>
                </a:solidFill>
                <a:latin typeface="Fira Code"/>
                <a:ea typeface="Fira Code"/>
                <a:cs typeface="Fira Code"/>
                <a:sym typeface="Fira Code"/>
              </a:rPr>
              <a:t>`FU_MEM</a:t>
            </a:r>
            <a:r>
              <a:rPr lang="zh-CN" sz="1200">
                <a:solidFill>
                  <a:srgbClr val="005661"/>
                </a:solidFill>
                <a:latin typeface="Fira Code"/>
                <a:ea typeface="Fira Code"/>
                <a:cs typeface="Fira Code"/>
                <a:sym typeface="Fira Code"/>
              </a:rPr>
              <a:t>][</a:t>
            </a:r>
            <a:r>
              <a:rPr lang="zh-CN" sz="1200">
                <a:solidFill>
                  <a:srgbClr val="A88C00"/>
                </a:solidFill>
                <a:latin typeface="Fira Code"/>
                <a:ea typeface="Fira Code"/>
                <a:cs typeface="Fira Code"/>
                <a:sym typeface="Fira Code"/>
              </a:rPr>
              <a:t>`SRC1_H</a:t>
            </a:r>
            <a:r>
              <a:rPr lang="zh-CN" sz="1200">
                <a:solidFill>
                  <a:srgbClr val="005661"/>
                </a:solidFill>
                <a:latin typeface="Fira Code"/>
                <a:ea typeface="Fira Code"/>
                <a:cs typeface="Fira Code"/>
                <a:sym typeface="Fira Code"/>
              </a:rPr>
              <a:t>:</a:t>
            </a:r>
            <a:r>
              <a:rPr lang="zh-CN" sz="1200">
                <a:solidFill>
                  <a:srgbClr val="A88C00"/>
                </a:solidFill>
                <a:latin typeface="Fira Code"/>
                <a:ea typeface="Fira Code"/>
                <a:cs typeface="Fira Code"/>
                <a:sym typeface="Fira Code"/>
              </a:rPr>
              <a:t>`SRC1_L</a:t>
            </a:r>
            <a:r>
              <a:rPr lang="zh-CN" sz="1200">
                <a:solidFill>
                  <a:srgbClr val="005661"/>
                </a:solidFill>
                <a:latin typeface="Fira Code"/>
                <a:ea typeface="Fira Code"/>
                <a:cs typeface="Fira Code"/>
                <a:sym typeface="Fira Code"/>
              </a:rPr>
              <a:t>]</a:t>
            </a:r>
            <a:endParaRPr sz="1200">
              <a:solidFill>
                <a:srgbClr val="005661"/>
              </a:solidFill>
              <a:latin typeface="Fira Code"/>
              <a:ea typeface="Fira Code"/>
              <a:cs typeface="Fira Code"/>
              <a:sym typeface="Fira Code"/>
            </a:endParaRPr>
          </a:p>
          <a:p>
            <a:pPr indent="0" lvl="0" marL="0" rtl="0" algn="l">
              <a:lnSpc>
                <a:spcPct val="150000"/>
              </a:lnSpc>
              <a:spcBef>
                <a:spcPts val="0"/>
              </a:spcBef>
              <a:spcAft>
                <a:spcPts val="0"/>
              </a:spcAft>
              <a:buNone/>
            </a:pPr>
            <a:r>
              <a:t/>
            </a:r>
            <a:endParaRPr sz="1200">
              <a:solidFill>
                <a:srgbClr val="005661"/>
              </a:solidFill>
              <a:latin typeface="Fira Code"/>
              <a:ea typeface="Fira Code"/>
              <a:cs typeface="Fira Code"/>
              <a:sym typeface="Fira Code"/>
            </a:endParaRPr>
          </a:p>
        </p:txBody>
      </p:sp>
      <p:sp>
        <p:nvSpPr>
          <p:cNvPr id="146" name="Google Shape;146;p26"/>
          <p:cNvSpPr txBox="1"/>
          <p:nvPr/>
        </p:nvSpPr>
        <p:spPr>
          <a:xfrm>
            <a:off x="5968700" y="249875"/>
            <a:ext cx="3000000" cy="476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zh-CN" sz="1000">
                <a:solidFill>
                  <a:srgbClr val="8CA6A6"/>
                </a:solidFill>
                <a:latin typeface="Fira Code"/>
                <a:ea typeface="Fira Code"/>
                <a:cs typeface="Fira Code"/>
                <a:sym typeface="Fira Code"/>
              </a:rPr>
              <a:t>// function unit</a:t>
            </a:r>
            <a:endParaRPr i="1" sz="1000">
              <a:solidFill>
                <a:srgbClr val="8CA6A6"/>
              </a:solidFill>
              <a:latin typeface="Fira Code"/>
              <a:ea typeface="Fira Code"/>
              <a:cs typeface="Fira Code"/>
              <a:sym typeface="Fira Code"/>
            </a:endParaRPr>
          </a:p>
          <a:p>
            <a:pPr indent="0" lvl="0" marL="0" rtl="0" algn="l">
              <a:lnSpc>
                <a:spcPct val="115000"/>
              </a:lnSpc>
              <a:spcBef>
                <a:spcPts val="0"/>
              </a:spcBef>
              <a:spcAft>
                <a:spcPts val="0"/>
              </a:spcAft>
              <a:buNone/>
            </a:pPr>
            <a:r>
              <a:rPr b="1" lang="zh-CN" sz="1000">
                <a:solidFill>
                  <a:srgbClr val="FF5792"/>
                </a:solidFill>
                <a:latin typeface="Fira Code"/>
                <a:ea typeface="Fira Code"/>
                <a:cs typeface="Fira Code"/>
                <a:sym typeface="Fira Code"/>
              </a:rPr>
              <a:t>`define</a:t>
            </a:r>
            <a:r>
              <a:rPr lang="zh-CN" sz="1000">
                <a:solidFill>
                  <a:srgbClr val="005661"/>
                </a:solidFill>
                <a:latin typeface="Fira Code"/>
                <a:ea typeface="Fira Code"/>
                <a:cs typeface="Fira Code"/>
                <a:sym typeface="Fira Code"/>
              </a:rPr>
              <a:t> FU_BLANK    </a:t>
            </a:r>
            <a:r>
              <a:rPr lang="zh-CN" sz="1000">
                <a:solidFill>
                  <a:srgbClr val="5842FF"/>
                </a:solidFill>
                <a:latin typeface="Fira Code"/>
                <a:ea typeface="Fira Code"/>
                <a:cs typeface="Fira Code"/>
                <a:sym typeface="Fira Code"/>
              </a:rPr>
              <a:t>3'd0</a:t>
            </a:r>
            <a:endParaRPr sz="1000">
              <a:solidFill>
                <a:srgbClr val="5842FF"/>
              </a:solidFill>
              <a:latin typeface="Fira Code"/>
              <a:ea typeface="Fira Code"/>
              <a:cs typeface="Fira Code"/>
              <a:sym typeface="Fira Code"/>
            </a:endParaRPr>
          </a:p>
          <a:p>
            <a:pPr indent="0" lvl="0" marL="0" rtl="0" algn="l">
              <a:lnSpc>
                <a:spcPct val="115000"/>
              </a:lnSpc>
              <a:spcBef>
                <a:spcPts val="0"/>
              </a:spcBef>
              <a:spcAft>
                <a:spcPts val="0"/>
              </a:spcAft>
              <a:buNone/>
            </a:pPr>
            <a:r>
              <a:rPr b="1" lang="zh-CN" sz="1000">
                <a:solidFill>
                  <a:srgbClr val="FF5792"/>
                </a:solidFill>
                <a:latin typeface="Fira Code"/>
                <a:ea typeface="Fira Code"/>
                <a:cs typeface="Fira Code"/>
                <a:sym typeface="Fira Code"/>
              </a:rPr>
              <a:t>`define</a:t>
            </a:r>
            <a:r>
              <a:rPr lang="zh-CN" sz="1000">
                <a:solidFill>
                  <a:srgbClr val="005661"/>
                </a:solidFill>
                <a:latin typeface="Fira Code"/>
                <a:ea typeface="Fira Code"/>
                <a:cs typeface="Fira Code"/>
                <a:sym typeface="Fira Code"/>
              </a:rPr>
              <a:t> FU_ALU      </a:t>
            </a:r>
            <a:r>
              <a:rPr lang="zh-CN" sz="1000">
                <a:solidFill>
                  <a:srgbClr val="5842FF"/>
                </a:solidFill>
                <a:latin typeface="Fira Code"/>
                <a:ea typeface="Fira Code"/>
                <a:cs typeface="Fira Code"/>
                <a:sym typeface="Fira Code"/>
              </a:rPr>
              <a:t>3'd1</a:t>
            </a:r>
            <a:endParaRPr sz="1000">
              <a:solidFill>
                <a:srgbClr val="5842FF"/>
              </a:solidFill>
              <a:latin typeface="Fira Code"/>
              <a:ea typeface="Fira Code"/>
              <a:cs typeface="Fira Code"/>
              <a:sym typeface="Fira Code"/>
            </a:endParaRPr>
          </a:p>
          <a:p>
            <a:pPr indent="0" lvl="0" marL="0" rtl="0" algn="l">
              <a:lnSpc>
                <a:spcPct val="115000"/>
              </a:lnSpc>
              <a:spcBef>
                <a:spcPts val="0"/>
              </a:spcBef>
              <a:spcAft>
                <a:spcPts val="0"/>
              </a:spcAft>
              <a:buNone/>
            </a:pPr>
            <a:r>
              <a:rPr b="1" lang="zh-CN" sz="1000">
                <a:solidFill>
                  <a:srgbClr val="FF5792"/>
                </a:solidFill>
                <a:latin typeface="Fira Code"/>
                <a:ea typeface="Fira Code"/>
                <a:cs typeface="Fira Code"/>
                <a:sym typeface="Fira Code"/>
              </a:rPr>
              <a:t>`define</a:t>
            </a:r>
            <a:r>
              <a:rPr lang="zh-CN" sz="1000">
                <a:solidFill>
                  <a:srgbClr val="005661"/>
                </a:solidFill>
                <a:latin typeface="Fira Code"/>
                <a:ea typeface="Fira Code"/>
                <a:cs typeface="Fira Code"/>
                <a:sym typeface="Fira Code"/>
              </a:rPr>
              <a:t> FU_MEM      </a:t>
            </a:r>
            <a:r>
              <a:rPr lang="zh-CN" sz="1000">
                <a:solidFill>
                  <a:srgbClr val="5842FF"/>
                </a:solidFill>
                <a:latin typeface="Fira Code"/>
                <a:ea typeface="Fira Code"/>
                <a:cs typeface="Fira Code"/>
                <a:sym typeface="Fira Code"/>
              </a:rPr>
              <a:t>3'd2</a:t>
            </a:r>
            <a:endParaRPr sz="1000">
              <a:solidFill>
                <a:srgbClr val="5842FF"/>
              </a:solidFill>
              <a:latin typeface="Fira Code"/>
              <a:ea typeface="Fira Code"/>
              <a:cs typeface="Fira Code"/>
              <a:sym typeface="Fira Code"/>
            </a:endParaRPr>
          </a:p>
          <a:p>
            <a:pPr indent="0" lvl="0" marL="0" rtl="0" algn="l">
              <a:lnSpc>
                <a:spcPct val="115000"/>
              </a:lnSpc>
              <a:spcBef>
                <a:spcPts val="0"/>
              </a:spcBef>
              <a:spcAft>
                <a:spcPts val="0"/>
              </a:spcAft>
              <a:buNone/>
            </a:pPr>
            <a:r>
              <a:rPr b="1" lang="zh-CN" sz="1000">
                <a:solidFill>
                  <a:srgbClr val="FF5792"/>
                </a:solidFill>
                <a:latin typeface="Fira Code"/>
                <a:ea typeface="Fira Code"/>
                <a:cs typeface="Fira Code"/>
                <a:sym typeface="Fira Code"/>
              </a:rPr>
              <a:t>`define</a:t>
            </a:r>
            <a:r>
              <a:rPr lang="zh-CN" sz="1000">
                <a:solidFill>
                  <a:srgbClr val="005661"/>
                </a:solidFill>
                <a:latin typeface="Fira Code"/>
                <a:ea typeface="Fira Code"/>
                <a:cs typeface="Fira Code"/>
                <a:sym typeface="Fira Code"/>
              </a:rPr>
              <a:t> FU_MUL      </a:t>
            </a:r>
            <a:r>
              <a:rPr lang="zh-CN" sz="1000">
                <a:solidFill>
                  <a:srgbClr val="5842FF"/>
                </a:solidFill>
                <a:latin typeface="Fira Code"/>
                <a:ea typeface="Fira Code"/>
                <a:cs typeface="Fira Code"/>
                <a:sym typeface="Fira Code"/>
              </a:rPr>
              <a:t>3'd3</a:t>
            </a:r>
            <a:endParaRPr sz="1000">
              <a:solidFill>
                <a:srgbClr val="5842FF"/>
              </a:solidFill>
              <a:latin typeface="Fira Code"/>
              <a:ea typeface="Fira Code"/>
              <a:cs typeface="Fira Code"/>
              <a:sym typeface="Fira Code"/>
            </a:endParaRPr>
          </a:p>
          <a:p>
            <a:pPr indent="0" lvl="0" marL="0" rtl="0" algn="l">
              <a:lnSpc>
                <a:spcPct val="115000"/>
              </a:lnSpc>
              <a:spcBef>
                <a:spcPts val="0"/>
              </a:spcBef>
              <a:spcAft>
                <a:spcPts val="0"/>
              </a:spcAft>
              <a:buNone/>
            </a:pPr>
            <a:r>
              <a:rPr b="1" lang="zh-CN" sz="1000">
                <a:solidFill>
                  <a:srgbClr val="FF5792"/>
                </a:solidFill>
                <a:latin typeface="Fira Code"/>
                <a:ea typeface="Fira Code"/>
                <a:cs typeface="Fira Code"/>
                <a:sym typeface="Fira Code"/>
              </a:rPr>
              <a:t>`define</a:t>
            </a:r>
            <a:r>
              <a:rPr lang="zh-CN" sz="1000">
                <a:solidFill>
                  <a:srgbClr val="005661"/>
                </a:solidFill>
                <a:latin typeface="Fira Code"/>
                <a:ea typeface="Fira Code"/>
                <a:cs typeface="Fira Code"/>
                <a:sym typeface="Fira Code"/>
              </a:rPr>
              <a:t> FU_DIV      </a:t>
            </a:r>
            <a:r>
              <a:rPr lang="zh-CN" sz="1000">
                <a:solidFill>
                  <a:srgbClr val="5842FF"/>
                </a:solidFill>
                <a:latin typeface="Fira Code"/>
                <a:ea typeface="Fira Code"/>
                <a:cs typeface="Fira Code"/>
                <a:sym typeface="Fira Code"/>
              </a:rPr>
              <a:t>3'd4</a:t>
            </a:r>
            <a:endParaRPr sz="1000">
              <a:solidFill>
                <a:srgbClr val="5842FF"/>
              </a:solidFill>
              <a:latin typeface="Fira Code"/>
              <a:ea typeface="Fira Code"/>
              <a:cs typeface="Fira Code"/>
              <a:sym typeface="Fira Code"/>
            </a:endParaRPr>
          </a:p>
          <a:p>
            <a:pPr indent="0" lvl="0" marL="0" rtl="0" algn="l">
              <a:lnSpc>
                <a:spcPct val="115000"/>
              </a:lnSpc>
              <a:spcBef>
                <a:spcPts val="0"/>
              </a:spcBef>
              <a:spcAft>
                <a:spcPts val="0"/>
              </a:spcAft>
              <a:buNone/>
            </a:pPr>
            <a:r>
              <a:rPr b="1" lang="zh-CN" sz="1000">
                <a:solidFill>
                  <a:srgbClr val="FF5792"/>
                </a:solidFill>
                <a:latin typeface="Fira Code"/>
                <a:ea typeface="Fira Code"/>
                <a:cs typeface="Fira Code"/>
                <a:sym typeface="Fira Code"/>
              </a:rPr>
              <a:t>`define</a:t>
            </a:r>
            <a:r>
              <a:rPr lang="zh-CN" sz="1000">
                <a:solidFill>
                  <a:srgbClr val="005661"/>
                </a:solidFill>
                <a:latin typeface="Fira Code"/>
                <a:ea typeface="Fira Code"/>
                <a:cs typeface="Fira Code"/>
                <a:sym typeface="Fira Code"/>
              </a:rPr>
              <a:t> FU_JUMP     </a:t>
            </a:r>
            <a:r>
              <a:rPr lang="zh-CN" sz="1000">
                <a:solidFill>
                  <a:srgbClr val="5842FF"/>
                </a:solidFill>
                <a:latin typeface="Fira Code"/>
                <a:ea typeface="Fira Code"/>
                <a:cs typeface="Fira Code"/>
                <a:sym typeface="Fira Code"/>
              </a:rPr>
              <a:t>3'd5</a:t>
            </a:r>
            <a:endParaRPr sz="1000">
              <a:solidFill>
                <a:srgbClr val="5842FF"/>
              </a:solidFill>
              <a:latin typeface="Fira Code"/>
              <a:ea typeface="Fira Code"/>
              <a:cs typeface="Fira Code"/>
              <a:sym typeface="Fira Code"/>
            </a:endParaRPr>
          </a:p>
          <a:p>
            <a:pPr indent="0" lvl="0" marL="0" rtl="0" algn="l">
              <a:lnSpc>
                <a:spcPct val="115000"/>
              </a:lnSpc>
              <a:spcBef>
                <a:spcPts val="0"/>
              </a:spcBef>
              <a:spcAft>
                <a:spcPts val="0"/>
              </a:spcAft>
              <a:buNone/>
            </a:pPr>
            <a:r>
              <a:t/>
            </a:r>
            <a:endParaRPr sz="1000">
              <a:solidFill>
                <a:srgbClr val="5842FF"/>
              </a:solidFill>
              <a:latin typeface="Fira Code"/>
              <a:ea typeface="Fira Code"/>
              <a:cs typeface="Fira Code"/>
              <a:sym typeface="Fira Code"/>
            </a:endParaRPr>
          </a:p>
          <a:p>
            <a:pPr indent="0" lvl="0" marL="0" rtl="0" algn="l">
              <a:lnSpc>
                <a:spcPct val="115000"/>
              </a:lnSpc>
              <a:spcBef>
                <a:spcPts val="0"/>
              </a:spcBef>
              <a:spcAft>
                <a:spcPts val="0"/>
              </a:spcAft>
              <a:buNone/>
            </a:pPr>
            <a:r>
              <a:t/>
            </a:r>
            <a:endParaRPr sz="1000">
              <a:solidFill>
                <a:srgbClr val="005661"/>
              </a:solidFill>
              <a:latin typeface="Fira Code"/>
              <a:ea typeface="Fira Code"/>
              <a:cs typeface="Fira Code"/>
              <a:sym typeface="Fira Code"/>
            </a:endParaRPr>
          </a:p>
          <a:p>
            <a:pPr indent="0" lvl="0" marL="0" rtl="0" algn="l">
              <a:lnSpc>
                <a:spcPct val="115000"/>
              </a:lnSpc>
              <a:spcBef>
                <a:spcPts val="0"/>
              </a:spcBef>
              <a:spcAft>
                <a:spcPts val="0"/>
              </a:spcAft>
              <a:buNone/>
            </a:pPr>
            <a:r>
              <a:rPr i="1" lang="zh-CN" sz="1000">
                <a:solidFill>
                  <a:srgbClr val="8CA6A6"/>
                </a:solidFill>
                <a:latin typeface="Fira Code"/>
                <a:ea typeface="Fira Code"/>
                <a:cs typeface="Fira Code"/>
                <a:sym typeface="Fira Code"/>
              </a:rPr>
              <a:t>// bits in FUS</a:t>
            </a:r>
            <a:endParaRPr i="1" sz="1000">
              <a:solidFill>
                <a:srgbClr val="8CA6A6"/>
              </a:solidFill>
              <a:latin typeface="Fira Code"/>
              <a:ea typeface="Fira Code"/>
              <a:cs typeface="Fira Code"/>
              <a:sym typeface="Fira Code"/>
            </a:endParaRPr>
          </a:p>
          <a:p>
            <a:pPr indent="0" lvl="0" marL="0" rtl="0" algn="l">
              <a:lnSpc>
                <a:spcPct val="115000"/>
              </a:lnSpc>
              <a:spcBef>
                <a:spcPts val="0"/>
              </a:spcBef>
              <a:spcAft>
                <a:spcPts val="0"/>
              </a:spcAft>
              <a:buNone/>
            </a:pPr>
            <a:r>
              <a:rPr b="1" lang="zh-CN" sz="1000">
                <a:solidFill>
                  <a:srgbClr val="FF5792"/>
                </a:solidFill>
                <a:latin typeface="Fira Code"/>
                <a:ea typeface="Fira Code"/>
                <a:cs typeface="Fira Code"/>
                <a:sym typeface="Fira Code"/>
              </a:rPr>
              <a:t>`define</a:t>
            </a:r>
            <a:r>
              <a:rPr lang="zh-CN" sz="1000">
                <a:solidFill>
                  <a:srgbClr val="005661"/>
                </a:solidFill>
                <a:latin typeface="Fira Code"/>
                <a:ea typeface="Fira Code"/>
                <a:cs typeface="Fira Code"/>
                <a:sym typeface="Fira Code"/>
              </a:rPr>
              <a:t> BUSY    </a:t>
            </a:r>
            <a:r>
              <a:rPr lang="zh-CN" sz="1000">
                <a:solidFill>
                  <a:srgbClr val="5842FF"/>
                </a:solidFill>
                <a:latin typeface="Fira Code"/>
                <a:ea typeface="Fira Code"/>
                <a:cs typeface="Fira Code"/>
                <a:sym typeface="Fira Code"/>
              </a:rPr>
              <a:t>0</a:t>
            </a:r>
            <a:endParaRPr sz="1000">
              <a:solidFill>
                <a:srgbClr val="5842FF"/>
              </a:solidFill>
              <a:latin typeface="Fira Code"/>
              <a:ea typeface="Fira Code"/>
              <a:cs typeface="Fira Code"/>
              <a:sym typeface="Fira Code"/>
            </a:endParaRPr>
          </a:p>
          <a:p>
            <a:pPr indent="0" lvl="0" marL="0" rtl="0" algn="l">
              <a:lnSpc>
                <a:spcPct val="115000"/>
              </a:lnSpc>
              <a:spcBef>
                <a:spcPts val="0"/>
              </a:spcBef>
              <a:spcAft>
                <a:spcPts val="0"/>
              </a:spcAft>
              <a:buNone/>
            </a:pPr>
            <a:r>
              <a:rPr b="1" lang="zh-CN" sz="1000">
                <a:solidFill>
                  <a:srgbClr val="FF5792"/>
                </a:solidFill>
                <a:latin typeface="Fira Code"/>
                <a:ea typeface="Fira Code"/>
                <a:cs typeface="Fira Code"/>
                <a:sym typeface="Fira Code"/>
              </a:rPr>
              <a:t>`define</a:t>
            </a:r>
            <a:r>
              <a:rPr lang="zh-CN" sz="1000">
                <a:solidFill>
                  <a:srgbClr val="005661"/>
                </a:solidFill>
                <a:latin typeface="Fira Code"/>
                <a:ea typeface="Fira Code"/>
                <a:cs typeface="Fira Code"/>
                <a:sym typeface="Fira Code"/>
              </a:rPr>
              <a:t> OP_L    </a:t>
            </a:r>
            <a:r>
              <a:rPr lang="zh-CN" sz="1000">
                <a:solidFill>
                  <a:srgbClr val="5842FF"/>
                </a:solidFill>
                <a:latin typeface="Fira Code"/>
                <a:ea typeface="Fira Code"/>
                <a:cs typeface="Fira Code"/>
                <a:sym typeface="Fira Code"/>
              </a:rPr>
              <a:t>1</a:t>
            </a:r>
            <a:endParaRPr sz="1000">
              <a:solidFill>
                <a:srgbClr val="5842FF"/>
              </a:solidFill>
              <a:latin typeface="Fira Code"/>
              <a:ea typeface="Fira Code"/>
              <a:cs typeface="Fira Code"/>
              <a:sym typeface="Fira Code"/>
            </a:endParaRPr>
          </a:p>
          <a:p>
            <a:pPr indent="0" lvl="0" marL="0" rtl="0" algn="l">
              <a:lnSpc>
                <a:spcPct val="115000"/>
              </a:lnSpc>
              <a:spcBef>
                <a:spcPts val="0"/>
              </a:spcBef>
              <a:spcAft>
                <a:spcPts val="0"/>
              </a:spcAft>
              <a:buNone/>
            </a:pPr>
            <a:r>
              <a:rPr b="1" lang="zh-CN" sz="1000">
                <a:solidFill>
                  <a:srgbClr val="FF5792"/>
                </a:solidFill>
                <a:latin typeface="Fira Code"/>
                <a:ea typeface="Fira Code"/>
                <a:cs typeface="Fira Code"/>
                <a:sym typeface="Fira Code"/>
              </a:rPr>
              <a:t>`define</a:t>
            </a:r>
            <a:r>
              <a:rPr lang="zh-CN" sz="1000">
                <a:solidFill>
                  <a:srgbClr val="005661"/>
                </a:solidFill>
                <a:latin typeface="Fira Code"/>
                <a:ea typeface="Fira Code"/>
                <a:cs typeface="Fira Code"/>
                <a:sym typeface="Fira Code"/>
              </a:rPr>
              <a:t> OP_H    </a:t>
            </a:r>
            <a:r>
              <a:rPr lang="zh-CN" sz="1000">
                <a:solidFill>
                  <a:srgbClr val="5842FF"/>
                </a:solidFill>
                <a:latin typeface="Fira Code"/>
                <a:ea typeface="Fira Code"/>
                <a:cs typeface="Fira Code"/>
                <a:sym typeface="Fira Code"/>
              </a:rPr>
              <a:t>5</a:t>
            </a:r>
            <a:endParaRPr sz="1000">
              <a:solidFill>
                <a:srgbClr val="5842FF"/>
              </a:solidFill>
              <a:latin typeface="Fira Code"/>
              <a:ea typeface="Fira Code"/>
              <a:cs typeface="Fira Code"/>
              <a:sym typeface="Fira Code"/>
            </a:endParaRPr>
          </a:p>
          <a:p>
            <a:pPr indent="0" lvl="0" marL="0" rtl="0" algn="l">
              <a:lnSpc>
                <a:spcPct val="115000"/>
              </a:lnSpc>
              <a:spcBef>
                <a:spcPts val="0"/>
              </a:spcBef>
              <a:spcAft>
                <a:spcPts val="0"/>
              </a:spcAft>
              <a:buNone/>
            </a:pPr>
            <a:r>
              <a:rPr b="1" lang="zh-CN" sz="1000">
                <a:solidFill>
                  <a:srgbClr val="FF5792"/>
                </a:solidFill>
                <a:latin typeface="Fira Code"/>
                <a:ea typeface="Fira Code"/>
                <a:cs typeface="Fira Code"/>
                <a:sym typeface="Fira Code"/>
              </a:rPr>
              <a:t>`define</a:t>
            </a:r>
            <a:r>
              <a:rPr lang="zh-CN" sz="1000">
                <a:solidFill>
                  <a:srgbClr val="005661"/>
                </a:solidFill>
                <a:latin typeface="Fira Code"/>
                <a:ea typeface="Fira Code"/>
                <a:cs typeface="Fira Code"/>
                <a:sym typeface="Fira Code"/>
              </a:rPr>
              <a:t> DST_L   </a:t>
            </a:r>
            <a:r>
              <a:rPr lang="zh-CN" sz="1000">
                <a:solidFill>
                  <a:srgbClr val="5842FF"/>
                </a:solidFill>
                <a:latin typeface="Fira Code"/>
                <a:ea typeface="Fira Code"/>
                <a:cs typeface="Fira Code"/>
                <a:sym typeface="Fira Code"/>
              </a:rPr>
              <a:t>6</a:t>
            </a:r>
            <a:endParaRPr sz="1000">
              <a:solidFill>
                <a:srgbClr val="5842FF"/>
              </a:solidFill>
              <a:latin typeface="Fira Code"/>
              <a:ea typeface="Fira Code"/>
              <a:cs typeface="Fira Code"/>
              <a:sym typeface="Fira Code"/>
            </a:endParaRPr>
          </a:p>
          <a:p>
            <a:pPr indent="0" lvl="0" marL="0" rtl="0" algn="l">
              <a:lnSpc>
                <a:spcPct val="115000"/>
              </a:lnSpc>
              <a:spcBef>
                <a:spcPts val="0"/>
              </a:spcBef>
              <a:spcAft>
                <a:spcPts val="0"/>
              </a:spcAft>
              <a:buNone/>
            </a:pPr>
            <a:r>
              <a:rPr b="1" lang="zh-CN" sz="1000">
                <a:solidFill>
                  <a:srgbClr val="FF5792"/>
                </a:solidFill>
                <a:latin typeface="Fira Code"/>
                <a:ea typeface="Fira Code"/>
                <a:cs typeface="Fira Code"/>
                <a:sym typeface="Fira Code"/>
              </a:rPr>
              <a:t>`define</a:t>
            </a:r>
            <a:r>
              <a:rPr lang="zh-CN" sz="1000">
                <a:solidFill>
                  <a:srgbClr val="005661"/>
                </a:solidFill>
                <a:latin typeface="Fira Code"/>
                <a:ea typeface="Fira Code"/>
                <a:cs typeface="Fira Code"/>
                <a:sym typeface="Fira Code"/>
              </a:rPr>
              <a:t> DST_H   </a:t>
            </a:r>
            <a:r>
              <a:rPr lang="zh-CN" sz="1000">
                <a:solidFill>
                  <a:srgbClr val="5842FF"/>
                </a:solidFill>
                <a:latin typeface="Fira Code"/>
                <a:ea typeface="Fira Code"/>
                <a:cs typeface="Fira Code"/>
                <a:sym typeface="Fira Code"/>
              </a:rPr>
              <a:t>10</a:t>
            </a:r>
            <a:endParaRPr sz="1000">
              <a:solidFill>
                <a:srgbClr val="5842FF"/>
              </a:solidFill>
              <a:latin typeface="Fira Code"/>
              <a:ea typeface="Fira Code"/>
              <a:cs typeface="Fira Code"/>
              <a:sym typeface="Fira Code"/>
            </a:endParaRPr>
          </a:p>
          <a:p>
            <a:pPr indent="0" lvl="0" marL="0" rtl="0" algn="l">
              <a:lnSpc>
                <a:spcPct val="115000"/>
              </a:lnSpc>
              <a:spcBef>
                <a:spcPts val="0"/>
              </a:spcBef>
              <a:spcAft>
                <a:spcPts val="0"/>
              </a:spcAft>
              <a:buNone/>
            </a:pPr>
            <a:r>
              <a:rPr b="1" lang="zh-CN" sz="1000">
                <a:solidFill>
                  <a:srgbClr val="FF5792"/>
                </a:solidFill>
                <a:latin typeface="Fira Code"/>
                <a:ea typeface="Fira Code"/>
                <a:cs typeface="Fira Code"/>
                <a:sym typeface="Fira Code"/>
              </a:rPr>
              <a:t>`define</a:t>
            </a:r>
            <a:r>
              <a:rPr lang="zh-CN" sz="1000">
                <a:solidFill>
                  <a:srgbClr val="005661"/>
                </a:solidFill>
                <a:latin typeface="Fira Code"/>
                <a:ea typeface="Fira Code"/>
                <a:cs typeface="Fira Code"/>
                <a:sym typeface="Fira Code"/>
              </a:rPr>
              <a:t> SRC1_L  </a:t>
            </a:r>
            <a:r>
              <a:rPr lang="zh-CN" sz="1000">
                <a:solidFill>
                  <a:srgbClr val="5842FF"/>
                </a:solidFill>
                <a:latin typeface="Fira Code"/>
                <a:ea typeface="Fira Code"/>
                <a:cs typeface="Fira Code"/>
                <a:sym typeface="Fira Code"/>
              </a:rPr>
              <a:t>11</a:t>
            </a:r>
            <a:endParaRPr sz="1000">
              <a:solidFill>
                <a:srgbClr val="5842FF"/>
              </a:solidFill>
              <a:latin typeface="Fira Code"/>
              <a:ea typeface="Fira Code"/>
              <a:cs typeface="Fira Code"/>
              <a:sym typeface="Fira Code"/>
            </a:endParaRPr>
          </a:p>
          <a:p>
            <a:pPr indent="0" lvl="0" marL="0" rtl="0" algn="l">
              <a:lnSpc>
                <a:spcPct val="115000"/>
              </a:lnSpc>
              <a:spcBef>
                <a:spcPts val="0"/>
              </a:spcBef>
              <a:spcAft>
                <a:spcPts val="0"/>
              </a:spcAft>
              <a:buNone/>
            </a:pPr>
            <a:r>
              <a:rPr b="1" lang="zh-CN" sz="1000">
                <a:solidFill>
                  <a:srgbClr val="FF5792"/>
                </a:solidFill>
                <a:latin typeface="Fira Code"/>
                <a:ea typeface="Fira Code"/>
                <a:cs typeface="Fira Code"/>
                <a:sym typeface="Fira Code"/>
              </a:rPr>
              <a:t>`define</a:t>
            </a:r>
            <a:r>
              <a:rPr lang="zh-CN" sz="1000">
                <a:solidFill>
                  <a:srgbClr val="005661"/>
                </a:solidFill>
                <a:latin typeface="Fira Code"/>
                <a:ea typeface="Fira Code"/>
                <a:cs typeface="Fira Code"/>
                <a:sym typeface="Fira Code"/>
              </a:rPr>
              <a:t> SRC1_H  </a:t>
            </a:r>
            <a:r>
              <a:rPr lang="zh-CN" sz="1000">
                <a:solidFill>
                  <a:srgbClr val="5842FF"/>
                </a:solidFill>
                <a:latin typeface="Fira Code"/>
                <a:ea typeface="Fira Code"/>
                <a:cs typeface="Fira Code"/>
                <a:sym typeface="Fira Code"/>
              </a:rPr>
              <a:t>15</a:t>
            </a:r>
            <a:endParaRPr sz="1000">
              <a:solidFill>
                <a:srgbClr val="5842FF"/>
              </a:solidFill>
              <a:latin typeface="Fira Code"/>
              <a:ea typeface="Fira Code"/>
              <a:cs typeface="Fira Code"/>
              <a:sym typeface="Fira Code"/>
            </a:endParaRPr>
          </a:p>
          <a:p>
            <a:pPr indent="0" lvl="0" marL="0" rtl="0" algn="l">
              <a:lnSpc>
                <a:spcPct val="115000"/>
              </a:lnSpc>
              <a:spcBef>
                <a:spcPts val="0"/>
              </a:spcBef>
              <a:spcAft>
                <a:spcPts val="0"/>
              </a:spcAft>
              <a:buNone/>
            </a:pPr>
            <a:r>
              <a:rPr b="1" lang="zh-CN" sz="1000">
                <a:solidFill>
                  <a:srgbClr val="FF5792"/>
                </a:solidFill>
                <a:latin typeface="Fira Code"/>
                <a:ea typeface="Fira Code"/>
                <a:cs typeface="Fira Code"/>
                <a:sym typeface="Fira Code"/>
              </a:rPr>
              <a:t>`define</a:t>
            </a:r>
            <a:r>
              <a:rPr lang="zh-CN" sz="1000">
                <a:solidFill>
                  <a:srgbClr val="005661"/>
                </a:solidFill>
                <a:latin typeface="Fira Code"/>
                <a:ea typeface="Fira Code"/>
                <a:cs typeface="Fira Code"/>
                <a:sym typeface="Fira Code"/>
              </a:rPr>
              <a:t> SRC2_L  </a:t>
            </a:r>
            <a:r>
              <a:rPr lang="zh-CN" sz="1000">
                <a:solidFill>
                  <a:srgbClr val="5842FF"/>
                </a:solidFill>
                <a:latin typeface="Fira Code"/>
                <a:ea typeface="Fira Code"/>
                <a:cs typeface="Fira Code"/>
                <a:sym typeface="Fira Code"/>
              </a:rPr>
              <a:t>16</a:t>
            </a:r>
            <a:endParaRPr sz="1000">
              <a:solidFill>
                <a:srgbClr val="5842FF"/>
              </a:solidFill>
              <a:latin typeface="Fira Code"/>
              <a:ea typeface="Fira Code"/>
              <a:cs typeface="Fira Code"/>
              <a:sym typeface="Fira Code"/>
            </a:endParaRPr>
          </a:p>
          <a:p>
            <a:pPr indent="0" lvl="0" marL="0" rtl="0" algn="l">
              <a:lnSpc>
                <a:spcPct val="115000"/>
              </a:lnSpc>
              <a:spcBef>
                <a:spcPts val="0"/>
              </a:spcBef>
              <a:spcAft>
                <a:spcPts val="0"/>
              </a:spcAft>
              <a:buNone/>
            </a:pPr>
            <a:r>
              <a:rPr b="1" lang="zh-CN" sz="1000">
                <a:solidFill>
                  <a:srgbClr val="FF5792"/>
                </a:solidFill>
                <a:latin typeface="Fira Code"/>
                <a:ea typeface="Fira Code"/>
                <a:cs typeface="Fira Code"/>
                <a:sym typeface="Fira Code"/>
              </a:rPr>
              <a:t>`define</a:t>
            </a:r>
            <a:r>
              <a:rPr lang="zh-CN" sz="1000">
                <a:solidFill>
                  <a:srgbClr val="005661"/>
                </a:solidFill>
                <a:latin typeface="Fira Code"/>
                <a:ea typeface="Fira Code"/>
                <a:cs typeface="Fira Code"/>
                <a:sym typeface="Fira Code"/>
              </a:rPr>
              <a:t> SRC2_H  </a:t>
            </a:r>
            <a:r>
              <a:rPr lang="zh-CN" sz="1000">
                <a:solidFill>
                  <a:srgbClr val="5842FF"/>
                </a:solidFill>
                <a:latin typeface="Fira Code"/>
                <a:ea typeface="Fira Code"/>
                <a:cs typeface="Fira Code"/>
                <a:sym typeface="Fira Code"/>
              </a:rPr>
              <a:t>20</a:t>
            </a:r>
            <a:endParaRPr sz="1000">
              <a:solidFill>
                <a:srgbClr val="5842FF"/>
              </a:solidFill>
              <a:latin typeface="Fira Code"/>
              <a:ea typeface="Fira Code"/>
              <a:cs typeface="Fira Code"/>
              <a:sym typeface="Fira Code"/>
            </a:endParaRPr>
          </a:p>
          <a:p>
            <a:pPr indent="0" lvl="0" marL="0" rtl="0" algn="l">
              <a:lnSpc>
                <a:spcPct val="115000"/>
              </a:lnSpc>
              <a:spcBef>
                <a:spcPts val="0"/>
              </a:spcBef>
              <a:spcAft>
                <a:spcPts val="0"/>
              </a:spcAft>
              <a:buNone/>
            </a:pPr>
            <a:r>
              <a:rPr b="1" lang="zh-CN" sz="1000">
                <a:solidFill>
                  <a:srgbClr val="FF5792"/>
                </a:solidFill>
                <a:latin typeface="Fira Code"/>
                <a:ea typeface="Fira Code"/>
                <a:cs typeface="Fira Code"/>
                <a:sym typeface="Fira Code"/>
              </a:rPr>
              <a:t>`define</a:t>
            </a:r>
            <a:r>
              <a:rPr lang="zh-CN" sz="1000">
                <a:solidFill>
                  <a:srgbClr val="005661"/>
                </a:solidFill>
                <a:latin typeface="Fira Code"/>
                <a:ea typeface="Fira Code"/>
                <a:cs typeface="Fira Code"/>
                <a:sym typeface="Fira Code"/>
              </a:rPr>
              <a:t> FU1_L   </a:t>
            </a:r>
            <a:r>
              <a:rPr lang="zh-CN" sz="1000">
                <a:solidFill>
                  <a:srgbClr val="5842FF"/>
                </a:solidFill>
                <a:latin typeface="Fira Code"/>
                <a:ea typeface="Fira Code"/>
                <a:cs typeface="Fira Code"/>
                <a:sym typeface="Fira Code"/>
              </a:rPr>
              <a:t>21</a:t>
            </a:r>
            <a:endParaRPr sz="1000">
              <a:solidFill>
                <a:srgbClr val="5842FF"/>
              </a:solidFill>
              <a:latin typeface="Fira Code"/>
              <a:ea typeface="Fira Code"/>
              <a:cs typeface="Fira Code"/>
              <a:sym typeface="Fira Code"/>
            </a:endParaRPr>
          </a:p>
          <a:p>
            <a:pPr indent="0" lvl="0" marL="0" rtl="0" algn="l">
              <a:lnSpc>
                <a:spcPct val="115000"/>
              </a:lnSpc>
              <a:spcBef>
                <a:spcPts val="0"/>
              </a:spcBef>
              <a:spcAft>
                <a:spcPts val="0"/>
              </a:spcAft>
              <a:buNone/>
            </a:pPr>
            <a:r>
              <a:rPr b="1" lang="zh-CN" sz="1000">
                <a:solidFill>
                  <a:srgbClr val="FF5792"/>
                </a:solidFill>
                <a:latin typeface="Fira Code"/>
                <a:ea typeface="Fira Code"/>
                <a:cs typeface="Fira Code"/>
                <a:sym typeface="Fira Code"/>
              </a:rPr>
              <a:t>`define</a:t>
            </a:r>
            <a:r>
              <a:rPr lang="zh-CN" sz="1000">
                <a:solidFill>
                  <a:srgbClr val="005661"/>
                </a:solidFill>
                <a:latin typeface="Fira Code"/>
                <a:ea typeface="Fira Code"/>
                <a:cs typeface="Fira Code"/>
                <a:sym typeface="Fira Code"/>
              </a:rPr>
              <a:t> FU1_H   </a:t>
            </a:r>
            <a:r>
              <a:rPr lang="zh-CN" sz="1000">
                <a:solidFill>
                  <a:srgbClr val="5842FF"/>
                </a:solidFill>
                <a:latin typeface="Fira Code"/>
                <a:ea typeface="Fira Code"/>
                <a:cs typeface="Fira Code"/>
                <a:sym typeface="Fira Code"/>
              </a:rPr>
              <a:t>23</a:t>
            </a:r>
            <a:endParaRPr sz="1000">
              <a:solidFill>
                <a:srgbClr val="5842FF"/>
              </a:solidFill>
              <a:latin typeface="Fira Code"/>
              <a:ea typeface="Fira Code"/>
              <a:cs typeface="Fira Code"/>
              <a:sym typeface="Fira Code"/>
            </a:endParaRPr>
          </a:p>
          <a:p>
            <a:pPr indent="0" lvl="0" marL="0" rtl="0" algn="l">
              <a:lnSpc>
                <a:spcPct val="115000"/>
              </a:lnSpc>
              <a:spcBef>
                <a:spcPts val="0"/>
              </a:spcBef>
              <a:spcAft>
                <a:spcPts val="0"/>
              </a:spcAft>
              <a:buNone/>
            </a:pPr>
            <a:r>
              <a:rPr b="1" lang="zh-CN" sz="1000">
                <a:solidFill>
                  <a:srgbClr val="FF5792"/>
                </a:solidFill>
                <a:latin typeface="Fira Code"/>
                <a:ea typeface="Fira Code"/>
                <a:cs typeface="Fira Code"/>
                <a:sym typeface="Fira Code"/>
              </a:rPr>
              <a:t>`define</a:t>
            </a:r>
            <a:r>
              <a:rPr lang="zh-CN" sz="1000">
                <a:solidFill>
                  <a:srgbClr val="005661"/>
                </a:solidFill>
                <a:latin typeface="Fira Code"/>
                <a:ea typeface="Fira Code"/>
                <a:cs typeface="Fira Code"/>
                <a:sym typeface="Fira Code"/>
              </a:rPr>
              <a:t> FU2_L   </a:t>
            </a:r>
            <a:r>
              <a:rPr lang="zh-CN" sz="1000">
                <a:solidFill>
                  <a:srgbClr val="5842FF"/>
                </a:solidFill>
                <a:latin typeface="Fira Code"/>
                <a:ea typeface="Fira Code"/>
                <a:cs typeface="Fira Code"/>
                <a:sym typeface="Fira Code"/>
              </a:rPr>
              <a:t>24</a:t>
            </a:r>
            <a:endParaRPr sz="1000">
              <a:solidFill>
                <a:srgbClr val="5842FF"/>
              </a:solidFill>
              <a:latin typeface="Fira Code"/>
              <a:ea typeface="Fira Code"/>
              <a:cs typeface="Fira Code"/>
              <a:sym typeface="Fira Code"/>
            </a:endParaRPr>
          </a:p>
          <a:p>
            <a:pPr indent="0" lvl="0" marL="0" rtl="0" algn="l">
              <a:lnSpc>
                <a:spcPct val="115000"/>
              </a:lnSpc>
              <a:spcBef>
                <a:spcPts val="0"/>
              </a:spcBef>
              <a:spcAft>
                <a:spcPts val="0"/>
              </a:spcAft>
              <a:buNone/>
            </a:pPr>
            <a:r>
              <a:rPr b="1" lang="zh-CN" sz="1000">
                <a:solidFill>
                  <a:srgbClr val="FF5792"/>
                </a:solidFill>
                <a:latin typeface="Fira Code"/>
                <a:ea typeface="Fira Code"/>
                <a:cs typeface="Fira Code"/>
                <a:sym typeface="Fira Code"/>
              </a:rPr>
              <a:t>`define</a:t>
            </a:r>
            <a:r>
              <a:rPr lang="zh-CN" sz="1000">
                <a:solidFill>
                  <a:srgbClr val="005661"/>
                </a:solidFill>
                <a:latin typeface="Fira Code"/>
                <a:ea typeface="Fira Code"/>
                <a:cs typeface="Fira Code"/>
                <a:sym typeface="Fira Code"/>
              </a:rPr>
              <a:t> FU2_H   </a:t>
            </a:r>
            <a:r>
              <a:rPr lang="zh-CN" sz="1000">
                <a:solidFill>
                  <a:srgbClr val="5842FF"/>
                </a:solidFill>
                <a:latin typeface="Fira Code"/>
                <a:ea typeface="Fira Code"/>
                <a:cs typeface="Fira Code"/>
                <a:sym typeface="Fira Code"/>
              </a:rPr>
              <a:t>26</a:t>
            </a:r>
            <a:endParaRPr sz="1000">
              <a:solidFill>
                <a:srgbClr val="5842FF"/>
              </a:solidFill>
              <a:latin typeface="Fira Code"/>
              <a:ea typeface="Fira Code"/>
              <a:cs typeface="Fira Code"/>
              <a:sym typeface="Fira Code"/>
            </a:endParaRPr>
          </a:p>
          <a:p>
            <a:pPr indent="0" lvl="0" marL="0" rtl="0" algn="l">
              <a:lnSpc>
                <a:spcPct val="115000"/>
              </a:lnSpc>
              <a:spcBef>
                <a:spcPts val="0"/>
              </a:spcBef>
              <a:spcAft>
                <a:spcPts val="0"/>
              </a:spcAft>
              <a:buNone/>
            </a:pPr>
            <a:r>
              <a:rPr b="1" lang="zh-CN" sz="1000">
                <a:solidFill>
                  <a:srgbClr val="FF5792"/>
                </a:solidFill>
                <a:latin typeface="Fira Code"/>
                <a:ea typeface="Fira Code"/>
                <a:cs typeface="Fira Code"/>
                <a:sym typeface="Fira Code"/>
              </a:rPr>
              <a:t>`define</a:t>
            </a:r>
            <a:r>
              <a:rPr lang="zh-CN" sz="1000">
                <a:solidFill>
                  <a:srgbClr val="005661"/>
                </a:solidFill>
                <a:latin typeface="Fira Code"/>
                <a:ea typeface="Fira Code"/>
                <a:cs typeface="Fira Code"/>
                <a:sym typeface="Fira Code"/>
              </a:rPr>
              <a:t> RDY1    </a:t>
            </a:r>
            <a:r>
              <a:rPr lang="zh-CN" sz="1000">
                <a:solidFill>
                  <a:srgbClr val="5842FF"/>
                </a:solidFill>
                <a:latin typeface="Fira Code"/>
                <a:ea typeface="Fira Code"/>
                <a:cs typeface="Fira Code"/>
                <a:sym typeface="Fira Code"/>
              </a:rPr>
              <a:t>27</a:t>
            </a:r>
            <a:endParaRPr sz="1000">
              <a:solidFill>
                <a:srgbClr val="5842FF"/>
              </a:solidFill>
              <a:latin typeface="Fira Code"/>
              <a:ea typeface="Fira Code"/>
              <a:cs typeface="Fira Code"/>
              <a:sym typeface="Fira Code"/>
            </a:endParaRPr>
          </a:p>
          <a:p>
            <a:pPr indent="0" lvl="0" marL="0" rtl="0" algn="l">
              <a:lnSpc>
                <a:spcPct val="115000"/>
              </a:lnSpc>
              <a:spcBef>
                <a:spcPts val="0"/>
              </a:spcBef>
              <a:spcAft>
                <a:spcPts val="0"/>
              </a:spcAft>
              <a:buNone/>
            </a:pPr>
            <a:r>
              <a:rPr b="1" lang="zh-CN" sz="1000">
                <a:solidFill>
                  <a:srgbClr val="FF5792"/>
                </a:solidFill>
                <a:latin typeface="Fira Code"/>
                <a:ea typeface="Fira Code"/>
                <a:cs typeface="Fira Code"/>
                <a:sym typeface="Fira Code"/>
              </a:rPr>
              <a:t>`define</a:t>
            </a:r>
            <a:r>
              <a:rPr lang="zh-CN" sz="1000">
                <a:solidFill>
                  <a:srgbClr val="005661"/>
                </a:solidFill>
                <a:latin typeface="Fira Code"/>
                <a:ea typeface="Fira Code"/>
                <a:cs typeface="Fira Code"/>
                <a:sym typeface="Fira Code"/>
              </a:rPr>
              <a:t> RDY2    </a:t>
            </a:r>
            <a:r>
              <a:rPr lang="zh-CN" sz="1000">
                <a:solidFill>
                  <a:srgbClr val="5842FF"/>
                </a:solidFill>
                <a:latin typeface="Fira Code"/>
                <a:ea typeface="Fira Code"/>
                <a:cs typeface="Fira Code"/>
                <a:sym typeface="Fira Code"/>
              </a:rPr>
              <a:t>28</a:t>
            </a:r>
            <a:endParaRPr sz="1000">
              <a:solidFill>
                <a:srgbClr val="5842FF"/>
              </a:solidFill>
              <a:latin typeface="Fira Code"/>
              <a:ea typeface="Fira Code"/>
              <a:cs typeface="Fira Code"/>
              <a:sym typeface="Fira Code"/>
            </a:endParaRPr>
          </a:p>
          <a:p>
            <a:pPr indent="0" lvl="0" marL="0" rtl="0" algn="l">
              <a:lnSpc>
                <a:spcPct val="115000"/>
              </a:lnSpc>
              <a:spcBef>
                <a:spcPts val="0"/>
              </a:spcBef>
              <a:spcAft>
                <a:spcPts val="0"/>
              </a:spcAft>
              <a:buNone/>
            </a:pPr>
            <a:r>
              <a:rPr b="1" lang="zh-CN" sz="1000">
                <a:solidFill>
                  <a:srgbClr val="FF5792"/>
                </a:solidFill>
                <a:latin typeface="Fira Code"/>
                <a:ea typeface="Fira Code"/>
                <a:cs typeface="Fira Code"/>
                <a:sym typeface="Fira Code"/>
              </a:rPr>
              <a:t>`define</a:t>
            </a:r>
            <a:r>
              <a:rPr lang="zh-CN" sz="1000">
                <a:solidFill>
                  <a:srgbClr val="005661"/>
                </a:solidFill>
                <a:latin typeface="Fira Code"/>
                <a:ea typeface="Fira Code"/>
                <a:cs typeface="Fira Code"/>
                <a:sym typeface="Fira Code"/>
              </a:rPr>
              <a:t> FU_DONE </a:t>
            </a:r>
            <a:r>
              <a:rPr lang="zh-CN" sz="1000">
                <a:solidFill>
                  <a:srgbClr val="5842FF"/>
                </a:solidFill>
                <a:latin typeface="Fira Code"/>
                <a:ea typeface="Fira Code"/>
                <a:cs typeface="Fira Code"/>
                <a:sym typeface="Fira Code"/>
              </a:rPr>
              <a:t>29</a:t>
            </a:r>
            <a:endParaRPr sz="1000">
              <a:solidFill>
                <a:srgbClr val="5842FF"/>
              </a:solidFill>
              <a:latin typeface="Fira Code"/>
              <a:ea typeface="Fira Code"/>
              <a:cs typeface="Fira Code"/>
              <a:sym typeface="Fira Cod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latin typeface="Avenir"/>
                <a:ea typeface="Avenir"/>
                <a:cs typeface="Avenir"/>
                <a:sym typeface="Avenir"/>
              </a:rPr>
              <a:t>Ctrl Unit – Register Result Status</a:t>
            </a:r>
            <a:endParaRPr>
              <a:latin typeface="Avenir"/>
              <a:ea typeface="Avenir"/>
              <a:cs typeface="Avenir"/>
              <a:sym typeface="Avenir"/>
            </a:endParaRPr>
          </a:p>
        </p:txBody>
      </p:sp>
      <p:sp>
        <p:nvSpPr>
          <p:cNvPr id="152" name="Google Shape;152;p27"/>
          <p:cNvSpPr txBox="1"/>
          <p:nvPr/>
        </p:nvSpPr>
        <p:spPr>
          <a:xfrm>
            <a:off x="79925" y="1319800"/>
            <a:ext cx="48219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b="1">
              <a:solidFill>
                <a:srgbClr val="FF9900"/>
              </a:solidFill>
              <a:latin typeface="Avenir"/>
              <a:ea typeface="Avenir"/>
              <a:cs typeface="Avenir"/>
              <a:sym typeface="Avenir"/>
            </a:endParaRPr>
          </a:p>
        </p:txBody>
      </p:sp>
      <p:sp>
        <p:nvSpPr>
          <p:cNvPr id="153" name="Google Shape;153;p27"/>
          <p:cNvSpPr txBox="1"/>
          <p:nvPr/>
        </p:nvSpPr>
        <p:spPr>
          <a:xfrm>
            <a:off x="276925" y="3640075"/>
            <a:ext cx="5137800" cy="923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zh-CN" sz="1200">
                <a:solidFill>
                  <a:srgbClr val="8CA6A6"/>
                </a:solidFill>
                <a:latin typeface="Fira Code"/>
                <a:ea typeface="Fira Code"/>
                <a:cs typeface="Fira Code"/>
                <a:sym typeface="Fira Code"/>
              </a:rPr>
              <a:t>// records which FU will write corresponding reg at WB</a:t>
            </a:r>
            <a:endParaRPr i="1" sz="1200">
              <a:solidFill>
                <a:srgbClr val="8CA6A6"/>
              </a:solidFill>
              <a:latin typeface="Fira Code"/>
              <a:ea typeface="Fira Code"/>
              <a:cs typeface="Fira Code"/>
              <a:sym typeface="Fira Code"/>
            </a:endParaRPr>
          </a:p>
          <a:p>
            <a:pPr indent="0" lvl="0" marL="0" rtl="0" algn="l">
              <a:lnSpc>
                <a:spcPct val="150000"/>
              </a:lnSpc>
              <a:spcBef>
                <a:spcPts val="0"/>
              </a:spcBef>
              <a:spcAft>
                <a:spcPts val="0"/>
              </a:spcAft>
              <a:buNone/>
            </a:pPr>
            <a:r>
              <a:rPr b="1" lang="zh-CN" sz="1200">
                <a:solidFill>
                  <a:srgbClr val="FF5792"/>
                </a:solidFill>
                <a:latin typeface="Fira Code"/>
                <a:ea typeface="Fira Code"/>
                <a:cs typeface="Fira Code"/>
                <a:sym typeface="Fira Code"/>
              </a:rPr>
              <a:t>reg</a:t>
            </a:r>
            <a:r>
              <a:rPr lang="zh-CN" sz="1200">
                <a:solidFill>
                  <a:srgbClr val="005661"/>
                </a:solidFill>
                <a:latin typeface="Fira Code"/>
                <a:ea typeface="Fira Code"/>
                <a:cs typeface="Fira Code"/>
                <a:sym typeface="Fira Code"/>
              </a:rPr>
              <a:t>[</a:t>
            </a:r>
            <a:r>
              <a:rPr lang="zh-CN" sz="1200">
                <a:solidFill>
                  <a:srgbClr val="5842FF"/>
                </a:solidFill>
                <a:latin typeface="Fira Code"/>
                <a:ea typeface="Fira Code"/>
                <a:cs typeface="Fira Code"/>
                <a:sym typeface="Fira Code"/>
              </a:rPr>
              <a:t>2</a:t>
            </a:r>
            <a:r>
              <a:rPr lang="zh-CN" sz="1200">
                <a:solidFill>
                  <a:srgbClr val="004D57"/>
                </a:solidFill>
                <a:latin typeface="Fira Code"/>
                <a:ea typeface="Fira Code"/>
                <a:cs typeface="Fira Code"/>
                <a:sym typeface="Fira Code"/>
              </a:rPr>
              <a:t>:</a:t>
            </a:r>
            <a:r>
              <a:rPr lang="zh-CN" sz="1200">
                <a:solidFill>
                  <a:srgbClr val="5842FF"/>
                </a:solidFill>
                <a:latin typeface="Fira Code"/>
                <a:ea typeface="Fira Code"/>
                <a:cs typeface="Fira Code"/>
                <a:sym typeface="Fira Code"/>
              </a:rPr>
              <a:t>0</a:t>
            </a:r>
            <a:r>
              <a:rPr lang="zh-CN" sz="1200">
                <a:solidFill>
                  <a:srgbClr val="005661"/>
                </a:solidFill>
                <a:latin typeface="Fira Code"/>
                <a:ea typeface="Fira Code"/>
                <a:cs typeface="Fira Code"/>
                <a:sym typeface="Fira Code"/>
              </a:rPr>
              <a:t>] RRS[</a:t>
            </a:r>
            <a:r>
              <a:rPr lang="zh-CN" sz="1200">
                <a:solidFill>
                  <a:srgbClr val="5842FF"/>
                </a:solidFill>
                <a:latin typeface="Fira Code"/>
                <a:ea typeface="Fira Code"/>
                <a:cs typeface="Fira Code"/>
                <a:sym typeface="Fira Code"/>
              </a:rPr>
              <a:t>0</a:t>
            </a:r>
            <a:r>
              <a:rPr lang="zh-CN" sz="1200">
                <a:solidFill>
                  <a:srgbClr val="004D57"/>
                </a:solidFill>
                <a:latin typeface="Fira Code"/>
                <a:ea typeface="Fira Code"/>
                <a:cs typeface="Fira Code"/>
                <a:sym typeface="Fira Code"/>
              </a:rPr>
              <a:t>:</a:t>
            </a:r>
            <a:r>
              <a:rPr lang="zh-CN" sz="1200">
                <a:solidFill>
                  <a:srgbClr val="5842FF"/>
                </a:solidFill>
                <a:latin typeface="Fira Code"/>
                <a:ea typeface="Fira Code"/>
                <a:cs typeface="Fira Code"/>
                <a:sym typeface="Fira Code"/>
              </a:rPr>
              <a:t>31</a:t>
            </a:r>
            <a:r>
              <a:rPr lang="zh-CN" sz="1200">
                <a:solidFill>
                  <a:srgbClr val="005661"/>
                </a:solidFill>
                <a:latin typeface="Fira Code"/>
                <a:ea typeface="Fira Code"/>
                <a:cs typeface="Fira Code"/>
                <a:sym typeface="Fira Code"/>
              </a:rPr>
              <a:t>];</a:t>
            </a:r>
            <a:endParaRPr sz="1200">
              <a:solidFill>
                <a:srgbClr val="005661"/>
              </a:solidFill>
              <a:latin typeface="Fira Code"/>
              <a:ea typeface="Fira Code"/>
              <a:cs typeface="Fira Code"/>
              <a:sym typeface="Fira Code"/>
            </a:endParaRPr>
          </a:p>
          <a:p>
            <a:pPr indent="0" lvl="0" marL="0" rtl="0" algn="l">
              <a:lnSpc>
                <a:spcPct val="150000"/>
              </a:lnSpc>
              <a:spcBef>
                <a:spcPts val="0"/>
              </a:spcBef>
              <a:spcAft>
                <a:spcPts val="0"/>
              </a:spcAft>
              <a:buNone/>
            </a:pPr>
            <a:r>
              <a:t/>
            </a:r>
            <a:endParaRPr b="1" sz="1200">
              <a:solidFill>
                <a:srgbClr val="FF5792"/>
              </a:solidFill>
              <a:latin typeface="Fira Code"/>
              <a:ea typeface="Fira Code"/>
              <a:cs typeface="Fira Code"/>
              <a:sym typeface="Fira Code"/>
            </a:endParaRPr>
          </a:p>
        </p:txBody>
      </p:sp>
      <p:sp>
        <p:nvSpPr>
          <p:cNvPr id="154" name="Google Shape;154;p27"/>
          <p:cNvSpPr txBox="1"/>
          <p:nvPr/>
        </p:nvSpPr>
        <p:spPr>
          <a:xfrm>
            <a:off x="5997450" y="364900"/>
            <a:ext cx="3000000" cy="1716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zh-CN" sz="1100">
                <a:solidFill>
                  <a:srgbClr val="8CA6A6"/>
                </a:solidFill>
                <a:latin typeface="Fira Code"/>
                <a:ea typeface="Fira Code"/>
                <a:cs typeface="Fira Code"/>
                <a:sym typeface="Fira Code"/>
              </a:rPr>
              <a:t>// function unit</a:t>
            </a:r>
            <a:endParaRPr i="1" sz="1100">
              <a:solidFill>
                <a:srgbClr val="8CA6A6"/>
              </a:solidFill>
              <a:latin typeface="Fira Code"/>
              <a:ea typeface="Fira Code"/>
              <a:cs typeface="Fira Code"/>
              <a:sym typeface="Fira Code"/>
            </a:endParaRPr>
          </a:p>
          <a:p>
            <a:pPr indent="0" lvl="0" marL="0" rtl="0" algn="l">
              <a:lnSpc>
                <a:spcPct val="115000"/>
              </a:lnSpc>
              <a:spcBef>
                <a:spcPts val="0"/>
              </a:spcBef>
              <a:spcAft>
                <a:spcPts val="0"/>
              </a:spcAft>
              <a:buNone/>
            </a:pPr>
            <a:r>
              <a:rPr b="1" lang="zh-CN" sz="1100">
                <a:solidFill>
                  <a:srgbClr val="FF5792"/>
                </a:solidFill>
                <a:latin typeface="Fira Code"/>
                <a:ea typeface="Fira Code"/>
                <a:cs typeface="Fira Code"/>
                <a:sym typeface="Fira Code"/>
              </a:rPr>
              <a:t>`define</a:t>
            </a:r>
            <a:r>
              <a:rPr lang="zh-CN" sz="1100">
                <a:solidFill>
                  <a:srgbClr val="005661"/>
                </a:solidFill>
                <a:latin typeface="Fira Code"/>
                <a:ea typeface="Fira Code"/>
                <a:cs typeface="Fira Code"/>
                <a:sym typeface="Fira Code"/>
              </a:rPr>
              <a:t> FU_BLANK    </a:t>
            </a:r>
            <a:r>
              <a:rPr lang="zh-CN" sz="1100">
                <a:solidFill>
                  <a:srgbClr val="5842FF"/>
                </a:solidFill>
                <a:latin typeface="Fira Code"/>
                <a:ea typeface="Fira Code"/>
                <a:cs typeface="Fira Code"/>
                <a:sym typeface="Fira Code"/>
              </a:rPr>
              <a:t>3'd0</a:t>
            </a:r>
            <a:endParaRPr sz="1100">
              <a:solidFill>
                <a:srgbClr val="5842FF"/>
              </a:solidFill>
              <a:latin typeface="Fira Code"/>
              <a:ea typeface="Fira Code"/>
              <a:cs typeface="Fira Code"/>
              <a:sym typeface="Fira Code"/>
            </a:endParaRPr>
          </a:p>
          <a:p>
            <a:pPr indent="0" lvl="0" marL="0" rtl="0" algn="l">
              <a:lnSpc>
                <a:spcPct val="115000"/>
              </a:lnSpc>
              <a:spcBef>
                <a:spcPts val="0"/>
              </a:spcBef>
              <a:spcAft>
                <a:spcPts val="0"/>
              </a:spcAft>
              <a:buNone/>
            </a:pPr>
            <a:r>
              <a:rPr b="1" lang="zh-CN" sz="1100">
                <a:solidFill>
                  <a:srgbClr val="FF5792"/>
                </a:solidFill>
                <a:latin typeface="Fira Code"/>
                <a:ea typeface="Fira Code"/>
                <a:cs typeface="Fira Code"/>
                <a:sym typeface="Fira Code"/>
              </a:rPr>
              <a:t>`define</a:t>
            </a:r>
            <a:r>
              <a:rPr lang="zh-CN" sz="1100">
                <a:solidFill>
                  <a:srgbClr val="005661"/>
                </a:solidFill>
                <a:latin typeface="Fira Code"/>
                <a:ea typeface="Fira Code"/>
                <a:cs typeface="Fira Code"/>
                <a:sym typeface="Fira Code"/>
              </a:rPr>
              <a:t> FU_ALU      </a:t>
            </a:r>
            <a:r>
              <a:rPr lang="zh-CN" sz="1100">
                <a:solidFill>
                  <a:srgbClr val="5842FF"/>
                </a:solidFill>
                <a:latin typeface="Fira Code"/>
                <a:ea typeface="Fira Code"/>
                <a:cs typeface="Fira Code"/>
                <a:sym typeface="Fira Code"/>
              </a:rPr>
              <a:t>3'd1</a:t>
            </a:r>
            <a:endParaRPr sz="1100">
              <a:solidFill>
                <a:srgbClr val="5842FF"/>
              </a:solidFill>
              <a:latin typeface="Fira Code"/>
              <a:ea typeface="Fira Code"/>
              <a:cs typeface="Fira Code"/>
              <a:sym typeface="Fira Code"/>
            </a:endParaRPr>
          </a:p>
          <a:p>
            <a:pPr indent="0" lvl="0" marL="0" rtl="0" algn="l">
              <a:lnSpc>
                <a:spcPct val="115000"/>
              </a:lnSpc>
              <a:spcBef>
                <a:spcPts val="0"/>
              </a:spcBef>
              <a:spcAft>
                <a:spcPts val="0"/>
              </a:spcAft>
              <a:buNone/>
            </a:pPr>
            <a:r>
              <a:rPr b="1" lang="zh-CN" sz="1100">
                <a:solidFill>
                  <a:srgbClr val="FF5792"/>
                </a:solidFill>
                <a:latin typeface="Fira Code"/>
                <a:ea typeface="Fira Code"/>
                <a:cs typeface="Fira Code"/>
                <a:sym typeface="Fira Code"/>
              </a:rPr>
              <a:t>`define</a:t>
            </a:r>
            <a:r>
              <a:rPr lang="zh-CN" sz="1100">
                <a:solidFill>
                  <a:srgbClr val="005661"/>
                </a:solidFill>
                <a:latin typeface="Fira Code"/>
                <a:ea typeface="Fira Code"/>
                <a:cs typeface="Fira Code"/>
                <a:sym typeface="Fira Code"/>
              </a:rPr>
              <a:t> FU_MEM      </a:t>
            </a:r>
            <a:r>
              <a:rPr lang="zh-CN" sz="1100">
                <a:solidFill>
                  <a:srgbClr val="5842FF"/>
                </a:solidFill>
                <a:latin typeface="Fira Code"/>
                <a:ea typeface="Fira Code"/>
                <a:cs typeface="Fira Code"/>
                <a:sym typeface="Fira Code"/>
              </a:rPr>
              <a:t>3'd2</a:t>
            </a:r>
            <a:endParaRPr sz="1100">
              <a:solidFill>
                <a:srgbClr val="5842FF"/>
              </a:solidFill>
              <a:latin typeface="Fira Code"/>
              <a:ea typeface="Fira Code"/>
              <a:cs typeface="Fira Code"/>
              <a:sym typeface="Fira Code"/>
            </a:endParaRPr>
          </a:p>
          <a:p>
            <a:pPr indent="0" lvl="0" marL="0" rtl="0" algn="l">
              <a:lnSpc>
                <a:spcPct val="115000"/>
              </a:lnSpc>
              <a:spcBef>
                <a:spcPts val="0"/>
              </a:spcBef>
              <a:spcAft>
                <a:spcPts val="0"/>
              </a:spcAft>
              <a:buNone/>
            </a:pPr>
            <a:r>
              <a:rPr b="1" lang="zh-CN" sz="1100">
                <a:solidFill>
                  <a:srgbClr val="FF5792"/>
                </a:solidFill>
                <a:latin typeface="Fira Code"/>
                <a:ea typeface="Fira Code"/>
                <a:cs typeface="Fira Code"/>
                <a:sym typeface="Fira Code"/>
              </a:rPr>
              <a:t>`define</a:t>
            </a:r>
            <a:r>
              <a:rPr lang="zh-CN" sz="1100">
                <a:solidFill>
                  <a:srgbClr val="005661"/>
                </a:solidFill>
                <a:latin typeface="Fira Code"/>
                <a:ea typeface="Fira Code"/>
                <a:cs typeface="Fira Code"/>
                <a:sym typeface="Fira Code"/>
              </a:rPr>
              <a:t> FU_MUL      </a:t>
            </a:r>
            <a:r>
              <a:rPr lang="zh-CN" sz="1100">
                <a:solidFill>
                  <a:srgbClr val="5842FF"/>
                </a:solidFill>
                <a:latin typeface="Fira Code"/>
                <a:ea typeface="Fira Code"/>
                <a:cs typeface="Fira Code"/>
                <a:sym typeface="Fira Code"/>
              </a:rPr>
              <a:t>3'd3</a:t>
            </a:r>
            <a:endParaRPr sz="1100">
              <a:solidFill>
                <a:srgbClr val="5842FF"/>
              </a:solidFill>
              <a:latin typeface="Fira Code"/>
              <a:ea typeface="Fira Code"/>
              <a:cs typeface="Fira Code"/>
              <a:sym typeface="Fira Code"/>
            </a:endParaRPr>
          </a:p>
          <a:p>
            <a:pPr indent="0" lvl="0" marL="0" rtl="0" algn="l">
              <a:lnSpc>
                <a:spcPct val="115000"/>
              </a:lnSpc>
              <a:spcBef>
                <a:spcPts val="0"/>
              </a:spcBef>
              <a:spcAft>
                <a:spcPts val="0"/>
              </a:spcAft>
              <a:buNone/>
            </a:pPr>
            <a:r>
              <a:rPr b="1" lang="zh-CN" sz="1100">
                <a:solidFill>
                  <a:srgbClr val="FF5792"/>
                </a:solidFill>
                <a:latin typeface="Fira Code"/>
                <a:ea typeface="Fira Code"/>
                <a:cs typeface="Fira Code"/>
                <a:sym typeface="Fira Code"/>
              </a:rPr>
              <a:t>`define</a:t>
            </a:r>
            <a:r>
              <a:rPr lang="zh-CN" sz="1100">
                <a:solidFill>
                  <a:srgbClr val="005661"/>
                </a:solidFill>
                <a:latin typeface="Fira Code"/>
                <a:ea typeface="Fira Code"/>
                <a:cs typeface="Fira Code"/>
                <a:sym typeface="Fira Code"/>
              </a:rPr>
              <a:t> FU_DIV      </a:t>
            </a:r>
            <a:r>
              <a:rPr lang="zh-CN" sz="1100">
                <a:solidFill>
                  <a:srgbClr val="5842FF"/>
                </a:solidFill>
                <a:latin typeface="Fira Code"/>
                <a:ea typeface="Fira Code"/>
                <a:cs typeface="Fira Code"/>
                <a:sym typeface="Fira Code"/>
              </a:rPr>
              <a:t>3'd4</a:t>
            </a:r>
            <a:endParaRPr sz="1100">
              <a:solidFill>
                <a:srgbClr val="5842FF"/>
              </a:solidFill>
              <a:latin typeface="Fira Code"/>
              <a:ea typeface="Fira Code"/>
              <a:cs typeface="Fira Code"/>
              <a:sym typeface="Fira Code"/>
            </a:endParaRPr>
          </a:p>
          <a:p>
            <a:pPr indent="0" lvl="0" marL="0" rtl="0" algn="l">
              <a:lnSpc>
                <a:spcPct val="115000"/>
              </a:lnSpc>
              <a:spcBef>
                <a:spcPts val="0"/>
              </a:spcBef>
              <a:spcAft>
                <a:spcPts val="0"/>
              </a:spcAft>
              <a:buNone/>
            </a:pPr>
            <a:r>
              <a:rPr b="1" lang="zh-CN" sz="1100">
                <a:solidFill>
                  <a:srgbClr val="FF5792"/>
                </a:solidFill>
                <a:latin typeface="Fira Code"/>
                <a:ea typeface="Fira Code"/>
                <a:cs typeface="Fira Code"/>
                <a:sym typeface="Fira Code"/>
              </a:rPr>
              <a:t>`define</a:t>
            </a:r>
            <a:r>
              <a:rPr lang="zh-CN" sz="1100">
                <a:solidFill>
                  <a:srgbClr val="005661"/>
                </a:solidFill>
                <a:latin typeface="Fira Code"/>
                <a:ea typeface="Fira Code"/>
                <a:cs typeface="Fira Code"/>
                <a:sym typeface="Fira Code"/>
              </a:rPr>
              <a:t> FU_JUMP     </a:t>
            </a:r>
            <a:r>
              <a:rPr lang="zh-CN" sz="1100">
                <a:solidFill>
                  <a:srgbClr val="5842FF"/>
                </a:solidFill>
                <a:latin typeface="Fira Code"/>
                <a:ea typeface="Fira Code"/>
                <a:cs typeface="Fira Code"/>
                <a:sym typeface="Fira Code"/>
              </a:rPr>
              <a:t>3'd5</a:t>
            </a:r>
            <a:endParaRPr sz="1100">
              <a:solidFill>
                <a:srgbClr val="5842FF"/>
              </a:solidFill>
              <a:latin typeface="Fira Code"/>
              <a:ea typeface="Fira Code"/>
              <a:cs typeface="Fira Code"/>
              <a:sym typeface="Fira Code"/>
            </a:endParaRPr>
          </a:p>
          <a:p>
            <a:pPr indent="0" lvl="0" marL="0" rtl="0" algn="l">
              <a:lnSpc>
                <a:spcPct val="115000"/>
              </a:lnSpc>
              <a:spcBef>
                <a:spcPts val="0"/>
              </a:spcBef>
              <a:spcAft>
                <a:spcPts val="0"/>
              </a:spcAft>
              <a:buNone/>
            </a:pPr>
            <a:r>
              <a:t/>
            </a:r>
            <a:endParaRPr sz="1100">
              <a:solidFill>
                <a:srgbClr val="5842FF"/>
              </a:solidFill>
              <a:latin typeface="Fira Code"/>
              <a:ea typeface="Fira Code"/>
              <a:cs typeface="Fira Code"/>
              <a:sym typeface="Fira Code"/>
            </a:endParaRPr>
          </a:p>
        </p:txBody>
      </p:sp>
      <p:pic>
        <p:nvPicPr>
          <p:cNvPr id="155" name="Google Shape;155;p27"/>
          <p:cNvPicPr preferRelativeResize="0"/>
          <p:nvPr/>
        </p:nvPicPr>
        <p:blipFill rotWithShape="1">
          <a:blip r:embed="rId3">
            <a:alphaModFix/>
          </a:blip>
          <a:srcRect b="0" l="0" r="0" t="80911"/>
          <a:stretch/>
        </p:blipFill>
        <p:spPr>
          <a:xfrm>
            <a:off x="183250" y="2570638"/>
            <a:ext cx="5531826" cy="818375"/>
          </a:xfrm>
          <a:prstGeom prst="rect">
            <a:avLst/>
          </a:prstGeom>
          <a:noFill/>
          <a:ln>
            <a:noFill/>
          </a:ln>
        </p:spPr>
      </p:pic>
      <p:sp>
        <p:nvSpPr>
          <p:cNvPr id="156" name="Google Shape;156;p27"/>
          <p:cNvSpPr txBox="1"/>
          <p:nvPr/>
        </p:nvSpPr>
        <p:spPr>
          <a:xfrm>
            <a:off x="370675" y="1176000"/>
            <a:ext cx="4950300" cy="114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zh-CN">
                <a:latin typeface="Avenir"/>
                <a:ea typeface="Avenir"/>
                <a:cs typeface="Avenir"/>
                <a:sym typeface="Avenir"/>
              </a:rPr>
              <a:t>Indicates which functional unit will write each register, if an active instruction has the register as its destination. This field is set to blank whenever there are no pending instructions that will write that register.</a:t>
            </a:r>
            <a:endParaRPr>
              <a:latin typeface="Avenir"/>
              <a:ea typeface="Avenir"/>
              <a:cs typeface="Avenir"/>
              <a:sym typeface="Aveni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latin typeface="Avenir"/>
                <a:ea typeface="Avenir"/>
                <a:cs typeface="Avenir"/>
                <a:sym typeface="Avenir"/>
              </a:rPr>
              <a:t>ISSUE </a:t>
            </a:r>
            <a:endParaRPr>
              <a:latin typeface="Avenir"/>
              <a:ea typeface="Avenir"/>
              <a:cs typeface="Avenir"/>
              <a:sym typeface="Avenir"/>
            </a:endParaRPr>
          </a:p>
        </p:txBody>
      </p:sp>
      <p:pic>
        <p:nvPicPr>
          <p:cNvPr id="162" name="Google Shape;162;p28"/>
          <p:cNvPicPr preferRelativeResize="0"/>
          <p:nvPr/>
        </p:nvPicPr>
        <p:blipFill>
          <a:blip r:embed="rId3">
            <a:alphaModFix/>
          </a:blip>
          <a:stretch>
            <a:fillRect/>
          </a:stretch>
        </p:blipFill>
        <p:spPr>
          <a:xfrm>
            <a:off x="0" y="1334505"/>
            <a:ext cx="9144003" cy="283964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latin typeface="Avenir"/>
                <a:ea typeface="Avenir"/>
                <a:cs typeface="Avenir"/>
                <a:sym typeface="Avenir"/>
              </a:rPr>
              <a:t>ISSUE</a:t>
            </a:r>
            <a:r>
              <a:rPr lang="zh-CN">
                <a:latin typeface="Avenir"/>
                <a:ea typeface="Avenir"/>
                <a:cs typeface="Avenir"/>
                <a:sym typeface="Avenir"/>
              </a:rPr>
              <a:t> </a:t>
            </a:r>
            <a:endParaRPr>
              <a:latin typeface="Avenir"/>
              <a:ea typeface="Avenir"/>
              <a:cs typeface="Avenir"/>
              <a:sym typeface="Avenir"/>
            </a:endParaRPr>
          </a:p>
        </p:txBody>
      </p:sp>
      <p:sp>
        <p:nvSpPr>
          <p:cNvPr id="168" name="Google Shape;168;p29"/>
          <p:cNvSpPr txBox="1"/>
          <p:nvPr/>
        </p:nvSpPr>
        <p:spPr>
          <a:xfrm>
            <a:off x="4672500" y="-18000"/>
            <a:ext cx="4471500" cy="5179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zh-CN" sz="1100">
                <a:solidFill>
                  <a:srgbClr val="8CA6A6"/>
                </a:solidFill>
                <a:latin typeface="Fira Code"/>
                <a:ea typeface="Fira Code"/>
                <a:cs typeface="Fira Code"/>
                <a:sym typeface="Fira Code"/>
              </a:rPr>
              <a:t>// IS</a:t>
            </a:r>
            <a:endParaRPr i="1" sz="1100">
              <a:solidFill>
                <a:srgbClr val="8CA6A6"/>
              </a:solidFill>
              <a:latin typeface="Fira Code"/>
              <a:ea typeface="Fira Code"/>
              <a:cs typeface="Fira Code"/>
              <a:sym typeface="Fira Code"/>
            </a:endParaRPr>
          </a:p>
          <a:p>
            <a:pPr indent="0" lvl="0" marL="0" rtl="0" algn="l">
              <a:lnSpc>
                <a:spcPct val="150000"/>
              </a:lnSpc>
              <a:spcBef>
                <a:spcPts val="0"/>
              </a:spcBef>
              <a:spcAft>
                <a:spcPts val="0"/>
              </a:spcAft>
              <a:buNone/>
            </a:pPr>
            <a:r>
              <a:rPr b="1" lang="zh-CN" sz="1100">
                <a:solidFill>
                  <a:srgbClr val="FF5792"/>
                </a:solidFill>
                <a:latin typeface="Fira Code"/>
                <a:ea typeface="Fira Code"/>
                <a:cs typeface="Fira Code"/>
                <a:sym typeface="Fira Code"/>
              </a:rPr>
              <a:t>if</a:t>
            </a:r>
            <a:r>
              <a:rPr lang="zh-CN" sz="1100">
                <a:solidFill>
                  <a:srgbClr val="005661"/>
                </a:solidFill>
                <a:latin typeface="Fira Code"/>
                <a:ea typeface="Fira Code"/>
                <a:cs typeface="Fira Code"/>
                <a:sym typeface="Fira Code"/>
              </a:rPr>
              <a:t> (RO_en) </a:t>
            </a:r>
            <a:r>
              <a:rPr b="1" lang="zh-CN" sz="1100">
                <a:solidFill>
                  <a:srgbClr val="FF5792"/>
                </a:solidFill>
                <a:latin typeface="Fira Code"/>
                <a:ea typeface="Fira Code"/>
                <a:cs typeface="Fira Code"/>
                <a:sym typeface="Fira Code"/>
              </a:rPr>
              <a:t>begin</a:t>
            </a:r>
            <a:endParaRPr b="1" sz="1100">
              <a:solidFill>
                <a:srgbClr val="FF5792"/>
              </a:solidFill>
              <a:latin typeface="Fira Code"/>
              <a:ea typeface="Fira Code"/>
              <a:cs typeface="Fira Code"/>
              <a:sym typeface="Fira Code"/>
            </a:endParaRPr>
          </a:p>
          <a:p>
            <a:pPr indent="0" lvl="0" marL="0" rtl="0" algn="l">
              <a:lnSpc>
                <a:spcPct val="150000"/>
              </a:lnSpc>
              <a:spcBef>
                <a:spcPts val="0"/>
              </a:spcBef>
              <a:spcAft>
                <a:spcPts val="0"/>
              </a:spcAft>
              <a:buNone/>
            </a:pPr>
            <a:r>
              <a:rPr lang="zh-CN" sz="1100">
                <a:solidFill>
                  <a:srgbClr val="004D57"/>
                </a:solidFill>
                <a:latin typeface="Fira Code"/>
                <a:ea typeface="Fira Code"/>
                <a:cs typeface="Fira Code"/>
                <a:sym typeface="Fira Code"/>
              </a:rPr>
              <a:t>   </a:t>
            </a:r>
            <a:r>
              <a:rPr i="1" lang="zh-CN" sz="1100">
                <a:solidFill>
                  <a:srgbClr val="8CA6A6"/>
                </a:solidFill>
                <a:latin typeface="Fira Code"/>
                <a:ea typeface="Fira Code"/>
                <a:cs typeface="Fira Code"/>
                <a:sym typeface="Fira Code"/>
              </a:rPr>
              <a:t>// not busy, no WAW, write info to FUS and RRS</a:t>
            </a:r>
            <a:endParaRPr i="1" sz="1100">
              <a:solidFill>
                <a:srgbClr val="8CA6A6"/>
              </a:solidFill>
              <a:latin typeface="Fira Code"/>
              <a:ea typeface="Fira Code"/>
              <a:cs typeface="Fira Code"/>
              <a:sym typeface="Fira Code"/>
            </a:endParaRPr>
          </a:p>
          <a:p>
            <a:pPr indent="0" lvl="0" marL="0" rtl="0" algn="l">
              <a:lnSpc>
                <a:spcPct val="150000"/>
              </a:lnSpc>
              <a:spcBef>
                <a:spcPts val="0"/>
              </a:spcBef>
              <a:spcAft>
                <a:spcPts val="0"/>
              </a:spcAft>
              <a:buNone/>
            </a:pPr>
            <a:r>
              <a:rPr lang="zh-CN" sz="1100">
                <a:solidFill>
                  <a:srgbClr val="005661"/>
                </a:solidFill>
                <a:latin typeface="Fira Code"/>
                <a:ea typeface="Fira Code"/>
                <a:cs typeface="Fira Code"/>
                <a:sym typeface="Fira Code"/>
              </a:rPr>
              <a:t>   </a:t>
            </a:r>
            <a:r>
              <a:rPr b="1" lang="zh-CN" sz="1100">
                <a:solidFill>
                  <a:srgbClr val="FF5792"/>
                </a:solidFill>
                <a:latin typeface="Fira Code"/>
                <a:ea typeface="Fira Code"/>
                <a:cs typeface="Fira Code"/>
                <a:sym typeface="Fira Code"/>
              </a:rPr>
              <a:t>if</a:t>
            </a:r>
            <a:r>
              <a:rPr lang="zh-CN" sz="1100">
                <a:solidFill>
                  <a:srgbClr val="005661"/>
                </a:solidFill>
                <a:latin typeface="Fira Code"/>
                <a:ea typeface="Fira Code"/>
                <a:cs typeface="Fira Code"/>
                <a:sym typeface="Fira Code"/>
              </a:rPr>
              <a:t> (</a:t>
            </a:r>
            <a:r>
              <a:rPr b="1" lang="zh-CN" sz="1100">
                <a:solidFill>
                  <a:srgbClr val="FF5792"/>
                </a:solidFill>
                <a:latin typeface="Fira Code"/>
                <a:ea typeface="Fira Code"/>
                <a:cs typeface="Fira Code"/>
                <a:sym typeface="Fira Code"/>
              </a:rPr>
              <a:t>|</a:t>
            </a:r>
            <a:r>
              <a:rPr lang="zh-CN" sz="1100">
                <a:solidFill>
                  <a:srgbClr val="005661"/>
                </a:solidFill>
                <a:latin typeface="Fira Code"/>
                <a:ea typeface="Fira Code"/>
                <a:cs typeface="Fira Code"/>
                <a:sym typeface="Fira Code"/>
              </a:rPr>
              <a:t>dst)</a:t>
            </a:r>
            <a:endParaRPr sz="1100">
              <a:solidFill>
                <a:srgbClr val="005661"/>
              </a:solidFill>
              <a:latin typeface="Fira Code"/>
              <a:ea typeface="Fira Code"/>
              <a:cs typeface="Fira Code"/>
              <a:sym typeface="Fira Code"/>
            </a:endParaRPr>
          </a:p>
          <a:p>
            <a:pPr indent="0" lvl="0" marL="0" rtl="0" algn="l">
              <a:lnSpc>
                <a:spcPct val="150000"/>
              </a:lnSpc>
              <a:spcBef>
                <a:spcPts val="0"/>
              </a:spcBef>
              <a:spcAft>
                <a:spcPts val="0"/>
              </a:spcAft>
              <a:buNone/>
            </a:pPr>
            <a:r>
              <a:rPr lang="zh-CN" sz="1100">
                <a:solidFill>
                  <a:srgbClr val="005661"/>
                </a:solidFill>
                <a:latin typeface="Fira Code"/>
                <a:ea typeface="Fira Code"/>
                <a:cs typeface="Fira Code"/>
                <a:sym typeface="Fira Code"/>
              </a:rPr>
              <a:t>     RRS[dst] </a:t>
            </a:r>
            <a:r>
              <a:rPr b="1" lang="zh-CN" sz="1100">
                <a:solidFill>
                  <a:srgbClr val="FF5792"/>
                </a:solidFill>
                <a:latin typeface="Fira Code"/>
                <a:ea typeface="Fira Code"/>
                <a:cs typeface="Fira Code"/>
                <a:sym typeface="Fira Code"/>
              </a:rPr>
              <a:t>&lt;=</a:t>
            </a:r>
            <a:r>
              <a:rPr lang="zh-CN" sz="1100">
                <a:solidFill>
                  <a:srgbClr val="005661"/>
                </a:solidFill>
                <a:latin typeface="Fira Code"/>
                <a:ea typeface="Fira Code"/>
                <a:cs typeface="Fira Code"/>
                <a:sym typeface="Fira Code"/>
              </a:rPr>
              <a:t> use_FU;</a:t>
            </a:r>
            <a:endParaRPr sz="1100">
              <a:solidFill>
                <a:srgbClr val="005661"/>
              </a:solidFill>
              <a:latin typeface="Fira Code"/>
              <a:ea typeface="Fira Code"/>
              <a:cs typeface="Fira Code"/>
              <a:sym typeface="Fira Code"/>
            </a:endParaRPr>
          </a:p>
          <a:p>
            <a:pPr indent="0" lvl="0" marL="0" rtl="0" algn="l">
              <a:lnSpc>
                <a:spcPct val="150000"/>
              </a:lnSpc>
              <a:spcBef>
                <a:spcPts val="0"/>
              </a:spcBef>
              <a:spcAft>
                <a:spcPts val="0"/>
              </a:spcAft>
              <a:buNone/>
            </a:pPr>
            <a:r>
              <a:t/>
            </a:r>
            <a:endParaRPr sz="1100">
              <a:solidFill>
                <a:srgbClr val="005661"/>
              </a:solidFill>
              <a:latin typeface="Fira Code"/>
              <a:ea typeface="Fira Code"/>
              <a:cs typeface="Fira Code"/>
              <a:sym typeface="Fira Code"/>
            </a:endParaRPr>
          </a:p>
          <a:p>
            <a:pPr indent="0" lvl="0" marL="0" rtl="0" algn="l">
              <a:lnSpc>
                <a:spcPct val="150000"/>
              </a:lnSpc>
              <a:spcBef>
                <a:spcPts val="0"/>
              </a:spcBef>
              <a:spcAft>
                <a:spcPts val="0"/>
              </a:spcAft>
              <a:buNone/>
            </a:pPr>
            <a:r>
              <a:rPr lang="zh-CN" sz="1100">
                <a:solidFill>
                  <a:srgbClr val="005661"/>
                </a:solidFill>
                <a:latin typeface="Fira Code"/>
                <a:ea typeface="Fira Code"/>
                <a:cs typeface="Fira Code"/>
                <a:sym typeface="Fira Code"/>
              </a:rPr>
              <a:t>   FUS[use_FU][</a:t>
            </a:r>
            <a:r>
              <a:rPr lang="zh-CN" sz="1100">
                <a:solidFill>
                  <a:srgbClr val="A88C00"/>
                </a:solidFill>
                <a:latin typeface="Fira Code"/>
                <a:ea typeface="Fira Code"/>
                <a:cs typeface="Fira Code"/>
                <a:sym typeface="Fira Code"/>
              </a:rPr>
              <a:t>`BUSY</a:t>
            </a:r>
            <a:r>
              <a:rPr lang="zh-CN" sz="1100">
                <a:solidFill>
                  <a:srgbClr val="005661"/>
                </a:solidFill>
                <a:latin typeface="Fira Code"/>
                <a:ea typeface="Fira Code"/>
                <a:cs typeface="Fira Code"/>
                <a:sym typeface="Fira Code"/>
              </a:rPr>
              <a:t>] </a:t>
            </a:r>
            <a:r>
              <a:rPr b="1" lang="zh-CN" sz="1100">
                <a:solidFill>
                  <a:srgbClr val="FF5792"/>
                </a:solidFill>
                <a:latin typeface="Fira Code"/>
                <a:ea typeface="Fira Code"/>
                <a:cs typeface="Fira Code"/>
                <a:sym typeface="Fira Code"/>
              </a:rPr>
              <a:t>&lt;=</a:t>
            </a:r>
            <a:r>
              <a:rPr lang="zh-CN" sz="1100">
                <a:solidFill>
                  <a:srgbClr val="005661"/>
                </a:solidFill>
                <a:latin typeface="Fira Code"/>
                <a:ea typeface="Fira Code"/>
                <a:cs typeface="Fira Code"/>
                <a:sym typeface="Fira Code"/>
              </a:rPr>
              <a:t> </a:t>
            </a:r>
            <a:r>
              <a:rPr lang="zh-CN" sz="1100">
                <a:solidFill>
                  <a:srgbClr val="5842FF"/>
                </a:solidFill>
                <a:latin typeface="Fira Code"/>
                <a:ea typeface="Fira Code"/>
                <a:cs typeface="Fira Code"/>
                <a:sym typeface="Fira Code"/>
              </a:rPr>
              <a:t>1'b1</a:t>
            </a:r>
            <a:r>
              <a:rPr lang="zh-CN" sz="1100">
                <a:solidFill>
                  <a:srgbClr val="005661"/>
                </a:solidFill>
                <a:latin typeface="Fira Code"/>
                <a:ea typeface="Fira Code"/>
                <a:cs typeface="Fira Code"/>
                <a:sym typeface="Fira Code"/>
              </a:rPr>
              <a:t>;</a:t>
            </a:r>
            <a:endParaRPr sz="1100">
              <a:solidFill>
                <a:srgbClr val="005661"/>
              </a:solidFill>
              <a:latin typeface="Fira Code"/>
              <a:ea typeface="Fira Code"/>
              <a:cs typeface="Fira Code"/>
              <a:sym typeface="Fira Code"/>
            </a:endParaRPr>
          </a:p>
          <a:p>
            <a:pPr indent="0" lvl="0" marL="0" rtl="0" algn="l">
              <a:lnSpc>
                <a:spcPct val="150000"/>
              </a:lnSpc>
              <a:spcBef>
                <a:spcPts val="0"/>
              </a:spcBef>
              <a:spcAft>
                <a:spcPts val="0"/>
              </a:spcAft>
              <a:buNone/>
            </a:pPr>
            <a:r>
              <a:rPr lang="zh-CN" sz="1100">
                <a:solidFill>
                  <a:srgbClr val="005661"/>
                </a:solidFill>
                <a:latin typeface="Fira Code"/>
                <a:ea typeface="Fira Code"/>
                <a:cs typeface="Fira Code"/>
                <a:sym typeface="Fira Code"/>
              </a:rPr>
              <a:t>   FUS[use_FU][</a:t>
            </a:r>
            <a:r>
              <a:rPr lang="zh-CN" sz="1100">
                <a:solidFill>
                  <a:srgbClr val="A88C00"/>
                </a:solidFill>
                <a:latin typeface="Fira Code"/>
                <a:ea typeface="Fira Code"/>
                <a:cs typeface="Fira Code"/>
                <a:sym typeface="Fira Code"/>
              </a:rPr>
              <a:t>`OP_H</a:t>
            </a:r>
            <a:r>
              <a:rPr lang="zh-CN" sz="1100">
                <a:solidFill>
                  <a:srgbClr val="005661"/>
                </a:solidFill>
                <a:latin typeface="Fira Code"/>
                <a:ea typeface="Fira Code"/>
                <a:cs typeface="Fira Code"/>
                <a:sym typeface="Fira Code"/>
              </a:rPr>
              <a:t>:</a:t>
            </a:r>
            <a:r>
              <a:rPr lang="zh-CN" sz="1100">
                <a:solidFill>
                  <a:srgbClr val="A88C00"/>
                </a:solidFill>
                <a:latin typeface="Fira Code"/>
                <a:ea typeface="Fira Code"/>
                <a:cs typeface="Fira Code"/>
                <a:sym typeface="Fira Code"/>
              </a:rPr>
              <a:t>`OP_L</a:t>
            </a:r>
            <a:r>
              <a:rPr lang="zh-CN" sz="1100">
                <a:solidFill>
                  <a:srgbClr val="005661"/>
                </a:solidFill>
                <a:latin typeface="Fira Code"/>
                <a:ea typeface="Fira Code"/>
                <a:cs typeface="Fira Code"/>
                <a:sym typeface="Fira Code"/>
              </a:rPr>
              <a:t>] </a:t>
            </a:r>
            <a:r>
              <a:rPr b="1" lang="zh-CN" sz="1100">
                <a:solidFill>
                  <a:srgbClr val="FF5792"/>
                </a:solidFill>
                <a:latin typeface="Fira Code"/>
                <a:ea typeface="Fira Code"/>
                <a:cs typeface="Fira Code"/>
                <a:sym typeface="Fira Code"/>
              </a:rPr>
              <a:t>&lt;=</a:t>
            </a:r>
            <a:r>
              <a:rPr lang="zh-CN" sz="1100">
                <a:solidFill>
                  <a:srgbClr val="005661"/>
                </a:solidFill>
                <a:latin typeface="Fira Code"/>
                <a:ea typeface="Fira Code"/>
                <a:cs typeface="Fira Code"/>
                <a:sym typeface="Fira Code"/>
              </a:rPr>
              <a:t> ...</a:t>
            </a:r>
            <a:endParaRPr sz="1100">
              <a:solidFill>
                <a:srgbClr val="005661"/>
              </a:solidFill>
              <a:latin typeface="Fira Code"/>
              <a:ea typeface="Fira Code"/>
              <a:cs typeface="Fira Code"/>
              <a:sym typeface="Fira Code"/>
            </a:endParaRPr>
          </a:p>
          <a:p>
            <a:pPr indent="0" lvl="0" marL="0" rtl="0" algn="l">
              <a:lnSpc>
                <a:spcPct val="150000"/>
              </a:lnSpc>
              <a:spcBef>
                <a:spcPts val="0"/>
              </a:spcBef>
              <a:spcAft>
                <a:spcPts val="0"/>
              </a:spcAft>
              <a:buNone/>
            </a:pPr>
            <a:r>
              <a:rPr lang="zh-CN" sz="1100">
                <a:solidFill>
                  <a:srgbClr val="005661"/>
                </a:solidFill>
                <a:latin typeface="Fira Code"/>
                <a:ea typeface="Fira Code"/>
                <a:cs typeface="Fira Code"/>
                <a:sym typeface="Fira Code"/>
              </a:rPr>
              <a:t>   FUS[use_FU][</a:t>
            </a:r>
            <a:r>
              <a:rPr lang="zh-CN" sz="1100">
                <a:solidFill>
                  <a:srgbClr val="A88C00"/>
                </a:solidFill>
                <a:latin typeface="Fira Code"/>
                <a:ea typeface="Fira Code"/>
                <a:cs typeface="Fira Code"/>
                <a:sym typeface="Fira Code"/>
              </a:rPr>
              <a:t>`DST_H</a:t>
            </a:r>
            <a:r>
              <a:rPr lang="zh-CN" sz="1100">
                <a:solidFill>
                  <a:srgbClr val="005661"/>
                </a:solidFill>
                <a:latin typeface="Fira Code"/>
                <a:ea typeface="Fira Code"/>
                <a:cs typeface="Fira Code"/>
                <a:sym typeface="Fira Code"/>
              </a:rPr>
              <a:t>:</a:t>
            </a:r>
            <a:r>
              <a:rPr lang="zh-CN" sz="1100">
                <a:solidFill>
                  <a:srgbClr val="A88C00"/>
                </a:solidFill>
                <a:latin typeface="Fira Code"/>
                <a:ea typeface="Fira Code"/>
                <a:cs typeface="Fira Code"/>
                <a:sym typeface="Fira Code"/>
              </a:rPr>
              <a:t>`DST_L</a:t>
            </a:r>
            <a:r>
              <a:rPr lang="zh-CN" sz="1100">
                <a:solidFill>
                  <a:srgbClr val="005661"/>
                </a:solidFill>
                <a:latin typeface="Fira Code"/>
                <a:ea typeface="Fira Code"/>
                <a:cs typeface="Fira Code"/>
                <a:sym typeface="Fira Code"/>
              </a:rPr>
              <a:t>] </a:t>
            </a:r>
            <a:r>
              <a:rPr b="1" lang="zh-CN" sz="1100">
                <a:solidFill>
                  <a:srgbClr val="FF5792"/>
                </a:solidFill>
                <a:latin typeface="Fira Code"/>
                <a:ea typeface="Fira Code"/>
                <a:cs typeface="Fira Code"/>
                <a:sym typeface="Fira Code"/>
              </a:rPr>
              <a:t>&lt;=</a:t>
            </a:r>
            <a:r>
              <a:rPr lang="zh-CN" sz="1100">
                <a:solidFill>
                  <a:srgbClr val="005661"/>
                </a:solidFill>
                <a:latin typeface="Fira Code"/>
                <a:ea typeface="Fira Code"/>
                <a:cs typeface="Fira Code"/>
                <a:sym typeface="Fira Code"/>
              </a:rPr>
              <a:t> ...</a:t>
            </a:r>
            <a:endParaRPr sz="1100">
              <a:solidFill>
                <a:srgbClr val="005661"/>
              </a:solidFill>
              <a:latin typeface="Fira Code"/>
              <a:ea typeface="Fira Code"/>
              <a:cs typeface="Fira Code"/>
              <a:sym typeface="Fira Code"/>
            </a:endParaRPr>
          </a:p>
          <a:p>
            <a:pPr indent="0" lvl="0" marL="0" rtl="0" algn="l">
              <a:lnSpc>
                <a:spcPct val="150000"/>
              </a:lnSpc>
              <a:spcBef>
                <a:spcPts val="0"/>
              </a:spcBef>
              <a:spcAft>
                <a:spcPts val="0"/>
              </a:spcAft>
              <a:buNone/>
            </a:pPr>
            <a:r>
              <a:rPr lang="zh-CN" sz="1100">
                <a:solidFill>
                  <a:srgbClr val="005661"/>
                </a:solidFill>
                <a:latin typeface="Fira Code"/>
                <a:ea typeface="Fira Code"/>
                <a:cs typeface="Fira Code"/>
                <a:sym typeface="Fira Code"/>
              </a:rPr>
              <a:t>   FUS[use_FU][</a:t>
            </a:r>
            <a:r>
              <a:rPr lang="zh-CN" sz="1100">
                <a:solidFill>
                  <a:srgbClr val="A88C00"/>
                </a:solidFill>
                <a:latin typeface="Fira Code"/>
                <a:ea typeface="Fira Code"/>
                <a:cs typeface="Fira Code"/>
                <a:sym typeface="Fira Code"/>
              </a:rPr>
              <a:t>`SRC1_H</a:t>
            </a:r>
            <a:r>
              <a:rPr lang="zh-CN" sz="1100">
                <a:solidFill>
                  <a:srgbClr val="005661"/>
                </a:solidFill>
                <a:latin typeface="Fira Code"/>
                <a:ea typeface="Fira Code"/>
                <a:cs typeface="Fira Code"/>
                <a:sym typeface="Fira Code"/>
              </a:rPr>
              <a:t>:</a:t>
            </a:r>
            <a:r>
              <a:rPr lang="zh-CN" sz="1100">
                <a:solidFill>
                  <a:srgbClr val="A88C00"/>
                </a:solidFill>
                <a:latin typeface="Fira Code"/>
                <a:ea typeface="Fira Code"/>
                <a:cs typeface="Fira Code"/>
                <a:sym typeface="Fira Code"/>
              </a:rPr>
              <a:t>`SRC1_L</a:t>
            </a:r>
            <a:r>
              <a:rPr lang="zh-CN" sz="1100">
                <a:solidFill>
                  <a:srgbClr val="005661"/>
                </a:solidFill>
                <a:latin typeface="Fira Code"/>
                <a:ea typeface="Fira Code"/>
                <a:cs typeface="Fira Code"/>
                <a:sym typeface="Fira Code"/>
              </a:rPr>
              <a:t>] </a:t>
            </a:r>
            <a:r>
              <a:rPr b="1" lang="zh-CN" sz="1100">
                <a:solidFill>
                  <a:srgbClr val="FF5792"/>
                </a:solidFill>
                <a:latin typeface="Fira Code"/>
                <a:ea typeface="Fira Code"/>
                <a:cs typeface="Fira Code"/>
                <a:sym typeface="Fira Code"/>
              </a:rPr>
              <a:t>&lt;=</a:t>
            </a:r>
            <a:r>
              <a:rPr lang="zh-CN" sz="1100">
                <a:solidFill>
                  <a:srgbClr val="005661"/>
                </a:solidFill>
                <a:latin typeface="Fira Code"/>
                <a:ea typeface="Fira Code"/>
                <a:cs typeface="Fira Code"/>
                <a:sym typeface="Fira Code"/>
              </a:rPr>
              <a:t> ...</a:t>
            </a:r>
            <a:endParaRPr sz="1100">
              <a:solidFill>
                <a:srgbClr val="005661"/>
              </a:solidFill>
              <a:latin typeface="Fira Code"/>
              <a:ea typeface="Fira Code"/>
              <a:cs typeface="Fira Code"/>
              <a:sym typeface="Fira Code"/>
            </a:endParaRPr>
          </a:p>
          <a:p>
            <a:pPr indent="0" lvl="0" marL="0" rtl="0" algn="l">
              <a:lnSpc>
                <a:spcPct val="150000"/>
              </a:lnSpc>
              <a:spcBef>
                <a:spcPts val="0"/>
              </a:spcBef>
              <a:spcAft>
                <a:spcPts val="0"/>
              </a:spcAft>
              <a:buNone/>
            </a:pPr>
            <a:r>
              <a:rPr lang="zh-CN" sz="1100">
                <a:solidFill>
                  <a:srgbClr val="005661"/>
                </a:solidFill>
                <a:latin typeface="Fira Code"/>
                <a:ea typeface="Fira Code"/>
                <a:cs typeface="Fira Code"/>
                <a:sym typeface="Fira Code"/>
              </a:rPr>
              <a:t>   FUS[use_FU][</a:t>
            </a:r>
            <a:r>
              <a:rPr lang="zh-CN" sz="1100">
                <a:solidFill>
                  <a:srgbClr val="A88C00"/>
                </a:solidFill>
                <a:latin typeface="Fira Code"/>
                <a:ea typeface="Fira Code"/>
                <a:cs typeface="Fira Code"/>
                <a:sym typeface="Fira Code"/>
              </a:rPr>
              <a:t>`SRC2_H</a:t>
            </a:r>
            <a:r>
              <a:rPr lang="zh-CN" sz="1100">
                <a:solidFill>
                  <a:srgbClr val="005661"/>
                </a:solidFill>
                <a:latin typeface="Fira Code"/>
                <a:ea typeface="Fira Code"/>
                <a:cs typeface="Fira Code"/>
                <a:sym typeface="Fira Code"/>
              </a:rPr>
              <a:t>:</a:t>
            </a:r>
            <a:r>
              <a:rPr lang="zh-CN" sz="1100">
                <a:solidFill>
                  <a:srgbClr val="A88C00"/>
                </a:solidFill>
                <a:latin typeface="Fira Code"/>
                <a:ea typeface="Fira Code"/>
                <a:cs typeface="Fira Code"/>
                <a:sym typeface="Fira Code"/>
              </a:rPr>
              <a:t>`SRC2_L</a:t>
            </a:r>
            <a:r>
              <a:rPr lang="zh-CN" sz="1100">
                <a:solidFill>
                  <a:srgbClr val="005661"/>
                </a:solidFill>
                <a:latin typeface="Fira Code"/>
                <a:ea typeface="Fira Code"/>
                <a:cs typeface="Fira Code"/>
                <a:sym typeface="Fira Code"/>
              </a:rPr>
              <a:t>] </a:t>
            </a:r>
            <a:r>
              <a:rPr b="1" lang="zh-CN" sz="1100">
                <a:solidFill>
                  <a:srgbClr val="FF5792"/>
                </a:solidFill>
                <a:latin typeface="Fira Code"/>
                <a:ea typeface="Fira Code"/>
                <a:cs typeface="Fira Code"/>
                <a:sym typeface="Fira Code"/>
              </a:rPr>
              <a:t>&lt;=</a:t>
            </a:r>
            <a:r>
              <a:rPr lang="zh-CN" sz="1100">
                <a:solidFill>
                  <a:srgbClr val="005661"/>
                </a:solidFill>
                <a:latin typeface="Fira Code"/>
                <a:ea typeface="Fira Code"/>
                <a:cs typeface="Fira Code"/>
                <a:sym typeface="Fira Code"/>
              </a:rPr>
              <a:t> ...</a:t>
            </a:r>
            <a:endParaRPr sz="1100">
              <a:solidFill>
                <a:srgbClr val="005661"/>
              </a:solidFill>
              <a:latin typeface="Fira Code"/>
              <a:ea typeface="Fira Code"/>
              <a:cs typeface="Fira Code"/>
              <a:sym typeface="Fira Code"/>
            </a:endParaRPr>
          </a:p>
          <a:p>
            <a:pPr indent="0" lvl="0" marL="0" rtl="0" algn="l">
              <a:lnSpc>
                <a:spcPct val="150000"/>
              </a:lnSpc>
              <a:spcBef>
                <a:spcPts val="0"/>
              </a:spcBef>
              <a:spcAft>
                <a:spcPts val="0"/>
              </a:spcAft>
              <a:buNone/>
            </a:pPr>
            <a:r>
              <a:rPr lang="zh-CN" sz="1100">
                <a:solidFill>
                  <a:srgbClr val="005661"/>
                </a:solidFill>
                <a:latin typeface="Fira Code"/>
                <a:ea typeface="Fira Code"/>
                <a:cs typeface="Fira Code"/>
                <a:sym typeface="Fira Code"/>
              </a:rPr>
              <a:t>   FUS[use_FU][</a:t>
            </a:r>
            <a:r>
              <a:rPr lang="zh-CN" sz="1100">
                <a:solidFill>
                  <a:srgbClr val="A88C00"/>
                </a:solidFill>
                <a:latin typeface="Fira Code"/>
                <a:ea typeface="Fira Code"/>
                <a:cs typeface="Fira Code"/>
                <a:sym typeface="Fira Code"/>
              </a:rPr>
              <a:t>`FU1_H</a:t>
            </a:r>
            <a:r>
              <a:rPr lang="zh-CN" sz="1100">
                <a:solidFill>
                  <a:srgbClr val="005661"/>
                </a:solidFill>
                <a:latin typeface="Fira Code"/>
                <a:ea typeface="Fira Code"/>
                <a:cs typeface="Fira Code"/>
                <a:sym typeface="Fira Code"/>
              </a:rPr>
              <a:t>:</a:t>
            </a:r>
            <a:r>
              <a:rPr lang="zh-CN" sz="1100">
                <a:solidFill>
                  <a:srgbClr val="A88C00"/>
                </a:solidFill>
                <a:latin typeface="Fira Code"/>
                <a:ea typeface="Fira Code"/>
                <a:cs typeface="Fira Code"/>
                <a:sym typeface="Fira Code"/>
              </a:rPr>
              <a:t>`FU1_L</a:t>
            </a:r>
            <a:r>
              <a:rPr lang="zh-CN" sz="1100">
                <a:solidFill>
                  <a:srgbClr val="005661"/>
                </a:solidFill>
                <a:latin typeface="Fira Code"/>
                <a:ea typeface="Fira Code"/>
                <a:cs typeface="Fira Code"/>
                <a:sym typeface="Fira Code"/>
              </a:rPr>
              <a:t>] </a:t>
            </a:r>
            <a:r>
              <a:rPr b="1" lang="zh-CN" sz="1100">
                <a:solidFill>
                  <a:srgbClr val="FF5792"/>
                </a:solidFill>
                <a:latin typeface="Fira Code"/>
                <a:ea typeface="Fira Code"/>
                <a:cs typeface="Fira Code"/>
                <a:sym typeface="Fira Code"/>
              </a:rPr>
              <a:t>&lt;=</a:t>
            </a:r>
            <a:r>
              <a:rPr lang="zh-CN" sz="1100">
                <a:solidFill>
                  <a:srgbClr val="005661"/>
                </a:solidFill>
                <a:latin typeface="Fira Code"/>
                <a:ea typeface="Fira Code"/>
                <a:cs typeface="Fira Code"/>
                <a:sym typeface="Fira Code"/>
              </a:rPr>
              <a:t> ...</a:t>
            </a:r>
            <a:endParaRPr sz="1100">
              <a:solidFill>
                <a:srgbClr val="005661"/>
              </a:solidFill>
              <a:latin typeface="Fira Code"/>
              <a:ea typeface="Fira Code"/>
              <a:cs typeface="Fira Code"/>
              <a:sym typeface="Fira Code"/>
            </a:endParaRPr>
          </a:p>
          <a:p>
            <a:pPr indent="0" lvl="0" marL="0" rtl="0" algn="l">
              <a:lnSpc>
                <a:spcPct val="150000"/>
              </a:lnSpc>
              <a:spcBef>
                <a:spcPts val="0"/>
              </a:spcBef>
              <a:spcAft>
                <a:spcPts val="0"/>
              </a:spcAft>
              <a:buNone/>
            </a:pPr>
            <a:r>
              <a:rPr lang="zh-CN" sz="1100">
                <a:solidFill>
                  <a:srgbClr val="005661"/>
                </a:solidFill>
                <a:latin typeface="Fira Code"/>
                <a:ea typeface="Fira Code"/>
                <a:cs typeface="Fira Code"/>
                <a:sym typeface="Fira Code"/>
              </a:rPr>
              <a:t>   FUS[use_FU][</a:t>
            </a:r>
            <a:r>
              <a:rPr lang="zh-CN" sz="1100">
                <a:solidFill>
                  <a:srgbClr val="A88C00"/>
                </a:solidFill>
                <a:latin typeface="Fira Code"/>
                <a:ea typeface="Fira Code"/>
                <a:cs typeface="Fira Code"/>
                <a:sym typeface="Fira Code"/>
              </a:rPr>
              <a:t>`FU2_H</a:t>
            </a:r>
            <a:r>
              <a:rPr lang="zh-CN" sz="1100">
                <a:solidFill>
                  <a:srgbClr val="005661"/>
                </a:solidFill>
                <a:latin typeface="Fira Code"/>
                <a:ea typeface="Fira Code"/>
                <a:cs typeface="Fira Code"/>
                <a:sym typeface="Fira Code"/>
              </a:rPr>
              <a:t>:</a:t>
            </a:r>
            <a:r>
              <a:rPr lang="zh-CN" sz="1100">
                <a:solidFill>
                  <a:srgbClr val="A88C00"/>
                </a:solidFill>
                <a:latin typeface="Fira Code"/>
                <a:ea typeface="Fira Code"/>
                <a:cs typeface="Fira Code"/>
                <a:sym typeface="Fira Code"/>
              </a:rPr>
              <a:t>`FU2_L</a:t>
            </a:r>
            <a:r>
              <a:rPr lang="zh-CN" sz="1100">
                <a:solidFill>
                  <a:srgbClr val="005661"/>
                </a:solidFill>
                <a:latin typeface="Fira Code"/>
                <a:ea typeface="Fira Code"/>
                <a:cs typeface="Fira Code"/>
                <a:sym typeface="Fira Code"/>
              </a:rPr>
              <a:t>] </a:t>
            </a:r>
            <a:r>
              <a:rPr b="1" lang="zh-CN" sz="1100">
                <a:solidFill>
                  <a:srgbClr val="FF5792"/>
                </a:solidFill>
                <a:latin typeface="Fira Code"/>
                <a:ea typeface="Fira Code"/>
                <a:cs typeface="Fira Code"/>
                <a:sym typeface="Fira Code"/>
              </a:rPr>
              <a:t>&lt;=</a:t>
            </a:r>
            <a:r>
              <a:rPr lang="zh-CN" sz="1100">
                <a:solidFill>
                  <a:srgbClr val="005661"/>
                </a:solidFill>
                <a:latin typeface="Fira Code"/>
                <a:ea typeface="Fira Code"/>
                <a:cs typeface="Fira Code"/>
                <a:sym typeface="Fira Code"/>
              </a:rPr>
              <a:t> ...</a:t>
            </a:r>
            <a:endParaRPr sz="1100">
              <a:solidFill>
                <a:srgbClr val="005661"/>
              </a:solidFill>
              <a:latin typeface="Fira Code"/>
              <a:ea typeface="Fira Code"/>
              <a:cs typeface="Fira Code"/>
              <a:sym typeface="Fira Code"/>
            </a:endParaRPr>
          </a:p>
          <a:p>
            <a:pPr indent="0" lvl="0" marL="0" rtl="0" algn="l">
              <a:lnSpc>
                <a:spcPct val="150000"/>
              </a:lnSpc>
              <a:spcBef>
                <a:spcPts val="0"/>
              </a:spcBef>
              <a:spcAft>
                <a:spcPts val="0"/>
              </a:spcAft>
              <a:buNone/>
            </a:pPr>
            <a:r>
              <a:rPr lang="zh-CN" sz="1100">
                <a:solidFill>
                  <a:srgbClr val="005661"/>
                </a:solidFill>
                <a:latin typeface="Fira Code"/>
                <a:ea typeface="Fira Code"/>
                <a:cs typeface="Fira Code"/>
                <a:sym typeface="Fira Code"/>
              </a:rPr>
              <a:t>   FUS[use_FU][</a:t>
            </a:r>
            <a:r>
              <a:rPr lang="zh-CN" sz="1100">
                <a:solidFill>
                  <a:srgbClr val="A88C00"/>
                </a:solidFill>
                <a:latin typeface="Fira Code"/>
                <a:ea typeface="Fira Code"/>
                <a:cs typeface="Fira Code"/>
                <a:sym typeface="Fira Code"/>
              </a:rPr>
              <a:t>`RDY1</a:t>
            </a:r>
            <a:r>
              <a:rPr lang="zh-CN" sz="1100">
                <a:solidFill>
                  <a:srgbClr val="005661"/>
                </a:solidFill>
                <a:latin typeface="Fira Code"/>
                <a:ea typeface="Fira Code"/>
                <a:cs typeface="Fira Code"/>
                <a:sym typeface="Fira Code"/>
              </a:rPr>
              <a:t>] </a:t>
            </a:r>
            <a:r>
              <a:rPr b="1" lang="zh-CN" sz="1100">
                <a:solidFill>
                  <a:srgbClr val="FF5792"/>
                </a:solidFill>
                <a:latin typeface="Fira Code"/>
                <a:ea typeface="Fira Code"/>
                <a:cs typeface="Fira Code"/>
                <a:sym typeface="Fira Code"/>
              </a:rPr>
              <a:t>&lt;=</a:t>
            </a:r>
            <a:r>
              <a:rPr lang="zh-CN" sz="1100">
                <a:solidFill>
                  <a:srgbClr val="005661"/>
                </a:solidFill>
                <a:latin typeface="Fira Code"/>
                <a:ea typeface="Fira Code"/>
                <a:cs typeface="Fira Code"/>
                <a:sym typeface="Fira Code"/>
              </a:rPr>
              <a:t> ...</a:t>
            </a:r>
            <a:endParaRPr sz="1100">
              <a:solidFill>
                <a:srgbClr val="005661"/>
              </a:solidFill>
              <a:latin typeface="Fira Code"/>
              <a:ea typeface="Fira Code"/>
              <a:cs typeface="Fira Code"/>
              <a:sym typeface="Fira Code"/>
            </a:endParaRPr>
          </a:p>
          <a:p>
            <a:pPr indent="0" lvl="0" marL="0" rtl="0" algn="l">
              <a:lnSpc>
                <a:spcPct val="150000"/>
              </a:lnSpc>
              <a:spcBef>
                <a:spcPts val="0"/>
              </a:spcBef>
              <a:spcAft>
                <a:spcPts val="0"/>
              </a:spcAft>
              <a:buNone/>
            </a:pPr>
            <a:r>
              <a:rPr lang="zh-CN" sz="1100">
                <a:solidFill>
                  <a:srgbClr val="005661"/>
                </a:solidFill>
                <a:latin typeface="Fira Code"/>
                <a:ea typeface="Fira Code"/>
                <a:cs typeface="Fira Code"/>
                <a:sym typeface="Fira Code"/>
              </a:rPr>
              <a:t>   FUS[use_FU][</a:t>
            </a:r>
            <a:r>
              <a:rPr lang="zh-CN" sz="1100">
                <a:solidFill>
                  <a:srgbClr val="A88C00"/>
                </a:solidFill>
                <a:latin typeface="Fira Code"/>
                <a:ea typeface="Fira Code"/>
                <a:cs typeface="Fira Code"/>
                <a:sym typeface="Fira Code"/>
              </a:rPr>
              <a:t>`RDY2</a:t>
            </a:r>
            <a:r>
              <a:rPr lang="zh-CN" sz="1100">
                <a:solidFill>
                  <a:srgbClr val="005661"/>
                </a:solidFill>
                <a:latin typeface="Fira Code"/>
                <a:ea typeface="Fira Code"/>
                <a:cs typeface="Fira Code"/>
                <a:sym typeface="Fira Code"/>
              </a:rPr>
              <a:t>] </a:t>
            </a:r>
            <a:r>
              <a:rPr b="1" lang="zh-CN" sz="1100">
                <a:solidFill>
                  <a:srgbClr val="FF5792"/>
                </a:solidFill>
                <a:latin typeface="Fira Code"/>
                <a:ea typeface="Fira Code"/>
                <a:cs typeface="Fira Code"/>
                <a:sym typeface="Fira Code"/>
              </a:rPr>
              <a:t>&lt;=</a:t>
            </a:r>
            <a:r>
              <a:rPr lang="zh-CN" sz="1100">
                <a:solidFill>
                  <a:srgbClr val="005661"/>
                </a:solidFill>
                <a:latin typeface="Fira Code"/>
                <a:ea typeface="Fira Code"/>
                <a:cs typeface="Fira Code"/>
                <a:sym typeface="Fira Code"/>
              </a:rPr>
              <a:t> ...</a:t>
            </a:r>
            <a:endParaRPr sz="1100">
              <a:solidFill>
                <a:srgbClr val="005661"/>
              </a:solidFill>
              <a:latin typeface="Fira Code"/>
              <a:ea typeface="Fira Code"/>
              <a:cs typeface="Fira Code"/>
              <a:sym typeface="Fira Code"/>
            </a:endParaRPr>
          </a:p>
          <a:p>
            <a:pPr indent="0" lvl="0" marL="0" rtl="0" algn="l">
              <a:lnSpc>
                <a:spcPct val="150000"/>
              </a:lnSpc>
              <a:spcBef>
                <a:spcPts val="0"/>
              </a:spcBef>
              <a:spcAft>
                <a:spcPts val="0"/>
              </a:spcAft>
              <a:buNone/>
            </a:pPr>
            <a:r>
              <a:rPr lang="zh-CN" sz="1100">
                <a:solidFill>
                  <a:srgbClr val="005661"/>
                </a:solidFill>
                <a:latin typeface="Fira Code"/>
                <a:ea typeface="Fira Code"/>
                <a:cs typeface="Fira Code"/>
                <a:sym typeface="Fira Code"/>
              </a:rPr>
              <a:t>   FUS[use_FU][</a:t>
            </a:r>
            <a:r>
              <a:rPr lang="zh-CN" sz="1100">
                <a:solidFill>
                  <a:srgbClr val="A88C00"/>
                </a:solidFill>
                <a:latin typeface="Fira Code"/>
                <a:ea typeface="Fira Code"/>
                <a:cs typeface="Fira Code"/>
                <a:sym typeface="Fira Code"/>
              </a:rPr>
              <a:t>`FU_DONE</a:t>
            </a:r>
            <a:r>
              <a:rPr lang="zh-CN" sz="1100">
                <a:solidFill>
                  <a:srgbClr val="005661"/>
                </a:solidFill>
                <a:latin typeface="Fira Code"/>
                <a:ea typeface="Fira Code"/>
                <a:cs typeface="Fira Code"/>
                <a:sym typeface="Fira Code"/>
              </a:rPr>
              <a:t>] </a:t>
            </a:r>
            <a:r>
              <a:rPr b="1" lang="zh-CN" sz="1100">
                <a:solidFill>
                  <a:srgbClr val="FF5792"/>
                </a:solidFill>
                <a:latin typeface="Fira Code"/>
                <a:ea typeface="Fira Code"/>
                <a:cs typeface="Fira Code"/>
                <a:sym typeface="Fira Code"/>
              </a:rPr>
              <a:t>&lt;=</a:t>
            </a:r>
            <a:r>
              <a:rPr lang="zh-CN" sz="1100">
                <a:solidFill>
                  <a:srgbClr val="005661"/>
                </a:solidFill>
                <a:latin typeface="Fira Code"/>
                <a:ea typeface="Fira Code"/>
                <a:cs typeface="Fira Code"/>
                <a:sym typeface="Fira Code"/>
              </a:rPr>
              <a:t> </a:t>
            </a:r>
            <a:r>
              <a:rPr lang="zh-CN" sz="1100">
                <a:solidFill>
                  <a:srgbClr val="5842FF"/>
                </a:solidFill>
                <a:latin typeface="Fira Code"/>
                <a:ea typeface="Fira Code"/>
                <a:cs typeface="Fira Code"/>
                <a:sym typeface="Fira Code"/>
              </a:rPr>
              <a:t>...</a:t>
            </a:r>
            <a:endParaRPr sz="1100">
              <a:solidFill>
                <a:srgbClr val="005661"/>
              </a:solidFill>
              <a:latin typeface="Fira Code"/>
              <a:ea typeface="Fira Code"/>
              <a:cs typeface="Fira Code"/>
              <a:sym typeface="Fira Code"/>
            </a:endParaRPr>
          </a:p>
          <a:p>
            <a:pPr indent="0" lvl="0" marL="0" rtl="0" algn="l">
              <a:lnSpc>
                <a:spcPct val="150000"/>
              </a:lnSpc>
              <a:spcBef>
                <a:spcPts val="0"/>
              </a:spcBef>
              <a:spcAft>
                <a:spcPts val="0"/>
              </a:spcAft>
              <a:buNone/>
            </a:pPr>
            <a:r>
              <a:t/>
            </a:r>
            <a:endParaRPr sz="1100">
              <a:solidFill>
                <a:srgbClr val="005661"/>
              </a:solidFill>
              <a:latin typeface="Fira Code"/>
              <a:ea typeface="Fira Code"/>
              <a:cs typeface="Fira Code"/>
              <a:sym typeface="Fira Code"/>
            </a:endParaRPr>
          </a:p>
          <a:p>
            <a:pPr indent="0" lvl="0" marL="0" rtl="0" algn="l">
              <a:lnSpc>
                <a:spcPct val="150000"/>
              </a:lnSpc>
              <a:spcBef>
                <a:spcPts val="0"/>
              </a:spcBef>
              <a:spcAft>
                <a:spcPts val="0"/>
              </a:spcAft>
              <a:buNone/>
            </a:pPr>
            <a:r>
              <a:rPr lang="zh-CN" sz="1100">
                <a:solidFill>
                  <a:srgbClr val="005661"/>
                </a:solidFill>
                <a:latin typeface="Fira Code"/>
                <a:ea typeface="Fira Code"/>
                <a:cs typeface="Fira Code"/>
                <a:sym typeface="Fira Code"/>
              </a:rPr>
              <a:t>   IMM[use_FU] </a:t>
            </a:r>
            <a:r>
              <a:rPr b="1" lang="zh-CN" sz="1100">
                <a:solidFill>
                  <a:srgbClr val="FF5792"/>
                </a:solidFill>
                <a:latin typeface="Fira Code"/>
                <a:ea typeface="Fira Code"/>
                <a:cs typeface="Fira Code"/>
                <a:sym typeface="Fira Code"/>
              </a:rPr>
              <a:t>&lt;=</a:t>
            </a:r>
            <a:r>
              <a:rPr lang="zh-CN" sz="1100">
                <a:solidFill>
                  <a:srgbClr val="005661"/>
                </a:solidFill>
                <a:latin typeface="Fira Code"/>
                <a:ea typeface="Fira Code"/>
                <a:cs typeface="Fira Code"/>
                <a:sym typeface="Fira Code"/>
              </a:rPr>
              <a:t> imm;</a:t>
            </a:r>
            <a:endParaRPr sz="1100">
              <a:solidFill>
                <a:srgbClr val="005661"/>
              </a:solidFill>
              <a:latin typeface="Fira Code"/>
              <a:ea typeface="Fira Code"/>
              <a:cs typeface="Fira Code"/>
              <a:sym typeface="Fira Code"/>
            </a:endParaRPr>
          </a:p>
          <a:p>
            <a:pPr indent="0" lvl="0" marL="0" rtl="0" algn="l">
              <a:lnSpc>
                <a:spcPct val="150000"/>
              </a:lnSpc>
              <a:spcBef>
                <a:spcPts val="0"/>
              </a:spcBef>
              <a:spcAft>
                <a:spcPts val="0"/>
              </a:spcAft>
              <a:buNone/>
            </a:pPr>
            <a:r>
              <a:rPr lang="zh-CN" sz="1100">
                <a:solidFill>
                  <a:srgbClr val="005661"/>
                </a:solidFill>
                <a:latin typeface="Fira Code"/>
                <a:ea typeface="Fira Code"/>
                <a:cs typeface="Fira Code"/>
                <a:sym typeface="Fira Code"/>
              </a:rPr>
              <a:t>   PCR[use_FU] </a:t>
            </a:r>
            <a:r>
              <a:rPr b="1" lang="zh-CN" sz="1100">
                <a:solidFill>
                  <a:srgbClr val="FF5792"/>
                </a:solidFill>
                <a:latin typeface="Fira Code"/>
                <a:ea typeface="Fira Code"/>
                <a:cs typeface="Fira Code"/>
                <a:sym typeface="Fira Code"/>
              </a:rPr>
              <a:t>&lt;=</a:t>
            </a:r>
            <a:r>
              <a:rPr lang="zh-CN" sz="1100">
                <a:solidFill>
                  <a:srgbClr val="005661"/>
                </a:solidFill>
                <a:latin typeface="Fira Code"/>
                <a:ea typeface="Fira Code"/>
                <a:cs typeface="Fira Code"/>
                <a:sym typeface="Fira Code"/>
              </a:rPr>
              <a:t> PC;</a:t>
            </a:r>
            <a:endParaRPr sz="1100">
              <a:solidFill>
                <a:srgbClr val="005661"/>
              </a:solidFill>
              <a:latin typeface="Fira Code"/>
              <a:ea typeface="Fira Code"/>
              <a:cs typeface="Fira Code"/>
              <a:sym typeface="Fira Code"/>
            </a:endParaRPr>
          </a:p>
          <a:p>
            <a:pPr indent="0" lvl="0" marL="0" rtl="0" algn="l">
              <a:lnSpc>
                <a:spcPct val="150000"/>
              </a:lnSpc>
              <a:spcBef>
                <a:spcPts val="0"/>
              </a:spcBef>
              <a:spcAft>
                <a:spcPts val="0"/>
              </a:spcAft>
              <a:buNone/>
            </a:pPr>
            <a:r>
              <a:rPr b="1" lang="zh-CN" sz="1100">
                <a:solidFill>
                  <a:srgbClr val="FF5792"/>
                </a:solidFill>
                <a:latin typeface="Fira Code"/>
                <a:ea typeface="Fira Code"/>
                <a:cs typeface="Fira Code"/>
                <a:sym typeface="Fira Code"/>
              </a:rPr>
              <a:t>end</a:t>
            </a:r>
            <a:endParaRPr sz="1100">
              <a:latin typeface="Fira Code"/>
              <a:ea typeface="Fira Code"/>
              <a:cs typeface="Fira Code"/>
              <a:sym typeface="Fira Code"/>
            </a:endParaRPr>
          </a:p>
        </p:txBody>
      </p:sp>
      <p:sp>
        <p:nvSpPr>
          <p:cNvPr id="169" name="Google Shape;169;p29"/>
          <p:cNvSpPr txBox="1"/>
          <p:nvPr/>
        </p:nvSpPr>
        <p:spPr>
          <a:xfrm>
            <a:off x="0" y="1017725"/>
            <a:ext cx="4945800" cy="37404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i="1" lang="zh-CN" sz="1100">
                <a:solidFill>
                  <a:srgbClr val="8CA6A6"/>
                </a:solidFill>
                <a:latin typeface="Fira Code"/>
                <a:ea typeface="Fira Code"/>
                <a:cs typeface="Fira Code"/>
                <a:sym typeface="Fira Code"/>
              </a:rPr>
              <a:t>// normal stall: structural hazard or WAW</a:t>
            </a:r>
            <a:endParaRPr i="1" sz="1100">
              <a:solidFill>
                <a:srgbClr val="8CA6A6"/>
              </a:solidFill>
              <a:latin typeface="Fira Code"/>
              <a:ea typeface="Fira Code"/>
              <a:cs typeface="Fira Code"/>
              <a:sym typeface="Fira Code"/>
            </a:endParaRPr>
          </a:p>
          <a:p>
            <a:pPr indent="0" lvl="0" marL="0" rtl="0" algn="l">
              <a:lnSpc>
                <a:spcPct val="100000"/>
              </a:lnSpc>
              <a:spcBef>
                <a:spcPts val="0"/>
              </a:spcBef>
              <a:spcAft>
                <a:spcPts val="0"/>
              </a:spcAft>
              <a:buNone/>
            </a:pPr>
            <a:r>
              <a:rPr b="1" lang="zh-CN" sz="1100">
                <a:solidFill>
                  <a:srgbClr val="FF5792"/>
                </a:solidFill>
                <a:latin typeface="Fira Code"/>
                <a:ea typeface="Fira Code"/>
                <a:cs typeface="Fira Code"/>
                <a:sym typeface="Fira Code"/>
              </a:rPr>
              <a:t>assign</a:t>
            </a:r>
            <a:r>
              <a:rPr lang="zh-CN" sz="1100">
                <a:solidFill>
                  <a:srgbClr val="005661"/>
                </a:solidFill>
                <a:latin typeface="Fira Code"/>
                <a:ea typeface="Fira Code"/>
                <a:cs typeface="Fira Code"/>
                <a:sym typeface="Fira Code"/>
              </a:rPr>
              <a:t> normal_stall </a:t>
            </a:r>
            <a:r>
              <a:rPr b="1" lang="zh-CN" sz="1100">
                <a:solidFill>
                  <a:srgbClr val="FF5792"/>
                </a:solidFill>
                <a:latin typeface="Fira Code"/>
                <a:ea typeface="Fira Code"/>
                <a:cs typeface="Fira Code"/>
                <a:sym typeface="Fira Code"/>
              </a:rPr>
              <a:t>=</a:t>
            </a:r>
            <a:r>
              <a:rPr lang="zh-CN" sz="1100">
                <a:solidFill>
                  <a:srgbClr val="005661"/>
                </a:solidFill>
                <a:latin typeface="Fira Code"/>
                <a:ea typeface="Fira Code"/>
                <a:cs typeface="Fira Code"/>
                <a:sym typeface="Fira Code"/>
              </a:rPr>
              <a:t> ...;     </a:t>
            </a:r>
            <a:endParaRPr i="1" sz="1100">
              <a:solidFill>
                <a:srgbClr val="8CA6A6"/>
              </a:solidFill>
              <a:latin typeface="Fira Code"/>
              <a:ea typeface="Fira Code"/>
              <a:cs typeface="Fira Code"/>
              <a:sym typeface="Fira Code"/>
            </a:endParaRPr>
          </a:p>
          <a:p>
            <a:pPr indent="0" lvl="0" marL="0" rtl="0" algn="l">
              <a:lnSpc>
                <a:spcPct val="100000"/>
              </a:lnSpc>
              <a:spcBef>
                <a:spcPts val="0"/>
              </a:spcBef>
              <a:spcAft>
                <a:spcPts val="0"/>
              </a:spcAft>
              <a:buNone/>
            </a:pPr>
            <a:r>
              <a:t/>
            </a:r>
            <a:endParaRPr sz="1100">
              <a:solidFill>
                <a:srgbClr val="005661"/>
              </a:solidFill>
              <a:latin typeface="Fira Code"/>
              <a:ea typeface="Fira Code"/>
              <a:cs typeface="Fira Code"/>
              <a:sym typeface="Fira Code"/>
            </a:endParaRPr>
          </a:p>
          <a:p>
            <a:pPr indent="0" lvl="0" marL="0" rtl="0" algn="l">
              <a:lnSpc>
                <a:spcPct val="100000"/>
              </a:lnSpc>
              <a:spcBef>
                <a:spcPts val="0"/>
              </a:spcBef>
              <a:spcAft>
                <a:spcPts val="0"/>
              </a:spcAft>
              <a:buNone/>
            </a:pPr>
            <a:r>
              <a:rPr b="1" lang="zh-CN" sz="1100">
                <a:solidFill>
                  <a:srgbClr val="FF5792"/>
                </a:solidFill>
                <a:latin typeface="Fira Code"/>
                <a:ea typeface="Fira Code"/>
                <a:cs typeface="Fira Code"/>
                <a:sym typeface="Fira Code"/>
              </a:rPr>
              <a:t>assign</a:t>
            </a:r>
            <a:r>
              <a:rPr lang="zh-CN" sz="1100">
                <a:solidFill>
                  <a:srgbClr val="005661"/>
                </a:solidFill>
                <a:latin typeface="Fira Code"/>
                <a:ea typeface="Fira Code"/>
                <a:cs typeface="Fira Code"/>
                <a:sym typeface="Fira Code"/>
              </a:rPr>
              <a:t> IS_en </a:t>
            </a:r>
            <a:r>
              <a:rPr b="1" lang="zh-CN" sz="1100">
                <a:solidFill>
                  <a:srgbClr val="FF5792"/>
                </a:solidFill>
                <a:latin typeface="Fira Code"/>
                <a:ea typeface="Fira Code"/>
                <a:cs typeface="Fira Code"/>
                <a:sym typeface="Fira Code"/>
              </a:rPr>
              <a:t>=</a:t>
            </a:r>
            <a:r>
              <a:rPr lang="zh-CN" sz="1100">
                <a:solidFill>
                  <a:srgbClr val="005661"/>
                </a:solidFill>
                <a:latin typeface="Fira Code"/>
                <a:ea typeface="Fira Code"/>
                <a:cs typeface="Fira Code"/>
                <a:sym typeface="Fira Code"/>
              </a:rPr>
              <a:t> IS_flush </a:t>
            </a:r>
            <a:r>
              <a:rPr b="1" lang="zh-CN" sz="1100">
                <a:solidFill>
                  <a:srgbClr val="FF5792"/>
                </a:solidFill>
                <a:latin typeface="Fira Code"/>
                <a:ea typeface="Fira Code"/>
                <a:cs typeface="Fira Code"/>
                <a:sym typeface="Fira Code"/>
              </a:rPr>
              <a:t>|</a:t>
            </a:r>
            <a:r>
              <a:rPr lang="zh-CN" sz="1100">
                <a:solidFill>
                  <a:srgbClr val="005661"/>
                </a:solidFill>
                <a:latin typeface="Fira Code"/>
                <a:ea typeface="Fira Code"/>
                <a:cs typeface="Fira Code"/>
                <a:sym typeface="Fira Code"/>
              </a:rPr>
              <a:t> </a:t>
            </a:r>
            <a:r>
              <a:rPr b="1" lang="zh-CN" sz="1100">
                <a:solidFill>
                  <a:srgbClr val="FF5792"/>
                </a:solidFill>
                <a:latin typeface="Fira Code"/>
                <a:ea typeface="Fira Code"/>
                <a:cs typeface="Fira Code"/>
                <a:sym typeface="Fira Code"/>
              </a:rPr>
              <a:t>~</a:t>
            </a:r>
            <a:r>
              <a:rPr lang="zh-CN" sz="1100">
                <a:solidFill>
                  <a:srgbClr val="005661"/>
                </a:solidFill>
                <a:latin typeface="Fira Code"/>
                <a:ea typeface="Fira Code"/>
                <a:cs typeface="Fira Code"/>
                <a:sym typeface="Fira Code"/>
              </a:rPr>
              <a:t>normal_stall </a:t>
            </a:r>
            <a:r>
              <a:rPr b="1" lang="zh-CN" sz="1100">
                <a:solidFill>
                  <a:srgbClr val="FF5792"/>
                </a:solidFill>
                <a:latin typeface="Fira Code"/>
                <a:ea typeface="Fira Code"/>
                <a:cs typeface="Fira Code"/>
                <a:sym typeface="Fira Code"/>
              </a:rPr>
              <a:t>&amp;</a:t>
            </a:r>
            <a:r>
              <a:rPr lang="zh-CN" sz="1100">
                <a:solidFill>
                  <a:srgbClr val="005661"/>
                </a:solidFill>
                <a:latin typeface="Fira Code"/>
                <a:ea typeface="Fira Code"/>
                <a:cs typeface="Fira Code"/>
                <a:sym typeface="Fira Code"/>
              </a:rPr>
              <a:t> </a:t>
            </a:r>
            <a:r>
              <a:rPr b="1" lang="zh-CN" sz="1100">
                <a:solidFill>
                  <a:srgbClr val="FF5792"/>
                </a:solidFill>
                <a:latin typeface="Fira Code"/>
                <a:ea typeface="Fira Code"/>
                <a:cs typeface="Fira Code"/>
                <a:sym typeface="Fira Code"/>
              </a:rPr>
              <a:t>~</a:t>
            </a:r>
            <a:r>
              <a:rPr lang="zh-CN" sz="1100">
                <a:solidFill>
                  <a:srgbClr val="005661"/>
                </a:solidFill>
                <a:latin typeface="Fira Code"/>
                <a:ea typeface="Fira Code"/>
                <a:cs typeface="Fira Code"/>
                <a:sym typeface="Fira Code"/>
              </a:rPr>
              <a:t>ctrl_stall;</a:t>
            </a:r>
            <a:endParaRPr sz="1100">
              <a:solidFill>
                <a:srgbClr val="005661"/>
              </a:solidFill>
              <a:latin typeface="Fira Code"/>
              <a:ea typeface="Fira Code"/>
              <a:cs typeface="Fira Code"/>
              <a:sym typeface="Fira Code"/>
            </a:endParaRPr>
          </a:p>
          <a:p>
            <a:pPr indent="0" lvl="0" marL="0" rtl="0" algn="l">
              <a:lnSpc>
                <a:spcPct val="100000"/>
              </a:lnSpc>
              <a:spcBef>
                <a:spcPts val="0"/>
              </a:spcBef>
              <a:spcAft>
                <a:spcPts val="0"/>
              </a:spcAft>
              <a:buNone/>
            </a:pPr>
            <a:r>
              <a:rPr b="1" lang="zh-CN" sz="1100">
                <a:solidFill>
                  <a:srgbClr val="FF5792"/>
                </a:solidFill>
                <a:latin typeface="Fira Code"/>
                <a:ea typeface="Fira Code"/>
                <a:cs typeface="Fira Code"/>
                <a:sym typeface="Fira Code"/>
              </a:rPr>
              <a:t>assign</a:t>
            </a:r>
            <a:r>
              <a:rPr lang="zh-CN" sz="1100">
                <a:solidFill>
                  <a:srgbClr val="005661"/>
                </a:solidFill>
                <a:latin typeface="Fira Code"/>
                <a:ea typeface="Fira Code"/>
                <a:cs typeface="Fira Code"/>
                <a:sym typeface="Fira Code"/>
              </a:rPr>
              <a:t> RO_en </a:t>
            </a:r>
            <a:r>
              <a:rPr b="1" lang="zh-CN" sz="1100">
                <a:solidFill>
                  <a:srgbClr val="FF5792"/>
                </a:solidFill>
                <a:latin typeface="Fira Code"/>
                <a:ea typeface="Fira Code"/>
                <a:cs typeface="Fira Code"/>
                <a:sym typeface="Fira Code"/>
              </a:rPr>
              <a:t>=</a:t>
            </a:r>
            <a:r>
              <a:rPr lang="zh-CN" sz="1100">
                <a:solidFill>
                  <a:srgbClr val="005661"/>
                </a:solidFill>
                <a:latin typeface="Fira Code"/>
                <a:ea typeface="Fira Code"/>
                <a:cs typeface="Fira Code"/>
                <a:sym typeface="Fira Code"/>
              </a:rPr>
              <a:t> </a:t>
            </a:r>
            <a:r>
              <a:rPr b="1" lang="zh-CN" sz="1100">
                <a:solidFill>
                  <a:srgbClr val="FF5792"/>
                </a:solidFill>
                <a:latin typeface="Fira Code"/>
                <a:ea typeface="Fira Code"/>
                <a:cs typeface="Fira Code"/>
                <a:sym typeface="Fira Code"/>
              </a:rPr>
              <a:t>~</a:t>
            </a:r>
            <a:r>
              <a:rPr lang="zh-CN" sz="1100">
                <a:solidFill>
                  <a:srgbClr val="005661"/>
                </a:solidFill>
                <a:latin typeface="Fira Code"/>
                <a:ea typeface="Fira Code"/>
                <a:cs typeface="Fira Code"/>
                <a:sym typeface="Fira Code"/>
              </a:rPr>
              <a:t>IS_flush </a:t>
            </a:r>
            <a:r>
              <a:rPr b="1" lang="zh-CN" sz="1100">
                <a:solidFill>
                  <a:srgbClr val="FF5792"/>
                </a:solidFill>
                <a:latin typeface="Fira Code"/>
                <a:ea typeface="Fira Code"/>
                <a:cs typeface="Fira Code"/>
                <a:sym typeface="Fira Code"/>
              </a:rPr>
              <a:t>&amp;</a:t>
            </a:r>
            <a:r>
              <a:rPr lang="zh-CN" sz="1100">
                <a:solidFill>
                  <a:srgbClr val="005661"/>
                </a:solidFill>
                <a:latin typeface="Fira Code"/>
                <a:ea typeface="Fira Code"/>
                <a:cs typeface="Fira Code"/>
                <a:sym typeface="Fira Code"/>
              </a:rPr>
              <a:t> </a:t>
            </a:r>
            <a:r>
              <a:rPr b="1" lang="zh-CN" sz="1100">
                <a:solidFill>
                  <a:srgbClr val="FF5792"/>
                </a:solidFill>
                <a:latin typeface="Fira Code"/>
                <a:ea typeface="Fira Code"/>
                <a:cs typeface="Fira Code"/>
                <a:sym typeface="Fira Code"/>
              </a:rPr>
              <a:t>~</a:t>
            </a:r>
            <a:r>
              <a:rPr lang="zh-CN" sz="1100">
                <a:solidFill>
                  <a:srgbClr val="005661"/>
                </a:solidFill>
                <a:latin typeface="Fira Code"/>
                <a:ea typeface="Fira Code"/>
                <a:cs typeface="Fira Code"/>
                <a:sym typeface="Fira Code"/>
              </a:rPr>
              <a:t>normal_stall </a:t>
            </a:r>
            <a:r>
              <a:rPr b="1" lang="zh-CN" sz="1100">
                <a:solidFill>
                  <a:srgbClr val="FF5792"/>
                </a:solidFill>
                <a:latin typeface="Fira Code"/>
                <a:ea typeface="Fira Code"/>
                <a:cs typeface="Fira Code"/>
                <a:sym typeface="Fira Code"/>
              </a:rPr>
              <a:t>&amp;</a:t>
            </a:r>
            <a:r>
              <a:rPr lang="zh-CN" sz="1100">
                <a:solidFill>
                  <a:srgbClr val="005661"/>
                </a:solidFill>
                <a:latin typeface="Fira Code"/>
                <a:ea typeface="Fira Code"/>
                <a:cs typeface="Fira Code"/>
                <a:sym typeface="Fira Code"/>
              </a:rPr>
              <a:t> </a:t>
            </a:r>
            <a:r>
              <a:rPr b="1" lang="zh-CN" sz="1100">
                <a:solidFill>
                  <a:srgbClr val="FF5792"/>
                </a:solidFill>
                <a:latin typeface="Fira Code"/>
                <a:ea typeface="Fira Code"/>
                <a:cs typeface="Fira Code"/>
                <a:sym typeface="Fira Code"/>
              </a:rPr>
              <a:t>~</a:t>
            </a:r>
            <a:r>
              <a:rPr lang="zh-CN" sz="1100">
                <a:solidFill>
                  <a:srgbClr val="005661"/>
                </a:solidFill>
                <a:latin typeface="Fira Code"/>
                <a:ea typeface="Fira Code"/>
                <a:cs typeface="Fira Code"/>
                <a:sym typeface="Fira Code"/>
              </a:rPr>
              <a:t>ctrl_stall;</a:t>
            </a:r>
            <a:endParaRPr sz="1100">
              <a:solidFill>
                <a:srgbClr val="005661"/>
              </a:solidFill>
              <a:latin typeface="Fira Code"/>
              <a:ea typeface="Fira Code"/>
              <a:cs typeface="Fira Code"/>
              <a:sym typeface="Fira Code"/>
            </a:endParaRPr>
          </a:p>
          <a:p>
            <a:pPr indent="0" lvl="0" marL="0" rtl="0" algn="l">
              <a:lnSpc>
                <a:spcPct val="100000"/>
              </a:lnSpc>
              <a:spcBef>
                <a:spcPts val="0"/>
              </a:spcBef>
              <a:spcAft>
                <a:spcPts val="0"/>
              </a:spcAft>
              <a:buNone/>
            </a:pPr>
            <a:r>
              <a:t/>
            </a:r>
            <a:endParaRPr sz="1100">
              <a:solidFill>
                <a:srgbClr val="005661"/>
              </a:solidFill>
              <a:latin typeface="Fira Code"/>
              <a:ea typeface="Fira Code"/>
              <a:cs typeface="Fira Code"/>
              <a:sym typeface="Fira Code"/>
            </a:endParaRPr>
          </a:p>
          <a:p>
            <a:pPr indent="0" lvl="0" marL="0" rtl="0" algn="l">
              <a:lnSpc>
                <a:spcPct val="100000"/>
              </a:lnSpc>
              <a:spcBef>
                <a:spcPts val="0"/>
              </a:spcBef>
              <a:spcAft>
                <a:spcPts val="0"/>
              </a:spcAft>
              <a:buNone/>
            </a:pPr>
            <a:r>
              <a:rPr b="1" lang="zh-CN" sz="1100">
                <a:solidFill>
                  <a:srgbClr val="FF5792"/>
                </a:solidFill>
                <a:latin typeface="Fira Code"/>
                <a:ea typeface="Fira Code"/>
                <a:cs typeface="Fira Code"/>
                <a:sym typeface="Fira Code"/>
              </a:rPr>
              <a:t>always</a:t>
            </a:r>
            <a:r>
              <a:rPr lang="zh-CN" sz="1100">
                <a:solidFill>
                  <a:srgbClr val="005661"/>
                </a:solidFill>
                <a:latin typeface="Fira Code"/>
                <a:ea typeface="Fira Code"/>
                <a:cs typeface="Fira Code"/>
                <a:sym typeface="Fira Code"/>
              </a:rPr>
              <a:t> @ (</a:t>
            </a:r>
            <a:r>
              <a:rPr b="1" lang="zh-CN" sz="1100">
                <a:solidFill>
                  <a:srgbClr val="FF5792"/>
                </a:solidFill>
                <a:latin typeface="Fira Code"/>
                <a:ea typeface="Fira Code"/>
                <a:cs typeface="Fira Code"/>
                <a:sym typeface="Fira Code"/>
              </a:rPr>
              <a:t>posedge</a:t>
            </a:r>
            <a:r>
              <a:rPr lang="zh-CN" sz="1100">
                <a:solidFill>
                  <a:srgbClr val="005661"/>
                </a:solidFill>
                <a:latin typeface="Fira Code"/>
                <a:ea typeface="Fira Code"/>
                <a:cs typeface="Fira Code"/>
                <a:sym typeface="Fira Code"/>
              </a:rPr>
              <a:t> clk </a:t>
            </a:r>
            <a:r>
              <a:rPr b="1" lang="zh-CN" sz="1100">
                <a:solidFill>
                  <a:srgbClr val="FF5792"/>
                </a:solidFill>
                <a:latin typeface="Fira Code"/>
                <a:ea typeface="Fira Code"/>
                <a:cs typeface="Fira Code"/>
                <a:sym typeface="Fira Code"/>
              </a:rPr>
              <a:t>or</a:t>
            </a:r>
            <a:r>
              <a:rPr lang="zh-CN" sz="1100">
                <a:solidFill>
                  <a:srgbClr val="005661"/>
                </a:solidFill>
                <a:latin typeface="Fira Code"/>
                <a:ea typeface="Fira Code"/>
                <a:cs typeface="Fira Code"/>
                <a:sym typeface="Fira Code"/>
              </a:rPr>
              <a:t> </a:t>
            </a:r>
            <a:r>
              <a:rPr b="1" lang="zh-CN" sz="1100">
                <a:solidFill>
                  <a:srgbClr val="FF5792"/>
                </a:solidFill>
                <a:latin typeface="Fira Code"/>
                <a:ea typeface="Fira Code"/>
                <a:cs typeface="Fira Code"/>
                <a:sym typeface="Fira Code"/>
              </a:rPr>
              <a:t>posedge</a:t>
            </a:r>
            <a:r>
              <a:rPr lang="zh-CN" sz="1100">
                <a:solidFill>
                  <a:srgbClr val="005661"/>
                </a:solidFill>
                <a:latin typeface="Fira Code"/>
                <a:ea typeface="Fira Code"/>
                <a:cs typeface="Fira Code"/>
                <a:sym typeface="Fira Code"/>
              </a:rPr>
              <a:t> rst) </a:t>
            </a:r>
            <a:r>
              <a:rPr b="1" lang="zh-CN" sz="1100">
                <a:solidFill>
                  <a:srgbClr val="FF5792"/>
                </a:solidFill>
                <a:latin typeface="Fira Code"/>
                <a:ea typeface="Fira Code"/>
                <a:cs typeface="Fira Code"/>
                <a:sym typeface="Fira Code"/>
              </a:rPr>
              <a:t>begin</a:t>
            </a:r>
            <a:endParaRPr b="1" sz="1100">
              <a:solidFill>
                <a:srgbClr val="FF5792"/>
              </a:solidFill>
              <a:latin typeface="Fira Code"/>
              <a:ea typeface="Fira Code"/>
              <a:cs typeface="Fira Code"/>
              <a:sym typeface="Fira Code"/>
            </a:endParaRPr>
          </a:p>
          <a:p>
            <a:pPr indent="0" lvl="0" marL="0" rtl="0" algn="l">
              <a:lnSpc>
                <a:spcPct val="100000"/>
              </a:lnSpc>
              <a:spcBef>
                <a:spcPts val="0"/>
              </a:spcBef>
              <a:spcAft>
                <a:spcPts val="0"/>
              </a:spcAft>
              <a:buNone/>
            </a:pPr>
            <a:r>
              <a:rPr lang="zh-CN" sz="1100">
                <a:solidFill>
                  <a:srgbClr val="005661"/>
                </a:solidFill>
                <a:latin typeface="Fira Code"/>
                <a:ea typeface="Fira Code"/>
                <a:cs typeface="Fira Code"/>
                <a:sym typeface="Fira Code"/>
              </a:rPr>
              <a:t>   </a:t>
            </a:r>
            <a:r>
              <a:rPr b="1" lang="zh-CN" sz="1100">
                <a:solidFill>
                  <a:srgbClr val="FF5792"/>
                </a:solidFill>
                <a:latin typeface="Fira Code"/>
                <a:ea typeface="Fira Code"/>
                <a:cs typeface="Fira Code"/>
                <a:sym typeface="Fira Code"/>
              </a:rPr>
              <a:t>if</a:t>
            </a:r>
            <a:r>
              <a:rPr lang="zh-CN" sz="1100">
                <a:solidFill>
                  <a:srgbClr val="005661"/>
                </a:solidFill>
                <a:latin typeface="Fira Code"/>
                <a:ea typeface="Fira Code"/>
                <a:cs typeface="Fira Code"/>
                <a:sym typeface="Fira Code"/>
              </a:rPr>
              <a:t> (rst) </a:t>
            </a:r>
            <a:r>
              <a:rPr b="1" lang="zh-CN" sz="1100">
                <a:solidFill>
                  <a:srgbClr val="FF5792"/>
                </a:solidFill>
                <a:latin typeface="Fira Code"/>
                <a:ea typeface="Fira Code"/>
                <a:cs typeface="Fira Code"/>
                <a:sym typeface="Fira Code"/>
              </a:rPr>
              <a:t>begin</a:t>
            </a:r>
            <a:endParaRPr b="1" sz="1100">
              <a:solidFill>
                <a:srgbClr val="FF5792"/>
              </a:solidFill>
              <a:latin typeface="Fira Code"/>
              <a:ea typeface="Fira Code"/>
              <a:cs typeface="Fira Code"/>
              <a:sym typeface="Fira Code"/>
            </a:endParaRPr>
          </a:p>
          <a:p>
            <a:pPr indent="0" lvl="0" marL="0" rtl="0" algn="l">
              <a:lnSpc>
                <a:spcPct val="100000"/>
              </a:lnSpc>
              <a:spcBef>
                <a:spcPts val="0"/>
              </a:spcBef>
              <a:spcAft>
                <a:spcPts val="0"/>
              </a:spcAft>
              <a:buNone/>
            </a:pPr>
            <a:r>
              <a:rPr lang="zh-CN" sz="1100">
                <a:solidFill>
                  <a:srgbClr val="005661"/>
                </a:solidFill>
                <a:latin typeface="Fira Code"/>
                <a:ea typeface="Fira Code"/>
                <a:cs typeface="Fira Code"/>
                <a:sym typeface="Fira Code"/>
              </a:rPr>
              <a:t>       ctrl_stall </a:t>
            </a:r>
            <a:r>
              <a:rPr b="1" lang="zh-CN" sz="1100">
                <a:solidFill>
                  <a:srgbClr val="FF5792"/>
                </a:solidFill>
                <a:latin typeface="Fira Code"/>
                <a:ea typeface="Fira Code"/>
                <a:cs typeface="Fira Code"/>
                <a:sym typeface="Fira Code"/>
              </a:rPr>
              <a:t>&lt;=</a:t>
            </a:r>
            <a:r>
              <a:rPr lang="zh-CN" sz="1100">
                <a:solidFill>
                  <a:srgbClr val="005661"/>
                </a:solidFill>
                <a:latin typeface="Fira Code"/>
                <a:ea typeface="Fira Code"/>
                <a:cs typeface="Fira Code"/>
                <a:sym typeface="Fira Code"/>
              </a:rPr>
              <a:t> </a:t>
            </a:r>
            <a:r>
              <a:rPr lang="zh-CN" sz="1100">
                <a:solidFill>
                  <a:srgbClr val="5842FF"/>
                </a:solidFill>
                <a:latin typeface="Fira Code"/>
                <a:ea typeface="Fira Code"/>
                <a:cs typeface="Fira Code"/>
                <a:sym typeface="Fira Code"/>
              </a:rPr>
              <a:t>0</a:t>
            </a:r>
            <a:r>
              <a:rPr lang="zh-CN" sz="1100">
                <a:solidFill>
                  <a:srgbClr val="005661"/>
                </a:solidFill>
                <a:latin typeface="Fira Code"/>
                <a:ea typeface="Fira Code"/>
                <a:cs typeface="Fira Code"/>
                <a:sym typeface="Fira Code"/>
              </a:rPr>
              <a:t>;</a:t>
            </a:r>
            <a:endParaRPr sz="1100">
              <a:solidFill>
                <a:srgbClr val="005661"/>
              </a:solidFill>
              <a:latin typeface="Fira Code"/>
              <a:ea typeface="Fira Code"/>
              <a:cs typeface="Fira Code"/>
              <a:sym typeface="Fira Code"/>
            </a:endParaRPr>
          </a:p>
          <a:p>
            <a:pPr indent="0" lvl="0" marL="0" rtl="0" algn="l">
              <a:lnSpc>
                <a:spcPct val="100000"/>
              </a:lnSpc>
              <a:spcBef>
                <a:spcPts val="0"/>
              </a:spcBef>
              <a:spcAft>
                <a:spcPts val="0"/>
              </a:spcAft>
              <a:buNone/>
            </a:pPr>
            <a:r>
              <a:rPr lang="zh-CN" sz="1100">
                <a:solidFill>
                  <a:srgbClr val="005661"/>
                </a:solidFill>
                <a:latin typeface="Fira Code"/>
                <a:ea typeface="Fira Code"/>
                <a:cs typeface="Fira Code"/>
                <a:sym typeface="Fira Code"/>
              </a:rPr>
              <a:t>   </a:t>
            </a:r>
            <a:r>
              <a:rPr b="1" lang="zh-CN" sz="1100">
                <a:solidFill>
                  <a:srgbClr val="FF5792"/>
                </a:solidFill>
                <a:latin typeface="Fira Code"/>
                <a:ea typeface="Fira Code"/>
                <a:cs typeface="Fira Code"/>
                <a:sym typeface="Fira Code"/>
              </a:rPr>
              <a:t>end</a:t>
            </a:r>
            <a:endParaRPr b="1" sz="1100">
              <a:solidFill>
                <a:srgbClr val="FF5792"/>
              </a:solidFill>
              <a:latin typeface="Fira Code"/>
              <a:ea typeface="Fira Code"/>
              <a:cs typeface="Fira Code"/>
              <a:sym typeface="Fira Code"/>
            </a:endParaRPr>
          </a:p>
          <a:p>
            <a:pPr indent="0" lvl="0" marL="0" rtl="0" algn="l">
              <a:lnSpc>
                <a:spcPct val="100000"/>
              </a:lnSpc>
              <a:spcBef>
                <a:spcPts val="0"/>
              </a:spcBef>
              <a:spcAft>
                <a:spcPts val="0"/>
              </a:spcAft>
              <a:buNone/>
            </a:pPr>
            <a:r>
              <a:rPr lang="zh-CN" sz="1100">
                <a:solidFill>
                  <a:srgbClr val="005661"/>
                </a:solidFill>
                <a:latin typeface="Fira Code"/>
                <a:ea typeface="Fira Code"/>
                <a:cs typeface="Fira Code"/>
                <a:sym typeface="Fira Code"/>
              </a:rPr>
              <a:t>   </a:t>
            </a:r>
            <a:r>
              <a:rPr b="1" lang="zh-CN" sz="1100">
                <a:solidFill>
                  <a:srgbClr val="FF5792"/>
                </a:solidFill>
                <a:latin typeface="Fira Code"/>
                <a:ea typeface="Fira Code"/>
                <a:cs typeface="Fira Code"/>
                <a:sym typeface="Fira Code"/>
              </a:rPr>
              <a:t>else</a:t>
            </a:r>
            <a:r>
              <a:rPr lang="zh-CN" sz="1100">
                <a:solidFill>
                  <a:srgbClr val="005661"/>
                </a:solidFill>
                <a:latin typeface="Fira Code"/>
                <a:ea typeface="Fira Code"/>
                <a:cs typeface="Fira Code"/>
                <a:sym typeface="Fira Code"/>
              </a:rPr>
              <a:t> </a:t>
            </a:r>
            <a:r>
              <a:rPr b="1" lang="zh-CN" sz="1100">
                <a:solidFill>
                  <a:srgbClr val="FF5792"/>
                </a:solidFill>
                <a:latin typeface="Fira Code"/>
                <a:ea typeface="Fira Code"/>
                <a:cs typeface="Fira Code"/>
                <a:sym typeface="Fira Code"/>
              </a:rPr>
              <a:t>begin</a:t>
            </a:r>
            <a:endParaRPr b="1" sz="1100">
              <a:solidFill>
                <a:srgbClr val="FF5792"/>
              </a:solidFill>
              <a:latin typeface="Fira Code"/>
              <a:ea typeface="Fira Code"/>
              <a:cs typeface="Fira Code"/>
              <a:sym typeface="Fira Code"/>
            </a:endParaRPr>
          </a:p>
          <a:p>
            <a:pPr indent="0" lvl="0" marL="0" rtl="0" algn="l">
              <a:lnSpc>
                <a:spcPct val="100000"/>
              </a:lnSpc>
              <a:spcBef>
                <a:spcPts val="0"/>
              </a:spcBef>
              <a:spcAft>
                <a:spcPts val="0"/>
              </a:spcAft>
              <a:buNone/>
            </a:pPr>
            <a:r>
              <a:rPr lang="zh-CN" sz="1100">
                <a:solidFill>
                  <a:srgbClr val="004D57"/>
                </a:solidFill>
                <a:latin typeface="Fira Code"/>
                <a:ea typeface="Fira Code"/>
                <a:cs typeface="Fira Code"/>
                <a:sym typeface="Fira Code"/>
              </a:rPr>
              <a:t>       </a:t>
            </a:r>
            <a:r>
              <a:rPr i="1" lang="zh-CN" sz="1100">
                <a:solidFill>
                  <a:srgbClr val="8CA6A6"/>
                </a:solidFill>
                <a:latin typeface="Fira Code"/>
                <a:ea typeface="Fira Code"/>
                <a:cs typeface="Fira Code"/>
                <a:sym typeface="Fira Code"/>
              </a:rPr>
              <a:t>// IS</a:t>
            </a:r>
            <a:endParaRPr i="1" sz="1100">
              <a:solidFill>
                <a:srgbClr val="8CA6A6"/>
              </a:solidFill>
              <a:latin typeface="Fira Code"/>
              <a:ea typeface="Fira Code"/>
              <a:cs typeface="Fira Code"/>
              <a:sym typeface="Fira Code"/>
            </a:endParaRPr>
          </a:p>
          <a:p>
            <a:pPr indent="0" lvl="0" marL="0" rtl="0" algn="l">
              <a:lnSpc>
                <a:spcPct val="100000"/>
              </a:lnSpc>
              <a:spcBef>
                <a:spcPts val="0"/>
              </a:spcBef>
              <a:spcAft>
                <a:spcPts val="0"/>
              </a:spcAft>
              <a:buNone/>
            </a:pPr>
            <a:r>
              <a:rPr lang="zh-CN" sz="1100">
                <a:solidFill>
                  <a:srgbClr val="005661"/>
                </a:solidFill>
                <a:latin typeface="Fira Code"/>
                <a:ea typeface="Fira Code"/>
                <a:cs typeface="Fira Code"/>
                <a:sym typeface="Fira Code"/>
              </a:rPr>
              <a:t>       </a:t>
            </a:r>
            <a:r>
              <a:rPr b="1" lang="zh-CN" sz="1100">
                <a:solidFill>
                  <a:srgbClr val="FF5792"/>
                </a:solidFill>
                <a:latin typeface="Fira Code"/>
                <a:ea typeface="Fira Code"/>
                <a:cs typeface="Fira Code"/>
                <a:sym typeface="Fira Code"/>
              </a:rPr>
              <a:t>if</a:t>
            </a:r>
            <a:r>
              <a:rPr lang="zh-CN" sz="1100">
                <a:solidFill>
                  <a:srgbClr val="005661"/>
                </a:solidFill>
                <a:latin typeface="Fira Code"/>
                <a:ea typeface="Fira Code"/>
                <a:cs typeface="Fira Code"/>
                <a:sym typeface="Fira Code"/>
              </a:rPr>
              <a:t> (RO_en </a:t>
            </a:r>
            <a:r>
              <a:rPr b="1" lang="zh-CN" sz="1100">
                <a:solidFill>
                  <a:srgbClr val="FF5792"/>
                </a:solidFill>
                <a:latin typeface="Fira Code"/>
                <a:ea typeface="Fira Code"/>
                <a:cs typeface="Fira Code"/>
                <a:sym typeface="Fira Code"/>
              </a:rPr>
              <a:t>&amp;</a:t>
            </a:r>
            <a:r>
              <a:rPr lang="zh-CN" sz="1100">
                <a:solidFill>
                  <a:srgbClr val="005661"/>
                </a:solidFill>
                <a:latin typeface="Fira Code"/>
                <a:ea typeface="Fira Code"/>
                <a:cs typeface="Fira Code"/>
                <a:sym typeface="Fira Code"/>
              </a:rPr>
              <a:t> (use_FU </a:t>
            </a:r>
            <a:r>
              <a:rPr b="1" lang="zh-CN" sz="1100">
                <a:solidFill>
                  <a:srgbClr val="FF5792"/>
                </a:solidFill>
                <a:latin typeface="Fira Code"/>
                <a:ea typeface="Fira Code"/>
                <a:cs typeface="Fira Code"/>
                <a:sym typeface="Fira Code"/>
              </a:rPr>
              <a:t>==</a:t>
            </a:r>
            <a:r>
              <a:rPr lang="zh-CN" sz="1100">
                <a:solidFill>
                  <a:srgbClr val="005661"/>
                </a:solidFill>
                <a:latin typeface="Fira Code"/>
                <a:ea typeface="Fira Code"/>
                <a:cs typeface="Fira Code"/>
                <a:sym typeface="Fira Code"/>
              </a:rPr>
              <a:t> </a:t>
            </a:r>
            <a:r>
              <a:rPr lang="zh-CN" sz="1100">
                <a:solidFill>
                  <a:srgbClr val="A88C00"/>
                </a:solidFill>
                <a:latin typeface="Fira Code"/>
                <a:ea typeface="Fira Code"/>
                <a:cs typeface="Fira Code"/>
                <a:sym typeface="Fira Code"/>
              </a:rPr>
              <a:t>`FU_JUMP</a:t>
            </a:r>
            <a:r>
              <a:rPr lang="zh-CN" sz="1100">
                <a:solidFill>
                  <a:srgbClr val="005661"/>
                </a:solidFill>
                <a:latin typeface="Fira Code"/>
                <a:ea typeface="Fira Code"/>
                <a:cs typeface="Fira Code"/>
                <a:sym typeface="Fira Code"/>
              </a:rPr>
              <a:t>)) </a:t>
            </a:r>
            <a:r>
              <a:rPr b="1" lang="zh-CN" sz="1100">
                <a:solidFill>
                  <a:srgbClr val="FF5792"/>
                </a:solidFill>
                <a:latin typeface="Fira Code"/>
                <a:ea typeface="Fira Code"/>
                <a:cs typeface="Fira Code"/>
                <a:sym typeface="Fira Code"/>
              </a:rPr>
              <a:t>begin</a:t>
            </a:r>
            <a:endParaRPr b="1" sz="1100">
              <a:solidFill>
                <a:srgbClr val="FF5792"/>
              </a:solidFill>
              <a:latin typeface="Fira Code"/>
              <a:ea typeface="Fira Code"/>
              <a:cs typeface="Fira Code"/>
              <a:sym typeface="Fira Code"/>
            </a:endParaRPr>
          </a:p>
          <a:p>
            <a:pPr indent="0" lvl="0" marL="0" rtl="0" algn="l">
              <a:lnSpc>
                <a:spcPct val="100000"/>
              </a:lnSpc>
              <a:spcBef>
                <a:spcPts val="0"/>
              </a:spcBef>
              <a:spcAft>
                <a:spcPts val="0"/>
              </a:spcAft>
              <a:buNone/>
            </a:pPr>
            <a:r>
              <a:rPr lang="zh-CN" sz="1100">
                <a:solidFill>
                  <a:srgbClr val="005661"/>
                </a:solidFill>
                <a:latin typeface="Fira Code"/>
                <a:ea typeface="Fira Code"/>
                <a:cs typeface="Fira Code"/>
                <a:sym typeface="Fira Code"/>
              </a:rPr>
              <a:t>           ctrl_stall </a:t>
            </a:r>
            <a:r>
              <a:rPr b="1" lang="zh-CN" sz="1100">
                <a:solidFill>
                  <a:srgbClr val="FF5792"/>
                </a:solidFill>
                <a:latin typeface="Fira Code"/>
                <a:ea typeface="Fira Code"/>
                <a:cs typeface="Fira Code"/>
                <a:sym typeface="Fira Code"/>
              </a:rPr>
              <a:t>&lt;=</a:t>
            </a:r>
            <a:r>
              <a:rPr lang="zh-CN" sz="1100">
                <a:solidFill>
                  <a:srgbClr val="005661"/>
                </a:solidFill>
                <a:latin typeface="Fira Code"/>
                <a:ea typeface="Fira Code"/>
                <a:cs typeface="Fira Code"/>
                <a:sym typeface="Fira Code"/>
              </a:rPr>
              <a:t> </a:t>
            </a:r>
            <a:r>
              <a:rPr lang="zh-CN" sz="1100">
                <a:solidFill>
                  <a:srgbClr val="5842FF"/>
                </a:solidFill>
                <a:latin typeface="Fira Code"/>
                <a:ea typeface="Fira Code"/>
                <a:cs typeface="Fira Code"/>
                <a:sym typeface="Fira Code"/>
              </a:rPr>
              <a:t>1</a:t>
            </a:r>
            <a:r>
              <a:rPr lang="zh-CN" sz="1100">
                <a:solidFill>
                  <a:srgbClr val="005661"/>
                </a:solidFill>
                <a:latin typeface="Fira Code"/>
                <a:ea typeface="Fira Code"/>
                <a:cs typeface="Fira Code"/>
                <a:sym typeface="Fira Code"/>
              </a:rPr>
              <a:t>;</a:t>
            </a:r>
            <a:endParaRPr sz="1100">
              <a:solidFill>
                <a:srgbClr val="005661"/>
              </a:solidFill>
              <a:latin typeface="Fira Code"/>
              <a:ea typeface="Fira Code"/>
              <a:cs typeface="Fira Code"/>
              <a:sym typeface="Fira Code"/>
            </a:endParaRPr>
          </a:p>
          <a:p>
            <a:pPr indent="0" lvl="0" marL="0" rtl="0" algn="l">
              <a:lnSpc>
                <a:spcPct val="100000"/>
              </a:lnSpc>
              <a:spcBef>
                <a:spcPts val="0"/>
              </a:spcBef>
              <a:spcAft>
                <a:spcPts val="0"/>
              </a:spcAft>
              <a:buNone/>
            </a:pPr>
            <a:r>
              <a:rPr lang="zh-CN" sz="1100">
                <a:solidFill>
                  <a:srgbClr val="005661"/>
                </a:solidFill>
                <a:latin typeface="Fira Code"/>
                <a:ea typeface="Fira Code"/>
                <a:cs typeface="Fira Code"/>
                <a:sym typeface="Fira Code"/>
              </a:rPr>
              <a:t>       </a:t>
            </a:r>
            <a:r>
              <a:rPr b="1" lang="zh-CN" sz="1100">
                <a:solidFill>
                  <a:srgbClr val="FF5792"/>
                </a:solidFill>
                <a:latin typeface="Fira Code"/>
                <a:ea typeface="Fira Code"/>
                <a:cs typeface="Fira Code"/>
                <a:sym typeface="Fira Code"/>
              </a:rPr>
              <a:t>end</a:t>
            </a:r>
            <a:endParaRPr b="1" sz="1100">
              <a:solidFill>
                <a:srgbClr val="FF5792"/>
              </a:solidFill>
              <a:latin typeface="Fira Code"/>
              <a:ea typeface="Fira Code"/>
              <a:cs typeface="Fira Code"/>
              <a:sym typeface="Fira Code"/>
            </a:endParaRPr>
          </a:p>
          <a:p>
            <a:pPr indent="0" lvl="0" marL="0" rtl="0" algn="l">
              <a:lnSpc>
                <a:spcPct val="100000"/>
              </a:lnSpc>
              <a:spcBef>
                <a:spcPts val="0"/>
              </a:spcBef>
              <a:spcAft>
                <a:spcPts val="0"/>
              </a:spcAft>
              <a:buNone/>
            </a:pPr>
            <a:r>
              <a:rPr lang="zh-CN" sz="1100">
                <a:solidFill>
                  <a:srgbClr val="005661"/>
                </a:solidFill>
                <a:latin typeface="Fira Code"/>
                <a:ea typeface="Fira Code"/>
                <a:cs typeface="Fira Code"/>
                <a:sym typeface="Fira Code"/>
              </a:rPr>
              <a:t>       </a:t>
            </a:r>
            <a:r>
              <a:rPr b="1" lang="zh-CN" sz="1100">
                <a:solidFill>
                  <a:srgbClr val="FF5792"/>
                </a:solidFill>
                <a:latin typeface="Fira Code"/>
                <a:ea typeface="Fira Code"/>
                <a:cs typeface="Fira Code"/>
                <a:sym typeface="Fira Code"/>
              </a:rPr>
              <a:t>else</a:t>
            </a:r>
            <a:r>
              <a:rPr lang="zh-CN" sz="1100">
                <a:solidFill>
                  <a:srgbClr val="005661"/>
                </a:solidFill>
                <a:latin typeface="Fira Code"/>
                <a:ea typeface="Fira Code"/>
                <a:cs typeface="Fira Code"/>
                <a:sym typeface="Fira Code"/>
              </a:rPr>
              <a:t> </a:t>
            </a:r>
            <a:r>
              <a:rPr b="1" lang="zh-CN" sz="1100">
                <a:solidFill>
                  <a:srgbClr val="FF5792"/>
                </a:solidFill>
                <a:latin typeface="Fira Code"/>
                <a:ea typeface="Fira Code"/>
                <a:cs typeface="Fira Code"/>
                <a:sym typeface="Fira Code"/>
              </a:rPr>
              <a:t>if</a:t>
            </a:r>
            <a:r>
              <a:rPr lang="zh-CN" sz="1100">
                <a:solidFill>
                  <a:srgbClr val="005661"/>
                </a:solidFill>
                <a:latin typeface="Fira Code"/>
                <a:ea typeface="Fira Code"/>
                <a:cs typeface="Fira Code"/>
                <a:sym typeface="Fira Code"/>
              </a:rPr>
              <a:t> (JUMP_done) </a:t>
            </a:r>
            <a:r>
              <a:rPr b="1" lang="zh-CN" sz="1100">
                <a:solidFill>
                  <a:srgbClr val="FF5792"/>
                </a:solidFill>
                <a:latin typeface="Fira Code"/>
                <a:ea typeface="Fira Code"/>
                <a:cs typeface="Fira Code"/>
                <a:sym typeface="Fira Code"/>
              </a:rPr>
              <a:t>begin</a:t>
            </a:r>
            <a:endParaRPr b="1" sz="1100">
              <a:solidFill>
                <a:srgbClr val="FF5792"/>
              </a:solidFill>
              <a:latin typeface="Fira Code"/>
              <a:ea typeface="Fira Code"/>
              <a:cs typeface="Fira Code"/>
              <a:sym typeface="Fira Code"/>
            </a:endParaRPr>
          </a:p>
          <a:p>
            <a:pPr indent="0" lvl="0" marL="0" rtl="0" algn="l">
              <a:lnSpc>
                <a:spcPct val="100000"/>
              </a:lnSpc>
              <a:spcBef>
                <a:spcPts val="0"/>
              </a:spcBef>
              <a:spcAft>
                <a:spcPts val="0"/>
              </a:spcAft>
              <a:buNone/>
            </a:pPr>
            <a:r>
              <a:rPr lang="zh-CN" sz="1100">
                <a:solidFill>
                  <a:srgbClr val="005661"/>
                </a:solidFill>
                <a:latin typeface="Fira Code"/>
                <a:ea typeface="Fira Code"/>
                <a:cs typeface="Fira Code"/>
                <a:sym typeface="Fira Code"/>
              </a:rPr>
              <a:t>           ctrl_stall </a:t>
            </a:r>
            <a:r>
              <a:rPr b="1" lang="zh-CN" sz="1100">
                <a:solidFill>
                  <a:srgbClr val="FF5792"/>
                </a:solidFill>
                <a:latin typeface="Fira Code"/>
                <a:ea typeface="Fira Code"/>
                <a:cs typeface="Fira Code"/>
                <a:sym typeface="Fira Code"/>
              </a:rPr>
              <a:t>&lt;=</a:t>
            </a:r>
            <a:r>
              <a:rPr lang="zh-CN" sz="1100">
                <a:solidFill>
                  <a:srgbClr val="005661"/>
                </a:solidFill>
                <a:latin typeface="Fira Code"/>
                <a:ea typeface="Fira Code"/>
                <a:cs typeface="Fira Code"/>
                <a:sym typeface="Fira Code"/>
              </a:rPr>
              <a:t> </a:t>
            </a:r>
            <a:r>
              <a:rPr lang="zh-CN" sz="1100">
                <a:solidFill>
                  <a:srgbClr val="5842FF"/>
                </a:solidFill>
                <a:latin typeface="Fira Code"/>
                <a:ea typeface="Fira Code"/>
                <a:cs typeface="Fira Code"/>
                <a:sym typeface="Fira Code"/>
              </a:rPr>
              <a:t>0</a:t>
            </a:r>
            <a:r>
              <a:rPr lang="zh-CN" sz="1100">
                <a:solidFill>
                  <a:srgbClr val="005661"/>
                </a:solidFill>
                <a:latin typeface="Fira Code"/>
                <a:ea typeface="Fira Code"/>
                <a:cs typeface="Fira Code"/>
                <a:sym typeface="Fira Code"/>
              </a:rPr>
              <a:t>;</a:t>
            </a:r>
            <a:endParaRPr sz="1100">
              <a:solidFill>
                <a:srgbClr val="005661"/>
              </a:solidFill>
              <a:latin typeface="Fira Code"/>
              <a:ea typeface="Fira Code"/>
              <a:cs typeface="Fira Code"/>
              <a:sym typeface="Fira Code"/>
            </a:endParaRPr>
          </a:p>
          <a:p>
            <a:pPr indent="0" lvl="0" marL="0" rtl="0" algn="l">
              <a:lnSpc>
                <a:spcPct val="100000"/>
              </a:lnSpc>
              <a:spcBef>
                <a:spcPts val="0"/>
              </a:spcBef>
              <a:spcAft>
                <a:spcPts val="0"/>
              </a:spcAft>
              <a:buNone/>
            </a:pPr>
            <a:r>
              <a:rPr lang="zh-CN" sz="1100">
                <a:solidFill>
                  <a:srgbClr val="005661"/>
                </a:solidFill>
                <a:latin typeface="Fira Code"/>
                <a:ea typeface="Fira Code"/>
                <a:cs typeface="Fira Code"/>
                <a:sym typeface="Fira Code"/>
              </a:rPr>
              <a:t>       </a:t>
            </a:r>
            <a:r>
              <a:rPr b="1" lang="zh-CN" sz="1100">
                <a:solidFill>
                  <a:srgbClr val="FF5792"/>
                </a:solidFill>
                <a:latin typeface="Fira Code"/>
                <a:ea typeface="Fira Code"/>
                <a:cs typeface="Fira Code"/>
                <a:sym typeface="Fira Code"/>
              </a:rPr>
              <a:t>end</a:t>
            </a:r>
            <a:endParaRPr b="1" sz="1100">
              <a:solidFill>
                <a:srgbClr val="FF5792"/>
              </a:solidFill>
              <a:latin typeface="Fira Code"/>
              <a:ea typeface="Fira Code"/>
              <a:cs typeface="Fira Code"/>
              <a:sym typeface="Fira Code"/>
            </a:endParaRPr>
          </a:p>
          <a:p>
            <a:pPr indent="0" lvl="0" marL="0" rtl="0" algn="l">
              <a:lnSpc>
                <a:spcPct val="100000"/>
              </a:lnSpc>
              <a:spcBef>
                <a:spcPts val="0"/>
              </a:spcBef>
              <a:spcAft>
                <a:spcPts val="0"/>
              </a:spcAft>
              <a:buNone/>
            </a:pPr>
            <a:r>
              <a:rPr lang="zh-CN" sz="1100">
                <a:solidFill>
                  <a:srgbClr val="005661"/>
                </a:solidFill>
                <a:latin typeface="Fira Code"/>
                <a:ea typeface="Fira Code"/>
                <a:cs typeface="Fira Code"/>
                <a:sym typeface="Fira Code"/>
              </a:rPr>
              <a:t>   </a:t>
            </a:r>
            <a:r>
              <a:rPr b="1" lang="zh-CN" sz="1100">
                <a:solidFill>
                  <a:srgbClr val="FF5792"/>
                </a:solidFill>
                <a:latin typeface="Fira Code"/>
                <a:ea typeface="Fira Code"/>
                <a:cs typeface="Fira Code"/>
                <a:sym typeface="Fira Code"/>
              </a:rPr>
              <a:t>end</a:t>
            </a:r>
            <a:endParaRPr b="1" sz="1100">
              <a:solidFill>
                <a:srgbClr val="FF5792"/>
              </a:solidFill>
              <a:latin typeface="Fira Code"/>
              <a:ea typeface="Fira Code"/>
              <a:cs typeface="Fira Code"/>
              <a:sym typeface="Fira Code"/>
            </a:endParaRPr>
          </a:p>
          <a:p>
            <a:pPr indent="0" lvl="0" marL="0" rtl="0" algn="l">
              <a:lnSpc>
                <a:spcPct val="100000"/>
              </a:lnSpc>
              <a:spcBef>
                <a:spcPts val="0"/>
              </a:spcBef>
              <a:spcAft>
                <a:spcPts val="0"/>
              </a:spcAft>
              <a:buNone/>
            </a:pPr>
            <a:r>
              <a:rPr b="1" lang="zh-CN" sz="1100">
                <a:solidFill>
                  <a:srgbClr val="FF5792"/>
                </a:solidFill>
                <a:latin typeface="Fira Code"/>
                <a:ea typeface="Fira Code"/>
                <a:cs typeface="Fira Code"/>
                <a:sym typeface="Fira Code"/>
              </a:rPr>
              <a:t>end</a:t>
            </a:r>
            <a:endParaRPr b="1" sz="1100">
              <a:solidFill>
                <a:srgbClr val="FF5792"/>
              </a:solidFill>
              <a:latin typeface="Fira Code"/>
              <a:ea typeface="Fira Code"/>
              <a:cs typeface="Fira Code"/>
              <a:sym typeface="Fira Code"/>
            </a:endParaRPr>
          </a:p>
          <a:p>
            <a:pPr indent="0" lvl="0" marL="0" rtl="0" algn="l">
              <a:lnSpc>
                <a:spcPct val="100000"/>
              </a:lnSpc>
              <a:spcBef>
                <a:spcPts val="0"/>
              </a:spcBef>
              <a:spcAft>
                <a:spcPts val="0"/>
              </a:spcAft>
              <a:buNone/>
            </a:pPr>
            <a:r>
              <a:t/>
            </a:r>
            <a:endParaRPr b="1" sz="1100">
              <a:solidFill>
                <a:srgbClr val="FF5792"/>
              </a:solidFill>
              <a:latin typeface="Fira Code"/>
              <a:ea typeface="Fira Code"/>
              <a:cs typeface="Fira Code"/>
              <a:sym typeface="Fira Cod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latin typeface="Avenir"/>
                <a:ea typeface="Avenir"/>
                <a:cs typeface="Avenir"/>
                <a:sym typeface="Avenir"/>
              </a:rPr>
              <a:t>Read Operands</a:t>
            </a:r>
            <a:endParaRPr>
              <a:latin typeface="Avenir"/>
              <a:ea typeface="Avenir"/>
              <a:cs typeface="Avenir"/>
              <a:sym typeface="Avenir"/>
            </a:endParaRPr>
          </a:p>
        </p:txBody>
      </p:sp>
      <p:sp>
        <p:nvSpPr>
          <p:cNvPr id="175" name="Google Shape;175;p30"/>
          <p:cNvSpPr txBox="1"/>
          <p:nvPr/>
        </p:nvSpPr>
        <p:spPr>
          <a:xfrm>
            <a:off x="311700" y="1017725"/>
            <a:ext cx="4821900" cy="4802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zh-CN" sz="1200">
                <a:solidFill>
                  <a:srgbClr val="8CA6A6"/>
                </a:solidFill>
                <a:latin typeface="Fira Code"/>
                <a:ea typeface="Fira Code"/>
                <a:cs typeface="Fira Code"/>
                <a:sym typeface="Fira Code"/>
              </a:rPr>
              <a:t>// JUMP</a:t>
            </a:r>
            <a:endParaRPr i="1" sz="1200">
              <a:solidFill>
                <a:srgbClr val="8CA6A6"/>
              </a:solidFill>
              <a:latin typeface="Fira Code"/>
              <a:ea typeface="Fira Code"/>
              <a:cs typeface="Fira Code"/>
              <a:sym typeface="Fira Code"/>
            </a:endParaRPr>
          </a:p>
          <a:p>
            <a:pPr indent="0" lvl="0" marL="0" rtl="0" algn="l">
              <a:lnSpc>
                <a:spcPct val="150000"/>
              </a:lnSpc>
              <a:spcBef>
                <a:spcPts val="0"/>
              </a:spcBef>
              <a:spcAft>
                <a:spcPts val="0"/>
              </a:spcAft>
              <a:buNone/>
            </a:pPr>
            <a:r>
              <a:rPr b="1" lang="zh-CN" sz="1200">
                <a:solidFill>
                  <a:srgbClr val="FF5792"/>
                </a:solidFill>
                <a:latin typeface="Fira Code"/>
                <a:ea typeface="Fira Code"/>
                <a:cs typeface="Fira Code"/>
                <a:sym typeface="Fira Code"/>
              </a:rPr>
              <a:t>if</a:t>
            </a:r>
            <a:r>
              <a:rPr lang="zh-CN" sz="1200">
                <a:solidFill>
                  <a:srgbClr val="005661"/>
                </a:solidFill>
                <a:latin typeface="Fira Code"/>
                <a:ea typeface="Fira Code"/>
                <a:cs typeface="Fira Code"/>
                <a:sym typeface="Fira Code"/>
              </a:rPr>
              <a:t> (FUS[</a:t>
            </a:r>
            <a:r>
              <a:rPr lang="zh-CN" sz="1200">
                <a:solidFill>
                  <a:srgbClr val="A88C00"/>
                </a:solidFill>
                <a:latin typeface="Fira Code"/>
                <a:ea typeface="Fira Code"/>
                <a:cs typeface="Fira Code"/>
                <a:sym typeface="Fira Code"/>
              </a:rPr>
              <a:t>`FU_JUMP</a:t>
            </a:r>
            <a:r>
              <a:rPr lang="zh-CN" sz="1200">
                <a:solidFill>
                  <a:srgbClr val="005661"/>
                </a:solidFill>
                <a:latin typeface="Fira Code"/>
                <a:ea typeface="Fira Code"/>
                <a:cs typeface="Fira Code"/>
                <a:sym typeface="Fira Code"/>
              </a:rPr>
              <a:t>][</a:t>
            </a:r>
            <a:r>
              <a:rPr lang="zh-CN" sz="1200">
                <a:solidFill>
                  <a:srgbClr val="A88C00"/>
                </a:solidFill>
                <a:latin typeface="Fira Code"/>
                <a:ea typeface="Fira Code"/>
                <a:cs typeface="Fira Code"/>
                <a:sym typeface="Fira Code"/>
              </a:rPr>
              <a:t>`RDY1</a:t>
            </a:r>
            <a:r>
              <a:rPr lang="zh-CN" sz="1200">
                <a:solidFill>
                  <a:srgbClr val="005661"/>
                </a:solidFill>
                <a:latin typeface="Fira Code"/>
                <a:ea typeface="Fira Code"/>
                <a:cs typeface="Fira Code"/>
                <a:sym typeface="Fira Code"/>
              </a:rPr>
              <a:t>] </a:t>
            </a:r>
            <a:r>
              <a:rPr b="1" lang="zh-CN" sz="1200">
                <a:solidFill>
                  <a:srgbClr val="FF5792"/>
                </a:solidFill>
                <a:latin typeface="Fira Code"/>
                <a:ea typeface="Fira Code"/>
                <a:cs typeface="Fira Code"/>
                <a:sym typeface="Fira Code"/>
              </a:rPr>
              <a:t>&amp;</a:t>
            </a:r>
            <a:r>
              <a:rPr lang="zh-CN" sz="1200">
                <a:solidFill>
                  <a:srgbClr val="005661"/>
                </a:solidFill>
                <a:latin typeface="Fira Code"/>
                <a:ea typeface="Fira Code"/>
                <a:cs typeface="Fira Code"/>
                <a:sym typeface="Fira Code"/>
              </a:rPr>
              <a:t> FUS[</a:t>
            </a:r>
            <a:r>
              <a:rPr lang="zh-CN" sz="1200">
                <a:solidFill>
                  <a:srgbClr val="A88C00"/>
                </a:solidFill>
                <a:latin typeface="Fira Code"/>
                <a:ea typeface="Fira Code"/>
                <a:cs typeface="Fira Code"/>
                <a:sym typeface="Fira Code"/>
              </a:rPr>
              <a:t>`FU_JUMP</a:t>
            </a:r>
            <a:r>
              <a:rPr lang="zh-CN" sz="1200">
                <a:solidFill>
                  <a:srgbClr val="005661"/>
                </a:solidFill>
                <a:latin typeface="Fira Code"/>
                <a:ea typeface="Fira Code"/>
                <a:cs typeface="Fira Code"/>
                <a:sym typeface="Fira Code"/>
              </a:rPr>
              <a:t>][</a:t>
            </a:r>
            <a:r>
              <a:rPr lang="zh-CN" sz="1200">
                <a:solidFill>
                  <a:srgbClr val="A88C00"/>
                </a:solidFill>
                <a:latin typeface="Fira Code"/>
                <a:ea typeface="Fira Code"/>
                <a:cs typeface="Fira Code"/>
                <a:sym typeface="Fira Code"/>
              </a:rPr>
              <a:t>`RDY2</a:t>
            </a:r>
            <a:r>
              <a:rPr lang="zh-CN" sz="1200">
                <a:solidFill>
                  <a:srgbClr val="005661"/>
                </a:solidFill>
                <a:latin typeface="Fira Code"/>
                <a:ea typeface="Fira Code"/>
                <a:cs typeface="Fira Code"/>
                <a:sym typeface="Fira Code"/>
              </a:rPr>
              <a:t>]) </a:t>
            </a:r>
            <a:r>
              <a:rPr b="1" lang="zh-CN" sz="1200">
                <a:solidFill>
                  <a:srgbClr val="FF5792"/>
                </a:solidFill>
                <a:latin typeface="Fira Code"/>
                <a:ea typeface="Fira Code"/>
                <a:cs typeface="Fira Code"/>
                <a:sym typeface="Fira Code"/>
              </a:rPr>
              <a:t>begin</a:t>
            </a:r>
            <a:endParaRPr b="1" sz="1200">
              <a:solidFill>
                <a:srgbClr val="FF5792"/>
              </a:solidFill>
              <a:latin typeface="Fira Code"/>
              <a:ea typeface="Fira Code"/>
              <a:cs typeface="Fira Code"/>
              <a:sym typeface="Fira Code"/>
            </a:endParaRPr>
          </a:p>
          <a:p>
            <a:pPr indent="0" lvl="0" marL="0" rtl="0" algn="l">
              <a:lnSpc>
                <a:spcPct val="150000"/>
              </a:lnSpc>
              <a:spcBef>
                <a:spcPts val="0"/>
              </a:spcBef>
              <a:spcAft>
                <a:spcPts val="0"/>
              </a:spcAft>
              <a:buNone/>
            </a:pPr>
            <a:r>
              <a:rPr lang="zh-CN" sz="1200">
                <a:solidFill>
                  <a:srgbClr val="005661"/>
                </a:solidFill>
                <a:latin typeface="Fira Code"/>
                <a:ea typeface="Fira Code"/>
                <a:cs typeface="Fira Code"/>
                <a:sym typeface="Fira Code"/>
              </a:rPr>
              <a:t>   ALU_en </a:t>
            </a:r>
            <a:r>
              <a:rPr b="1" lang="zh-CN" sz="1200">
                <a:solidFill>
                  <a:srgbClr val="FF5792"/>
                </a:solidFill>
                <a:latin typeface="Fira Code"/>
                <a:ea typeface="Fira Code"/>
                <a:cs typeface="Fira Code"/>
                <a:sym typeface="Fira Code"/>
              </a:rPr>
              <a:t>=</a:t>
            </a:r>
            <a:r>
              <a:rPr lang="zh-CN" sz="1200">
                <a:solidFill>
                  <a:srgbClr val="005661"/>
                </a:solidFill>
                <a:latin typeface="Fira Code"/>
                <a:ea typeface="Fira Code"/>
                <a:cs typeface="Fira Code"/>
                <a:sym typeface="Fira Code"/>
              </a:rPr>
              <a:t> </a:t>
            </a:r>
            <a:r>
              <a:rPr lang="zh-CN" sz="1200">
                <a:solidFill>
                  <a:srgbClr val="5842FF"/>
                </a:solidFill>
                <a:latin typeface="Fira Code"/>
                <a:ea typeface="Fira Code"/>
                <a:cs typeface="Fira Code"/>
                <a:sym typeface="Fira Code"/>
              </a:rPr>
              <a:t>1'b0</a:t>
            </a:r>
            <a:r>
              <a:rPr lang="zh-CN" sz="1200">
                <a:solidFill>
                  <a:srgbClr val="005661"/>
                </a:solidFill>
                <a:latin typeface="Fira Code"/>
                <a:ea typeface="Fira Code"/>
                <a:cs typeface="Fira Code"/>
                <a:sym typeface="Fira Code"/>
              </a:rPr>
              <a:t>;</a:t>
            </a:r>
            <a:endParaRPr sz="1200">
              <a:solidFill>
                <a:srgbClr val="005661"/>
              </a:solidFill>
              <a:latin typeface="Fira Code"/>
              <a:ea typeface="Fira Code"/>
              <a:cs typeface="Fira Code"/>
              <a:sym typeface="Fira Code"/>
            </a:endParaRPr>
          </a:p>
          <a:p>
            <a:pPr indent="0" lvl="0" marL="0" rtl="0" algn="l">
              <a:lnSpc>
                <a:spcPct val="150000"/>
              </a:lnSpc>
              <a:spcBef>
                <a:spcPts val="0"/>
              </a:spcBef>
              <a:spcAft>
                <a:spcPts val="0"/>
              </a:spcAft>
              <a:buNone/>
            </a:pPr>
            <a:r>
              <a:rPr lang="zh-CN" sz="1200">
                <a:solidFill>
                  <a:srgbClr val="005661"/>
                </a:solidFill>
                <a:latin typeface="Fira Code"/>
                <a:ea typeface="Fira Code"/>
                <a:cs typeface="Fira Code"/>
                <a:sym typeface="Fira Code"/>
              </a:rPr>
              <a:t>   MEM_en </a:t>
            </a:r>
            <a:r>
              <a:rPr b="1" lang="zh-CN" sz="1200">
                <a:solidFill>
                  <a:srgbClr val="FF5792"/>
                </a:solidFill>
                <a:latin typeface="Fira Code"/>
                <a:ea typeface="Fira Code"/>
                <a:cs typeface="Fira Code"/>
                <a:sym typeface="Fira Code"/>
              </a:rPr>
              <a:t>=</a:t>
            </a:r>
            <a:r>
              <a:rPr lang="zh-CN" sz="1200">
                <a:solidFill>
                  <a:srgbClr val="005661"/>
                </a:solidFill>
                <a:latin typeface="Fira Code"/>
                <a:ea typeface="Fira Code"/>
                <a:cs typeface="Fira Code"/>
                <a:sym typeface="Fira Code"/>
              </a:rPr>
              <a:t> </a:t>
            </a:r>
            <a:r>
              <a:rPr lang="zh-CN" sz="1200">
                <a:solidFill>
                  <a:srgbClr val="5842FF"/>
                </a:solidFill>
                <a:latin typeface="Fira Code"/>
                <a:ea typeface="Fira Code"/>
                <a:cs typeface="Fira Code"/>
                <a:sym typeface="Fira Code"/>
              </a:rPr>
              <a:t>1'b0</a:t>
            </a:r>
            <a:r>
              <a:rPr lang="zh-CN" sz="1200">
                <a:solidFill>
                  <a:srgbClr val="005661"/>
                </a:solidFill>
                <a:latin typeface="Fira Code"/>
                <a:ea typeface="Fira Code"/>
                <a:cs typeface="Fira Code"/>
                <a:sym typeface="Fira Code"/>
              </a:rPr>
              <a:t>;</a:t>
            </a:r>
            <a:endParaRPr sz="1200">
              <a:solidFill>
                <a:srgbClr val="005661"/>
              </a:solidFill>
              <a:latin typeface="Fira Code"/>
              <a:ea typeface="Fira Code"/>
              <a:cs typeface="Fira Code"/>
              <a:sym typeface="Fira Code"/>
            </a:endParaRPr>
          </a:p>
          <a:p>
            <a:pPr indent="0" lvl="0" marL="0" rtl="0" algn="l">
              <a:lnSpc>
                <a:spcPct val="150000"/>
              </a:lnSpc>
              <a:spcBef>
                <a:spcPts val="0"/>
              </a:spcBef>
              <a:spcAft>
                <a:spcPts val="0"/>
              </a:spcAft>
              <a:buNone/>
            </a:pPr>
            <a:r>
              <a:rPr lang="zh-CN" sz="1200">
                <a:solidFill>
                  <a:srgbClr val="005661"/>
                </a:solidFill>
                <a:latin typeface="Fira Code"/>
                <a:ea typeface="Fira Code"/>
                <a:cs typeface="Fira Code"/>
                <a:sym typeface="Fira Code"/>
              </a:rPr>
              <a:t>   MUL_en </a:t>
            </a:r>
            <a:r>
              <a:rPr b="1" lang="zh-CN" sz="1200">
                <a:solidFill>
                  <a:srgbClr val="FF5792"/>
                </a:solidFill>
                <a:latin typeface="Fira Code"/>
                <a:ea typeface="Fira Code"/>
                <a:cs typeface="Fira Code"/>
                <a:sym typeface="Fira Code"/>
              </a:rPr>
              <a:t>=</a:t>
            </a:r>
            <a:r>
              <a:rPr lang="zh-CN" sz="1200">
                <a:solidFill>
                  <a:srgbClr val="005661"/>
                </a:solidFill>
                <a:latin typeface="Fira Code"/>
                <a:ea typeface="Fira Code"/>
                <a:cs typeface="Fira Code"/>
                <a:sym typeface="Fira Code"/>
              </a:rPr>
              <a:t> </a:t>
            </a:r>
            <a:r>
              <a:rPr lang="zh-CN" sz="1200">
                <a:solidFill>
                  <a:srgbClr val="5842FF"/>
                </a:solidFill>
                <a:latin typeface="Fira Code"/>
                <a:ea typeface="Fira Code"/>
                <a:cs typeface="Fira Code"/>
                <a:sym typeface="Fira Code"/>
              </a:rPr>
              <a:t>1'b0</a:t>
            </a:r>
            <a:r>
              <a:rPr lang="zh-CN" sz="1200">
                <a:solidFill>
                  <a:srgbClr val="005661"/>
                </a:solidFill>
                <a:latin typeface="Fira Code"/>
                <a:ea typeface="Fira Code"/>
                <a:cs typeface="Fira Code"/>
                <a:sym typeface="Fira Code"/>
              </a:rPr>
              <a:t>;</a:t>
            </a:r>
            <a:endParaRPr sz="1200">
              <a:solidFill>
                <a:srgbClr val="005661"/>
              </a:solidFill>
              <a:latin typeface="Fira Code"/>
              <a:ea typeface="Fira Code"/>
              <a:cs typeface="Fira Code"/>
              <a:sym typeface="Fira Code"/>
            </a:endParaRPr>
          </a:p>
          <a:p>
            <a:pPr indent="0" lvl="0" marL="0" rtl="0" algn="l">
              <a:lnSpc>
                <a:spcPct val="150000"/>
              </a:lnSpc>
              <a:spcBef>
                <a:spcPts val="0"/>
              </a:spcBef>
              <a:spcAft>
                <a:spcPts val="0"/>
              </a:spcAft>
              <a:buNone/>
            </a:pPr>
            <a:r>
              <a:rPr lang="zh-CN" sz="1200">
                <a:solidFill>
                  <a:srgbClr val="005661"/>
                </a:solidFill>
                <a:latin typeface="Fira Code"/>
                <a:ea typeface="Fira Code"/>
                <a:cs typeface="Fira Code"/>
                <a:sym typeface="Fira Code"/>
              </a:rPr>
              <a:t>   DIV_en </a:t>
            </a:r>
            <a:r>
              <a:rPr b="1" lang="zh-CN" sz="1200">
                <a:solidFill>
                  <a:srgbClr val="FF5792"/>
                </a:solidFill>
                <a:latin typeface="Fira Code"/>
                <a:ea typeface="Fira Code"/>
                <a:cs typeface="Fira Code"/>
                <a:sym typeface="Fira Code"/>
              </a:rPr>
              <a:t>=</a:t>
            </a:r>
            <a:r>
              <a:rPr lang="zh-CN" sz="1200">
                <a:solidFill>
                  <a:srgbClr val="005661"/>
                </a:solidFill>
                <a:latin typeface="Fira Code"/>
                <a:ea typeface="Fira Code"/>
                <a:cs typeface="Fira Code"/>
                <a:sym typeface="Fira Code"/>
              </a:rPr>
              <a:t> </a:t>
            </a:r>
            <a:r>
              <a:rPr lang="zh-CN" sz="1200">
                <a:solidFill>
                  <a:srgbClr val="5842FF"/>
                </a:solidFill>
                <a:latin typeface="Fira Code"/>
                <a:ea typeface="Fira Code"/>
                <a:cs typeface="Fira Code"/>
                <a:sym typeface="Fira Code"/>
              </a:rPr>
              <a:t>1'b0</a:t>
            </a:r>
            <a:r>
              <a:rPr lang="zh-CN" sz="1200">
                <a:solidFill>
                  <a:srgbClr val="005661"/>
                </a:solidFill>
                <a:latin typeface="Fira Code"/>
                <a:ea typeface="Fira Code"/>
                <a:cs typeface="Fira Code"/>
                <a:sym typeface="Fira Code"/>
              </a:rPr>
              <a:t>;</a:t>
            </a:r>
            <a:endParaRPr sz="1200">
              <a:solidFill>
                <a:srgbClr val="005661"/>
              </a:solidFill>
              <a:latin typeface="Fira Code"/>
              <a:ea typeface="Fira Code"/>
              <a:cs typeface="Fira Code"/>
              <a:sym typeface="Fira Code"/>
            </a:endParaRPr>
          </a:p>
          <a:p>
            <a:pPr indent="0" lvl="0" marL="0" rtl="0" algn="l">
              <a:lnSpc>
                <a:spcPct val="150000"/>
              </a:lnSpc>
              <a:spcBef>
                <a:spcPts val="0"/>
              </a:spcBef>
              <a:spcAft>
                <a:spcPts val="0"/>
              </a:spcAft>
              <a:buNone/>
            </a:pPr>
            <a:r>
              <a:rPr lang="zh-CN" sz="1200">
                <a:solidFill>
                  <a:srgbClr val="005661"/>
                </a:solidFill>
                <a:latin typeface="Fira Code"/>
                <a:ea typeface="Fira Code"/>
                <a:cs typeface="Fira Code"/>
                <a:sym typeface="Fira Code"/>
              </a:rPr>
              <a:t>   JUMP_en </a:t>
            </a:r>
            <a:r>
              <a:rPr b="1" lang="zh-CN" sz="1200">
                <a:solidFill>
                  <a:srgbClr val="FF5792"/>
                </a:solidFill>
                <a:latin typeface="Fira Code"/>
                <a:ea typeface="Fira Code"/>
                <a:cs typeface="Fira Code"/>
                <a:sym typeface="Fira Code"/>
              </a:rPr>
              <a:t>=</a:t>
            </a:r>
            <a:r>
              <a:rPr lang="zh-CN" sz="1200">
                <a:solidFill>
                  <a:srgbClr val="005661"/>
                </a:solidFill>
                <a:latin typeface="Fira Code"/>
                <a:ea typeface="Fira Code"/>
                <a:cs typeface="Fira Code"/>
                <a:sym typeface="Fira Code"/>
              </a:rPr>
              <a:t> </a:t>
            </a:r>
            <a:r>
              <a:rPr lang="zh-CN" sz="1200">
                <a:solidFill>
                  <a:srgbClr val="5842FF"/>
                </a:solidFill>
                <a:latin typeface="Fira Code"/>
                <a:ea typeface="Fira Code"/>
                <a:cs typeface="Fira Code"/>
                <a:sym typeface="Fira Code"/>
              </a:rPr>
              <a:t>1'b1</a:t>
            </a:r>
            <a:r>
              <a:rPr lang="zh-CN" sz="1200">
                <a:solidFill>
                  <a:srgbClr val="005661"/>
                </a:solidFill>
                <a:latin typeface="Fira Code"/>
                <a:ea typeface="Fira Code"/>
                <a:cs typeface="Fira Code"/>
                <a:sym typeface="Fira Code"/>
              </a:rPr>
              <a:t>;</a:t>
            </a:r>
            <a:endParaRPr sz="1200">
              <a:solidFill>
                <a:srgbClr val="005661"/>
              </a:solidFill>
              <a:latin typeface="Fira Code"/>
              <a:ea typeface="Fira Code"/>
              <a:cs typeface="Fira Code"/>
              <a:sym typeface="Fira Code"/>
            </a:endParaRPr>
          </a:p>
          <a:p>
            <a:pPr indent="0" lvl="0" marL="0" rtl="0" algn="l">
              <a:lnSpc>
                <a:spcPct val="150000"/>
              </a:lnSpc>
              <a:spcBef>
                <a:spcPts val="0"/>
              </a:spcBef>
              <a:spcAft>
                <a:spcPts val="0"/>
              </a:spcAft>
              <a:buNone/>
            </a:pPr>
            <a:r>
              <a:t/>
            </a:r>
            <a:endParaRPr sz="1200">
              <a:solidFill>
                <a:srgbClr val="005661"/>
              </a:solidFill>
              <a:latin typeface="Fira Code"/>
              <a:ea typeface="Fira Code"/>
              <a:cs typeface="Fira Code"/>
              <a:sym typeface="Fira Code"/>
            </a:endParaRPr>
          </a:p>
          <a:p>
            <a:pPr indent="0" lvl="0" marL="0" rtl="0" algn="l">
              <a:lnSpc>
                <a:spcPct val="150000"/>
              </a:lnSpc>
              <a:spcBef>
                <a:spcPts val="0"/>
              </a:spcBef>
              <a:spcAft>
                <a:spcPts val="0"/>
              </a:spcAft>
              <a:buNone/>
            </a:pPr>
            <a:r>
              <a:rPr lang="zh-CN" sz="1200">
                <a:solidFill>
                  <a:srgbClr val="005661"/>
                </a:solidFill>
                <a:latin typeface="Fira Code"/>
                <a:ea typeface="Fira Code"/>
                <a:cs typeface="Fira Code"/>
                <a:sym typeface="Fira Code"/>
              </a:rPr>
              <a:t>   JUMP_op </a:t>
            </a:r>
            <a:r>
              <a:rPr b="1" lang="zh-CN" sz="1200">
                <a:solidFill>
                  <a:srgbClr val="FF5792"/>
                </a:solidFill>
                <a:latin typeface="Fira Code"/>
                <a:ea typeface="Fira Code"/>
                <a:cs typeface="Fira Code"/>
                <a:sym typeface="Fira Code"/>
              </a:rPr>
              <a:t>=</a:t>
            </a:r>
            <a:r>
              <a:rPr lang="zh-CN" sz="1200">
                <a:solidFill>
                  <a:srgbClr val="005661"/>
                </a:solidFill>
                <a:latin typeface="Fira Code"/>
                <a:ea typeface="Fira Code"/>
                <a:cs typeface="Fira Code"/>
                <a:sym typeface="Fira Code"/>
              </a:rPr>
              <a:t> FUS[</a:t>
            </a:r>
            <a:r>
              <a:rPr lang="zh-CN" sz="1200">
                <a:solidFill>
                  <a:srgbClr val="A88C00"/>
                </a:solidFill>
                <a:latin typeface="Fira Code"/>
                <a:ea typeface="Fira Code"/>
                <a:cs typeface="Fira Code"/>
                <a:sym typeface="Fira Code"/>
              </a:rPr>
              <a:t>`FU_JUMP</a:t>
            </a:r>
            <a:r>
              <a:rPr lang="zh-CN" sz="1200">
                <a:solidFill>
                  <a:srgbClr val="005661"/>
                </a:solidFill>
                <a:latin typeface="Fira Code"/>
                <a:ea typeface="Fira Code"/>
                <a:cs typeface="Fira Code"/>
                <a:sym typeface="Fira Code"/>
              </a:rPr>
              <a:t>][</a:t>
            </a:r>
            <a:r>
              <a:rPr lang="zh-CN" sz="1200">
                <a:solidFill>
                  <a:srgbClr val="A88C00"/>
                </a:solidFill>
                <a:latin typeface="Fira Code"/>
                <a:ea typeface="Fira Code"/>
                <a:cs typeface="Fira Code"/>
                <a:sym typeface="Fira Code"/>
              </a:rPr>
              <a:t>`OP_H</a:t>
            </a:r>
            <a:r>
              <a:rPr lang="zh-CN" sz="1200">
                <a:solidFill>
                  <a:srgbClr val="005661"/>
                </a:solidFill>
                <a:latin typeface="Fira Code"/>
                <a:ea typeface="Fira Code"/>
                <a:cs typeface="Fira Code"/>
                <a:sym typeface="Fira Code"/>
              </a:rPr>
              <a:t>:</a:t>
            </a:r>
            <a:r>
              <a:rPr lang="zh-CN" sz="1200">
                <a:solidFill>
                  <a:srgbClr val="A88C00"/>
                </a:solidFill>
                <a:latin typeface="Fira Code"/>
                <a:ea typeface="Fira Code"/>
                <a:cs typeface="Fira Code"/>
                <a:sym typeface="Fira Code"/>
              </a:rPr>
              <a:t>`OP_L</a:t>
            </a:r>
            <a:r>
              <a:rPr lang="zh-CN" sz="1200">
                <a:solidFill>
                  <a:srgbClr val="005661"/>
                </a:solidFill>
                <a:latin typeface="Fira Code"/>
                <a:ea typeface="Fira Code"/>
                <a:cs typeface="Fira Code"/>
                <a:sym typeface="Fira Code"/>
              </a:rPr>
              <a:t>];</a:t>
            </a:r>
            <a:endParaRPr sz="1200">
              <a:solidFill>
                <a:srgbClr val="005661"/>
              </a:solidFill>
              <a:latin typeface="Fira Code"/>
              <a:ea typeface="Fira Code"/>
              <a:cs typeface="Fira Code"/>
              <a:sym typeface="Fira Code"/>
            </a:endParaRPr>
          </a:p>
          <a:p>
            <a:pPr indent="0" lvl="0" marL="0" rtl="0" algn="l">
              <a:lnSpc>
                <a:spcPct val="150000"/>
              </a:lnSpc>
              <a:spcBef>
                <a:spcPts val="0"/>
              </a:spcBef>
              <a:spcAft>
                <a:spcPts val="0"/>
              </a:spcAft>
              <a:buNone/>
            </a:pPr>
            <a:r>
              <a:rPr lang="zh-CN" sz="1200">
                <a:solidFill>
                  <a:srgbClr val="005661"/>
                </a:solidFill>
                <a:latin typeface="Fira Code"/>
                <a:ea typeface="Fira Code"/>
                <a:cs typeface="Fira Code"/>
                <a:sym typeface="Fira Code"/>
              </a:rPr>
              <a:t>   rs1_ctrl </a:t>
            </a:r>
            <a:r>
              <a:rPr b="1" lang="zh-CN" sz="1200">
                <a:solidFill>
                  <a:srgbClr val="FF5792"/>
                </a:solidFill>
                <a:latin typeface="Fira Code"/>
                <a:ea typeface="Fira Code"/>
                <a:cs typeface="Fira Code"/>
                <a:sym typeface="Fira Code"/>
              </a:rPr>
              <a:t>=</a:t>
            </a:r>
            <a:r>
              <a:rPr lang="zh-CN" sz="1200">
                <a:solidFill>
                  <a:srgbClr val="005661"/>
                </a:solidFill>
                <a:latin typeface="Fira Code"/>
                <a:ea typeface="Fira Code"/>
                <a:cs typeface="Fira Code"/>
                <a:sym typeface="Fira Code"/>
              </a:rPr>
              <a:t> FUS[</a:t>
            </a:r>
            <a:r>
              <a:rPr lang="zh-CN" sz="1200">
                <a:solidFill>
                  <a:srgbClr val="A88C00"/>
                </a:solidFill>
                <a:latin typeface="Fira Code"/>
                <a:ea typeface="Fira Code"/>
                <a:cs typeface="Fira Code"/>
                <a:sym typeface="Fira Code"/>
              </a:rPr>
              <a:t>`FU_JUMP</a:t>
            </a:r>
            <a:r>
              <a:rPr lang="zh-CN" sz="1200">
                <a:solidFill>
                  <a:srgbClr val="005661"/>
                </a:solidFill>
                <a:latin typeface="Fira Code"/>
                <a:ea typeface="Fira Code"/>
                <a:cs typeface="Fira Code"/>
                <a:sym typeface="Fira Code"/>
              </a:rPr>
              <a:t>][</a:t>
            </a:r>
            <a:r>
              <a:rPr lang="zh-CN" sz="1200">
                <a:solidFill>
                  <a:srgbClr val="A88C00"/>
                </a:solidFill>
                <a:latin typeface="Fira Code"/>
                <a:ea typeface="Fira Code"/>
                <a:cs typeface="Fira Code"/>
                <a:sym typeface="Fira Code"/>
              </a:rPr>
              <a:t>`SRC1_H</a:t>
            </a:r>
            <a:r>
              <a:rPr lang="zh-CN" sz="1200">
                <a:solidFill>
                  <a:srgbClr val="005661"/>
                </a:solidFill>
                <a:latin typeface="Fira Code"/>
                <a:ea typeface="Fira Code"/>
                <a:cs typeface="Fira Code"/>
                <a:sym typeface="Fira Code"/>
              </a:rPr>
              <a:t>:</a:t>
            </a:r>
            <a:r>
              <a:rPr lang="zh-CN" sz="1200">
                <a:solidFill>
                  <a:srgbClr val="A88C00"/>
                </a:solidFill>
                <a:latin typeface="Fira Code"/>
                <a:ea typeface="Fira Code"/>
                <a:cs typeface="Fira Code"/>
                <a:sym typeface="Fira Code"/>
              </a:rPr>
              <a:t>`SRC1_L</a:t>
            </a:r>
            <a:r>
              <a:rPr lang="zh-CN" sz="1200">
                <a:solidFill>
                  <a:srgbClr val="005661"/>
                </a:solidFill>
                <a:latin typeface="Fira Code"/>
                <a:ea typeface="Fira Code"/>
                <a:cs typeface="Fira Code"/>
                <a:sym typeface="Fira Code"/>
              </a:rPr>
              <a:t>];</a:t>
            </a:r>
            <a:endParaRPr sz="1200">
              <a:solidFill>
                <a:srgbClr val="005661"/>
              </a:solidFill>
              <a:latin typeface="Fira Code"/>
              <a:ea typeface="Fira Code"/>
              <a:cs typeface="Fira Code"/>
              <a:sym typeface="Fira Code"/>
            </a:endParaRPr>
          </a:p>
          <a:p>
            <a:pPr indent="0" lvl="0" marL="0" rtl="0" algn="l">
              <a:lnSpc>
                <a:spcPct val="150000"/>
              </a:lnSpc>
              <a:spcBef>
                <a:spcPts val="0"/>
              </a:spcBef>
              <a:spcAft>
                <a:spcPts val="0"/>
              </a:spcAft>
              <a:buNone/>
            </a:pPr>
            <a:r>
              <a:rPr lang="zh-CN" sz="1200">
                <a:solidFill>
                  <a:srgbClr val="005661"/>
                </a:solidFill>
                <a:latin typeface="Fira Code"/>
                <a:ea typeface="Fira Code"/>
                <a:cs typeface="Fira Code"/>
                <a:sym typeface="Fira Code"/>
              </a:rPr>
              <a:t>   rs2_ctrl </a:t>
            </a:r>
            <a:r>
              <a:rPr b="1" lang="zh-CN" sz="1200">
                <a:solidFill>
                  <a:srgbClr val="FF5792"/>
                </a:solidFill>
                <a:latin typeface="Fira Code"/>
                <a:ea typeface="Fira Code"/>
                <a:cs typeface="Fira Code"/>
                <a:sym typeface="Fira Code"/>
              </a:rPr>
              <a:t>=</a:t>
            </a:r>
            <a:r>
              <a:rPr lang="zh-CN" sz="1200">
                <a:solidFill>
                  <a:srgbClr val="005661"/>
                </a:solidFill>
                <a:latin typeface="Fira Code"/>
                <a:ea typeface="Fira Code"/>
                <a:cs typeface="Fira Code"/>
                <a:sym typeface="Fira Code"/>
              </a:rPr>
              <a:t> FUS[</a:t>
            </a:r>
            <a:r>
              <a:rPr lang="zh-CN" sz="1200">
                <a:solidFill>
                  <a:srgbClr val="A88C00"/>
                </a:solidFill>
                <a:latin typeface="Fira Code"/>
                <a:ea typeface="Fira Code"/>
                <a:cs typeface="Fira Code"/>
                <a:sym typeface="Fira Code"/>
              </a:rPr>
              <a:t>`FU_JUMP</a:t>
            </a:r>
            <a:r>
              <a:rPr lang="zh-CN" sz="1200">
                <a:solidFill>
                  <a:srgbClr val="005661"/>
                </a:solidFill>
                <a:latin typeface="Fira Code"/>
                <a:ea typeface="Fira Code"/>
                <a:cs typeface="Fira Code"/>
                <a:sym typeface="Fira Code"/>
              </a:rPr>
              <a:t>][</a:t>
            </a:r>
            <a:r>
              <a:rPr lang="zh-CN" sz="1200">
                <a:solidFill>
                  <a:srgbClr val="A88C00"/>
                </a:solidFill>
                <a:latin typeface="Fira Code"/>
                <a:ea typeface="Fira Code"/>
                <a:cs typeface="Fira Code"/>
                <a:sym typeface="Fira Code"/>
              </a:rPr>
              <a:t>`SRC2_H</a:t>
            </a:r>
            <a:r>
              <a:rPr lang="zh-CN" sz="1200">
                <a:solidFill>
                  <a:srgbClr val="005661"/>
                </a:solidFill>
                <a:latin typeface="Fira Code"/>
                <a:ea typeface="Fira Code"/>
                <a:cs typeface="Fira Code"/>
                <a:sym typeface="Fira Code"/>
              </a:rPr>
              <a:t>:</a:t>
            </a:r>
            <a:r>
              <a:rPr lang="zh-CN" sz="1200">
                <a:solidFill>
                  <a:srgbClr val="A88C00"/>
                </a:solidFill>
                <a:latin typeface="Fira Code"/>
                <a:ea typeface="Fira Code"/>
                <a:cs typeface="Fira Code"/>
                <a:sym typeface="Fira Code"/>
              </a:rPr>
              <a:t>`SRC2_L</a:t>
            </a:r>
            <a:r>
              <a:rPr lang="zh-CN" sz="1200">
                <a:solidFill>
                  <a:srgbClr val="005661"/>
                </a:solidFill>
                <a:latin typeface="Fira Code"/>
                <a:ea typeface="Fira Code"/>
                <a:cs typeface="Fira Code"/>
                <a:sym typeface="Fira Code"/>
              </a:rPr>
              <a:t>];</a:t>
            </a:r>
            <a:endParaRPr sz="1200">
              <a:solidFill>
                <a:srgbClr val="005661"/>
              </a:solidFill>
              <a:latin typeface="Fira Code"/>
              <a:ea typeface="Fira Code"/>
              <a:cs typeface="Fira Code"/>
              <a:sym typeface="Fira Code"/>
            </a:endParaRPr>
          </a:p>
          <a:p>
            <a:pPr indent="0" lvl="0" marL="0" rtl="0" algn="l">
              <a:lnSpc>
                <a:spcPct val="150000"/>
              </a:lnSpc>
              <a:spcBef>
                <a:spcPts val="0"/>
              </a:spcBef>
              <a:spcAft>
                <a:spcPts val="0"/>
              </a:spcAft>
              <a:buNone/>
            </a:pPr>
            <a:r>
              <a:rPr lang="zh-CN" sz="1200">
                <a:solidFill>
                  <a:srgbClr val="005661"/>
                </a:solidFill>
                <a:latin typeface="Fira Code"/>
                <a:ea typeface="Fira Code"/>
                <a:cs typeface="Fira Code"/>
                <a:sym typeface="Fira Code"/>
              </a:rPr>
              <a:t>   PC_ctrl </a:t>
            </a:r>
            <a:r>
              <a:rPr b="1" lang="zh-CN" sz="1200">
                <a:solidFill>
                  <a:srgbClr val="FF5792"/>
                </a:solidFill>
                <a:latin typeface="Fira Code"/>
                <a:ea typeface="Fira Code"/>
                <a:cs typeface="Fira Code"/>
                <a:sym typeface="Fira Code"/>
              </a:rPr>
              <a:t>=</a:t>
            </a:r>
            <a:r>
              <a:rPr lang="zh-CN" sz="1200">
                <a:solidFill>
                  <a:srgbClr val="005661"/>
                </a:solidFill>
                <a:latin typeface="Fira Code"/>
                <a:ea typeface="Fira Code"/>
                <a:cs typeface="Fira Code"/>
                <a:sym typeface="Fira Code"/>
              </a:rPr>
              <a:t> PCR[</a:t>
            </a:r>
            <a:r>
              <a:rPr lang="zh-CN" sz="1200">
                <a:solidFill>
                  <a:srgbClr val="A88C00"/>
                </a:solidFill>
                <a:latin typeface="Fira Code"/>
                <a:ea typeface="Fira Code"/>
                <a:cs typeface="Fira Code"/>
                <a:sym typeface="Fira Code"/>
              </a:rPr>
              <a:t>`FU_JUMP</a:t>
            </a:r>
            <a:r>
              <a:rPr lang="zh-CN" sz="1200">
                <a:solidFill>
                  <a:srgbClr val="005661"/>
                </a:solidFill>
                <a:latin typeface="Fira Code"/>
                <a:ea typeface="Fira Code"/>
                <a:cs typeface="Fira Code"/>
                <a:sym typeface="Fira Code"/>
              </a:rPr>
              <a:t>];</a:t>
            </a:r>
            <a:endParaRPr sz="1200">
              <a:solidFill>
                <a:srgbClr val="005661"/>
              </a:solidFill>
              <a:latin typeface="Fira Code"/>
              <a:ea typeface="Fira Code"/>
              <a:cs typeface="Fira Code"/>
              <a:sym typeface="Fira Code"/>
            </a:endParaRPr>
          </a:p>
          <a:p>
            <a:pPr indent="0" lvl="0" marL="0" rtl="0" algn="l">
              <a:lnSpc>
                <a:spcPct val="150000"/>
              </a:lnSpc>
              <a:spcBef>
                <a:spcPts val="0"/>
              </a:spcBef>
              <a:spcAft>
                <a:spcPts val="0"/>
              </a:spcAft>
              <a:buNone/>
            </a:pPr>
            <a:r>
              <a:rPr lang="zh-CN" sz="1200">
                <a:solidFill>
                  <a:srgbClr val="005661"/>
                </a:solidFill>
                <a:latin typeface="Fira Code"/>
                <a:ea typeface="Fira Code"/>
                <a:cs typeface="Fira Code"/>
                <a:sym typeface="Fira Code"/>
              </a:rPr>
              <a:t>   imm_ctrl </a:t>
            </a:r>
            <a:r>
              <a:rPr b="1" lang="zh-CN" sz="1200">
                <a:solidFill>
                  <a:srgbClr val="FF5792"/>
                </a:solidFill>
                <a:latin typeface="Fira Code"/>
                <a:ea typeface="Fira Code"/>
                <a:cs typeface="Fira Code"/>
                <a:sym typeface="Fira Code"/>
              </a:rPr>
              <a:t>=</a:t>
            </a:r>
            <a:r>
              <a:rPr lang="zh-CN" sz="1200">
                <a:solidFill>
                  <a:srgbClr val="005661"/>
                </a:solidFill>
                <a:latin typeface="Fira Code"/>
                <a:ea typeface="Fira Code"/>
                <a:cs typeface="Fira Code"/>
                <a:sym typeface="Fira Code"/>
              </a:rPr>
              <a:t> IMM[</a:t>
            </a:r>
            <a:r>
              <a:rPr lang="zh-CN" sz="1200">
                <a:solidFill>
                  <a:srgbClr val="A88C00"/>
                </a:solidFill>
                <a:latin typeface="Fira Code"/>
                <a:ea typeface="Fira Code"/>
                <a:cs typeface="Fira Code"/>
                <a:sym typeface="Fira Code"/>
              </a:rPr>
              <a:t>`FU_JUMP</a:t>
            </a:r>
            <a:r>
              <a:rPr lang="zh-CN" sz="1200">
                <a:solidFill>
                  <a:srgbClr val="005661"/>
                </a:solidFill>
                <a:latin typeface="Fira Code"/>
                <a:ea typeface="Fira Code"/>
                <a:cs typeface="Fira Code"/>
                <a:sym typeface="Fira Code"/>
              </a:rPr>
              <a:t>];</a:t>
            </a:r>
            <a:endParaRPr sz="1200">
              <a:solidFill>
                <a:srgbClr val="005661"/>
              </a:solidFill>
              <a:latin typeface="Fira Code"/>
              <a:ea typeface="Fira Code"/>
              <a:cs typeface="Fira Code"/>
              <a:sym typeface="Fira Code"/>
            </a:endParaRPr>
          </a:p>
          <a:p>
            <a:pPr indent="0" lvl="0" marL="0" rtl="0" algn="l">
              <a:lnSpc>
                <a:spcPct val="150000"/>
              </a:lnSpc>
              <a:spcBef>
                <a:spcPts val="0"/>
              </a:spcBef>
              <a:spcAft>
                <a:spcPts val="0"/>
              </a:spcAft>
              <a:buNone/>
            </a:pPr>
            <a:r>
              <a:rPr b="1" lang="zh-CN" sz="1200">
                <a:solidFill>
                  <a:srgbClr val="FF5792"/>
                </a:solidFill>
                <a:latin typeface="Fira Code"/>
                <a:ea typeface="Fira Code"/>
                <a:cs typeface="Fira Code"/>
                <a:sym typeface="Fira Code"/>
              </a:rPr>
              <a:t>end</a:t>
            </a:r>
            <a:endParaRPr i="1" sz="1200">
              <a:solidFill>
                <a:srgbClr val="8CA6A6"/>
              </a:solidFill>
              <a:latin typeface="Fira Code"/>
              <a:ea typeface="Fira Code"/>
              <a:cs typeface="Fira Code"/>
              <a:sym typeface="Fira Code"/>
            </a:endParaRPr>
          </a:p>
          <a:p>
            <a:pPr indent="0" lvl="0" marL="0" rtl="0" algn="l">
              <a:lnSpc>
                <a:spcPct val="150000"/>
              </a:lnSpc>
              <a:spcBef>
                <a:spcPts val="0"/>
              </a:spcBef>
              <a:spcAft>
                <a:spcPts val="0"/>
              </a:spcAft>
              <a:buNone/>
            </a:pPr>
            <a:r>
              <a:t/>
            </a:r>
            <a:endParaRPr i="1" sz="1200">
              <a:solidFill>
                <a:srgbClr val="8CA6A6"/>
              </a:solidFill>
              <a:latin typeface="Fira Code"/>
              <a:ea typeface="Fira Code"/>
              <a:cs typeface="Fira Code"/>
              <a:sym typeface="Fira Code"/>
            </a:endParaRPr>
          </a:p>
          <a:p>
            <a:pPr indent="0" lvl="0" marL="0" rtl="0" algn="l">
              <a:lnSpc>
                <a:spcPct val="150000"/>
              </a:lnSpc>
              <a:spcBef>
                <a:spcPts val="0"/>
              </a:spcBef>
              <a:spcAft>
                <a:spcPts val="0"/>
              </a:spcAft>
              <a:buNone/>
            </a:pPr>
            <a:r>
              <a:t/>
            </a:r>
            <a:endParaRPr i="1" sz="1200">
              <a:solidFill>
                <a:srgbClr val="8CA6A6"/>
              </a:solidFill>
              <a:latin typeface="Fira Code"/>
              <a:ea typeface="Fira Code"/>
              <a:cs typeface="Fira Code"/>
              <a:sym typeface="Fira Code"/>
            </a:endParaRPr>
          </a:p>
        </p:txBody>
      </p:sp>
      <p:sp>
        <p:nvSpPr>
          <p:cNvPr id="176" name="Google Shape;176;p30"/>
          <p:cNvSpPr txBox="1"/>
          <p:nvPr/>
        </p:nvSpPr>
        <p:spPr>
          <a:xfrm>
            <a:off x="6061475" y="1360125"/>
            <a:ext cx="3000000" cy="2031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zh-CN" sz="1200">
                <a:solidFill>
                  <a:srgbClr val="8CA6A6"/>
                </a:solidFill>
                <a:latin typeface="Fira Code"/>
                <a:ea typeface="Fira Code"/>
                <a:cs typeface="Fira Code"/>
                <a:sym typeface="Fira Code"/>
              </a:rPr>
              <a:t>// ALU</a:t>
            </a:r>
            <a:endParaRPr i="1" sz="1200">
              <a:solidFill>
                <a:srgbClr val="8CA6A6"/>
              </a:solidFill>
              <a:latin typeface="Fira Code"/>
              <a:ea typeface="Fira Code"/>
              <a:cs typeface="Fira Code"/>
              <a:sym typeface="Fira Code"/>
            </a:endParaRPr>
          </a:p>
          <a:p>
            <a:pPr indent="0" lvl="0" marL="0" rtl="0" algn="l">
              <a:lnSpc>
                <a:spcPct val="150000"/>
              </a:lnSpc>
              <a:spcBef>
                <a:spcPts val="0"/>
              </a:spcBef>
              <a:spcAft>
                <a:spcPts val="0"/>
              </a:spcAft>
              <a:buNone/>
            </a:pPr>
            <a:r>
              <a:rPr i="1" lang="zh-CN" sz="1200">
                <a:solidFill>
                  <a:srgbClr val="8CA6A6"/>
                </a:solidFill>
                <a:latin typeface="Fira Code"/>
                <a:ea typeface="Fira Code"/>
                <a:cs typeface="Fira Code"/>
                <a:sym typeface="Fira Code"/>
              </a:rPr>
              <a:t>...</a:t>
            </a:r>
            <a:endParaRPr i="1" sz="1200">
              <a:solidFill>
                <a:srgbClr val="8CA6A6"/>
              </a:solidFill>
              <a:latin typeface="Fira Code"/>
              <a:ea typeface="Fira Code"/>
              <a:cs typeface="Fira Code"/>
              <a:sym typeface="Fira Code"/>
            </a:endParaRPr>
          </a:p>
          <a:p>
            <a:pPr indent="0" lvl="0" marL="0" rtl="0" algn="l">
              <a:lnSpc>
                <a:spcPct val="150000"/>
              </a:lnSpc>
              <a:spcBef>
                <a:spcPts val="0"/>
              </a:spcBef>
              <a:spcAft>
                <a:spcPts val="0"/>
              </a:spcAft>
              <a:buNone/>
            </a:pPr>
            <a:r>
              <a:rPr i="1" lang="zh-CN" sz="1200">
                <a:solidFill>
                  <a:srgbClr val="8CA6A6"/>
                </a:solidFill>
                <a:latin typeface="Fira Code"/>
                <a:ea typeface="Fira Code"/>
                <a:cs typeface="Fira Code"/>
                <a:sym typeface="Fira Code"/>
              </a:rPr>
              <a:t>// MEM</a:t>
            </a:r>
            <a:endParaRPr i="1" sz="1200">
              <a:solidFill>
                <a:srgbClr val="8CA6A6"/>
              </a:solidFill>
              <a:latin typeface="Fira Code"/>
              <a:ea typeface="Fira Code"/>
              <a:cs typeface="Fira Code"/>
              <a:sym typeface="Fira Code"/>
            </a:endParaRPr>
          </a:p>
          <a:p>
            <a:pPr indent="0" lvl="0" marL="0" rtl="0" algn="l">
              <a:lnSpc>
                <a:spcPct val="150000"/>
              </a:lnSpc>
              <a:spcBef>
                <a:spcPts val="0"/>
              </a:spcBef>
              <a:spcAft>
                <a:spcPts val="0"/>
              </a:spcAft>
              <a:buNone/>
            </a:pPr>
            <a:r>
              <a:rPr i="1" lang="zh-CN" sz="1200">
                <a:solidFill>
                  <a:srgbClr val="8CA6A6"/>
                </a:solidFill>
                <a:latin typeface="Fira Code"/>
                <a:ea typeface="Fira Code"/>
                <a:cs typeface="Fira Code"/>
                <a:sym typeface="Fira Code"/>
              </a:rPr>
              <a:t>...</a:t>
            </a:r>
            <a:endParaRPr i="1" sz="1200">
              <a:solidFill>
                <a:srgbClr val="8CA6A6"/>
              </a:solidFill>
              <a:latin typeface="Fira Code"/>
              <a:ea typeface="Fira Code"/>
              <a:cs typeface="Fira Code"/>
              <a:sym typeface="Fira Code"/>
            </a:endParaRPr>
          </a:p>
          <a:p>
            <a:pPr indent="0" lvl="0" marL="0" rtl="0" algn="l">
              <a:lnSpc>
                <a:spcPct val="150000"/>
              </a:lnSpc>
              <a:spcBef>
                <a:spcPts val="0"/>
              </a:spcBef>
              <a:spcAft>
                <a:spcPts val="0"/>
              </a:spcAft>
              <a:buNone/>
            </a:pPr>
            <a:r>
              <a:rPr i="1" lang="zh-CN" sz="1200">
                <a:solidFill>
                  <a:srgbClr val="8CA6A6"/>
                </a:solidFill>
                <a:latin typeface="Fira Code"/>
                <a:ea typeface="Fira Code"/>
                <a:cs typeface="Fira Code"/>
                <a:sym typeface="Fira Code"/>
              </a:rPr>
              <a:t>// MUL</a:t>
            </a:r>
            <a:endParaRPr i="1" sz="1200">
              <a:solidFill>
                <a:srgbClr val="8CA6A6"/>
              </a:solidFill>
              <a:latin typeface="Fira Code"/>
              <a:ea typeface="Fira Code"/>
              <a:cs typeface="Fira Code"/>
              <a:sym typeface="Fira Code"/>
            </a:endParaRPr>
          </a:p>
          <a:p>
            <a:pPr indent="0" lvl="0" marL="0" rtl="0" algn="l">
              <a:lnSpc>
                <a:spcPct val="150000"/>
              </a:lnSpc>
              <a:spcBef>
                <a:spcPts val="0"/>
              </a:spcBef>
              <a:spcAft>
                <a:spcPts val="0"/>
              </a:spcAft>
              <a:buNone/>
            </a:pPr>
            <a:r>
              <a:rPr i="1" lang="zh-CN" sz="1200">
                <a:solidFill>
                  <a:srgbClr val="8CA6A6"/>
                </a:solidFill>
                <a:latin typeface="Fira Code"/>
                <a:ea typeface="Fira Code"/>
                <a:cs typeface="Fira Code"/>
                <a:sym typeface="Fira Code"/>
              </a:rPr>
              <a:t>…</a:t>
            </a:r>
            <a:endParaRPr i="1" sz="1200">
              <a:solidFill>
                <a:srgbClr val="8CA6A6"/>
              </a:solidFill>
              <a:latin typeface="Fira Code"/>
              <a:ea typeface="Fira Code"/>
              <a:cs typeface="Fira Code"/>
              <a:sym typeface="Fira Code"/>
            </a:endParaRPr>
          </a:p>
          <a:p>
            <a:pPr indent="0" lvl="0" marL="0" rtl="0" algn="l">
              <a:lnSpc>
                <a:spcPct val="150000"/>
              </a:lnSpc>
              <a:spcBef>
                <a:spcPts val="0"/>
              </a:spcBef>
              <a:spcAft>
                <a:spcPts val="0"/>
              </a:spcAft>
              <a:buNone/>
            </a:pPr>
            <a:r>
              <a:rPr i="1" lang="zh-CN" sz="1200">
                <a:solidFill>
                  <a:srgbClr val="8CA6A6"/>
                </a:solidFill>
                <a:latin typeface="Fira Code"/>
                <a:ea typeface="Fira Code"/>
                <a:cs typeface="Fira Code"/>
                <a:sym typeface="Fira Code"/>
              </a:rPr>
              <a:t>// DIV</a:t>
            </a:r>
            <a:endParaRPr i="1" sz="1200">
              <a:solidFill>
                <a:srgbClr val="8CA6A6"/>
              </a:solidFill>
              <a:latin typeface="Fira Code"/>
              <a:ea typeface="Fira Code"/>
              <a:cs typeface="Fira Code"/>
              <a:sym typeface="Fira Cod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latin typeface="Avenir"/>
                <a:ea typeface="Avenir"/>
                <a:cs typeface="Avenir"/>
                <a:sym typeface="Avenir"/>
              </a:rPr>
              <a:t>Read Operands</a:t>
            </a:r>
            <a:endParaRPr>
              <a:latin typeface="Avenir"/>
              <a:ea typeface="Avenir"/>
              <a:cs typeface="Avenir"/>
              <a:sym typeface="Avenir"/>
            </a:endParaRPr>
          </a:p>
        </p:txBody>
      </p:sp>
      <p:sp>
        <p:nvSpPr>
          <p:cNvPr id="182" name="Google Shape;182;p31"/>
          <p:cNvSpPr txBox="1"/>
          <p:nvPr/>
        </p:nvSpPr>
        <p:spPr>
          <a:xfrm>
            <a:off x="3001550" y="-21900"/>
            <a:ext cx="4821900" cy="5187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zh-CN" sz="1000">
                <a:solidFill>
                  <a:srgbClr val="8CA6A6"/>
                </a:solidFill>
                <a:latin typeface="Fira Code"/>
                <a:ea typeface="Fira Code"/>
                <a:cs typeface="Fira Code"/>
                <a:sym typeface="Fira Code"/>
              </a:rPr>
              <a:t>// RO</a:t>
            </a:r>
            <a:endParaRPr i="1" sz="1000">
              <a:solidFill>
                <a:srgbClr val="8CA6A6"/>
              </a:solidFill>
              <a:latin typeface="Fira Code"/>
              <a:ea typeface="Fira Code"/>
              <a:cs typeface="Fira Code"/>
              <a:sym typeface="Fira Code"/>
            </a:endParaRPr>
          </a:p>
          <a:p>
            <a:pPr indent="0" lvl="0" marL="0" rtl="0" algn="l">
              <a:lnSpc>
                <a:spcPct val="150000"/>
              </a:lnSpc>
              <a:spcBef>
                <a:spcPts val="0"/>
              </a:spcBef>
              <a:spcAft>
                <a:spcPts val="0"/>
              </a:spcAft>
              <a:buNone/>
            </a:pPr>
            <a:r>
              <a:rPr b="1" lang="zh-CN" sz="1000">
                <a:solidFill>
                  <a:srgbClr val="FF5792"/>
                </a:solidFill>
                <a:latin typeface="Fira Code"/>
                <a:ea typeface="Fira Code"/>
                <a:cs typeface="Fira Code"/>
                <a:sym typeface="Fira Code"/>
              </a:rPr>
              <a:t>if</a:t>
            </a:r>
            <a:r>
              <a:rPr lang="zh-CN" sz="1000">
                <a:solidFill>
                  <a:srgbClr val="005661"/>
                </a:solidFill>
                <a:latin typeface="Fira Code"/>
                <a:ea typeface="Fira Code"/>
                <a:cs typeface="Fira Code"/>
                <a:sym typeface="Fira Code"/>
              </a:rPr>
              <a:t> (FUS[</a:t>
            </a:r>
            <a:r>
              <a:rPr lang="zh-CN" sz="1000">
                <a:solidFill>
                  <a:srgbClr val="A88C00"/>
                </a:solidFill>
                <a:latin typeface="Fira Code"/>
                <a:ea typeface="Fira Code"/>
                <a:cs typeface="Fira Code"/>
                <a:sym typeface="Fira Code"/>
              </a:rPr>
              <a:t>`FU_JUMP</a:t>
            </a:r>
            <a:r>
              <a:rPr lang="zh-CN" sz="1000">
                <a:solidFill>
                  <a:srgbClr val="005661"/>
                </a:solidFill>
                <a:latin typeface="Fira Code"/>
                <a:ea typeface="Fira Code"/>
                <a:cs typeface="Fira Code"/>
                <a:sym typeface="Fira Code"/>
              </a:rPr>
              <a:t>][</a:t>
            </a:r>
            <a:r>
              <a:rPr lang="zh-CN" sz="1000">
                <a:solidFill>
                  <a:srgbClr val="A88C00"/>
                </a:solidFill>
                <a:latin typeface="Fira Code"/>
                <a:ea typeface="Fira Code"/>
                <a:cs typeface="Fira Code"/>
                <a:sym typeface="Fira Code"/>
              </a:rPr>
              <a:t>`RDY1</a:t>
            </a:r>
            <a:r>
              <a:rPr lang="zh-CN" sz="1000">
                <a:solidFill>
                  <a:srgbClr val="005661"/>
                </a:solidFill>
                <a:latin typeface="Fira Code"/>
                <a:ea typeface="Fira Code"/>
                <a:cs typeface="Fira Code"/>
                <a:sym typeface="Fira Code"/>
              </a:rPr>
              <a:t>] </a:t>
            </a:r>
            <a:r>
              <a:rPr b="1" lang="zh-CN" sz="1000">
                <a:solidFill>
                  <a:srgbClr val="FF5792"/>
                </a:solidFill>
                <a:latin typeface="Fira Code"/>
                <a:ea typeface="Fira Code"/>
                <a:cs typeface="Fira Code"/>
                <a:sym typeface="Fira Code"/>
              </a:rPr>
              <a:t>&amp;</a:t>
            </a:r>
            <a:r>
              <a:rPr lang="zh-CN" sz="1000">
                <a:solidFill>
                  <a:srgbClr val="005661"/>
                </a:solidFill>
                <a:latin typeface="Fira Code"/>
                <a:ea typeface="Fira Code"/>
                <a:cs typeface="Fira Code"/>
                <a:sym typeface="Fira Code"/>
              </a:rPr>
              <a:t> FUS[</a:t>
            </a:r>
            <a:r>
              <a:rPr lang="zh-CN" sz="1000">
                <a:solidFill>
                  <a:srgbClr val="A88C00"/>
                </a:solidFill>
                <a:latin typeface="Fira Code"/>
                <a:ea typeface="Fira Code"/>
                <a:cs typeface="Fira Code"/>
                <a:sym typeface="Fira Code"/>
              </a:rPr>
              <a:t>`FU_JUMP</a:t>
            </a:r>
            <a:r>
              <a:rPr lang="zh-CN" sz="1000">
                <a:solidFill>
                  <a:srgbClr val="005661"/>
                </a:solidFill>
                <a:latin typeface="Fira Code"/>
                <a:ea typeface="Fira Code"/>
                <a:cs typeface="Fira Code"/>
                <a:sym typeface="Fira Code"/>
              </a:rPr>
              <a:t>][</a:t>
            </a:r>
            <a:r>
              <a:rPr lang="zh-CN" sz="1000">
                <a:solidFill>
                  <a:srgbClr val="A88C00"/>
                </a:solidFill>
                <a:latin typeface="Fira Code"/>
                <a:ea typeface="Fira Code"/>
                <a:cs typeface="Fira Code"/>
                <a:sym typeface="Fira Code"/>
              </a:rPr>
              <a:t>`RDY2</a:t>
            </a:r>
            <a:r>
              <a:rPr lang="zh-CN" sz="1000">
                <a:solidFill>
                  <a:srgbClr val="005661"/>
                </a:solidFill>
                <a:latin typeface="Fira Code"/>
                <a:ea typeface="Fira Code"/>
                <a:cs typeface="Fira Code"/>
                <a:sym typeface="Fira Code"/>
              </a:rPr>
              <a:t>]) </a:t>
            </a:r>
            <a:r>
              <a:rPr b="1" lang="zh-CN" sz="1000">
                <a:solidFill>
                  <a:srgbClr val="FF5792"/>
                </a:solidFill>
                <a:latin typeface="Fira Code"/>
                <a:ea typeface="Fira Code"/>
                <a:cs typeface="Fira Code"/>
                <a:sym typeface="Fira Code"/>
              </a:rPr>
              <a:t>begin</a:t>
            </a:r>
            <a:endParaRPr b="1" sz="1000">
              <a:solidFill>
                <a:srgbClr val="FF5792"/>
              </a:solidFill>
              <a:latin typeface="Fira Code"/>
              <a:ea typeface="Fira Code"/>
              <a:cs typeface="Fira Code"/>
              <a:sym typeface="Fira Code"/>
            </a:endParaRPr>
          </a:p>
          <a:p>
            <a:pPr indent="0" lvl="0" marL="0" rtl="0" algn="l">
              <a:lnSpc>
                <a:spcPct val="150000"/>
              </a:lnSpc>
              <a:spcBef>
                <a:spcPts val="0"/>
              </a:spcBef>
              <a:spcAft>
                <a:spcPts val="0"/>
              </a:spcAft>
              <a:buNone/>
            </a:pPr>
            <a:r>
              <a:rPr lang="zh-CN" sz="1000">
                <a:solidFill>
                  <a:srgbClr val="004D57"/>
                </a:solidFill>
                <a:latin typeface="Fira Code"/>
                <a:ea typeface="Fira Code"/>
                <a:cs typeface="Fira Code"/>
                <a:sym typeface="Fira Code"/>
              </a:rPr>
              <a:t>   </a:t>
            </a:r>
            <a:r>
              <a:rPr i="1" lang="zh-CN" sz="1000">
                <a:solidFill>
                  <a:srgbClr val="8CA6A6"/>
                </a:solidFill>
                <a:latin typeface="Fira Code"/>
                <a:ea typeface="Fira Code"/>
                <a:cs typeface="Fira Code"/>
                <a:sym typeface="Fira Code"/>
              </a:rPr>
              <a:t>// JUMP</a:t>
            </a:r>
            <a:endParaRPr i="1" sz="1000">
              <a:solidFill>
                <a:srgbClr val="8CA6A6"/>
              </a:solidFill>
              <a:latin typeface="Fira Code"/>
              <a:ea typeface="Fira Code"/>
              <a:cs typeface="Fira Code"/>
              <a:sym typeface="Fira Code"/>
            </a:endParaRPr>
          </a:p>
          <a:p>
            <a:pPr indent="0" lvl="0" marL="0" rtl="0" algn="l">
              <a:lnSpc>
                <a:spcPct val="150000"/>
              </a:lnSpc>
              <a:spcBef>
                <a:spcPts val="0"/>
              </a:spcBef>
              <a:spcAft>
                <a:spcPts val="0"/>
              </a:spcAft>
              <a:buNone/>
            </a:pPr>
            <a:r>
              <a:rPr lang="zh-CN" sz="1000">
                <a:solidFill>
                  <a:srgbClr val="005661"/>
                </a:solidFill>
                <a:latin typeface="Fira Code"/>
                <a:ea typeface="Fira Code"/>
                <a:cs typeface="Fira Code"/>
                <a:sym typeface="Fira Code"/>
              </a:rPr>
              <a:t>   FUS[</a:t>
            </a:r>
            <a:r>
              <a:rPr lang="zh-CN" sz="1000">
                <a:solidFill>
                  <a:srgbClr val="A88C00"/>
                </a:solidFill>
                <a:latin typeface="Fira Code"/>
                <a:ea typeface="Fira Code"/>
                <a:cs typeface="Fira Code"/>
                <a:sym typeface="Fira Code"/>
              </a:rPr>
              <a:t>`FU_JUMP</a:t>
            </a:r>
            <a:r>
              <a:rPr lang="zh-CN" sz="1000">
                <a:solidFill>
                  <a:srgbClr val="005661"/>
                </a:solidFill>
                <a:latin typeface="Fira Code"/>
                <a:ea typeface="Fira Code"/>
                <a:cs typeface="Fira Code"/>
                <a:sym typeface="Fira Code"/>
              </a:rPr>
              <a:t>][</a:t>
            </a:r>
            <a:r>
              <a:rPr lang="zh-CN" sz="1000">
                <a:solidFill>
                  <a:srgbClr val="A88C00"/>
                </a:solidFill>
                <a:latin typeface="Fira Code"/>
                <a:ea typeface="Fira Code"/>
                <a:cs typeface="Fira Code"/>
                <a:sym typeface="Fira Code"/>
              </a:rPr>
              <a:t>`RDY1</a:t>
            </a:r>
            <a:r>
              <a:rPr lang="zh-CN" sz="1000">
                <a:solidFill>
                  <a:srgbClr val="005661"/>
                </a:solidFill>
                <a:latin typeface="Fira Code"/>
                <a:ea typeface="Fira Code"/>
                <a:cs typeface="Fira Code"/>
                <a:sym typeface="Fira Code"/>
              </a:rPr>
              <a:t>] </a:t>
            </a:r>
            <a:r>
              <a:rPr b="1" lang="zh-CN" sz="1000">
                <a:solidFill>
                  <a:srgbClr val="FF5792"/>
                </a:solidFill>
                <a:latin typeface="Fira Code"/>
                <a:ea typeface="Fira Code"/>
                <a:cs typeface="Fira Code"/>
                <a:sym typeface="Fira Code"/>
              </a:rPr>
              <a:t>&lt;=</a:t>
            </a:r>
            <a:r>
              <a:rPr lang="zh-CN" sz="1000">
                <a:solidFill>
                  <a:srgbClr val="005661"/>
                </a:solidFill>
                <a:latin typeface="Fira Code"/>
                <a:ea typeface="Fira Code"/>
                <a:cs typeface="Fira Code"/>
                <a:sym typeface="Fira Code"/>
              </a:rPr>
              <a:t> </a:t>
            </a:r>
            <a:r>
              <a:rPr lang="zh-CN" sz="1000">
                <a:solidFill>
                  <a:srgbClr val="5842FF"/>
                </a:solidFill>
                <a:latin typeface="Fira Code"/>
                <a:ea typeface="Fira Code"/>
                <a:cs typeface="Fira Code"/>
                <a:sym typeface="Fira Code"/>
              </a:rPr>
              <a:t>1'b0</a:t>
            </a:r>
            <a:r>
              <a:rPr lang="zh-CN" sz="1000">
                <a:solidFill>
                  <a:srgbClr val="005661"/>
                </a:solidFill>
                <a:latin typeface="Fira Code"/>
                <a:ea typeface="Fira Code"/>
                <a:cs typeface="Fira Code"/>
                <a:sym typeface="Fira Code"/>
              </a:rPr>
              <a:t>;</a:t>
            </a:r>
            <a:endParaRPr sz="1000">
              <a:solidFill>
                <a:srgbClr val="005661"/>
              </a:solidFill>
              <a:latin typeface="Fira Code"/>
              <a:ea typeface="Fira Code"/>
              <a:cs typeface="Fira Code"/>
              <a:sym typeface="Fira Code"/>
            </a:endParaRPr>
          </a:p>
          <a:p>
            <a:pPr indent="0" lvl="0" marL="0" rtl="0" algn="l">
              <a:lnSpc>
                <a:spcPct val="150000"/>
              </a:lnSpc>
              <a:spcBef>
                <a:spcPts val="0"/>
              </a:spcBef>
              <a:spcAft>
                <a:spcPts val="0"/>
              </a:spcAft>
              <a:buNone/>
            </a:pPr>
            <a:r>
              <a:rPr lang="zh-CN" sz="1000">
                <a:solidFill>
                  <a:srgbClr val="005661"/>
                </a:solidFill>
                <a:latin typeface="Fira Code"/>
                <a:ea typeface="Fira Code"/>
                <a:cs typeface="Fira Code"/>
                <a:sym typeface="Fira Code"/>
              </a:rPr>
              <a:t>   FUS[</a:t>
            </a:r>
            <a:r>
              <a:rPr lang="zh-CN" sz="1000">
                <a:solidFill>
                  <a:srgbClr val="A88C00"/>
                </a:solidFill>
                <a:latin typeface="Fira Code"/>
                <a:ea typeface="Fira Code"/>
                <a:cs typeface="Fira Code"/>
                <a:sym typeface="Fira Code"/>
              </a:rPr>
              <a:t>`FU_JUMP</a:t>
            </a:r>
            <a:r>
              <a:rPr lang="zh-CN" sz="1000">
                <a:solidFill>
                  <a:srgbClr val="005661"/>
                </a:solidFill>
                <a:latin typeface="Fira Code"/>
                <a:ea typeface="Fira Code"/>
                <a:cs typeface="Fira Code"/>
                <a:sym typeface="Fira Code"/>
              </a:rPr>
              <a:t>][</a:t>
            </a:r>
            <a:r>
              <a:rPr lang="zh-CN" sz="1000">
                <a:solidFill>
                  <a:srgbClr val="A88C00"/>
                </a:solidFill>
                <a:latin typeface="Fira Code"/>
                <a:ea typeface="Fira Code"/>
                <a:cs typeface="Fira Code"/>
                <a:sym typeface="Fira Code"/>
              </a:rPr>
              <a:t>`RDY2</a:t>
            </a:r>
            <a:r>
              <a:rPr lang="zh-CN" sz="1000">
                <a:solidFill>
                  <a:srgbClr val="005661"/>
                </a:solidFill>
                <a:latin typeface="Fira Code"/>
                <a:ea typeface="Fira Code"/>
                <a:cs typeface="Fira Code"/>
                <a:sym typeface="Fira Code"/>
              </a:rPr>
              <a:t>] </a:t>
            </a:r>
            <a:r>
              <a:rPr b="1" lang="zh-CN" sz="1000">
                <a:solidFill>
                  <a:srgbClr val="FF5792"/>
                </a:solidFill>
                <a:latin typeface="Fira Code"/>
                <a:ea typeface="Fira Code"/>
                <a:cs typeface="Fira Code"/>
                <a:sym typeface="Fira Code"/>
              </a:rPr>
              <a:t>&lt;=</a:t>
            </a:r>
            <a:r>
              <a:rPr lang="zh-CN" sz="1000">
                <a:solidFill>
                  <a:srgbClr val="005661"/>
                </a:solidFill>
                <a:latin typeface="Fira Code"/>
                <a:ea typeface="Fira Code"/>
                <a:cs typeface="Fira Code"/>
                <a:sym typeface="Fira Code"/>
              </a:rPr>
              <a:t> </a:t>
            </a:r>
            <a:r>
              <a:rPr lang="zh-CN" sz="1000">
                <a:solidFill>
                  <a:srgbClr val="5842FF"/>
                </a:solidFill>
                <a:latin typeface="Fira Code"/>
                <a:ea typeface="Fira Code"/>
                <a:cs typeface="Fira Code"/>
                <a:sym typeface="Fira Code"/>
              </a:rPr>
              <a:t>1'b0</a:t>
            </a:r>
            <a:r>
              <a:rPr lang="zh-CN" sz="1000">
                <a:solidFill>
                  <a:srgbClr val="005661"/>
                </a:solidFill>
                <a:latin typeface="Fira Code"/>
                <a:ea typeface="Fira Code"/>
                <a:cs typeface="Fira Code"/>
                <a:sym typeface="Fira Code"/>
              </a:rPr>
              <a:t>;</a:t>
            </a:r>
            <a:endParaRPr sz="1000">
              <a:solidFill>
                <a:srgbClr val="005661"/>
              </a:solidFill>
              <a:latin typeface="Fira Code"/>
              <a:ea typeface="Fira Code"/>
              <a:cs typeface="Fira Code"/>
              <a:sym typeface="Fira Code"/>
            </a:endParaRPr>
          </a:p>
          <a:p>
            <a:pPr indent="0" lvl="0" marL="0" rtl="0" algn="l">
              <a:lnSpc>
                <a:spcPct val="150000"/>
              </a:lnSpc>
              <a:spcBef>
                <a:spcPts val="0"/>
              </a:spcBef>
              <a:spcAft>
                <a:spcPts val="0"/>
              </a:spcAft>
              <a:buNone/>
            </a:pPr>
            <a:r>
              <a:rPr b="1" lang="zh-CN" sz="1000">
                <a:solidFill>
                  <a:srgbClr val="FF5792"/>
                </a:solidFill>
                <a:latin typeface="Fira Code"/>
                <a:ea typeface="Fira Code"/>
                <a:cs typeface="Fira Code"/>
                <a:sym typeface="Fira Code"/>
              </a:rPr>
              <a:t>end</a:t>
            </a:r>
            <a:endParaRPr b="1" sz="1000">
              <a:solidFill>
                <a:srgbClr val="FF5792"/>
              </a:solidFill>
              <a:latin typeface="Fira Code"/>
              <a:ea typeface="Fira Code"/>
              <a:cs typeface="Fira Code"/>
              <a:sym typeface="Fira Code"/>
            </a:endParaRPr>
          </a:p>
          <a:p>
            <a:pPr indent="0" lvl="0" marL="0" rtl="0" algn="l">
              <a:lnSpc>
                <a:spcPct val="150000"/>
              </a:lnSpc>
              <a:spcBef>
                <a:spcPts val="0"/>
              </a:spcBef>
              <a:spcAft>
                <a:spcPts val="0"/>
              </a:spcAft>
              <a:buNone/>
            </a:pPr>
            <a:r>
              <a:rPr b="1" lang="zh-CN" sz="1000">
                <a:solidFill>
                  <a:srgbClr val="FF5792"/>
                </a:solidFill>
                <a:latin typeface="Fira Code"/>
                <a:ea typeface="Fira Code"/>
                <a:cs typeface="Fira Code"/>
                <a:sym typeface="Fira Code"/>
              </a:rPr>
              <a:t>else</a:t>
            </a:r>
            <a:r>
              <a:rPr lang="zh-CN" sz="1000">
                <a:solidFill>
                  <a:srgbClr val="005661"/>
                </a:solidFill>
                <a:latin typeface="Fira Code"/>
                <a:ea typeface="Fira Code"/>
                <a:cs typeface="Fira Code"/>
                <a:sym typeface="Fira Code"/>
              </a:rPr>
              <a:t> </a:t>
            </a:r>
            <a:r>
              <a:rPr b="1" lang="zh-CN" sz="1000">
                <a:solidFill>
                  <a:srgbClr val="FF5792"/>
                </a:solidFill>
                <a:latin typeface="Fira Code"/>
                <a:ea typeface="Fira Code"/>
                <a:cs typeface="Fira Code"/>
                <a:sym typeface="Fira Code"/>
              </a:rPr>
              <a:t>if</a:t>
            </a:r>
            <a:r>
              <a:rPr lang="zh-CN" sz="1000">
                <a:solidFill>
                  <a:srgbClr val="005661"/>
                </a:solidFill>
                <a:latin typeface="Fira Code"/>
                <a:ea typeface="Fira Code"/>
                <a:cs typeface="Fira Code"/>
                <a:sym typeface="Fira Code"/>
              </a:rPr>
              <a:t> (...) </a:t>
            </a:r>
            <a:r>
              <a:rPr b="1" lang="zh-CN" sz="1000">
                <a:solidFill>
                  <a:srgbClr val="FF5792"/>
                </a:solidFill>
                <a:latin typeface="Fira Code"/>
                <a:ea typeface="Fira Code"/>
                <a:cs typeface="Fira Code"/>
                <a:sym typeface="Fira Code"/>
              </a:rPr>
              <a:t>begin</a:t>
            </a:r>
            <a:r>
              <a:rPr lang="zh-CN" sz="1000">
                <a:solidFill>
                  <a:srgbClr val="005661"/>
                </a:solidFill>
                <a:latin typeface="Fira Code"/>
                <a:ea typeface="Fira Code"/>
                <a:cs typeface="Fira Code"/>
                <a:sym typeface="Fira Code"/>
              </a:rPr>
              <a:t>             </a:t>
            </a:r>
            <a:r>
              <a:rPr i="1" lang="zh-CN" sz="1000">
                <a:solidFill>
                  <a:srgbClr val="8CA6A6"/>
                </a:solidFill>
                <a:latin typeface="Fira Code"/>
                <a:ea typeface="Fira Code"/>
                <a:cs typeface="Fira Code"/>
                <a:sym typeface="Fira Code"/>
              </a:rPr>
              <a:t>//fill sth. here.</a:t>
            </a:r>
            <a:endParaRPr i="1" sz="1000">
              <a:solidFill>
                <a:srgbClr val="8CA6A6"/>
              </a:solidFill>
              <a:latin typeface="Fira Code"/>
              <a:ea typeface="Fira Code"/>
              <a:cs typeface="Fira Code"/>
              <a:sym typeface="Fira Code"/>
            </a:endParaRPr>
          </a:p>
          <a:p>
            <a:pPr indent="0" lvl="0" marL="0" rtl="0" algn="l">
              <a:lnSpc>
                <a:spcPct val="150000"/>
              </a:lnSpc>
              <a:spcBef>
                <a:spcPts val="0"/>
              </a:spcBef>
              <a:spcAft>
                <a:spcPts val="0"/>
              </a:spcAft>
              <a:buNone/>
            </a:pPr>
            <a:r>
              <a:rPr lang="zh-CN" sz="1000">
                <a:solidFill>
                  <a:srgbClr val="004D57"/>
                </a:solidFill>
                <a:latin typeface="Fira Code"/>
                <a:ea typeface="Fira Code"/>
                <a:cs typeface="Fira Code"/>
                <a:sym typeface="Fira Code"/>
              </a:rPr>
              <a:t>   </a:t>
            </a:r>
            <a:r>
              <a:rPr i="1" lang="zh-CN" sz="1000">
                <a:solidFill>
                  <a:srgbClr val="8CA6A6"/>
                </a:solidFill>
                <a:latin typeface="Fira Code"/>
                <a:ea typeface="Fira Code"/>
                <a:cs typeface="Fira Code"/>
                <a:sym typeface="Fira Code"/>
              </a:rPr>
              <a:t>// ALU</a:t>
            </a:r>
            <a:endParaRPr i="1" sz="1000">
              <a:solidFill>
                <a:srgbClr val="8CA6A6"/>
              </a:solidFill>
              <a:latin typeface="Fira Code"/>
              <a:ea typeface="Fira Code"/>
              <a:cs typeface="Fira Code"/>
              <a:sym typeface="Fira Code"/>
            </a:endParaRPr>
          </a:p>
          <a:p>
            <a:pPr indent="0" lvl="0" marL="0" rtl="0" algn="l">
              <a:lnSpc>
                <a:spcPct val="150000"/>
              </a:lnSpc>
              <a:spcBef>
                <a:spcPts val="0"/>
              </a:spcBef>
              <a:spcAft>
                <a:spcPts val="0"/>
              </a:spcAft>
              <a:buNone/>
            </a:pPr>
            <a:r>
              <a:rPr lang="zh-CN" sz="1000">
                <a:solidFill>
                  <a:srgbClr val="005661"/>
                </a:solidFill>
                <a:latin typeface="Fira Code"/>
                <a:ea typeface="Fira Code"/>
                <a:cs typeface="Fira Code"/>
                <a:sym typeface="Fira Code"/>
              </a:rPr>
              <a:t>   ...                         </a:t>
            </a:r>
            <a:r>
              <a:rPr i="1" lang="zh-CN" sz="1000">
                <a:solidFill>
                  <a:srgbClr val="8CA6A6"/>
                </a:solidFill>
                <a:latin typeface="Fira Code"/>
                <a:ea typeface="Fira Code"/>
                <a:cs typeface="Fira Code"/>
                <a:sym typeface="Fira Code"/>
              </a:rPr>
              <a:t>//fill sth. here.</a:t>
            </a:r>
            <a:endParaRPr i="1" sz="1000">
              <a:solidFill>
                <a:srgbClr val="8CA6A6"/>
              </a:solidFill>
              <a:latin typeface="Fira Code"/>
              <a:ea typeface="Fira Code"/>
              <a:cs typeface="Fira Code"/>
              <a:sym typeface="Fira Code"/>
            </a:endParaRPr>
          </a:p>
          <a:p>
            <a:pPr indent="0" lvl="0" marL="0" rtl="0" algn="l">
              <a:lnSpc>
                <a:spcPct val="150000"/>
              </a:lnSpc>
              <a:spcBef>
                <a:spcPts val="0"/>
              </a:spcBef>
              <a:spcAft>
                <a:spcPts val="0"/>
              </a:spcAft>
              <a:buNone/>
            </a:pPr>
            <a:r>
              <a:rPr b="1" lang="zh-CN" sz="1000">
                <a:solidFill>
                  <a:srgbClr val="FF5792"/>
                </a:solidFill>
                <a:latin typeface="Fira Code"/>
                <a:ea typeface="Fira Code"/>
                <a:cs typeface="Fira Code"/>
                <a:sym typeface="Fira Code"/>
              </a:rPr>
              <a:t>end</a:t>
            </a:r>
            <a:endParaRPr b="1" sz="1000">
              <a:solidFill>
                <a:srgbClr val="FF5792"/>
              </a:solidFill>
              <a:latin typeface="Fira Code"/>
              <a:ea typeface="Fira Code"/>
              <a:cs typeface="Fira Code"/>
              <a:sym typeface="Fira Code"/>
            </a:endParaRPr>
          </a:p>
          <a:p>
            <a:pPr indent="0" lvl="0" marL="0" rtl="0" algn="l">
              <a:lnSpc>
                <a:spcPct val="150000"/>
              </a:lnSpc>
              <a:spcBef>
                <a:spcPts val="0"/>
              </a:spcBef>
              <a:spcAft>
                <a:spcPts val="0"/>
              </a:spcAft>
              <a:buNone/>
            </a:pPr>
            <a:r>
              <a:rPr b="1" lang="zh-CN" sz="1000">
                <a:solidFill>
                  <a:srgbClr val="FF5792"/>
                </a:solidFill>
                <a:latin typeface="Fira Code"/>
                <a:ea typeface="Fira Code"/>
                <a:cs typeface="Fira Code"/>
                <a:sym typeface="Fira Code"/>
              </a:rPr>
              <a:t>else</a:t>
            </a:r>
            <a:r>
              <a:rPr lang="zh-CN" sz="1000">
                <a:solidFill>
                  <a:srgbClr val="005661"/>
                </a:solidFill>
                <a:latin typeface="Fira Code"/>
                <a:ea typeface="Fira Code"/>
                <a:cs typeface="Fira Code"/>
                <a:sym typeface="Fira Code"/>
              </a:rPr>
              <a:t> </a:t>
            </a:r>
            <a:r>
              <a:rPr b="1" lang="zh-CN" sz="1000">
                <a:solidFill>
                  <a:srgbClr val="FF5792"/>
                </a:solidFill>
                <a:latin typeface="Fira Code"/>
                <a:ea typeface="Fira Code"/>
                <a:cs typeface="Fira Code"/>
                <a:sym typeface="Fira Code"/>
              </a:rPr>
              <a:t>if</a:t>
            </a:r>
            <a:r>
              <a:rPr lang="zh-CN" sz="1000">
                <a:solidFill>
                  <a:srgbClr val="005661"/>
                </a:solidFill>
                <a:latin typeface="Fira Code"/>
                <a:ea typeface="Fira Code"/>
                <a:cs typeface="Fira Code"/>
                <a:sym typeface="Fira Code"/>
              </a:rPr>
              <a:t> (..) </a:t>
            </a:r>
            <a:r>
              <a:rPr b="1" lang="zh-CN" sz="1000">
                <a:solidFill>
                  <a:srgbClr val="FF5792"/>
                </a:solidFill>
                <a:latin typeface="Fira Code"/>
                <a:ea typeface="Fira Code"/>
                <a:cs typeface="Fira Code"/>
                <a:sym typeface="Fira Code"/>
              </a:rPr>
              <a:t>begin</a:t>
            </a:r>
            <a:r>
              <a:rPr lang="zh-CN" sz="1000">
                <a:solidFill>
                  <a:srgbClr val="005661"/>
                </a:solidFill>
                <a:latin typeface="Fira Code"/>
                <a:ea typeface="Fira Code"/>
                <a:cs typeface="Fira Code"/>
                <a:sym typeface="Fira Code"/>
              </a:rPr>
              <a:t>             </a:t>
            </a:r>
            <a:r>
              <a:rPr i="1" lang="zh-CN" sz="1000">
                <a:solidFill>
                  <a:srgbClr val="8CA6A6"/>
                </a:solidFill>
                <a:latin typeface="Fira Code"/>
                <a:ea typeface="Fira Code"/>
                <a:cs typeface="Fira Code"/>
                <a:sym typeface="Fira Code"/>
              </a:rPr>
              <a:t>//fill sth. here.</a:t>
            </a:r>
            <a:endParaRPr i="1" sz="1000">
              <a:solidFill>
                <a:srgbClr val="8CA6A6"/>
              </a:solidFill>
              <a:latin typeface="Fira Code"/>
              <a:ea typeface="Fira Code"/>
              <a:cs typeface="Fira Code"/>
              <a:sym typeface="Fira Code"/>
            </a:endParaRPr>
          </a:p>
          <a:p>
            <a:pPr indent="0" lvl="0" marL="0" rtl="0" algn="l">
              <a:lnSpc>
                <a:spcPct val="150000"/>
              </a:lnSpc>
              <a:spcBef>
                <a:spcPts val="0"/>
              </a:spcBef>
              <a:spcAft>
                <a:spcPts val="0"/>
              </a:spcAft>
              <a:buNone/>
            </a:pPr>
            <a:r>
              <a:rPr lang="zh-CN" sz="1000">
                <a:solidFill>
                  <a:srgbClr val="004D57"/>
                </a:solidFill>
                <a:latin typeface="Fira Code"/>
                <a:ea typeface="Fira Code"/>
                <a:cs typeface="Fira Code"/>
                <a:sym typeface="Fira Code"/>
              </a:rPr>
              <a:t>   </a:t>
            </a:r>
            <a:r>
              <a:rPr i="1" lang="zh-CN" sz="1000">
                <a:solidFill>
                  <a:srgbClr val="8CA6A6"/>
                </a:solidFill>
                <a:latin typeface="Fira Code"/>
                <a:ea typeface="Fira Code"/>
                <a:cs typeface="Fira Code"/>
                <a:sym typeface="Fira Code"/>
              </a:rPr>
              <a:t>// MEM</a:t>
            </a:r>
            <a:endParaRPr i="1" sz="1000">
              <a:solidFill>
                <a:srgbClr val="8CA6A6"/>
              </a:solidFill>
              <a:latin typeface="Fira Code"/>
              <a:ea typeface="Fira Code"/>
              <a:cs typeface="Fira Code"/>
              <a:sym typeface="Fira Code"/>
            </a:endParaRPr>
          </a:p>
          <a:p>
            <a:pPr indent="0" lvl="0" marL="0" rtl="0" algn="l">
              <a:lnSpc>
                <a:spcPct val="150000"/>
              </a:lnSpc>
              <a:spcBef>
                <a:spcPts val="0"/>
              </a:spcBef>
              <a:spcAft>
                <a:spcPts val="0"/>
              </a:spcAft>
              <a:buNone/>
            </a:pPr>
            <a:r>
              <a:rPr lang="zh-CN" sz="1000">
                <a:solidFill>
                  <a:srgbClr val="005661"/>
                </a:solidFill>
                <a:latin typeface="Fira Code"/>
                <a:ea typeface="Fira Code"/>
                <a:cs typeface="Fira Code"/>
                <a:sym typeface="Fira Code"/>
              </a:rPr>
              <a:t>   ...                         </a:t>
            </a:r>
            <a:r>
              <a:rPr i="1" lang="zh-CN" sz="1000">
                <a:solidFill>
                  <a:srgbClr val="8CA6A6"/>
                </a:solidFill>
                <a:latin typeface="Fira Code"/>
                <a:ea typeface="Fira Code"/>
                <a:cs typeface="Fira Code"/>
                <a:sym typeface="Fira Code"/>
              </a:rPr>
              <a:t>//fill sth. here.</a:t>
            </a:r>
            <a:endParaRPr i="1" sz="1000">
              <a:solidFill>
                <a:srgbClr val="8CA6A6"/>
              </a:solidFill>
              <a:latin typeface="Fira Code"/>
              <a:ea typeface="Fira Code"/>
              <a:cs typeface="Fira Code"/>
              <a:sym typeface="Fira Code"/>
            </a:endParaRPr>
          </a:p>
          <a:p>
            <a:pPr indent="0" lvl="0" marL="0" rtl="0" algn="l">
              <a:lnSpc>
                <a:spcPct val="150000"/>
              </a:lnSpc>
              <a:spcBef>
                <a:spcPts val="0"/>
              </a:spcBef>
              <a:spcAft>
                <a:spcPts val="0"/>
              </a:spcAft>
              <a:buNone/>
            </a:pPr>
            <a:r>
              <a:rPr b="1" lang="zh-CN" sz="1000">
                <a:solidFill>
                  <a:srgbClr val="FF5792"/>
                </a:solidFill>
                <a:latin typeface="Fira Code"/>
                <a:ea typeface="Fira Code"/>
                <a:cs typeface="Fira Code"/>
                <a:sym typeface="Fira Code"/>
              </a:rPr>
              <a:t>end</a:t>
            </a:r>
            <a:endParaRPr b="1" sz="1000">
              <a:solidFill>
                <a:srgbClr val="FF5792"/>
              </a:solidFill>
              <a:latin typeface="Fira Code"/>
              <a:ea typeface="Fira Code"/>
              <a:cs typeface="Fira Code"/>
              <a:sym typeface="Fira Code"/>
            </a:endParaRPr>
          </a:p>
          <a:p>
            <a:pPr indent="0" lvl="0" marL="0" rtl="0" algn="l">
              <a:lnSpc>
                <a:spcPct val="150000"/>
              </a:lnSpc>
              <a:spcBef>
                <a:spcPts val="0"/>
              </a:spcBef>
              <a:spcAft>
                <a:spcPts val="0"/>
              </a:spcAft>
              <a:buNone/>
            </a:pPr>
            <a:r>
              <a:rPr b="1" lang="zh-CN" sz="1000">
                <a:solidFill>
                  <a:srgbClr val="FF5792"/>
                </a:solidFill>
                <a:latin typeface="Fira Code"/>
                <a:ea typeface="Fira Code"/>
                <a:cs typeface="Fira Code"/>
                <a:sym typeface="Fira Code"/>
              </a:rPr>
              <a:t>else</a:t>
            </a:r>
            <a:r>
              <a:rPr lang="zh-CN" sz="1000">
                <a:solidFill>
                  <a:srgbClr val="005661"/>
                </a:solidFill>
                <a:latin typeface="Fira Code"/>
                <a:ea typeface="Fira Code"/>
                <a:cs typeface="Fira Code"/>
                <a:sym typeface="Fira Code"/>
              </a:rPr>
              <a:t> </a:t>
            </a:r>
            <a:r>
              <a:rPr b="1" lang="zh-CN" sz="1000">
                <a:solidFill>
                  <a:srgbClr val="FF5792"/>
                </a:solidFill>
                <a:latin typeface="Fira Code"/>
                <a:ea typeface="Fira Code"/>
                <a:cs typeface="Fira Code"/>
                <a:sym typeface="Fira Code"/>
              </a:rPr>
              <a:t>if</a:t>
            </a:r>
            <a:r>
              <a:rPr lang="zh-CN" sz="1000">
                <a:solidFill>
                  <a:srgbClr val="005661"/>
                </a:solidFill>
                <a:latin typeface="Fira Code"/>
                <a:ea typeface="Fira Code"/>
                <a:cs typeface="Fira Code"/>
                <a:sym typeface="Fira Code"/>
              </a:rPr>
              <a:t> (...) </a:t>
            </a:r>
            <a:r>
              <a:rPr b="1" lang="zh-CN" sz="1000">
                <a:solidFill>
                  <a:srgbClr val="FF5792"/>
                </a:solidFill>
                <a:latin typeface="Fira Code"/>
                <a:ea typeface="Fira Code"/>
                <a:cs typeface="Fira Code"/>
                <a:sym typeface="Fira Code"/>
              </a:rPr>
              <a:t>begin</a:t>
            </a:r>
            <a:r>
              <a:rPr lang="zh-CN" sz="1000">
                <a:solidFill>
                  <a:srgbClr val="005661"/>
                </a:solidFill>
                <a:latin typeface="Fira Code"/>
                <a:ea typeface="Fira Code"/>
                <a:cs typeface="Fira Code"/>
                <a:sym typeface="Fira Code"/>
              </a:rPr>
              <a:t>             </a:t>
            </a:r>
            <a:r>
              <a:rPr i="1" lang="zh-CN" sz="1000">
                <a:solidFill>
                  <a:srgbClr val="8CA6A6"/>
                </a:solidFill>
                <a:latin typeface="Fira Code"/>
                <a:ea typeface="Fira Code"/>
                <a:cs typeface="Fira Code"/>
                <a:sym typeface="Fira Code"/>
              </a:rPr>
              <a:t>//fill sth. here.</a:t>
            </a:r>
            <a:endParaRPr i="1" sz="1000">
              <a:solidFill>
                <a:srgbClr val="8CA6A6"/>
              </a:solidFill>
              <a:latin typeface="Fira Code"/>
              <a:ea typeface="Fira Code"/>
              <a:cs typeface="Fira Code"/>
              <a:sym typeface="Fira Code"/>
            </a:endParaRPr>
          </a:p>
          <a:p>
            <a:pPr indent="0" lvl="0" marL="0" rtl="0" algn="l">
              <a:lnSpc>
                <a:spcPct val="150000"/>
              </a:lnSpc>
              <a:spcBef>
                <a:spcPts val="0"/>
              </a:spcBef>
              <a:spcAft>
                <a:spcPts val="0"/>
              </a:spcAft>
              <a:buNone/>
            </a:pPr>
            <a:r>
              <a:rPr lang="zh-CN" sz="1000">
                <a:solidFill>
                  <a:srgbClr val="004D57"/>
                </a:solidFill>
                <a:latin typeface="Fira Code"/>
                <a:ea typeface="Fira Code"/>
                <a:cs typeface="Fira Code"/>
                <a:sym typeface="Fira Code"/>
              </a:rPr>
              <a:t>   </a:t>
            </a:r>
            <a:r>
              <a:rPr i="1" lang="zh-CN" sz="1000">
                <a:solidFill>
                  <a:srgbClr val="8CA6A6"/>
                </a:solidFill>
                <a:latin typeface="Fira Code"/>
                <a:ea typeface="Fira Code"/>
                <a:cs typeface="Fira Code"/>
                <a:sym typeface="Fira Code"/>
              </a:rPr>
              <a:t>// MUL</a:t>
            </a:r>
            <a:endParaRPr i="1" sz="1000">
              <a:solidFill>
                <a:srgbClr val="8CA6A6"/>
              </a:solidFill>
              <a:latin typeface="Fira Code"/>
              <a:ea typeface="Fira Code"/>
              <a:cs typeface="Fira Code"/>
              <a:sym typeface="Fira Code"/>
            </a:endParaRPr>
          </a:p>
          <a:p>
            <a:pPr indent="0" lvl="0" marL="0" rtl="0" algn="l">
              <a:lnSpc>
                <a:spcPct val="150000"/>
              </a:lnSpc>
              <a:spcBef>
                <a:spcPts val="0"/>
              </a:spcBef>
              <a:spcAft>
                <a:spcPts val="0"/>
              </a:spcAft>
              <a:buNone/>
            </a:pPr>
            <a:r>
              <a:rPr lang="zh-CN" sz="1000">
                <a:solidFill>
                  <a:srgbClr val="005661"/>
                </a:solidFill>
                <a:latin typeface="Fira Code"/>
                <a:ea typeface="Fira Code"/>
                <a:cs typeface="Fira Code"/>
                <a:sym typeface="Fira Code"/>
              </a:rPr>
              <a:t>   ...                         </a:t>
            </a:r>
            <a:r>
              <a:rPr i="1" lang="zh-CN" sz="1000">
                <a:solidFill>
                  <a:srgbClr val="8CA6A6"/>
                </a:solidFill>
                <a:latin typeface="Fira Code"/>
                <a:ea typeface="Fira Code"/>
                <a:cs typeface="Fira Code"/>
                <a:sym typeface="Fira Code"/>
              </a:rPr>
              <a:t>//fill sth. here.</a:t>
            </a:r>
            <a:endParaRPr i="1" sz="1000">
              <a:solidFill>
                <a:srgbClr val="8CA6A6"/>
              </a:solidFill>
              <a:latin typeface="Fira Code"/>
              <a:ea typeface="Fira Code"/>
              <a:cs typeface="Fira Code"/>
              <a:sym typeface="Fira Code"/>
            </a:endParaRPr>
          </a:p>
          <a:p>
            <a:pPr indent="0" lvl="0" marL="0" rtl="0" algn="l">
              <a:lnSpc>
                <a:spcPct val="150000"/>
              </a:lnSpc>
              <a:spcBef>
                <a:spcPts val="0"/>
              </a:spcBef>
              <a:spcAft>
                <a:spcPts val="0"/>
              </a:spcAft>
              <a:buNone/>
            </a:pPr>
            <a:r>
              <a:rPr b="1" lang="zh-CN" sz="1000">
                <a:solidFill>
                  <a:srgbClr val="FF5792"/>
                </a:solidFill>
                <a:latin typeface="Fira Code"/>
                <a:ea typeface="Fira Code"/>
                <a:cs typeface="Fira Code"/>
                <a:sym typeface="Fira Code"/>
              </a:rPr>
              <a:t>end</a:t>
            </a:r>
            <a:endParaRPr b="1" sz="1000">
              <a:solidFill>
                <a:srgbClr val="FF5792"/>
              </a:solidFill>
              <a:latin typeface="Fira Code"/>
              <a:ea typeface="Fira Code"/>
              <a:cs typeface="Fira Code"/>
              <a:sym typeface="Fira Code"/>
            </a:endParaRPr>
          </a:p>
          <a:p>
            <a:pPr indent="0" lvl="0" marL="0" rtl="0" algn="l">
              <a:lnSpc>
                <a:spcPct val="150000"/>
              </a:lnSpc>
              <a:spcBef>
                <a:spcPts val="0"/>
              </a:spcBef>
              <a:spcAft>
                <a:spcPts val="0"/>
              </a:spcAft>
              <a:buNone/>
            </a:pPr>
            <a:r>
              <a:rPr b="1" lang="zh-CN" sz="1000">
                <a:solidFill>
                  <a:srgbClr val="FF5792"/>
                </a:solidFill>
                <a:latin typeface="Fira Code"/>
                <a:ea typeface="Fira Code"/>
                <a:cs typeface="Fira Code"/>
                <a:sym typeface="Fira Code"/>
              </a:rPr>
              <a:t>else</a:t>
            </a:r>
            <a:r>
              <a:rPr lang="zh-CN" sz="1000">
                <a:solidFill>
                  <a:srgbClr val="005661"/>
                </a:solidFill>
                <a:latin typeface="Fira Code"/>
                <a:ea typeface="Fira Code"/>
                <a:cs typeface="Fira Code"/>
                <a:sym typeface="Fira Code"/>
              </a:rPr>
              <a:t> </a:t>
            </a:r>
            <a:r>
              <a:rPr b="1" lang="zh-CN" sz="1000">
                <a:solidFill>
                  <a:srgbClr val="FF5792"/>
                </a:solidFill>
                <a:latin typeface="Fira Code"/>
                <a:ea typeface="Fira Code"/>
                <a:cs typeface="Fira Code"/>
                <a:sym typeface="Fira Code"/>
              </a:rPr>
              <a:t>if</a:t>
            </a:r>
            <a:r>
              <a:rPr lang="zh-CN" sz="1000">
                <a:solidFill>
                  <a:srgbClr val="005661"/>
                </a:solidFill>
                <a:latin typeface="Fira Code"/>
                <a:ea typeface="Fira Code"/>
                <a:cs typeface="Fira Code"/>
                <a:sym typeface="Fira Code"/>
              </a:rPr>
              <a:t> (..) </a:t>
            </a:r>
            <a:r>
              <a:rPr b="1" lang="zh-CN" sz="1000">
                <a:solidFill>
                  <a:srgbClr val="FF5792"/>
                </a:solidFill>
                <a:latin typeface="Fira Code"/>
                <a:ea typeface="Fira Code"/>
                <a:cs typeface="Fira Code"/>
                <a:sym typeface="Fira Code"/>
              </a:rPr>
              <a:t>begin</a:t>
            </a:r>
            <a:r>
              <a:rPr lang="zh-CN" sz="1000">
                <a:solidFill>
                  <a:srgbClr val="005661"/>
                </a:solidFill>
                <a:latin typeface="Fira Code"/>
                <a:ea typeface="Fira Code"/>
                <a:cs typeface="Fira Code"/>
                <a:sym typeface="Fira Code"/>
              </a:rPr>
              <a:t>             </a:t>
            </a:r>
            <a:r>
              <a:rPr i="1" lang="zh-CN" sz="1000">
                <a:solidFill>
                  <a:srgbClr val="8CA6A6"/>
                </a:solidFill>
                <a:latin typeface="Fira Code"/>
                <a:ea typeface="Fira Code"/>
                <a:cs typeface="Fira Code"/>
                <a:sym typeface="Fira Code"/>
              </a:rPr>
              <a:t>//fill sth. here.</a:t>
            </a:r>
            <a:endParaRPr i="1" sz="1000">
              <a:solidFill>
                <a:srgbClr val="8CA6A6"/>
              </a:solidFill>
              <a:latin typeface="Fira Code"/>
              <a:ea typeface="Fira Code"/>
              <a:cs typeface="Fira Code"/>
              <a:sym typeface="Fira Code"/>
            </a:endParaRPr>
          </a:p>
          <a:p>
            <a:pPr indent="0" lvl="0" marL="0" rtl="0" algn="l">
              <a:lnSpc>
                <a:spcPct val="150000"/>
              </a:lnSpc>
              <a:spcBef>
                <a:spcPts val="0"/>
              </a:spcBef>
              <a:spcAft>
                <a:spcPts val="0"/>
              </a:spcAft>
              <a:buNone/>
            </a:pPr>
            <a:r>
              <a:rPr lang="zh-CN" sz="1000">
                <a:solidFill>
                  <a:srgbClr val="004D57"/>
                </a:solidFill>
                <a:latin typeface="Fira Code"/>
                <a:ea typeface="Fira Code"/>
                <a:cs typeface="Fira Code"/>
                <a:sym typeface="Fira Code"/>
              </a:rPr>
              <a:t>   </a:t>
            </a:r>
            <a:r>
              <a:rPr i="1" lang="zh-CN" sz="1000">
                <a:solidFill>
                  <a:srgbClr val="8CA6A6"/>
                </a:solidFill>
                <a:latin typeface="Fira Code"/>
                <a:ea typeface="Fira Code"/>
                <a:cs typeface="Fira Code"/>
                <a:sym typeface="Fira Code"/>
              </a:rPr>
              <a:t>// DIV</a:t>
            </a:r>
            <a:endParaRPr i="1" sz="1000">
              <a:solidFill>
                <a:srgbClr val="8CA6A6"/>
              </a:solidFill>
              <a:latin typeface="Fira Code"/>
              <a:ea typeface="Fira Code"/>
              <a:cs typeface="Fira Code"/>
              <a:sym typeface="Fira Code"/>
            </a:endParaRPr>
          </a:p>
          <a:p>
            <a:pPr indent="0" lvl="0" marL="0" rtl="0" algn="l">
              <a:lnSpc>
                <a:spcPct val="150000"/>
              </a:lnSpc>
              <a:spcBef>
                <a:spcPts val="0"/>
              </a:spcBef>
              <a:spcAft>
                <a:spcPts val="0"/>
              </a:spcAft>
              <a:buNone/>
            </a:pPr>
            <a:r>
              <a:rPr lang="zh-CN" sz="1000">
                <a:solidFill>
                  <a:srgbClr val="005661"/>
                </a:solidFill>
                <a:latin typeface="Fira Code"/>
                <a:ea typeface="Fira Code"/>
                <a:cs typeface="Fira Code"/>
                <a:sym typeface="Fira Code"/>
              </a:rPr>
              <a:t>   ...                         </a:t>
            </a:r>
            <a:r>
              <a:rPr i="1" lang="zh-CN" sz="1000">
                <a:solidFill>
                  <a:srgbClr val="8CA6A6"/>
                </a:solidFill>
                <a:latin typeface="Fira Code"/>
                <a:ea typeface="Fira Code"/>
                <a:cs typeface="Fira Code"/>
                <a:sym typeface="Fira Code"/>
              </a:rPr>
              <a:t>//fill sth. here.</a:t>
            </a:r>
            <a:endParaRPr i="1" sz="1000">
              <a:solidFill>
                <a:srgbClr val="8CA6A6"/>
              </a:solidFill>
              <a:latin typeface="Fira Code"/>
              <a:ea typeface="Fira Code"/>
              <a:cs typeface="Fira Code"/>
              <a:sym typeface="Fira Code"/>
            </a:endParaRPr>
          </a:p>
          <a:p>
            <a:pPr indent="0" lvl="0" marL="0" rtl="0" algn="l">
              <a:lnSpc>
                <a:spcPct val="150000"/>
              </a:lnSpc>
              <a:spcBef>
                <a:spcPts val="0"/>
              </a:spcBef>
              <a:spcAft>
                <a:spcPts val="0"/>
              </a:spcAft>
              <a:buNone/>
            </a:pPr>
            <a:r>
              <a:rPr b="1" lang="zh-CN" sz="1000">
                <a:solidFill>
                  <a:srgbClr val="FF5792"/>
                </a:solidFill>
                <a:latin typeface="Fira Code"/>
                <a:ea typeface="Fira Code"/>
                <a:cs typeface="Fira Code"/>
                <a:sym typeface="Fira Code"/>
              </a:rPr>
              <a:t>end</a:t>
            </a:r>
            <a:endParaRPr i="1" sz="1200">
              <a:solidFill>
                <a:srgbClr val="8CA6A6"/>
              </a:solidFill>
              <a:latin typeface="Fira Code"/>
              <a:ea typeface="Fira Code"/>
              <a:cs typeface="Fira Code"/>
              <a:sym typeface="Fira Cod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zh-CN" sz="2800">
                <a:solidFill>
                  <a:srgbClr val="000000"/>
                </a:solidFill>
                <a:latin typeface="Avenir"/>
                <a:ea typeface="Avenir"/>
                <a:cs typeface="Avenir"/>
                <a:sym typeface="Avenir"/>
              </a:rPr>
              <a:t>Tasks</a:t>
            </a:r>
            <a:endParaRPr sz="2800">
              <a:solidFill>
                <a:srgbClr val="000000"/>
              </a:solidFill>
              <a:latin typeface="Avenir"/>
              <a:ea typeface="Avenir"/>
              <a:cs typeface="Avenir"/>
              <a:sym typeface="Avenir"/>
            </a:endParaRPr>
          </a:p>
        </p:txBody>
      </p:sp>
      <p:sp>
        <p:nvSpPr>
          <p:cNvPr id="63" name="Google Shape;63;p14"/>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595959"/>
              </a:buClr>
              <a:buSzPts val="1800"/>
              <a:buFont typeface="Avenir"/>
              <a:buChar char="●"/>
            </a:pPr>
            <a:r>
              <a:rPr lang="zh-CN" sz="1800">
                <a:solidFill>
                  <a:srgbClr val="595959"/>
                </a:solidFill>
                <a:latin typeface="Avenir"/>
                <a:ea typeface="Avenir"/>
                <a:cs typeface="Avenir"/>
                <a:sym typeface="Avenir"/>
              </a:rPr>
              <a:t>Redesign the pipelines with IF/IS/RO/FU/WB stages and supporting multicycle operations.</a:t>
            </a:r>
            <a:endParaRPr sz="1800">
              <a:solidFill>
                <a:srgbClr val="595959"/>
              </a:solidFill>
              <a:latin typeface="Avenir"/>
              <a:ea typeface="Avenir"/>
              <a:cs typeface="Avenir"/>
              <a:sym typeface="Avenir"/>
            </a:endParaRPr>
          </a:p>
          <a:p>
            <a:pPr indent="-342900" lvl="0" marL="457200" rtl="0" algn="l">
              <a:lnSpc>
                <a:spcPct val="150000"/>
              </a:lnSpc>
              <a:spcBef>
                <a:spcPts val="0"/>
              </a:spcBef>
              <a:spcAft>
                <a:spcPts val="0"/>
              </a:spcAft>
              <a:buClr>
                <a:srgbClr val="595959"/>
              </a:buClr>
              <a:buSzPts val="1800"/>
              <a:buFont typeface="Avenir"/>
              <a:buChar char="●"/>
            </a:pPr>
            <a:r>
              <a:rPr lang="zh-CN" sz="1800">
                <a:solidFill>
                  <a:srgbClr val="595959"/>
                </a:solidFill>
                <a:latin typeface="Avenir"/>
                <a:ea typeface="Avenir"/>
                <a:cs typeface="Avenir"/>
                <a:sym typeface="Avenir"/>
              </a:rPr>
              <a:t>Design of a scoreboard and integrate it to CPU.</a:t>
            </a:r>
            <a:endParaRPr sz="1800">
              <a:solidFill>
                <a:srgbClr val="595959"/>
              </a:solidFill>
              <a:latin typeface="Avenir"/>
              <a:ea typeface="Avenir"/>
              <a:cs typeface="Avenir"/>
              <a:sym typeface="Aveni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latin typeface="Avenir"/>
                <a:ea typeface="Avenir"/>
                <a:cs typeface="Avenir"/>
                <a:sym typeface="Avenir"/>
              </a:rPr>
              <a:t>Execute</a:t>
            </a:r>
            <a:endParaRPr>
              <a:latin typeface="Avenir"/>
              <a:ea typeface="Avenir"/>
              <a:cs typeface="Avenir"/>
              <a:sym typeface="Avenir"/>
            </a:endParaRPr>
          </a:p>
        </p:txBody>
      </p:sp>
      <p:sp>
        <p:nvSpPr>
          <p:cNvPr id="188" name="Google Shape;188;p32"/>
          <p:cNvSpPr txBox="1"/>
          <p:nvPr/>
        </p:nvSpPr>
        <p:spPr>
          <a:xfrm>
            <a:off x="984900" y="1969700"/>
            <a:ext cx="7174200" cy="923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zh-CN" sz="1200">
                <a:solidFill>
                  <a:srgbClr val="8CA6A6"/>
                </a:solidFill>
                <a:latin typeface="Fira Code"/>
                <a:ea typeface="Fira Code"/>
                <a:cs typeface="Fira Code"/>
                <a:sym typeface="Fira Code"/>
              </a:rPr>
              <a:t>// EX</a:t>
            </a:r>
            <a:endParaRPr i="1" sz="1200">
              <a:solidFill>
                <a:srgbClr val="8CA6A6"/>
              </a:solidFill>
              <a:latin typeface="Fira Code"/>
              <a:ea typeface="Fira Code"/>
              <a:cs typeface="Fira Code"/>
              <a:sym typeface="Fira Code"/>
            </a:endParaRPr>
          </a:p>
          <a:p>
            <a:pPr indent="0" lvl="0" marL="0" rtl="0" algn="l">
              <a:lnSpc>
                <a:spcPct val="150000"/>
              </a:lnSpc>
              <a:spcBef>
                <a:spcPts val="0"/>
              </a:spcBef>
              <a:spcAft>
                <a:spcPts val="0"/>
              </a:spcAft>
              <a:buNone/>
            </a:pPr>
            <a:r>
              <a:rPr lang="zh-CN" sz="1200">
                <a:solidFill>
                  <a:srgbClr val="005661"/>
                </a:solidFill>
                <a:latin typeface="Fira Code"/>
                <a:ea typeface="Fira Code"/>
                <a:cs typeface="Fira Code"/>
                <a:sym typeface="Fira Code"/>
              </a:rPr>
              <a:t>FUS[</a:t>
            </a:r>
            <a:r>
              <a:rPr lang="zh-CN" sz="1200">
                <a:solidFill>
                  <a:srgbClr val="A88C00"/>
                </a:solidFill>
                <a:latin typeface="Fira Code"/>
                <a:ea typeface="Fira Code"/>
                <a:cs typeface="Fira Code"/>
                <a:sym typeface="Fira Code"/>
              </a:rPr>
              <a:t>`FU_ALU</a:t>
            </a:r>
            <a:r>
              <a:rPr lang="zh-CN" sz="1200">
                <a:solidFill>
                  <a:srgbClr val="005661"/>
                </a:solidFill>
                <a:latin typeface="Fira Code"/>
                <a:ea typeface="Fira Code"/>
                <a:cs typeface="Fira Code"/>
                <a:sym typeface="Fira Code"/>
              </a:rPr>
              <a:t>][</a:t>
            </a:r>
            <a:r>
              <a:rPr lang="zh-CN" sz="1200">
                <a:solidFill>
                  <a:srgbClr val="A88C00"/>
                </a:solidFill>
                <a:latin typeface="Fira Code"/>
                <a:ea typeface="Fira Code"/>
                <a:cs typeface="Fira Code"/>
                <a:sym typeface="Fira Code"/>
              </a:rPr>
              <a:t>`FU_DONE</a:t>
            </a:r>
            <a:r>
              <a:rPr lang="zh-CN" sz="1200">
                <a:solidFill>
                  <a:srgbClr val="005661"/>
                </a:solidFill>
                <a:latin typeface="Fira Code"/>
                <a:ea typeface="Fira Code"/>
                <a:cs typeface="Fira Code"/>
                <a:sym typeface="Fira Code"/>
              </a:rPr>
              <a:t>] </a:t>
            </a:r>
            <a:r>
              <a:rPr b="1" lang="zh-CN" sz="1200">
                <a:solidFill>
                  <a:srgbClr val="FF5792"/>
                </a:solidFill>
                <a:latin typeface="Fira Code"/>
                <a:ea typeface="Fira Code"/>
                <a:cs typeface="Fira Code"/>
                <a:sym typeface="Fira Code"/>
              </a:rPr>
              <a:t>&lt;=</a:t>
            </a:r>
            <a:r>
              <a:rPr lang="zh-CN" sz="1200">
                <a:solidFill>
                  <a:srgbClr val="005661"/>
                </a:solidFill>
                <a:latin typeface="Fira Code"/>
                <a:ea typeface="Fira Code"/>
                <a:cs typeface="Fira Code"/>
                <a:sym typeface="Fira Code"/>
              </a:rPr>
              <a:t> ...   </a:t>
            </a:r>
            <a:r>
              <a:rPr i="1" lang="zh-CN" sz="1200">
                <a:solidFill>
                  <a:srgbClr val="8CA6A6"/>
                </a:solidFill>
                <a:latin typeface="Fira Code"/>
                <a:ea typeface="Fira Code"/>
                <a:cs typeface="Fira Code"/>
                <a:sym typeface="Fira Code"/>
              </a:rPr>
              <a:t>//fill sth. here</a:t>
            </a:r>
            <a:endParaRPr i="1" sz="1200">
              <a:solidFill>
                <a:srgbClr val="8CA6A6"/>
              </a:solidFill>
              <a:latin typeface="Fira Code"/>
              <a:ea typeface="Fira Code"/>
              <a:cs typeface="Fira Code"/>
              <a:sym typeface="Fira Code"/>
            </a:endParaRPr>
          </a:p>
          <a:p>
            <a:pPr indent="0" lvl="0" marL="0" rtl="0" algn="l">
              <a:lnSpc>
                <a:spcPct val="150000"/>
              </a:lnSpc>
              <a:spcBef>
                <a:spcPts val="0"/>
              </a:spcBef>
              <a:spcAft>
                <a:spcPts val="0"/>
              </a:spcAft>
              <a:buNone/>
            </a:pPr>
            <a:r>
              <a:rPr lang="zh-CN" sz="1200">
                <a:solidFill>
                  <a:srgbClr val="005661"/>
                </a:solidFill>
                <a:latin typeface="Fira Code"/>
                <a:ea typeface="Fira Code"/>
                <a:cs typeface="Fira Code"/>
                <a:sym typeface="Fira Code"/>
              </a:rPr>
              <a:t>...                             </a:t>
            </a:r>
            <a:r>
              <a:rPr i="1" lang="zh-CN" sz="1200">
                <a:solidFill>
                  <a:srgbClr val="8CA6A6"/>
                </a:solidFill>
                <a:latin typeface="Fira Code"/>
                <a:ea typeface="Fira Code"/>
                <a:cs typeface="Fira Code"/>
                <a:sym typeface="Fira Code"/>
              </a:rPr>
              <a:t>//fill sth. here</a:t>
            </a:r>
            <a:endParaRPr i="1" sz="1200">
              <a:solidFill>
                <a:srgbClr val="8CA6A6"/>
              </a:solidFill>
              <a:latin typeface="Fira Code"/>
              <a:ea typeface="Fira Code"/>
              <a:cs typeface="Fira Code"/>
              <a:sym typeface="Fira Code"/>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latin typeface="Avenir"/>
                <a:ea typeface="Avenir"/>
                <a:cs typeface="Avenir"/>
                <a:sym typeface="Avenir"/>
              </a:rPr>
              <a:t>Write Back</a:t>
            </a:r>
            <a:endParaRPr>
              <a:latin typeface="Avenir"/>
              <a:ea typeface="Avenir"/>
              <a:cs typeface="Avenir"/>
              <a:sym typeface="Avenir"/>
            </a:endParaRPr>
          </a:p>
        </p:txBody>
      </p:sp>
      <p:sp>
        <p:nvSpPr>
          <p:cNvPr id="194" name="Google Shape;194;p33"/>
          <p:cNvSpPr txBox="1"/>
          <p:nvPr/>
        </p:nvSpPr>
        <p:spPr>
          <a:xfrm>
            <a:off x="4986450" y="773950"/>
            <a:ext cx="4572000" cy="3274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zh-CN" sz="1100">
                <a:solidFill>
                  <a:srgbClr val="8CA6A6"/>
                </a:solidFill>
                <a:latin typeface="Fira Code"/>
                <a:ea typeface="Fira Code"/>
                <a:cs typeface="Fira Code"/>
                <a:sym typeface="Fira Code"/>
              </a:rPr>
              <a:t>// WB</a:t>
            </a:r>
            <a:endParaRPr i="1" sz="1100">
              <a:solidFill>
                <a:srgbClr val="8CA6A6"/>
              </a:solidFill>
              <a:latin typeface="Fira Code"/>
              <a:ea typeface="Fira Code"/>
              <a:cs typeface="Fira Code"/>
              <a:sym typeface="Fira Code"/>
            </a:endParaRPr>
          </a:p>
          <a:p>
            <a:pPr indent="0" lvl="0" marL="0" rtl="0" algn="l">
              <a:lnSpc>
                <a:spcPct val="115000"/>
              </a:lnSpc>
              <a:spcBef>
                <a:spcPts val="0"/>
              </a:spcBef>
              <a:spcAft>
                <a:spcPts val="0"/>
              </a:spcAft>
              <a:buNone/>
            </a:pPr>
            <a:r>
              <a:rPr b="1" lang="zh-CN" sz="1100">
                <a:solidFill>
                  <a:srgbClr val="FF5792"/>
                </a:solidFill>
                <a:latin typeface="Fira Code"/>
                <a:ea typeface="Fira Code"/>
                <a:cs typeface="Fira Code"/>
                <a:sym typeface="Fira Code"/>
              </a:rPr>
              <a:t>if</a:t>
            </a:r>
            <a:r>
              <a:rPr lang="zh-CN" sz="1100">
                <a:solidFill>
                  <a:srgbClr val="005661"/>
                </a:solidFill>
                <a:latin typeface="Fira Code"/>
                <a:ea typeface="Fira Code"/>
                <a:cs typeface="Fira Code"/>
                <a:sym typeface="Fira Code"/>
              </a:rPr>
              <a:t> (FUS[</a:t>
            </a:r>
            <a:r>
              <a:rPr lang="zh-CN" sz="1100">
                <a:solidFill>
                  <a:srgbClr val="A88C00"/>
                </a:solidFill>
                <a:latin typeface="Fira Code"/>
                <a:ea typeface="Fira Code"/>
                <a:cs typeface="Fira Code"/>
                <a:sym typeface="Fira Code"/>
              </a:rPr>
              <a:t>`FU_JUMP</a:t>
            </a:r>
            <a:r>
              <a:rPr lang="zh-CN" sz="1100">
                <a:solidFill>
                  <a:srgbClr val="005661"/>
                </a:solidFill>
                <a:latin typeface="Fira Code"/>
                <a:ea typeface="Fira Code"/>
                <a:cs typeface="Fira Code"/>
                <a:sym typeface="Fira Code"/>
              </a:rPr>
              <a:t>][</a:t>
            </a:r>
            <a:r>
              <a:rPr lang="zh-CN" sz="1100">
                <a:solidFill>
                  <a:srgbClr val="A88C00"/>
                </a:solidFill>
                <a:latin typeface="Fira Code"/>
                <a:ea typeface="Fira Code"/>
                <a:cs typeface="Fira Code"/>
                <a:sym typeface="Fira Code"/>
              </a:rPr>
              <a:t>`FU_DONE</a:t>
            </a:r>
            <a:r>
              <a:rPr lang="zh-CN" sz="1100">
                <a:solidFill>
                  <a:srgbClr val="005661"/>
                </a:solidFill>
                <a:latin typeface="Fira Code"/>
                <a:ea typeface="Fira Code"/>
                <a:cs typeface="Fira Code"/>
                <a:sym typeface="Fira Code"/>
              </a:rPr>
              <a:t>] </a:t>
            </a:r>
            <a:r>
              <a:rPr b="1" lang="zh-CN" sz="1100">
                <a:solidFill>
                  <a:srgbClr val="FF5792"/>
                </a:solidFill>
                <a:latin typeface="Fira Code"/>
                <a:ea typeface="Fira Code"/>
                <a:cs typeface="Fira Code"/>
                <a:sym typeface="Fira Code"/>
              </a:rPr>
              <a:t>&amp;</a:t>
            </a:r>
            <a:r>
              <a:rPr lang="zh-CN" sz="1100">
                <a:solidFill>
                  <a:srgbClr val="005661"/>
                </a:solidFill>
                <a:latin typeface="Fira Code"/>
                <a:ea typeface="Fira Code"/>
                <a:cs typeface="Fira Code"/>
                <a:sym typeface="Fira Code"/>
              </a:rPr>
              <a:t> JUMP_WAR) </a:t>
            </a:r>
            <a:r>
              <a:rPr b="1" lang="zh-CN" sz="1100">
                <a:solidFill>
                  <a:srgbClr val="FF5792"/>
                </a:solidFill>
                <a:latin typeface="Fira Code"/>
                <a:ea typeface="Fira Code"/>
                <a:cs typeface="Fira Code"/>
                <a:sym typeface="Fira Code"/>
              </a:rPr>
              <a:t>begin</a:t>
            </a:r>
            <a:endParaRPr b="1" sz="1100">
              <a:solidFill>
                <a:srgbClr val="FF5792"/>
              </a:solidFill>
              <a:latin typeface="Fira Code"/>
              <a:ea typeface="Fira Code"/>
              <a:cs typeface="Fira Code"/>
              <a:sym typeface="Fira Code"/>
            </a:endParaRPr>
          </a:p>
          <a:p>
            <a:pPr indent="0" lvl="0" marL="0" rtl="0" algn="l">
              <a:lnSpc>
                <a:spcPct val="115000"/>
              </a:lnSpc>
              <a:spcBef>
                <a:spcPts val="0"/>
              </a:spcBef>
              <a:spcAft>
                <a:spcPts val="0"/>
              </a:spcAft>
              <a:buNone/>
            </a:pPr>
            <a:r>
              <a:rPr lang="zh-CN" sz="1100">
                <a:solidFill>
                  <a:srgbClr val="005661"/>
                </a:solidFill>
                <a:latin typeface="Fira Code"/>
                <a:ea typeface="Fira Code"/>
                <a:cs typeface="Fira Code"/>
                <a:sym typeface="Fira Code"/>
              </a:rPr>
              <a:t>   FUS[</a:t>
            </a:r>
            <a:r>
              <a:rPr lang="zh-CN" sz="1100">
                <a:solidFill>
                  <a:srgbClr val="A88C00"/>
                </a:solidFill>
                <a:latin typeface="Fira Code"/>
                <a:ea typeface="Fira Code"/>
                <a:cs typeface="Fira Code"/>
                <a:sym typeface="Fira Code"/>
              </a:rPr>
              <a:t>`FU_JUMP</a:t>
            </a:r>
            <a:r>
              <a:rPr lang="zh-CN" sz="1100">
                <a:solidFill>
                  <a:srgbClr val="005661"/>
                </a:solidFill>
                <a:latin typeface="Fira Code"/>
                <a:ea typeface="Fira Code"/>
                <a:cs typeface="Fira Code"/>
                <a:sym typeface="Fira Code"/>
              </a:rPr>
              <a:t>] </a:t>
            </a:r>
            <a:r>
              <a:rPr b="1" lang="zh-CN" sz="1100">
                <a:solidFill>
                  <a:srgbClr val="FF5792"/>
                </a:solidFill>
                <a:latin typeface="Fira Code"/>
                <a:ea typeface="Fira Code"/>
                <a:cs typeface="Fira Code"/>
                <a:sym typeface="Fira Code"/>
              </a:rPr>
              <a:t>&lt;=</a:t>
            </a:r>
            <a:r>
              <a:rPr lang="zh-CN" sz="1100">
                <a:solidFill>
                  <a:srgbClr val="005661"/>
                </a:solidFill>
                <a:latin typeface="Fira Code"/>
                <a:ea typeface="Fira Code"/>
                <a:cs typeface="Fira Code"/>
                <a:sym typeface="Fira Code"/>
              </a:rPr>
              <a:t> </a:t>
            </a:r>
            <a:r>
              <a:rPr lang="zh-CN" sz="1100">
                <a:solidFill>
                  <a:srgbClr val="5842FF"/>
                </a:solidFill>
                <a:latin typeface="Fira Code"/>
                <a:ea typeface="Fira Code"/>
                <a:cs typeface="Fira Code"/>
                <a:sym typeface="Fira Code"/>
              </a:rPr>
              <a:t>32'b0</a:t>
            </a:r>
            <a:r>
              <a:rPr lang="zh-CN" sz="1100">
                <a:solidFill>
                  <a:srgbClr val="005661"/>
                </a:solidFill>
                <a:latin typeface="Fira Code"/>
                <a:ea typeface="Fira Code"/>
                <a:cs typeface="Fira Code"/>
                <a:sym typeface="Fira Code"/>
              </a:rPr>
              <a:t>;</a:t>
            </a:r>
            <a:endParaRPr sz="1100">
              <a:solidFill>
                <a:srgbClr val="005661"/>
              </a:solidFill>
              <a:latin typeface="Fira Code"/>
              <a:ea typeface="Fira Code"/>
              <a:cs typeface="Fira Code"/>
              <a:sym typeface="Fira Code"/>
            </a:endParaRPr>
          </a:p>
          <a:p>
            <a:pPr indent="0" lvl="0" marL="0" rtl="0" algn="l">
              <a:lnSpc>
                <a:spcPct val="115000"/>
              </a:lnSpc>
              <a:spcBef>
                <a:spcPts val="0"/>
              </a:spcBef>
              <a:spcAft>
                <a:spcPts val="0"/>
              </a:spcAft>
              <a:buNone/>
            </a:pPr>
            <a:r>
              <a:rPr lang="zh-CN" sz="1100">
                <a:solidFill>
                  <a:srgbClr val="005661"/>
                </a:solidFill>
                <a:latin typeface="Fira Code"/>
                <a:ea typeface="Fira Code"/>
                <a:cs typeface="Fira Code"/>
                <a:sym typeface="Fira Code"/>
              </a:rPr>
              <a:t>   RRS[FUS[</a:t>
            </a:r>
            <a:r>
              <a:rPr lang="zh-CN" sz="1100">
                <a:solidFill>
                  <a:srgbClr val="A88C00"/>
                </a:solidFill>
                <a:latin typeface="Fira Code"/>
                <a:ea typeface="Fira Code"/>
                <a:cs typeface="Fira Code"/>
                <a:sym typeface="Fira Code"/>
              </a:rPr>
              <a:t>`FU_JUMP</a:t>
            </a:r>
            <a:r>
              <a:rPr lang="zh-CN" sz="1100">
                <a:solidFill>
                  <a:srgbClr val="005661"/>
                </a:solidFill>
                <a:latin typeface="Fira Code"/>
                <a:ea typeface="Fira Code"/>
                <a:cs typeface="Fira Code"/>
                <a:sym typeface="Fira Code"/>
              </a:rPr>
              <a:t>][</a:t>
            </a:r>
            <a:r>
              <a:rPr lang="zh-CN" sz="1100">
                <a:solidFill>
                  <a:srgbClr val="A88C00"/>
                </a:solidFill>
                <a:latin typeface="Fira Code"/>
                <a:ea typeface="Fira Code"/>
                <a:cs typeface="Fira Code"/>
                <a:sym typeface="Fira Code"/>
              </a:rPr>
              <a:t>`DST_H</a:t>
            </a:r>
            <a:r>
              <a:rPr lang="zh-CN" sz="1100">
                <a:solidFill>
                  <a:srgbClr val="005661"/>
                </a:solidFill>
                <a:latin typeface="Fira Code"/>
                <a:ea typeface="Fira Code"/>
                <a:cs typeface="Fira Code"/>
                <a:sym typeface="Fira Code"/>
              </a:rPr>
              <a:t>:</a:t>
            </a:r>
            <a:r>
              <a:rPr lang="zh-CN" sz="1100">
                <a:solidFill>
                  <a:srgbClr val="A88C00"/>
                </a:solidFill>
                <a:latin typeface="Fira Code"/>
                <a:ea typeface="Fira Code"/>
                <a:cs typeface="Fira Code"/>
                <a:sym typeface="Fira Code"/>
              </a:rPr>
              <a:t>`DST_L</a:t>
            </a:r>
            <a:r>
              <a:rPr lang="zh-CN" sz="1100">
                <a:solidFill>
                  <a:srgbClr val="005661"/>
                </a:solidFill>
                <a:latin typeface="Fira Code"/>
                <a:ea typeface="Fira Code"/>
                <a:cs typeface="Fira Code"/>
                <a:sym typeface="Fira Code"/>
              </a:rPr>
              <a:t>]] </a:t>
            </a:r>
            <a:r>
              <a:rPr b="1" lang="zh-CN" sz="1100">
                <a:solidFill>
                  <a:srgbClr val="FF5792"/>
                </a:solidFill>
                <a:latin typeface="Fira Code"/>
                <a:ea typeface="Fira Code"/>
                <a:cs typeface="Fira Code"/>
                <a:sym typeface="Fira Code"/>
              </a:rPr>
              <a:t>&lt;=</a:t>
            </a:r>
            <a:r>
              <a:rPr lang="zh-CN" sz="1100">
                <a:solidFill>
                  <a:srgbClr val="005661"/>
                </a:solidFill>
                <a:latin typeface="Fira Code"/>
                <a:ea typeface="Fira Code"/>
                <a:cs typeface="Fira Code"/>
                <a:sym typeface="Fira Code"/>
              </a:rPr>
              <a:t> </a:t>
            </a:r>
            <a:r>
              <a:rPr lang="zh-CN" sz="1100">
                <a:solidFill>
                  <a:srgbClr val="5842FF"/>
                </a:solidFill>
                <a:latin typeface="Fira Code"/>
                <a:ea typeface="Fira Code"/>
                <a:cs typeface="Fira Code"/>
                <a:sym typeface="Fira Code"/>
              </a:rPr>
              <a:t>3'b0</a:t>
            </a:r>
            <a:r>
              <a:rPr lang="zh-CN" sz="1100">
                <a:solidFill>
                  <a:srgbClr val="005661"/>
                </a:solidFill>
                <a:latin typeface="Fira Code"/>
                <a:ea typeface="Fira Code"/>
                <a:cs typeface="Fira Code"/>
                <a:sym typeface="Fira Code"/>
              </a:rPr>
              <a:t>;</a:t>
            </a:r>
            <a:endParaRPr sz="1100">
              <a:solidFill>
                <a:srgbClr val="005661"/>
              </a:solidFill>
              <a:latin typeface="Fira Code"/>
              <a:ea typeface="Fira Code"/>
              <a:cs typeface="Fira Code"/>
              <a:sym typeface="Fira Code"/>
            </a:endParaRPr>
          </a:p>
          <a:p>
            <a:pPr indent="0" lvl="0" marL="0" rtl="0" algn="l">
              <a:lnSpc>
                <a:spcPct val="115000"/>
              </a:lnSpc>
              <a:spcBef>
                <a:spcPts val="0"/>
              </a:spcBef>
              <a:spcAft>
                <a:spcPts val="0"/>
              </a:spcAft>
              <a:buNone/>
            </a:pPr>
            <a:r>
              <a:t/>
            </a:r>
            <a:endParaRPr sz="1100">
              <a:solidFill>
                <a:srgbClr val="005661"/>
              </a:solidFill>
              <a:latin typeface="Fira Code"/>
              <a:ea typeface="Fira Code"/>
              <a:cs typeface="Fira Code"/>
              <a:sym typeface="Fira Code"/>
            </a:endParaRPr>
          </a:p>
          <a:p>
            <a:pPr indent="0" lvl="0" marL="0" rtl="0" algn="l">
              <a:lnSpc>
                <a:spcPct val="115000"/>
              </a:lnSpc>
              <a:spcBef>
                <a:spcPts val="0"/>
              </a:spcBef>
              <a:spcAft>
                <a:spcPts val="0"/>
              </a:spcAft>
              <a:buNone/>
            </a:pPr>
            <a:r>
              <a:rPr lang="zh-CN" sz="1100">
                <a:solidFill>
                  <a:srgbClr val="004D57"/>
                </a:solidFill>
                <a:latin typeface="Fira Code"/>
                <a:ea typeface="Fira Code"/>
                <a:cs typeface="Fira Code"/>
                <a:sym typeface="Fira Code"/>
              </a:rPr>
              <a:t>   </a:t>
            </a:r>
            <a:r>
              <a:rPr i="1" lang="zh-CN" sz="1100">
                <a:solidFill>
                  <a:srgbClr val="8CA6A6"/>
                </a:solidFill>
                <a:latin typeface="Fira Code"/>
                <a:ea typeface="Fira Code"/>
                <a:cs typeface="Fira Code"/>
                <a:sym typeface="Fira Code"/>
              </a:rPr>
              <a:t>// ensure RAW</a:t>
            </a:r>
            <a:endParaRPr i="1" sz="1100">
              <a:solidFill>
                <a:srgbClr val="8CA6A6"/>
              </a:solidFill>
              <a:latin typeface="Fira Code"/>
              <a:ea typeface="Fira Code"/>
              <a:cs typeface="Fira Code"/>
              <a:sym typeface="Fira Code"/>
            </a:endParaRPr>
          </a:p>
          <a:p>
            <a:pPr indent="0" lvl="0" marL="0" rtl="0" algn="l">
              <a:lnSpc>
                <a:spcPct val="115000"/>
              </a:lnSpc>
              <a:spcBef>
                <a:spcPts val="0"/>
              </a:spcBef>
              <a:spcAft>
                <a:spcPts val="0"/>
              </a:spcAft>
              <a:buNone/>
            </a:pPr>
            <a:r>
              <a:rPr lang="zh-CN" sz="1100">
                <a:solidFill>
                  <a:srgbClr val="005661"/>
                </a:solidFill>
                <a:latin typeface="Fira Code"/>
                <a:ea typeface="Fira Code"/>
                <a:cs typeface="Fira Code"/>
                <a:sym typeface="Fira Code"/>
              </a:rPr>
              <a:t>   </a:t>
            </a:r>
            <a:r>
              <a:rPr b="1" lang="zh-CN" sz="1100">
                <a:solidFill>
                  <a:srgbClr val="FF5792"/>
                </a:solidFill>
                <a:latin typeface="Fira Code"/>
                <a:ea typeface="Fira Code"/>
                <a:cs typeface="Fira Code"/>
                <a:sym typeface="Fira Code"/>
              </a:rPr>
              <a:t>...</a:t>
            </a:r>
            <a:endParaRPr i="1" sz="1100">
              <a:solidFill>
                <a:srgbClr val="8CA6A6"/>
              </a:solidFill>
              <a:latin typeface="Fira Code"/>
              <a:ea typeface="Fira Code"/>
              <a:cs typeface="Fira Code"/>
              <a:sym typeface="Fira Code"/>
            </a:endParaRPr>
          </a:p>
          <a:p>
            <a:pPr indent="0" lvl="0" marL="0" rtl="0" algn="l">
              <a:lnSpc>
                <a:spcPct val="115000"/>
              </a:lnSpc>
              <a:spcBef>
                <a:spcPts val="0"/>
              </a:spcBef>
              <a:spcAft>
                <a:spcPts val="0"/>
              </a:spcAft>
              <a:buNone/>
            </a:pPr>
            <a:r>
              <a:rPr b="1" lang="zh-CN" sz="1100">
                <a:solidFill>
                  <a:srgbClr val="FF5792"/>
                </a:solidFill>
                <a:latin typeface="Fira Code"/>
                <a:ea typeface="Fira Code"/>
                <a:cs typeface="Fira Code"/>
                <a:sym typeface="Fira Code"/>
              </a:rPr>
              <a:t>end</a:t>
            </a:r>
            <a:endParaRPr b="1" sz="1100">
              <a:solidFill>
                <a:srgbClr val="FF5792"/>
              </a:solidFill>
              <a:latin typeface="Fira Code"/>
              <a:ea typeface="Fira Code"/>
              <a:cs typeface="Fira Code"/>
              <a:sym typeface="Fira Code"/>
            </a:endParaRPr>
          </a:p>
          <a:p>
            <a:pPr indent="0" lvl="0" marL="0" rtl="0" algn="l">
              <a:lnSpc>
                <a:spcPct val="115000"/>
              </a:lnSpc>
              <a:spcBef>
                <a:spcPts val="0"/>
              </a:spcBef>
              <a:spcAft>
                <a:spcPts val="0"/>
              </a:spcAft>
              <a:buNone/>
            </a:pPr>
            <a:r>
              <a:rPr i="1" lang="zh-CN" sz="1100">
                <a:solidFill>
                  <a:srgbClr val="8CA6A6"/>
                </a:solidFill>
                <a:latin typeface="Fira Code"/>
                <a:ea typeface="Fira Code"/>
                <a:cs typeface="Fira Code"/>
                <a:sym typeface="Fira Code"/>
              </a:rPr>
              <a:t>// ALU</a:t>
            </a:r>
            <a:endParaRPr i="1" sz="1100">
              <a:solidFill>
                <a:srgbClr val="8CA6A6"/>
              </a:solidFill>
              <a:latin typeface="Fira Code"/>
              <a:ea typeface="Fira Code"/>
              <a:cs typeface="Fira Code"/>
              <a:sym typeface="Fira Code"/>
            </a:endParaRPr>
          </a:p>
          <a:p>
            <a:pPr indent="0" lvl="0" marL="0" rtl="0" algn="l">
              <a:lnSpc>
                <a:spcPct val="115000"/>
              </a:lnSpc>
              <a:spcBef>
                <a:spcPts val="0"/>
              </a:spcBef>
              <a:spcAft>
                <a:spcPts val="0"/>
              </a:spcAft>
              <a:buNone/>
            </a:pPr>
            <a:r>
              <a:rPr lang="zh-CN" sz="1100">
                <a:solidFill>
                  <a:srgbClr val="005661"/>
                </a:solidFill>
                <a:latin typeface="Fira Code"/>
                <a:ea typeface="Fira Code"/>
                <a:cs typeface="Fira Code"/>
                <a:sym typeface="Fira Code"/>
              </a:rPr>
              <a:t>   ...;           </a:t>
            </a:r>
            <a:r>
              <a:rPr i="1" lang="zh-CN" sz="1100">
                <a:solidFill>
                  <a:srgbClr val="8CA6A6"/>
                </a:solidFill>
                <a:latin typeface="Fira Code"/>
                <a:ea typeface="Fira Code"/>
                <a:cs typeface="Fira Code"/>
                <a:sym typeface="Fira Code"/>
              </a:rPr>
              <a:t>//fill sth. here</a:t>
            </a:r>
            <a:endParaRPr i="1" sz="1100">
              <a:solidFill>
                <a:srgbClr val="8CA6A6"/>
              </a:solidFill>
              <a:latin typeface="Fira Code"/>
              <a:ea typeface="Fira Code"/>
              <a:cs typeface="Fira Code"/>
              <a:sym typeface="Fira Code"/>
            </a:endParaRPr>
          </a:p>
          <a:p>
            <a:pPr indent="0" lvl="0" marL="0" rtl="0" algn="l">
              <a:lnSpc>
                <a:spcPct val="115000"/>
              </a:lnSpc>
              <a:spcBef>
                <a:spcPts val="0"/>
              </a:spcBef>
              <a:spcAft>
                <a:spcPts val="0"/>
              </a:spcAft>
              <a:buNone/>
            </a:pPr>
            <a:r>
              <a:rPr i="1" lang="zh-CN" sz="1100">
                <a:solidFill>
                  <a:srgbClr val="8CA6A6"/>
                </a:solidFill>
                <a:latin typeface="Fira Code"/>
                <a:ea typeface="Fira Code"/>
                <a:cs typeface="Fira Code"/>
                <a:sym typeface="Fira Code"/>
              </a:rPr>
              <a:t>// MEM</a:t>
            </a:r>
            <a:endParaRPr i="1" sz="1100">
              <a:solidFill>
                <a:srgbClr val="8CA6A6"/>
              </a:solidFill>
              <a:latin typeface="Fira Code"/>
              <a:ea typeface="Fira Code"/>
              <a:cs typeface="Fira Code"/>
              <a:sym typeface="Fira Code"/>
            </a:endParaRPr>
          </a:p>
          <a:p>
            <a:pPr indent="0" lvl="0" marL="0" rtl="0" algn="l">
              <a:lnSpc>
                <a:spcPct val="115000"/>
              </a:lnSpc>
              <a:spcBef>
                <a:spcPts val="0"/>
              </a:spcBef>
              <a:spcAft>
                <a:spcPts val="0"/>
              </a:spcAft>
              <a:buNone/>
            </a:pPr>
            <a:r>
              <a:rPr lang="zh-CN" sz="1100">
                <a:solidFill>
                  <a:srgbClr val="005661"/>
                </a:solidFill>
                <a:latin typeface="Fira Code"/>
                <a:ea typeface="Fira Code"/>
                <a:cs typeface="Fira Code"/>
                <a:sym typeface="Fira Code"/>
              </a:rPr>
              <a:t>   ...;           </a:t>
            </a:r>
            <a:r>
              <a:rPr i="1" lang="zh-CN" sz="1100">
                <a:solidFill>
                  <a:srgbClr val="8CA6A6"/>
                </a:solidFill>
                <a:latin typeface="Fira Code"/>
                <a:ea typeface="Fira Code"/>
                <a:cs typeface="Fira Code"/>
                <a:sym typeface="Fira Code"/>
              </a:rPr>
              <a:t>//fill sth. here</a:t>
            </a:r>
            <a:endParaRPr i="1" sz="1100">
              <a:solidFill>
                <a:srgbClr val="8CA6A6"/>
              </a:solidFill>
              <a:latin typeface="Fira Code"/>
              <a:ea typeface="Fira Code"/>
              <a:cs typeface="Fira Code"/>
              <a:sym typeface="Fira Code"/>
            </a:endParaRPr>
          </a:p>
          <a:p>
            <a:pPr indent="0" lvl="0" marL="0" rtl="0" algn="l">
              <a:lnSpc>
                <a:spcPct val="115000"/>
              </a:lnSpc>
              <a:spcBef>
                <a:spcPts val="0"/>
              </a:spcBef>
              <a:spcAft>
                <a:spcPts val="0"/>
              </a:spcAft>
              <a:buNone/>
            </a:pPr>
            <a:r>
              <a:rPr i="1" lang="zh-CN" sz="1100">
                <a:solidFill>
                  <a:srgbClr val="8CA6A6"/>
                </a:solidFill>
                <a:latin typeface="Fira Code"/>
                <a:ea typeface="Fira Code"/>
                <a:cs typeface="Fira Code"/>
                <a:sym typeface="Fira Code"/>
              </a:rPr>
              <a:t>// MUL</a:t>
            </a:r>
            <a:endParaRPr i="1" sz="1100">
              <a:solidFill>
                <a:srgbClr val="8CA6A6"/>
              </a:solidFill>
              <a:latin typeface="Fira Code"/>
              <a:ea typeface="Fira Code"/>
              <a:cs typeface="Fira Code"/>
              <a:sym typeface="Fira Code"/>
            </a:endParaRPr>
          </a:p>
          <a:p>
            <a:pPr indent="0" lvl="0" marL="0" rtl="0" algn="l">
              <a:lnSpc>
                <a:spcPct val="115000"/>
              </a:lnSpc>
              <a:spcBef>
                <a:spcPts val="0"/>
              </a:spcBef>
              <a:spcAft>
                <a:spcPts val="0"/>
              </a:spcAft>
              <a:buNone/>
            </a:pPr>
            <a:r>
              <a:rPr lang="zh-CN" sz="1100">
                <a:solidFill>
                  <a:srgbClr val="005661"/>
                </a:solidFill>
                <a:latin typeface="Fira Code"/>
                <a:ea typeface="Fira Code"/>
                <a:cs typeface="Fira Code"/>
                <a:sym typeface="Fira Code"/>
              </a:rPr>
              <a:t>   ...;           </a:t>
            </a:r>
            <a:r>
              <a:rPr i="1" lang="zh-CN" sz="1100">
                <a:solidFill>
                  <a:srgbClr val="8CA6A6"/>
                </a:solidFill>
                <a:latin typeface="Fira Code"/>
                <a:ea typeface="Fira Code"/>
                <a:cs typeface="Fira Code"/>
                <a:sym typeface="Fira Code"/>
              </a:rPr>
              <a:t>//fill sth. here</a:t>
            </a:r>
            <a:endParaRPr i="1" sz="1100">
              <a:solidFill>
                <a:srgbClr val="8CA6A6"/>
              </a:solidFill>
              <a:latin typeface="Fira Code"/>
              <a:ea typeface="Fira Code"/>
              <a:cs typeface="Fira Code"/>
              <a:sym typeface="Fira Code"/>
            </a:endParaRPr>
          </a:p>
          <a:p>
            <a:pPr indent="0" lvl="0" marL="0" rtl="0" algn="l">
              <a:lnSpc>
                <a:spcPct val="115000"/>
              </a:lnSpc>
              <a:spcBef>
                <a:spcPts val="0"/>
              </a:spcBef>
              <a:spcAft>
                <a:spcPts val="0"/>
              </a:spcAft>
              <a:buNone/>
            </a:pPr>
            <a:r>
              <a:rPr i="1" lang="zh-CN" sz="1100">
                <a:solidFill>
                  <a:srgbClr val="8CA6A6"/>
                </a:solidFill>
                <a:latin typeface="Fira Code"/>
                <a:ea typeface="Fira Code"/>
                <a:cs typeface="Fira Code"/>
                <a:sym typeface="Fira Code"/>
              </a:rPr>
              <a:t>// DIV</a:t>
            </a:r>
            <a:endParaRPr i="1" sz="1100">
              <a:solidFill>
                <a:srgbClr val="8CA6A6"/>
              </a:solidFill>
              <a:latin typeface="Fira Code"/>
              <a:ea typeface="Fira Code"/>
              <a:cs typeface="Fira Code"/>
              <a:sym typeface="Fira Code"/>
            </a:endParaRPr>
          </a:p>
          <a:p>
            <a:pPr indent="0" lvl="0" marL="0" rtl="0" algn="l">
              <a:lnSpc>
                <a:spcPct val="115000"/>
              </a:lnSpc>
              <a:spcBef>
                <a:spcPts val="0"/>
              </a:spcBef>
              <a:spcAft>
                <a:spcPts val="0"/>
              </a:spcAft>
              <a:buNone/>
            </a:pPr>
            <a:r>
              <a:rPr lang="zh-CN" sz="1100">
                <a:solidFill>
                  <a:srgbClr val="005661"/>
                </a:solidFill>
                <a:latin typeface="Fira Code"/>
                <a:ea typeface="Fira Code"/>
                <a:cs typeface="Fira Code"/>
                <a:sym typeface="Fira Code"/>
              </a:rPr>
              <a:t>   ...;           </a:t>
            </a:r>
            <a:r>
              <a:rPr i="1" lang="zh-CN" sz="1100">
                <a:solidFill>
                  <a:srgbClr val="8CA6A6"/>
                </a:solidFill>
                <a:latin typeface="Fira Code"/>
                <a:ea typeface="Fira Code"/>
                <a:cs typeface="Fira Code"/>
                <a:sym typeface="Fira Code"/>
              </a:rPr>
              <a:t>//fill sth. here</a:t>
            </a:r>
            <a:endParaRPr i="1" sz="1100">
              <a:solidFill>
                <a:srgbClr val="8CA6A6"/>
              </a:solidFill>
              <a:latin typeface="Fira Code"/>
              <a:ea typeface="Fira Code"/>
              <a:cs typeface="Fira Code"/>
              <a:sym typeface="Fira Code"/>
            </a:endParaRPr>
          </a:p>
        </p:txBody>
      </p:sp>
      <p:sp>
        <p:nvSpPr>
          <p:cNvPr id="195" name="Google Shape;195;p33"/>
          <p:cNvSpPr txBox="1"/>
          <p:nvPr/>
        </p:nvSpPr>
        <p:spPr>
          <a:xfrm>
            <a:off x="0" y="892350"/>
            <a:ext cx="6328500" cy="3980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zh-CN" sz="1200">
                <a:solidFill>
                  <a:srgbClr val="8CA6A6"/>
                </a:solidFill>
                <a:latin typeface="Fira Code"/>
                <a:ea typeface="Fira Code"/>
                <a:cs typeface="Fira Code"/>
                <a:sym typeface="Fira Code"/>
              </a:rPr>
              <a:t>// WB</a:t>
            </a:r>
            <a:endParaRPr i="1" sz="1200">
              <a:solidFill>
                <a:srgbClr val="8CA6A6"/>
              </a:solidFill>
              <a:latin typeface="Fira Code"/>
              <a:ea typeface="Fira Code"/>
              <a:cs typeface="Fira Code"/>
              <a:sym typeface="Fira Code"/>
            </a:endParaRPr>
          </a:p>
          <a:p>
            <a:pPr indent="0" lvl="0" marL="0" rtl="0" algn="l">
              <a:lnSpc>
                <a:spcPct val="115000"/>
              </a:lnSpc>
              <a:spcBef>
                <a:spcPts val="0"/>
              </a:spcBef>
              <a:spcAft>
                <a:spcPts val="0"/>
              </a:spcAft>
              <a:buNone/>
            </a:pPr>
            <a:r>
              <a:rPr b="1" lang="zh-CN" sz="1200">
                <a:solidFill>
                  <a:srgbClr val="FF5792"/>
                </a:solidFill>
                <a:latin typeface="Fira Code"/>
                <a:ea typeface="Fira Code"/>
                <a:cs typeface="Fira Code"/>
                <a:sym typeface="Fira Code"/>
              </a:rPr>
              <a:t>always</a:t>
            </a:r>
            <a:r>
              <a:rPr lang="zh-CN" sz="1200">
                <a:solidFill>
                  <a:srgbClr val="005661"/>
                </a:solidFill>
                <a:latin typeface="Fira Code"/>
                <a:ea typeface="Fira Code"/>
                <a:cs typeface="Fira Code"/>
                <a:sym typeface="Fira Code"/>
              </a:rPr>
              <a:t> @ (</a:t>
            </a:r>
            <a:r>
              <a:rPr b="1" lang="zh-CN" sz="1200">
                <a:solidFill>
                  <a:srgbClr val="FF5792"/>
                </a:solidFill>
                <a:latin typeface="Fira Code"/>
                <a:ea typeface="Fira Code"/>
                <a:cs typeface="Fira Code"/>
                <a:sym typeface="Fira Code"/>
              </a:rPr>
              <a:t>*</a:t>
            </a:r>
            <a:r>
              <a:rPr lang="zh-CN" sz="1200">
                <a:solidFill>
                  <a:srgbClr val="005661"/>
                </a:solidFill>
                <a:latin typeface="Fira Code"/>
                <a:ea typeface="Fira Code"/>
                <a:cs typeface="Fira Code"/>
                <a:sym typeface="Fira Code"/>
              </a:rPr>
              <a:t>) </a:t>
            </a:r>
            <a:r>
              <a:rPr b="1" lang="zh-CN" sz="1200">
                <a:solidFill>
                  <a:srgbClr val="FF5792"/>
                </a:solidFill>
                <a:latin typeface="Fira Code"/>
                <a:ea typeface="Fira Code"/>
                <a:cs typeface="Fira Code"/>
                <a:sym typeface="Fira Code"/>
              </a:rPr>
              <a:t>begin</a:t>
            </a:r>
            <a:endParaRPr b="1" sz="1200">
              <a:solidFill>
                <a:srgbClr val="FF5792"/>
              </a:solidFill>
              <a:latin typeface="Fira Code"/>
              <a:ea typeface="Fira Code"/>
              <a:cs typeface="Fira Code"/>
              <a:sym typeface="Fira Code"/>
            </a:endParaRPr>
          </a:p>
          <a:p>
            <a:pPr indent="0" lvl="0" marL="0" rtl="0" algn="l">
              <a:lnSpc>
                <a:spcPct val="115000"/>
              </a:lnSpc>
              <a:spcBef>
                <a:spcPts val="0"/>
              </a:spcBef>
              <a:spcAft>
                <a:spcPts val="0"/>
              </a:spcAft>
              <a:buNone/>
            </a:pPr>
            <a:r>
              <a:rPr lang="zh-CN" sz="1200">
                <a:solidFill>
                  <a:srgbClr val="005661"/>
                </a:solidFill>
                <a:latin typeface="Fira Code"/>
                <a:ea typeface="Fira Code"/>
                <a:cs typeface="Fira Code"/>
                <a:sym typeface="Fira Code"/>
              </a:rPr>
              <a:t>   write_sel </a:t>
            </a:r>
            <a:r>
              <a:rPr b="1" lang="zh-CN" sz="1200">
                <a:solidFill>
                  <a:srgbClr val="FF5792"/>
                </a:solidFill>
                <a:latin typeface="Fira Code"/>
                <a:ea typeface="Fira Code"/>
                <a:cs typeface="Fira Code"/>
                <a:sym typeface="Fira Code"/>
              </a:rPr>
              <a:t>=</a:t>
            </a:r>
            <a:r>
              <a:rPr lang="zh-CN" sz="1200">
                <a:solidFill>
                  <a:srgbClr val="005661"/>
                </a:solidFill>
                <a:latin typeface="Fira Code"/>
                <a:ea typeface="Fira Code"/>
                <a:cs typeface="Fira Code"/>
                <a:sym typeface="Fira Code"/>
              </a:rPr>
              <a:t> </a:t>
            </a:r>
            <a:r>
              <a:rPr lang="zh-CN" sz="1200">
                <a:solidFill>
                  <a:srgbClr val="5842FF"/>
                </a:solidFill>
                <a:latin typeface="Fira Code"/>
                <a:ea typeface="Fira Code"/>
                <a:cs typeface="Fira Code"/>
                <a:sym typeface="Fira Code"/>
              </a:rPr>
              <a:t>0</a:t>
            </a:r>
            <a:r>
              <a:rPr lang="zh-CN" sz="1200">
                <a:solidFill>
                  <a:srgbClr val="005661"/>
                </a:solidFill>
                <a:latin typeface="Fira Code"/>
                <a:ea typeface="Fira Code"/>
                <a:cs typeface="Fira Code"/>
                <a:sym typeface="Fira Code"/>
              </a:rPr>
              <a:t>;</a:t>
            </a:r>
            <a:endParaRPr sz="1200">
              <a:solidFill>
                <a:srgbClr val="005661"/>
              </a:solidFill>
              <a:latin typeface="Fira Code"/>
              <a:ea typeface="Fira Code"/>
              <a:cs typeface="Fira Code"/>
              <a:sym typeface="Fira Code"/>
            </a:endParaRPr>
          </a:p>
          <a:p>
            <a:pPr indent="0" lvl="0" marL="0" rtl="0" algn="l">
              <a:lnSpc>
                <a:spcPct val="115000"/>
              </a:lnSpc>
              <a:spcBef>
                <a:spcPts val="0"/>
              </a:spcBef>
              <a:spcAft>
                <a:spcPts val="0"/>
              </a:spcAft>
              <a:buNone/>
            </a:pPr>
            <a:r>
              <a:rPr lang="zh-CN" sz="1200">
                <a:solidFill>
                  <a:srgbClr val="005661"/>
                </a:solidFill>
                <a:latin typeface="Fira Code"/>
                <a:ea typeface="Fira Code"/>
                <a:cs typeface="Fira Code"/>
                <a:sym typeface="Fira Code"/>
              </a:rPr>
              <a:t>   reg_write </a:t>
            </a:r>
            <a:r>
              <a:rPr b="1" lang="zh-CN" sz="1200">
                <a:solidFill>
                  <a:srgbClr val="FF5792"/>
                </a:solidFill>
                <a:latin typeface="Fira Code"/>
                <a:ea typeface="Fira Code"/>
                <a:cs typeface="Fira Code"/>
                <a:sym typeface="Fira Code"/>
              </a:rPr>
              <a:t>=</a:t>
            </a:r>
            <a:r>
              <a:rPr lang="zh-CN" sz="1200">
                <a:solidFill>
                  <a:srgbClr val="005661"/>
                </a:solidFill>
                <a:latin typeface="Fira Code"/>
                <a:ea typeface="Fira Code"/>
                <a:cs typeface="Fira Code"/>
                <a:sym typeface="Fira Code"/>
              </a:rPr>
              <a:t> </a:t>
            </a:r>
            <a:r>
              <a:rPr lang="zh-CN" sz="1200">
                <a:solidFill>
                  <a:srgbClr val="5842FF"/>
                </a:solidFill>
                <a:latin typeface="Fira Code"/>
                <a:ea typeface="Fira Code"/>
                <a:cs typeface="Fira Code"/>
                <a:sym typeface="Fira Code"/>
              </a:rPr>
              <a:t>0</a:t>
            </a:r>
            <a:r>
              <a:rPr lang="zh-CN" sz="1200">
                <a:solidFill>
                  <a:srgbClr val="005661"/>
                </a:solidFill>
                <a:latin typeface="Fira Code"/>
                <a:ea typeface="Fira Code"/>
                <a:cs typeface="Fira Code"/>
                <a:sym typeface="Fira Code"/>
              </a:rPr>
              <a:t>;</a:t>
            </a:r>
            <a:endParaRPr sz="1200">
              <a:solidFill>
                <a:srgbClr val="005661"/>
              </a:solidFill>
              <a:latin typeface="Fira Code"/>
              <a:ea typeface="Fira Code"/>
              <a:cs typeface="Fira Code"/>
              <a:sym typeface="Fira Code"/>
            </a:endParaRPr>
          </a:p>
          <a:p>
            <a:pPr indent="0" lvl="0" marL="0" rtl="0" algn="l">
              <a:lnSpc>
                <a:spcPct val="115000"/>
              </a:lnSpc>
              <a:spcBef>
                <a:spcPts val="0"/>
              </a:spcBef>
              <a:spcAft>
                <a:spcPts val="0"/>
              </a:spcAft>
              <a:buNone/>
            </a:pPr>
            <a:r>
              <a:rPr lang="zh-CN" sz="1200">
                <a:solidFill>
                  <a:srgbClr val="005661"/>
                </a:solidFill>
                <a:latin typeface="Fira Code"/>
                <a:ea typeface="Fira Code"/>
                <a:cs typeface="Fira Code"/>
                <a:sym typeface="Fira Code"/>
              </a:rPr>
              <a:t>   rd_ctrl </a:t>
            </a:r>
            <a:r>
              <a:rPr b="1" lang="zh-CN" sz="1200">
                <a:solidFill>
                  <a:srgbClr val="FF5792"/>
                </a:solidFill>
                <a:latin typeface="Fira Code"/>
                <a:ea typeface="Fira Code"/>
                <a:cs typeface="Fira Code"/>
                <a:sym typeface="Fira Code"/>
              </a:rPr>
              <a:t>=</a:t>
            </a:r>
            <a:r>
              <a:rPr lang="zh-CN" sz="1200">
                <a:solidFill>
                  <a:srgbClr val="005661"/>
                </a:solidFill>
                <a:latin typeface="Fira Code"/>
                <a:ea typeface="Fira Code"/>
                <a:cs typeface="Fira Code"/>
                <a:sym typeface="Fira Code"/>
              </a:rPr>
              <a:t> </a:t>
            </a:r>
            <a:r>
              <a:rPr lang="zh-CN" sz="1200">
                <a:solidFill>
                  <a:srgbClr val="5842FF"/>
                </a:solidFill>
                <a:latin typeface="Fira Code"/>
                <a:ea typeface="Fira Code"/>
                <a:cs typeface="Fira Code"/>
                <a:sym typeface="Fira Code"/>
              </a:rPr>
              <a:t>0</a:t>
            </a:r>
            <a:r>
              <a:rPr lang="zh-CN" sz="1200">
                <a:solidFill>
                  <a:srgbClr val="005661"/>
                </a:solidFill>
                <a:latin typeface="Fira Code"/>
                <a:ea typeface="Fira Code"/>
                <a:cs typeface="Fira Code"/>
                <a:sym typeface="Fira Code"/>
              </a:rPr>
              <a:t>;</a:t>
            </a:r>
            <a:endParaRPr sz="1200">
              <a:solidFill>
                <a:srgbClr val="005661"/>
              </a:solidFill>
              <a:latin typeface="Fira Code"/>
              <a:ea typeface="Fira Code"/>
              <a:cs typeface="Fira Code"/>
              <a:sym typeface="Fira Code"/>
            </a:endParaRPr>
          </a:p>
          <a:p>
            <a:pPr indent="0" lvl="0" marL="0" rtl="0" algn="l">
              <a:lnSpc>
                <a:spcPct val="115000"/>
              </a:lnSpc>
              <a:spcBef>
                <a:spcPts val="0"/>
              </a:spcBef>
              <a:spcAft>
                <a:spcPts val="0"/>
              </a:spcAft>
              <a:buNone/>
            </a:pPr>
            <a:r>
              <a:t/>
            </a:r>
            <a:endParaRPr sz="1200">
              <a:solidFill>
                <a:srgbClr val="005661"/>
              </a:solidFill>
              <a:latin typeface="Fira Code"/>
              <a:ea typeface="Fira Code"/>
              <a:cs typeface="Fira Code"/>
              <a:sym typeface="Fira Code"/>
            </a:endParaRPr>
          </a:p>
          <a:p>
            <a:pPr indent="0" lvl="0" marL="0" rtl="0" algn="l">
              <a:lnSpc>
                <a:spcPct val="115000"/>
              </a:lnSpc>
              <a:spcBef>
                <a:spcPts val="0"/>
              </a:spcBef>
              <a:spcAft>
                <a:spcPts val="0"/>
              </a:spcAft>
              <a:buNone/>
            </a:pPr>
            <a:r>
              <a:rPr lang="zh-CN" sz="1200">
                <a:solidFill>
                  <a:srgbClr val="005661"/>
                </a:solidFill>
                <a:latin typeface="Fira Code"/>
                <a:ea typeface="Fira Code"/>
                <a:cs typeface="Fira Code"/>
                <a:sym typeface="Fira Code"/>
              </a:rPr>
              <a:t>   </a:t>
            </a:r>
            <a:r>
              <a:rPr b="1" lang="zh-CN" sz="1200">
                <a:solidFill>
                  <a:srgbClr val="FF5792"/>
                </a:solidFill>
                <a:latin typeface="Fira Code"/>
                <a:ea typeface="Fira Code"/>
                <a:cs typeface="Fira Code"/>
                <a:sym typeface="Fira Code"/>
              </a:rPr>
              <a:t>if</a:t>
            </a:r>
            <a:r>
              <a:rPr lang="zh-CN" sz="1200">
                <a:solidFill>
                  <a:srgbClr val="005661"/>
                </a:solidFill>
                <a:latin typeface="Fira Code"/>
                <a:ea typeface="Fira Code"/>
                <a:cs typeface="Fira Code"/>
                <a:sym typeface="Fira Code"/>
              </a:rPr>
              <a:t> (FUS[</a:t>
            </a:r>
            <a:r>
              <a:rPr lang="zh-CN" sz="1200">
                <a:solidFill>
                  <a:srgbClr val="A88C00"/>
                </a:solidFill>
                <a:latin typeface="Fira Code"/>
                <a:ea typeface="Fira Code"/>
                <a:cs typeface="Fira Code"/>
                <a:sym typeface="Fira Code"/>
              </a:rPr>
              <a:t>`FU_JUMP</a:t>
            </a:r>
            <a:r>
              <a:rPr lang="zh-CN" sz="1200">
                <a:solidFill>
                  <a:srgbClr val="005661"/>
                </a:solidFill>
                <a:latin typeface="Fira Code"/>
                <a:ea typeface="Fira Code"/>
                <a:cs typeface="Fira Code"/>
                <a:sym typeface="Fira Code"/>
              </a:rPr>
              <a:t>][</a:t>
            </a:r>
            <a:r>
              <a:rPr lang="zh-CN" sz="1200">
                <a:solidFill>
                  <a:srgbClr val="A88C00"/>
                </a:solidFill>
                <a:latin typeface="Fira Code"/>
                <a:ea typeface="Fira Code"/>
                <a:cs typeface="Fira Code"/>
                <a:sym typeface="Fira Code"/>
              </a:rPr>
              <a:t>`FU_DONE</a:t>
            </a:r>
            <a:r>
              <a:rPr lang="zh-CN" sz="1200">
                <a:solidFill>
                  <a:srgbClr val="005661"/>
                </a:solidFill>
                <a:latin typeface="Fira Code"/>
                <a:ea typeface="Fira Code"/>
                <a:cs typeface="Fira Code"/>
                <a:sym typeface="Fira Code"/>
              </a:rPr>
              <a:t>] </a:t>
            </a:r>
            <a:r>
              <a:rPr b="1" lang="zh-CN" sz="1200">
                <a:solidFill>
                  <a:srgbClr val="FF5792"/>
                </a:solidFill>
                <a:latin typeface="Fira Code"/>
                <a:ea typeface="Fira Code"/>
                <a:cs typeface="Fira Code"/>
                <a:sym typeface="Fira Code"/>
              </a:rPr>
              <a:t>&amp;</a:t>
            </a:r>
            <a:r>
              <a:rPr lang="zh-CN" sz="1200">
                <a:solidFill>
                  <a:srgbClr val="005661"/>
                </a:solidFill>
                <a:latin typeface="Fira Code"/>
                <a:ea typeface="Fira Code"/>
                <a:cs typeface="Fira Code"/>
                <a:sym typeface="Fira Code"/>
              </a:rPr>
              <a:t> JUMP_WAR) </a:t>
            </a:r>
            <a:r>
              <a:rPr b="1" lang="zh-CN" sz="1200">
                <a:solidFill>
                  <a:srgbClr val="FF5792"/>
                </a:solidFill>
                <a:latin typeface="Fira Code"/>
                <a:ea typeface="Fira Code"/>
                <a:cs typeface="Fira Code"/>
                <a:sym typeface="Fira Code"/>
              </a:rPr>
              <a:t>begin</a:t>
            </a:r>
            <a:endParaRPr b="1" sz="1200">
              <a:solidFill>
                <a:srgbClr val="FF5792"/>
              </a:solidFill>
              <a:latin typeface="Fira Code"/>
              <a:ea typeface="Fira Code"/>
              <a:cs typeface="Fira Code"/>
              <a:sym typeface="Fira Code"/>
            </a:endParaRPr>
          </a:p>
          <a:p>
            <a:pPr indent="0" lvl="0" marL="0" rtl="0" algn="l">
              <a:lnSpc>
                <a:spcPct val="115000"/>
              </a:lnSpc>
              <a:spcBef>
                <a:spcPts val="0"/>
              </a:spcBef>
              <a:spcAft>
                <a:spcPts val="0"/>
              </a:spcAft>
              <a:buNone/>
            </a:pPr>
            <a:r>
              <a:rPr lang="zh-CN" sz="1200">
                <a:solidFill>
                  <a:srgbClr val="005661"/>
                </a:solidFill>
                <a:latin typeface="Fira Code"/>
                <a:ea typeface="Fira Code"/>
                <a:cs typeface="Fira Code"/>
                <a:sym typeface="Fira Code"/>
              </a:rPr>
              <a:t>       write_sel </a:t>
            </a:r>
            <a:r>
              <a:rPr b="1" lang="zh-CN" sz="1200">
                <a:solidFill>
                  <a:srgbClr val="FF5792"/>
                </a:solidFill>
                <a:latin typeface="Fira Code"/>
                <a:ea typeface="Fira Code"/>
                <a:cs typeface="Fira Code"/>
                <a:sym typeface="Fira Code"/>
              </a:rPr>
              <a:t>=</a:t>
            </a:r>
            <a:r>
              <a:rPr lang="zh-CN" sz="1200">
                <a:solidFill>
                  <a:srgbClr val="005661"/>
                </a:solidFill>
                <a:latin typeface="Fira Code"/>
                <a:ea typeface="Fira Code"/>
                <a:cs typeface="Fira Code"/>
                <a:sym typeface="Fira Code"/>
              </a:rPr>
              <a:t> </a:t>
            </a:r>
            <a:r>
              <a:rPr lang="zh-CN" sz="1200">
                <a:solidFill>
                  <a:srgbClr val="5842FF"/>
                </a:solidFill>
                <a:latin typeface="Fira Code"/>
                <a:ea typeface="Fira Code"/>
                <a:cs typeface="Fira Code"/>
                <a:sym typeface="Fira Code"/>
              </a:rPr>
              <a:t>3'd4</a:t>
            </a:r>
            <a:r>
              <a:rPr lang="zh-CN" sz="1200">
                <a:solidFill>
                  <a:srgbClr val="005661"/>
                </a:solidFill>
                <a:latin typeface="Fira Code"/>
                <a:ea typeface="Fira Code"/>
                <a:cs typeface="Fira Code"/>
                <a:sym typeface="Fira Code"/>
              </a:rPr>
              <a:t>;</a:t>
            </a:r>
            <a:endParaRPr sz="1200">
              <a:solidFill>
                <a:srgbClr val="005661"/>
              </a:solidFill>
              <a:latin typeface="Fira Code"/>
              <a:ea typeface="Fira Code"/>
              <a:cs typeface="Fira Code"/>
              <a:sym typeface="Fira Code"/>
            </a:endParaRPr>
          </a:p>
          <a:p>
            <a:pPr indent="0" lvl="0" marL="0" rtl="0" algn="l">
              <a:lnSpc>
                <a:spcPct val="115000"/>
              </a:lnSpc>
              <a:spcBef>
                <a:spcPts val="0"/>
              </a:spcBef>
              <a:spcAft>
                <a:spcPts val="0"/>
              </a:spcAft>
              <a:buNone/>
            </a:pPr>
            <a:r>
              <a:rPr lang="zh-CN" sz="1200">
                <a:solidFill>
                  <a:srgbClr val="005661"/>
                </a:solidFill>
                <a:latin typeface="Fira Code"/>
                <a:ea typeface="Fira Code"/>
                <a:cs typeface="Fira Code"/>
                <a:sym typeface="Fira Code"/>
              </a:rPr>
              <a:t>       reg_write </a:t>
            </a:r>
            <a:r>
              <a:rPr b="1" lang="zh-CN" sz="1200">
                <a:solidFill>
                  <a:srgbClr val="FF5792"/>
                </a:solidFill>
                <a:latin typeface="Fira Code"/>
                <a:ea typeface="Fira Code"/>
                <a:cs typeface="Fira Code"/>
                <a:sym typeface="Fira Code"/>
              </a:rPr>
              <a:t>=</a:t>
            </a:r>
            <a:r>
              <a:rPr lang="zh-CN" sz="1200">
                <a:solidFill>
                  <a:srgbClr val="005661"/>
                </a:solidFill>
                <a:latin typeface="Fira Code"/>
                <a:ea typeface="Fira Code"/>
                <a:cs typeface="Fira Code"/>
                <a:sym typeface="Fira Code"/>
              </a:rPr>
              <a:t> </a:t>
            </a:r>
            <a:r>
              <a:rPr lang="zh-CN" sz="1200">
                <a:solidFill>
                  <a:srgbClr val="5842FF"/>
                </a:solidFill>
                <a:latin typeface="Fira Code"/>
                <a:ea typeface="Fira Code"/>
                <a:cs typeface="Fira Code"/>
                <a:sym typeface="Fira Code"/>
              </a:rPr>
              <a:t>1'b1</a:t>
            </a:r>
            <a:r>
              <a:rPr lang="zh-CN" sz="1200">
                <a:solidFill>
                  <a:srgbClr val="005661"/>
                </a:solidFill>
                <a:latin typeface="Fira Code"/>
                <a:ea typeface="Fira Code"/>
                <a:cs typeface="Fira Code"/>
                <a:sym typeface="Fira Code"/>
              </a:rPr>
              <a:t>;</a:t>
            </a:r>
            <a:endParaRPr sz="1200">
              <a:solidFill>
                <a:srgbClr val="005661"/>
              </a:solidFill>
              <a:latin typeface="Fira Code"/>
              <a:ea typeface="Fira Code"/>
              <a:cs typeface="Fira Code"/>
              <a:sym typeface="Fira Code"/>
            </a:endParaRPr>
          </a:p>
          <a:p>
            <a:pPr indent="0" lvl="0" marL="0" rtl="0" algn="l">
              <a:lnSpc>
                <a:spcPct val="115000"/>
              </a:lnSpc>
              <a:spcBef>
                <a:spcPts val="0"/>
              </a:spcBef>
              <a:spcAft>
                <a:spcPts val="0"/>
              </a:spcAft>
              <a:buNone/>
            </a:pPr>
            <a:r>
              <a:rPr lang="zh-CN" sz="1200">
                <a:solidFill>
                  <a:srgbClr val="005661"/>
                </a:solidFill>
                <a:latin typeface="Fira Code"/>
                <a:ea typeface="Fira Code"/>
                <a:cs typeface="Fira Code"/>
                <a:sym typeface="Fira Code"/>
              </a:rPr>
              <a:t>       rd_ctrl </a:t>
            </a:r>
            <a:r>
              <a:rPr b="1" lang="zh-CN" sz="1200">
                <a:solidFill>
                  <a:srgbClr val="FF5792"/>
                </a:solidFill>
                <a:latin typeface="Fira Code"/>
                <a:ea typeface="Fira Code"/>
                <a:cs typeface="Fira Code"/>
                <a:sym typeface="Fira Code"/>
              </a:rPr>
              <a:t>=</a:t>
            </a:r>
            <a:r>
              <a:rPr lang="zh-CN" sz="1200">
                <a:solidFill>
                  <a:srgbClr val="005661"/>
                </a:solidFill>
                <a:latin typeface="Fira Code"/>
                <a:ea typeface="Fira Code"/>
                <a:cs typeface="Fira Code"/>
                <a:sym typeface="Fira Code"/>
              </a:rPr>
              <a:t> FUS[</a:t>
            </a:r>
            <a:r>
              <a:rPr lang="zh-CN" sz="1200">
                <a:solidFill>
                  <a:srgbClr val="A88C00"/>
                </a:solidFill>
                <a:latin typeface="Fira Code"/>
                <a:ea typeface="Fira Code"/>
                <a:cs typeface="Fira Code"/>
                <a:sym typeface="Fira Code"/>
              </a:rPr>
              <a:t>`FU_JUMP</a:t>
            </a:r>
            <a:r>
              <a:rPr lang="zh-CN" sz="1200">
                <a:solidFill>
                  <a:srgbClr val="005661"/>
                </a:solidFill>
                <a:latin typeface="Fira Code"/>
                <a:ea typeface="Fira Code"/>
                <a:cs typeface="Fira Code"/>
                <a:sym typeface="Fira Code"/>
              </a:rPr>
              <a:t>][</a:t>
            </a:r>
            <a:r>
              <a:rPr lang="zh-CN" sz="1200">
                <a:solidFill>
                  <a:srgbClr val="A88C00"/>
                </a:solidFill>
                <a:latin typeface="Fira Code"/>
                <a:ea typeface="Fira Code"/>
                <a:cs typeface="Fira Code"/>
                <a:sym typeface="Fira Code"/>
              </a:rPr>
              <a:t>`DST_H</a:t>
            </a:r>
            <a:r>
              <a:rPr lang="zh-CN" sz="1200">
                <a:solidFill>
                  <a:srgbClr val="005661"/>
                </a:solidFill>
                <a:latin typeface="Fira Code"/>
                <a:ea typeface="Fira Code"/>
                <a:cs typeface="Fira Code"/>
                <a:sym typeface="Fira Code"/>
              </a:rPr>
              <a:t>:</a:t>
            </a:r>
            <a:r>
              <a:rPr lang="zh-CN" sz="1200">
                <a:solidFill>
                  <a:srgbClr val="A88C00"/>
                </a:solidFill>
                <a:latin typeface="Fira Code"/>
                <a:ea typeface="Fira Code"/>
                <a:cs typeface="Fira Code"/>
                <a:sym typeface="Fira Code"/>
              </a:rPr>
              <a:t>`DST_L</a:t>
            </a:r>
            <a:r>
              <a:rPr lang="zh-CN" sz="1200">
                <a:solidFill>
                  <a:srgbClr val="005661"/>
                </a:solidFill>
                <a:latin typeface="Fira Code"/>
                <a:ea typeface="Fira Code"/>
                <a:cs typeface="Fira Code"/>
                <a:sym typeface="Fira Code"/>
              </a:rPr>
              <a:t>];</a:t>
            </a:r>
            <a:endParaRPr sz="1200">
              <a:solidFill>
                <a:srgbClr val="005661"/>
              </a:solidFill>
              <a:latin typeface="Fira Code"/>
              <a:ea typeface="Fira Code"/>
              <a:cs typeface="Fira Code"/>
              <a:sym typeface="Fira Code"/>
            </a:endParaRPr>
          </a:p>
          <a:p>
            <a:pPr indent="0" lvl="0" marL="0" rtl="0" algn="l">
              <a:lnSpc>
                <a:spcPct val="115000"/>
              </a:lnSpc>
              <a:spcBef>
                <a:spcPts val="0"/>
              </a:spcBef>
              <a:spcAft>
                <a:spcPts val="0"/>
              </a:spcAft>
              <a:buNone/>
            </a:pPr>
            <a:r>
              <a:rPr lang="zh-CN" sz="1200">
                <a:solidFill>
                  <a:srgbClr val="005661"/>
                </a:solidFill>
                <a:latin typeface="Fira Code"/>
                <a:ea typeface="Fira Code"/>
                <a:cs typeface="Fira Code"/>
                <a:sym typeface="Fira Code"/>
              </a:rPr>
              <a:t>   </a:t>
            </a:r>
            <a:r>
              <a:rPr b="1" lang="zh-CN" sz="1200">
                <a:solidFill>
                  <a:srgbClr val="FF5792"/>
                </a:solidFill>
                <a:latin typeface="Fira Code"/>
                <a:ea typeface="Fira Code"/>
                <a:cs typeface="Fira Code"/>
                <a:sym typeface="Fira Code"/>
              </a:rPr>
              <a:t>end</a:t>
            </a:r>
            <a:endParaRPr b="1" sz="1200">
              <a:solidFill>
                <a:srgbClr val="FF5792"/>
              </a:solidFill>
              <a:latin typeface="Fira Code"/>
              <a:ea typeface="Fira Code"/>
              <a:cs typeface="Fira Code"/>
              <a:sym typeface="Fira Code"/>
            </a:endParaRPr>
          </a:p>
          <a:p>
            <a:pPr indent="0" lvl="0" marL="0" rtl="0" algn="l">
              <a:lnSpc>
                <a:spcPct val="115000"/>
              </a:lnSpc>
              <a:spcBef>
                <a:spcPts val="0"/>
              </a:spcBef>
              <a:spcAft>
                <a:spcPts val="0"/>
              </a:spcAft>
              <a:buNone/>
            </a:pPr>
            <a:r>
              <a:rPr lang="zh-CN" sz="1200">
                <a:solidFill>
                  <a:srgbClr val="005661"/>
                </a:solidFill>
                <a:latin typeface="Fira Code"/>
                <a:ea typeface="Fira Code"/>
                <a:cs typeface="Fira Code"/>
                <a:sym typeface="Fira Code"/>
              </a:rPr>
              <a:t>   </a:t>
            </a:r>
            <a:r>
              <a:rPr b="1" lang="zh-CN" sz="1200">
                <a:solidFill>
                  <a:srgbClr val="FF5792"/>
                </a:solidFill>
                <a:latin typeface="Fira Code"/>
                <a:ea typeface="Fira Code"/>
                <a:cs typeface="Fira Code"/>
                <a:sym typeface="Fira Code"/>
              </a:rPr>
              <a:t>else</a:t>
            </a:r>
            <a:r>
              <a:rPr lang="zh-CN" sz="1200">
                <a:solidFill>
                  <a:srgbClr val="005661"/>
                </a:solidFill>
                <a:latin typeface="Fira Code"/>
                <a:ea typeface="Fira Code"/>
                <a:cs typeface="Fira Code"/>
                <a:sym typeface="Fira Code"/>
              </a:rPr>
              <a:t> </a:t>
            </a:r>
            <a:r>
              <a:rPr b="1" lang="zh-CN" sz="1200">
                <a:solidFill>
                  <a:srgbClr val="FF5792"/>
                </a:solidFill>
                <a:latin typeface="Fira Code"/>
                <a:ea typeface="Fira Code"/>
                <a:cs typeface="Fira Code"/>
                <a:sym typeface="Fira Code"/>
              </a:rPr>
              <a:t>if</a:t>
            </a:r>
            <a:r>
              <a:rPr lang="zh-CN" sz="1200">
                <a:solidFill>
                  <a:srgbClr val="005661"/>
                </a:solidFill>
                <a:latin typeface="Fira Code"/>
                <a:ea typeface="Fira Code"/>
                <a:cs typeface="Fira Code"/>
                <a:sym typeface="Fira Code"/>
              </a:rPr>
              <a:t> (FUS[</a:t>
            </a:r>
            <a:r>
              <a:rPr lang="zh-CN" sz="1200">
                <a:solidFill>
                  <a:srgbClr val="A88C00"/>
                </a:solidFill>
                <a:latin typeface="Fira Code"/>
                <a:ea typeface="Fira Code"/>
                <a:cs typeface="Fira Code"/>
                <a:sym typeface="Fira Code"/>
              </a:rPr>
              <a:t>`FU_ALU</a:t>
            </a:r>
            <a:r>
              <a:rPr lang="zh-CN" sz="1200">
                <a:solidFill>
                  <a:srgbClr val="005661"/>
                </a:solidFill>
                <a:latin typeface="Fira Code"/>
                <a:ea typeface="Fira Code"/>
                <a:cs typeface="Fira Code"/>
                <a:sym typeface="Fira Code"/>
              </a:rPr>
              <a:t>][</a:t>
            </a:r>
            <a:r>
              <a:rPr lang="zh-CN" sz="1200">
                <a:solidFill>
                  <a:srgbClr val="A88C00"/>
                </a:solidFill>
                <a:latin typeface="Fira Code"/>
                <a:ea typeface="Fira Code"/>
                <a:cs typeface="Fira Code"/>
                <a:sym typeface="Fira Code"/>
              </a:rPr>
              <a:t>`FU_DONE</a:t>
            </a:r>
            <a:r>
              <a:rPr lang="zh-CN" sz="1200">
                <a:solidFill>
                  <a:srgbClr val="005661"/>
                </a:solidFill>
                <a:latin typeface="Fira Code"/>
                <a:ea typeface="Fira Code"/>
                <a:cs typeface="Fira Code"/>
                <a:sym typeface="Fira Code"/>
              </a:rPr>
              <a:t>] </a:t>
            </a:r>
            <a:r>
              <a:rPr b="1" lang="zh-CN" sz="1200">
                <a:solidFill>
                  <a:srgbClr val="FF5792"/>
                </a:solidFill>
                <a:latin typeface="Fira Code"/>
                <a:ea typeface="Fira Code"/>
                <a:cs typeface="Fira Code"/>
                <a:sym typeface="Fira Code"/>
              </a:rPr>
              <a:t>&amp;</a:t>
            </a:r>
            <a:r>
              <a:rPr lang="zh-CN" sz="1200">
                <a:solidFill>
                  <a:srgbClr val="005661"/>
                </a:solidFill>
                <a:latin typeface="Fira Code"/>
                <a:ea typeface="Fira Code"/>
                <a:cs typeface="Fira Code"/>
                <a:sym typeface="Fira Code"/>
              </a:rPr>
              <a:t> ALU_WAR) </a:t>
            </a:r>
            <a:r>
              <a:rPr b="1" lang="zh-CN" sz="1200">
                <a:solidFill>
                  <a:srgbClr val="FF5792"/>
                </a:solidFill>
                <a:latin typeface="Fira Code"/>
                <a:ea typeface="Fira Code"/>
                <a:cs typeface="Fira Code"/>
                <a:sym typeface="Fira Code"/>
              </a:rPr>
              <a:t>begin</a:t>
            </a:r>
            <a:endParaRPr b="1" sz="1200">
              <a:solidFill>
                <a:srgbClr val="FF5792"/>
              </a:solidFill>
              <a:latin typeface="Fira Code"/>
              <a:ea typeface="Fira Code"/>
              <a:cs typeface="Fira Code"/>
              <a:sym typeface="Fira Code"/>
            </a:endParaRPr>
          </a:p>
          <a:p>
            <a:pPr indent="0" lvl="0" marL="0" rtl="0" algn="l">
              <a:lnSpc>
                <a:spcPct val="115000"/>
              </a:lnSpc>
              <a:spcBef>
                <a:spcPts val="0"/>
              </a:spcBef>
              <a:spcAft>
                <a:spcPts val="0"/>
              </a:spcAft>
              <a:buNone/>
            </a:pPr>
            <a:r>
              <a:rPr lang="zh-CN" sz="1200">
                <a:solidFill>
                  <a:srgbClr val="005661"/>
                </a:solidFill>
                <a:latin typeface="Fira Code"/>
                <a:ea typeface="Fira Code"/>
                <a:cs typeface="Fira Code"/>
                <a:sym typeface="Fira Code"/>
              </a:rPr>
              <a:t>       write_sel </a:t>
            </a:r>
            <a:r>
              <a:rPr b="1" lang="zh-CN" sz="1200">
                <a:solidFill>
                  <a:srgbClr val="FF5792"/>
                </a:solidFill>
                <a:latin typeface="Fira Code"/>
                <a:ea typeface="Fira Code"/>
                <a:cs typeface="Fira Code"/>
                <a:sym typeface="Fira Code"/>
              </a:rPr>
              <a:t>=</a:t>
            </a:r>
            <a:r>
              <a:rPr lang="zh-CN" sz="1200">
                <a:solidFill>
                  <a:srgbClr val="005661"/>
                </a:solidFill>
                <a:latin typeface="Fira Code"/>
                <a:ea typeface="Fira Code"/>
                <a:cs typeface="Fira Code"/>
                <a:sym typeface="Fira Code"/>
              </a:rPr>
              <a:t> </a:t>
            </a:r>
            <a:r>
              <a:rPr lang="zh-CN" sz="1200">
                <a:solidFill>
                  <a:srgbClr val="5842FF"/>
                </a:solidFill>
                <a:latin typeface="Fira Code"/>
                <a:ea typeface="Fira Code"/>
                <a:cs typeface="Fira Code"/>
                <a:sym typeface="Fira Code"/>
              </a:rPr>
              <a:t>3'd0</a:t>
            </a:r>
            <a:r>
              <a:rPr lang="zh-CN" sz="1200">
                <a:solidFill>
                  <a:srgbClr val="005661"/>
                </a:solidFill>
                <a:latin typeface="Fira Code"/>
                <a:ea typeface="Fira Code"/>
                <a:cs typeface="Fira Code"/>
                <a:sym typeface="Fira Code"/>
              </a:rPr>
              <a:t>;</a:t>
            </a:r>
            <a:endParaRPr sz="1200">
              <a:solidFill>
                <a:srgbClr val="005661"/>
              </a:solidFill>
              <a:latin typeface="Fira Code"/>
              <a:ea typeface="Fira Code"/>
              <a:cs typeface="Fira Code"/>
              <a:sym typeface="Fira Code"/>
            </a:endParaRPr>
          </a:p>
          <a:p>
            <a:pPr indent="0" lvl="0" marL="0" rtl="0" algn="l">
              <a:lnSpc>
                <a:spcPct val="115000"/>
              </a:lnSpc>
              <a:spcBef>
                <a:spcPts val="0"/>
              </a:spcBef>
              <a:spcAft>
                <a:spcPts val="0"/>
              </a:spcAft>
              <a:buNone/>
            </a:pPr>
            <a:r>
              <a:rPr lang="zh-CN" sz="1200">
                <a:solidFill>
                  <a:srgbClr val="005661"/>
                </a:solidFill>
                <a:latin typeface="Fira Code"/>
                <a:ea typeface="Fira Code"/>
                <a:cs typeface="Fira Code"/>
                <a:sym typeface="Fira Code"/>
              </a:rPr>
              <a:t>       reg_write </a:t>
            </a:r>
            <a:r>
              <a:rPr b="1" lang="zh-CN" sz="1200">
                <a:solidFill>
                  <a:srgbClr val="FF5792"/>
                </a:solidFill>
                <a:latin typeface="Fira Code"/>
                <a:ea typeface="Fira Code"/>
                <a:cs typeface="Fira Code"/>
                <a:sym typeface="Fira Code"/>
              </a:rPr>
              <a:t>=</a:t>
            </a:r>
            <a:r>
              <a:rPr lang="zh-CN" sz="1200">
                <a:solidFill>
                  <a:srgbClr val="005661"/>
                </a:solidFill>
                <a:latin typeface="Fira Code"/>
                <a:ea typeface="Fira Code"/>
                <a:cs typeface="Fira Code"/>
                <a:sym typeface="Fira Code"/>
              </a:rPr>
              <a:t> </a:t>
            </a:r>
            <a:r>
              <a:rPr lang="zh-CN" sz="1200">
                <a:solidFill>
                  <a:srgbClr val="5842FF"/>
                </a:solidFill>
                <a:latin typeface="Fira Code"/>
                <a:ea typeface="Fira Code"/>
                <a:cs typeface="Fira Code"/>
                <a:sym typeface="Fira Code"/>
              </a:rPr>
              <a:t>1'b1</a:t>
            </a:r>
            <a:r>
              <a:rPr lang="zh-CN" sz="1200">
                <a:solidFill>
                  <a:srgbClr val="005661"/>
                </a:solidFill>
                <a:latin typeface="Fira Code"/>
                <a:ea typeface="Fira Code"/>
                <a:cs typeface="Fira Code"/>
                <a:sym typeface="Fira Code"/>
              </a:rPr>
              <a:t>;</a:t>
            </a:r>
            <a:endParaRPr sz="1200">
              <a:solidFill>
                <a:srgbClr val="005661"/>
              </a:solidFill>
              <a:latin typeface="Fira Code"/>
              <a:ea typeface="Fira Code"/>
              <a:cs typeface="Fira Code"/>
              <a:sym typeface="Fira Code"/>
            </a:endParaRPr>
          </a:p>
          <a:p>
            <a:pPr indent="0" lvl="0" marL="0" rtl="0" algn="l">
              <a:lnSpc>
                <a:spcPct val="115000"/>
              </a:lnSpc>
              <a:spcBef>
                <a:spcPts val="0"/>
              </a:spcBef>
              <a:spcAft>
                <a:spcPts val="0"/>
              </a:spcAft>
              <a:buNone/>
            </a:pPr>
            <a:r>
              <a:rPr lang="zh-CN" sz="1200">
                <a:solidFill>
                  <a:srgbClr val="005661"/>
                </a:solidFill>
                <a:latin typeface="Fira Code"/>
                <a:ea typeface="Fira Code"/>
                <a:cs typeface="Fira Code"/>
                <a:sym typeface="Fira Code"/>
              </a:rPr>
              <a:t>       rd_ctrl </a:t>
            </a:r>
            <a:r>
              <a:rPr b="1" lang="zh-CN" sz="1200">
                <a:solidFill>
                  <a:srgbClr val="FF5792"/>
                </a:solidFill>
                <a:latin typeface="Fira Code"/>
                <a:ea typeface="Fira Code"/>
                <a:cs typeface="Fira Code"/>
                <a:sym typeface="Fira Code"/>
              </a:rPr>
              <a:t>=</a:t>
            </a:r>
            <a:r>
              <a:rPr lang="zh-CN" sz="1200">
                <a:solidFill>
                  <a:srgbClr val="005661"/>
                </a:solidFill>
                <a:latin typeface="Fira Code"/>
                <a:ea typeface="Fira Code"/>
                <a:cs typeface="Fira Code"/>
                <a:sym typeface="Fira Code"/>
              </a:rPr>
              <a:t> FUS[</a:t>
            </a:r>
            <a:r>
              <a:rPr lang="zh-CN" sz="1200">
                <a:solidFill>
                  <a:srgbClr val="A88C00"/>
                </a:solidFill>
                <a:latin typeface="Fira Code"/>
                <a:ea typeface="Fira Code"/>
                <a:cs typeface="Fira Code"/>
                <a:sym typeface="Fira Code"/>
              </a:rPr>
              <a:t>`FU_ALU</a:t>
            </a:r>
            <a:r>
              <a:rPr lang="zh-CN" sz="1200">
                <a:solidFill>
                  <a:srgbClr val="005661"/>
                </a:solidFill>
                <a:latin typeface="Fira Code"/>
                <a:ea typeface="Fira Code"/>
                <a:cs typeface="Fira Code"/>
                <a:sym typeface="Fira Code"/>
              </a:rPr>
              <a:t>][</a:t>
            </a:r>
            <a:r>
              <a:rPr lang="zh-CN" sz="1200">
                <a:solidFill>
                  <a:srgbClr val="A88C00"/>
                </a:solidFill>
                <a:latin typeface="Fira Code"/>
                <a:ea typeface="Fira Code"/>
                <a:cs typeface="Fira Code"/>
                <a:sym typeface="Fira Code"/>
              </a:rPr>
              <a:t>`DST_H</a:t>
            </a:r>
            <a:r>
              <a:rPr lang="zh-CN" sz="1200">
                <a:solidFill>
                  <a:srgbClr val="005661"/>
                </a:solidFill>
                <a:latin typeface="Fira Code"/>
                <a:ea typeface="Fira Code"/>
                <a:cs typeface="Fira Code"/>
                <a:sym typeface="Fira Code"/>
              </a:rPr>
              <a:t>:</a:t>
            </a:r>
            <a:r>
              <a:rPr lang="zh-CN" sz="1200">
                <a:solidFill>
                  <a:srgbClr val="A88C00"/>
                </a:solidFill>
                <a:latin typeface="Fira Code"/>
                <a:ea typeface="Fira Code"/>
                <a:cs typeface="Fira Code"/>
                <a:sym typeface="Fira Code"/>
              </a:rPr>
              <a:t>`DST_L</a:t>
            </a:r>
            <a:r>
              <a:rPr lang="zh-CN" sz="1200">
                <a:solidFill>
                  <a:srgbClr val="005661"/>
                </a:solidFill>
                <a:latin typeface="Fira Code"/>
                <a:ea typeface="Fira Code"/>
                <a:cs typeface="Fira Code"/>
                <a:sym typeface="Fira Code"/>
              </a:rPr>
              <a:t>];</a:t>
            </a:r>
            <a:endParaRPr sz="1200">
              <a:solidFill>
                <a:srgbClr val="005661"/>
              </a:solidFill>
              <a:latin typeface="Fira Code"/>
              <a:ea typeface="Fira Code"/>
              <a:cs typeface="Fira Code"/>
              <a:sym typeface="Fira Code"/>
            </a:endParaRPr>
          </a:p>
          <a:p>
            <a:pPr indent="0" lvl="0" marL="0" rtl="0" algn="l">
              <a:lnSpc>
                <a:spcPct val="115000"/>
              </a:lnSpc>
              <a:spcBef>
                <a:spcPts val="0"/>
              </a:spcBef>
              <a:spcAft>
                <a:spcPts val="0"/>
              </a:spcAft>
              <a:buNone/>
            </a:pPr>
            <a:r>
              <a:rPr lang="zh-CN" sz="1200">
                <a:solidFill>
                  <a:srgbClr val="005661"/>
                </a:solidFill>
                <a:latin typeface="Fira Code"/>
                <a:ea typeface="Fira Code"/>
                <a:cs typeface="Fira Code"/>
                <a:sym typeface="Fira Code"/>
              </a:rPr>
              <a:t>   </a:t>
            </a:r>
            <a:r>
              <a:rPr b="1" lang="zh-CN" sz="1200">
                <a:solidFill>
                  <a:srgbClr val="FF5792"/>
                </a:solidFill>
                <a:latin typeface="Fira Code"/>
                <a:ea typeface="Fira Code"/>
                <a:cs typeface="Fira Code"/>
                <a:sym typeface="Fira Code"/>
              </a:rPr>
              <a:t>end</a:t>
            </a:r>
            <a:endParaRPr b="1" sz="1200">
              <a:solidFill>
                <a:srgbClr val="FF5792"/>
              </a:solidFill>
              <a:latin typeface="Fira Code"/>
              <a:ea typeface="Fira Code"/>
              <a:cs typeface="Fira Code"/>
              <a:sym typeface="Fira Code"/>
            </a:endParaRPr>
          </a:p>
          <a:p>
            <a:pPr indent="0" lvl="0" marL="0" rtl="0" algn="l">
              <a:lnSpc>
                <a:spcPct val="115000"/>
              </a:lnSpc>
              <a:spcBef>
                <a:spcPts val="0"/>
              </a:spcBef>
              <a:spcAft>
                <a:spcPts val="0"/>
              </a:spcAft>
              <a:buNone/>
            </a:pPr>
            <a:r>
              <a:rPr lang="zh-CN" sz="1200">
                <a:solidFill>
                  <a:srgbClr val="005661"/>
                </a:solidFill>
                <a:latin typeface="Fira Code"/>
                <a:ea typeface="Fira Code"/>
                <a:cs typeface="Fira Code"/>
                <a:sym typeface="Fira Code"/>
              </a:rPr>
              <a:t>   </a:t>
            </a:r>
            <a:r>
              <a:rPr b="1" lang="zh-CN" sz="1200">
                <a:solidFill>
                  <a:srgbClr val="FF5792"/>
                </a:solidFill>
                <a:latin typeface="Fira Code"/>
                <a:ea typeface="Fira Code"/>
                <a:cs typeface="Fira Code"/>
                <a:sym typeface="Fira Code"/>
              </a:rPr>
              <a:t>...</a:t>
            </a:r>
            <a:endParaRPr b="1" sz="1200">
              <a:solidFill>
                <a:srgbClr val="FF5792"/>
              </a:solidFill>
              <a:latin typeface="Fira Code"/>
              <a:ea typeface="Fira Code"/>
              <a:cs typeface="Fira Code"/>
              <a:sym typeface="Fira Code"/>
            </a:endParaRPr>
          </a:p>
          <a:p>
            <a:pPr indent="0" lvl="0" marL="0" rtl="0" algn="l">
              <a:lnSpc>
                <a:spcPct val="115000"/>
              </a:lnSpc>
              <a:spcBef>
                <a:spcPts val="0"/>
              </a:spcBef>
              <a:spcAft>
                <a:spcPts val="0"/>
              </a:spcAft>
              <a:buNone/>
            </a:pPr>
            <a:r>
              <a:rPr b="1" lang="zh-CN" sz="1200">
                <a:solidFill>
                  <a:srgbClr val="FF5792"/>
                </a:solidFill>
                <a:latin typeface="Fira Code"/>
                <a:ea typeface="Fira Code"/>
                <a:cs typeface="Fira Code"/>
                <a:sym typeface="Fira Code"/>
              </a:rPr>
              <a:t>end</a:t>
            </a:r>
            <a:endParaRPr b="1" sz="1200">
              <a:solidFill>
                <a:srgbClr val="FF5792"/>
              </a:solidFill>
              <a:latin typeface="Fira Code"/>
              <a:ea typeface="Fira Code"/>
              <a:cs typeface="Fira Code"/>
              <a:sym typeface="Fira Code"/>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4"/>
          <p:cNvSpPr txBox="1"/>
          <p:nvPr>
            <p:ph type="title"/>
          </p:nvPr>
        </p:nvSpPr>
        <p:spPr>
          <a:xfrm>
            <a:off x="311700" y="445025"/>
            <a:ext cx="595500" cy="16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latin typeface="Abril Fatface"/>
                <a:ea typeface="Abril Fatface"/>
                <a:cs typeface="Abril Fatface"/>
                <a:sym typeface="Abril Fatface"/>
              </a:rPr>
              <a:t>ROM</a:t>
            </a:r>
            <a:endParaRPr>
              <a:latin typeface="Abril Fatface"/>
              <a:ea typeface="Abril Fatface"/>
              <a:cs typeface="Abril Fatface"/>
              <a:sym typeface="Abril Fatface"/>
            </a:endParaRPr>
          </a:p>
        </p:txBody>
      </p:sp>
      <p:graphicFrame>
        <p:nvGraphicFramePr>
          <p:cNvPr id="201" name="Google Shape;201;p34"/>
          <p:cNvGraphicFramePr/>
          <p:nvPr/>
        </p:nvGraphicFramePr>
        <p:xfrm>
          <a:off x="977100" y="144600"/>
          <a:ext cx="3000000" cy="3000000"/>
        </p:xfrm>
        <a:graphic>
          <a:graphicData uri="http://schemas.openxmlformats.org/drawingml/2006/table">
            <a:tbl>
              <a:tblPr>
                <a:noFill/>
                <a:tableStyleId>{4E691E22-3F0C-48CF-BD0C-0EF54BF05642}</a:tableStyleId>
              </a:tblPr>
              <a:tblGrid>
                <a:gridCol w="709425"/>
                <a:gridCol w="1428250"/>
                <a:gridCol w="941975"/>
                <a:gridCol w="1104600"/>
                <a:gridCol w="2507500"/>
                <a:gridCol w="1422325"/>
              </a:tblGrid>
              <a:tr h="293025">
                <a:tc>
                  <a:txBody>
                    <a:bodyPr/>
                    <a:lstStyle/>
                    <a:p>
                      <a:pPr indent="0" lvl="0" marL="0" rtl="0" algn="l">
                        <a:lnSpc>
                          <a:spcPct val="100000"/>
                        </a:lnSpc>
                        <a:spcBef>
                          <a:spcPts val="1200"/>
                        </a:spcBef>
                        <a:spcAft>
                          <a:spcPts val="1200"/>
                        </a:spcAft>
                        <a:buNone/>
                      </a:pPr>
                      <a:r>
                        <a:rPr lang="zh-CN">
                          <a:latin typeface="Fira Code"/>
                          <a:ea typeface="Fira Code"/>
                          <a:cs typeface="Fira Code"/>
                          <a:sym typeface="Fira Code"/>
                        </a:rPr>
                        <a:t>NO.</a:t>
                      </a:r>
                      <a:endParaRPr>
                        <a:latin typeface="Fira Code"/>
                        <a:ea typeface="Fira Code"/>
                        <a:cs typeface="Fira Code"/>
                        <a:sym typeface="Fira Code"/>
                      </a:endParaRPr>
                    </a:p>
                  </a:txBody>
                  <a:tcPr marT="0" marB="0" marR="91425" marL="91425"/>
                </a:tc>
                <a:tc>
                  <a:txBody>
                    <a:bodyPr/>
                    <a:lstStyle/>
                    <a:p>
                      <a:pPr indent="0" lvl="0" marL="0" rtl="0" algn="l">
                        <a:lnSpc>
                          <a:spcPct val="100000"/>
                        </a:lnSpc>
                        <a:spcBef>
                          <a:spcPts val="1200"/>
                        </a:spcBef>
                        <a:spcAft>
                          <a:spcPts val="1200"/>
                        </a:spcAft>
                        <a:buNone/>
                      </a:pPr>
                      <a:r>
                        <a:rPr lang="zh-CN">
                          <a:latin typeface="Fira Code"/>
                          <a:ea typeface="Fira Code"/>
                          <a:cs typeface="Fira Code"/>
                          <a:sym typeface="Fira Code"/>
                        </a:rPr>
                        <a:t>Instruction</a:t>
                      </a:r>
                      <a:endParaRPr>
                        <a:latin typeface="Fira Code"/>
                        <a:ea typeface="Fira Code"/>
                        <a:cs typeface="Fira Code"/>
                        <a:sym typeface="Fira Code"/>
                      </a:endParaRPr>
                    </a:p>
                  </a:txBody>
                  <a:tcPr marT="0" marB="0" marR="91425" marL="91425"/>
                </a:tc>
                <a:tc>
                  <a:txBody>
                    <a:bodyPr/>
                    <a:lstStyle/>
                    <a:p>
                      <a:pPr indent="0" lvl="0" marL="0" rtl="0" algn="l">
                        <a:lnSpc>
                          <a:spcPct val="100000"/>
                        </a:lnSpc>
                        <a:spcBef>
                          <a:spcPts val="1200"/>
                        </a:spcBef>
                        <a:spcAft>
                          <a:spcPts val="1200"/>
                        </a:spcAft>
                        <a:buNone/>
                      </a:pPr>
                      <a:r>
                        <a:rPr lang="zh-CN">
                          <a:latin typeface="Fira Code"/>
                          <a:ea typeface="Fira Code"/>
                          <a:cs typeface="Fira Code"/>
                          <a:sym typeface="Fira Code"/>
                        </a:rPr>
                        <a:t>Addr.</a:t>
                      </a:r>
                      <a:endParaRPr>
                        <a:latin typeface="Fira Code"/>
                        <a:ea typeface="Fira Code"/>
                        <a:cs typeface="Fira Code"/>
                        <a:sym typeface="Fira Code"/>
                      </a:endParaRPr>
                    </a:p>
                  </a:txBody>
                  <a:tcPr marT="0" marB="0" marR="91425" marL="91425"/>
                </a:tc>
                <a:tc>
                  <a:txBody>
                    <a:bodyPr/>
                    <a:lstStyle/>
                    <a:p>
                      <a:pPr indent="0" lvl="0" marL="0" rtl="0" algn="l">
                        <a:lnSpc>
                          <a:spcPct val="100000"/>
                        </a:lnSpc>
                        <a:spcBef>
                          <a:spcPts val="1200"/>
                        </a:spcBef>
                        <a:spcAft>
                          <a:spcPts val="1200"/>
                        </a:spcAft>
                        <a:buNone/>
                      </a:pPr>
                      <a:r>
                        <a:rPr lang="zh-CN">
                          <a:latin typeface="Fira Code"/>
                          <a:ea typeface="Fira Code"/>
                          <a:cs typeface="Fira Code"/>
                          <a:sym typeface="Fira Code"/>
                        </a:rPr>
                        <a:t>Label</a:t>
                      </a:r>
                      <a:endParaRPr>
                        <a:latin typeface="Fira Code"/>
                        <a:ea typeface="Fira Code"/>
                        <a:cs typeface="Fira Code"/>
                        <a:sym typeface="Fira Code"/>
                      </a:endParaRPr>
                    </a:p>
                  </a:txBody>
                  <a:tcPr marT="0" marB="0" marR="91425" marL="91425"/>
                </a:tc>
                <a:tc>
                  <a:txBody>
                    <a:bodyPr/>
                    <a:lstStyle/>
                    <a:p>
                      <a:pPr indent="0" lvl="0" marL="0" rtl="0" algn="l">
                        <a:lnSpc>
                          <a:spcPct val="100000"/>
                        </a:lnSpc>
                        <a:spcBef>
                          <a:spcPts val="1200"/>
                        </a:spcBef>
                        <a:spcAft>
                          <a:spcPts val="1200"/>
                        </a:spcAft>
                        <a:buNone/>
                      </a:pPr>
                      <a:r>
                        <a:rPr lang="zh-CN">
                          <a:latin typeface="Fira Code"/>
                          <a:ea typeface="Fira Code"/>
                          <a:cs typeface="Fira Code"/>
                          <a:sym typeface="Fira Code"/>
                        </a:rPr>
                        <a:t>ASM</a:t>
                      </a:r>
                      <a:endParaRPr>
                        <a:latin typeface="Fira Code"/>
                        <a:ea typeface="Fira Code"/>
                        <a:cs typeface="Fira Code"/>
                        <a:sym typeface="Fira Code"/>
                      </a:endParaRPr>
                    </a:p>
                  </a:txBody>
                  <a:tcPr marT="0" marB="0" marR="91425" marL="91425"/>
                </a:tc>
                <a:tc>
                  <a:txBody>
                    <a:bodyPr/>
                    <a:lstStyle/>
                    <a:p>
                      <a:pPr indent="0" lvl="0" marL="0" rtl="0" algn="l">
                        <a:lnSpc>
                          <a:spcPct val="100000"/>
                        </a:lnSpc>
                        <a:spcBef>
                          <a:spcPts val="1200"/>
                        </a:spcBef>
                        <a:spcAft>
                          <a:spcPts val="1200"/>
                        </a:spcAft>
                        <a:buNone/>
                      </a:pPr>
                      <a:r>
                        <a:rPr lang="zh-CN">
                          <a:latin typeface="Fira Code"/>
                          <a:ea typeface="Fira Code"/>
                          <a:cs typeface="Fira Code"/>
                          <a:sym typeface="Fira Code"/>
                        </a:rPr>
                        <a:t>Comment</a:t>
                      </a:r>
                      <a:endParaRPr>
                        <a:latin typeface="Fira Code"/>
                        <a:ea typeface="Fira Code"/>
                        <a:cs typeface="Fira Code"/>
                        <a:sym typeface="Fira Code"/>
                      </a:endParaRPr>
                    </a:p>
                  </a:txBody>
                  <a:tcPr marT="0" marB="0" marR="91425" marL="91425"/>
                </a:tc>
              </a:tr>
              <a:tr h="279575">
                <a:tc>
                  <a:txBody>
                    <a:bodyPr/>
                    <a:lstStyle/>
                    <a:p>
                      <a:pPr indent="0" lvl="0" marL="0" rtl="0" algn="l">
                        <a:lnSpc>
                          <a:spcPct val="100000"/>
                        </a:lnSpc>
                        <a:spcBef>
                          <a:spcPts val="1200"/>
                        </a:spcBef>
                        <a:spcAft>
                          <a:spcPts val="1200"/>
                        </a:spcAft>
                        <a:buNone/>
                      </a:pPr>
                      <a:r>
                        <a:rPr lang="zh-CN">
                          <a:latin typeface="Fira Code"/>
                          <a:ea typeface="Fira Code"/>
                          <a:cs typeface="Fira Code"/>
                          <a:sym typeface="Fira Code"/>
                        </a:rPr>
                        <a:t>0</a:t>
                      </a:r>
                      <a:endParaRPr>
                        <a:latin typeface="Fira Code"/>
                        <a:ea typeface="Fira Code"/>
                        <a:cs typeface="Fira Code"/>
                        <a:sym typeface="Fira Code"/>
                      </a:endParaRPr>
                    </a:p>
                  </a:txBody>
                  <a:tcPr marT="0" marB="0" marR="91425" marL="91425"/>
                </a:tc>
                <a:tc>
                  <a:txBody>
                    <a:bodyPr/>
                    <a:lstStyle/>
                    <a:p>
                      <a:pPr indent="0" lvl="0" marL="0" rtl="0" algn="l">
                        <a:lnSpc>
                          <a:spcPct val="100000"/>
                        </a:lnSpc>
                        <a:spcBef>
                          <a:spcPts val="1200"/>
                        </a:spcBef>
                        <a:spcAft>
                          <a:spcPts val="1200"/>
                        </a:spcAft>
                        <a:buNone/>
                      </a:pPr>
                      <a:r>
                        <a:rPr lang="zh-CN">
                          <a:latin typeface="Fira Code"/>
                          <a:ea typeface="Fira Code"/>
                          <a:cs typeface="Fira Code"/>
                          <a:sym typeface="Fira Code"/>
                        </a:rPr>
                        <a:t>00000013</a:t>
                      </a:r>
                      <a:endParaRPr>
                        <a:latin typeface="Fira Code"/>
                        <a:ea typeface="Fira Code"/>
                        <a:cs typeface="Fira Code"/>
                        <a:sym typeface="Fira Code"/>
                      </a:endParaRPr>
                    </a:p>
                  </a:txBody>
                  <a:tcPr marT="0" marB="0" marR="91425" marL="91425"/>
                </a:tc>
                <a:tc>
                  <a:txBody>
                    <a:bodyPr/>
                    <a:lstStyle/>
                    <a:p>
                      <a:pPr indent="0" lvl="0" marL="0" rtl="0" algn="l">
                        <a:lnSpc>
                          <a:spcPct val="100000"/>
                        </a:lnSpc>
                        <a:spcBef>
                          <a:spcPts val="1200"/>
                        </a:spcBef>
                        <a:spcAft>
                          <a:spcPts val="1200"/>
                        </a:spcAft>
                        <a:buNone/>
                      </a:pPr>
                      <a:r>
                        <a:rPr lang="zh-CN">
                          <a:latin typeface="Fira Code"/>
                          <a:ea typeface="Fira Code"/>
                          <a:cs typeface="Fira Code"/>
                          <a:sym typeface="Fira Code"/>
                        </a:rPr>
                        <a:t>0</a:t>
                      </a:r>
                      <a:endParaRPr>
                        <a:latin typeface="Fira Code"/>
                        <a:ea typeface="Fira Code"/>
                        <a:cs typeface="Fira Code"/>
                        <a:sym typeface="Fira Code"/>
                      </a:endParaRPr>
                    </a:p>
                  </a:txBody>
                  <a:tcPr marT="0" marB="0" marR="91425" marL="91425"/>
                </a:tc>
                <a:tc>
                  <a:txBody>
                    <a:bodyPr/>
                    <a:lstStyle/>
                    <a:p>
                      <a:pPr indent="0" lvl="0" marL="0" rtl="0" algn="l">
                        <a:lnSpc>
                          <a:spcPct val="100000"/>
                        </a:lnSpc>
                        <a:spcBef>
                          <a:spcPts val="1200"/>
                        </a:spcBef>
                        <a:spcAft>
                          <a:spcPts val="1200"/>
                        </a:spcAft>
                        <a:buNone/>
                      </a:pPr>
                      <a:r>
                        <a:rPr lang="zh-CN">
                          <a:latin typeface="Fira Code"/>
                          <a:ea typeface="Fira Code"/>
                          <a:cs typeface="Fira Code"/>
                          <a:sym typeface="Fira Code"/>
                        </a:rPr>
                        <a:t>__start:</a:t>
                      </a:r>
                      <a:endParaRPr>
                        <a:latin typeface="Fira Code"/>
                        <a:ea typeface="Fira Code"/>
                        <a:cs typeface="Fira Code"/>
                        <a:sym typeface="Fira Code"/>
                      </a:endParaRPr>
                    </a:p>
                  </a:txBody>
                  <a:tcPr marT="0" marB="0" marR="91425" marL="91425"/>
                </a:tc>
                <a:tc>
                  <a:txBody>
                    <a:bodyPr/>
                    <a:lstStyle/>
                    <a:p>
                      <a:pPr indent="0" lvl="0" marL="0" rtl="0" algn="l">
                        <a:lnSpc>
                          <a:spcPct val="100000"/>
                        </a:lnSpc>
                        <a:spcBef>
                          <a:spcPts val="1200"/>
                        </a:spcBef>
                        <a:spcAft>
                          <a:spcPts val="1200"/>
                        </a:spcAft>
                        <a:buNone/>
                      </a:pPr>
                      <a:r>
                        <a:rPr lang="zh-CN">
                          <a:latin typeface="Fira Code"/>
                          <a:ea typeface="Fira Code"/>
                          <a:cs typeface="Fira Code"/>
                          <a:sym typeface="Fira Code"/>
                        </a:rPr>
                        <a:t>addi x0, x0, 0</a:t>
                      </a:r>
                      <a:endParaRPr>
                        <a:latin typeface="Fira Code"/>
                        <a:ea typeface="Fira Code"/>
                        <a:cs typeface="Fira Code"/>
                        <a:sym typeface="Fira Code"/>
                      </a:endParaRPr>
                    </a:p>
                  </a:txBody>
                  <a:tcPr marT="0" marB="0" marR="91425" marL="91425"/>
                </a:tc>
                <a:tc>
                  <a:txBody>
                    <a:bodyPr/>
                    <a:lstStyle/>
                    <a:p>
                      <a:pPr indent="0" lvl="0" marL="0" rtl="0" algn="l">
                        <a:lnSpc>
                          <a:spcPct val="100000"/>
                        </a:lnSpc>
                        <a:spcBef>
                          <a:spcPts val="1200"/>
                        </a:spcBef>
                        <a:spcAft>
                          <a:spcPts val="1200"/>
                        </a:spcAft>
                        <a:buNone/>
                      </a:pPr>
                      <a:r>
                        <a:rPr lang="zh-CN">
                          <a:latin typeface="Fira Code"/>
                          <a:ea typeface="Fira Code"/>
                          <a:cs typeface="Fira Code"/>
                          <a:sym typeface="Fira Code"/>
                        </a:rPr>
                        <a:t>　</a:t>
                      </a:r>
                      <a:endParaRPr>
                        <a:latin typeface="Fira Code"/>
                        <a:ea typeface="Fira Code"/>
                        <a:cs typeface="Fira Code"/>
                        <a:sym typeface="Fira Code"/>
                      </a:endParaRPr>
                    </a:p>
                  </a:txBody>
                  <a:tcPr marT="0" marB="0" marR="91425" marL="91425"/>
                </a:tc>
              </a:tr>
              <a:tr h="279575">
                <a:tc>
                  <a:txBody>
                    <a:bodyPr/>
                    <a:lstStyle/>
                    <a:p>
                      <a:pPr indent="0" lvl="0" marL="0" rtl="0" algn="l">
                        <a:lnSpc>
                          <a:spcPct val="100000"/>
                        </a:lnSpc>
                        <a:spcBef>
                          <a:spcPts val="1200"/>
                        </a:spcBef>
                        <a:spcAft>
                          <a:spcPts val="1200"/>
                        </a:spcAft>
                        <a:buNone/>
                      </a:pPr>
                      <a:r>
                        <a:rPr lang="zh-CN">
                          <a:latin typeface="Fira Code"/>
                          <a:ea typeface="Fira Code"/>
                          <a:cs typeface="Fira Code"/>
                          <a:sym typeface="Fira Code"/>
                        </a:rPr>
                        <a:t>1</a:t>
                      </a:r>
                      <a:endParaRPr>
                        <a:latin typeface="Fira Code"/>
                        <a:ea typeface="Fira Code"/>
                        <a:cs typeface="Fira Code"/>
                        <a:sym typeface="Fira Code"/>
                      </a:endParaRPr>
                    </a:p>
                  </a:txBody>
                  <a:tcPr marT="0" marB="0" marR="91425" marL="91425"/>
                </a:tc>
                <a:tc>
                  <a:txBody>
                    <a:bodyPr/>
                    <a:lstStyle/>
                    <a:p>
                      <a:pPr indent="0" lvl="0" marL="0" rtl="0" algn="l">
                        <a:lnSpc>
                          <a:spcPct val="100000"/>
                        </a:lnSpc>
                        <a:spcBef>
                          <a:spcPts val="1200"/>
                        </a:spcBef>
                        <a:spcAft>
                          <a:spcPts val="1200"/>
                        </a:spcAft>
                        <a:buNone/>
                      </a:pPr>
                      <a:r>
                        <a:rPr lang="zh-CN">
                          <a:latin typeface="Fira Code"/>
                          <a:ea typeface="Fira Code"/>
                          <a:cs typeface="Fira Code"/>
                          <a:sym typeface="Fira Code"/>
                        </a:rPr>
                        <a:t>00402103</a:t>
                      </a:r>
                      <a:endParaRPr>
                        <a:latin typeface="Fira Code"/>
                        <a:ea typeface="Fira Code"/>
                        <a:cs typeface="Fira Code"/>
                        <a:sym typeface="Fira Code"/>
                      </a:endParaRPr>
                    </a:p>
                  </a:txBody>
                  <a:tcPr marT="0" marB="0" marR="91425" marL="91425"/>
                </a:tc>
                <a:tc>
                  <a:txBody>
                    <a:bodyPr/>
                    <a:lstStyle/>
                    <a:p>
                      <a:pPr indent="0" lvl="0" marL="0" rtl="0" algn="l">
                        <a:lnSpc>
                          <a:spcPct val="100000"/>
                        </a:lnSpc>
                        <a:spcBef>
                          <a:spcPts val="1200"/>
                        </a:spcBef>
                        <a:spcAft>
                          <a:spcPts val="1200"/>
                        </a:spcAft>
                        <a:buNone/>
                      </a:pPr>
                      <a:r>
                        <a:rPr lang="zh-CN">
                          <a:latin typeface="Fira Code"/>
                          <a:ea typeface="Fira Code"/>
                          <a:cs typeface="Fira Code"/>
                          <a:sym typeface="Fira Code"/>
                        </a:rPr>
                        <a:t>4</a:t>
                      </a:r>
                      <a:endParaRPr>
                        <a:latin typeface="Fira Code"/>
                        <a:ea typeface="Fira Code"/>
                        <a:cs typeface="Fira Code"/>
                        <a:sym typeface="Fira Code"/>
                      </a:endParaRPr>
                    </a:p>
                  </a:txBody>
                  <a:tcPr marT="0" marB="0" marR="91425" marL="91425"/>
                </a:tc>
                <a:tc>
                  <a:txBody>
                    <a:bodyPr/>
                    <a:lstStyle/>
                    <a:p>
                      <a:pPr indent="0" lvl="0" marL="0" rtl="0" algn="l">
                        <a:lnSpc>
                          <a:spcPct val="100000"/>
                        </a:lnSpc>
                        <a:spcBef>
                          <a:spcPts val="1200"/>
                        </a:spcBef>
                        <a:spcAft>
                          <a:spcPts val="1200"/>
                        </a:spcAft>
                        <a:buNone/>
                      </a:pPr>
                      <a:r>
                        <a:rPr lang="zh-CN">
                          <a:latin typeface="Fira Code"/>
                          <a:ea typeface="Fira Code"/>
                          <a:cs typeface="Fira Code"/>
                          <a:sym typeface="Fira Code"/>
                        </a:rPr>
                        <a:t>　</a:t>
                      </a:r>
                      <a:endParaRPr>
                        <a:latin typeface="Fira Code"/>
                        <a:ea typeface="Fira Code"/>
                        <a:cs typeface="Fira Code"/>
                        <a:sym typeface="Fira Code"/>
                      </a:endParaRPr>
                    </a:p>
                  </a:txBody>
                  <a:tcPr marT="0" marB="0" marR="91425" marL="91425"/>
                </a:tc>
                <a:tc>
                  <a:txBody>
                    <a:bodyPr/>
                    <a:lstStyle/>
                    <a:p>
                      <a:pPr indent="0" lvl="0" marL="0" rtl="0" algn="l">
                        <a:lnSpc>
                          <a:spcPct val="100000"/>
                        </a:lnSpc>
                        <a:spcBef>
                          <a:spcPts val="1200"/>
                        </a:spcBef>
                        <a:spcAft>
                          <a:spcPts val="1200"/>
                        </a:spcAft>
                        <a:buNone/>
                      </a:pPr>
                      <a:r>
                        <a:rPr lang="zh-CN">
                          <a:latin typeface="Fira Code"/>
                          <a:ea typeface="Fira Code"/>
                          <a:cs typeface="Fira Code"/>
                          <a:sym typeface="Fira Code"/>
                        </a:rPr>
                        <a:t>lw x2, 4(x0)</a:t>
                      </a:r>
                      <a:endParaRPr>
                        <a:latin typeface="Fira Code"/>
                        <a:ea typeface="Fira Code"/>
                        <a:cs typeface="Fira Code"/>
                        <a:sym typeface="Fira Code"/>
                      </a:endParaRPr>
                    </a:p>
                  </a:txBody>
                  <a:tcPr marT="0" marB="0" marR="91425" marL="91425"/>
                </a:tc>
                <a:tc>
                  <a:txBody>
                    <a:bodyPr/>
                    <a:lstStyle/>
                    <a:p>
                      <a:pPr indent="0" lvl="0" marL="0" rtl="0" algn="l">
                        <a:lnSpc>
                          <a:spcPct val="100000"/>
                        </a:lnSpc>
                        <a:spcBef>
                          <a:spcPts val="1200"/>
                        </a:spcBef>
                        <a:spcAft>
                          <a:spcPts val="1200"/>
                        </a:spcAft>
                        <a:buNone/>
                      </a:pPr>
                      <a:r>
                        <a:rPr lang="zh-CN">
                          <a:latin typeface="Fira Code"/>
                          <a:ea typeface="Fira Code"/>
                          <a:cs typeface="Fira Code"/>
                          <a:sym typeface="Fira Code"/>
                        </a:rPr>
                        <a:t>　</a:t>
                      </a:r>
                      <a:endParaRPr>
                        <a:latin typeface="Fira Code"/>
                        <a:ea typeface="Fira Code"/>
                        <a:cs typeface="Fira Code"/>
                        <a:sym typeface="Fira Code"/>
                      </a:endParaRPr>
                    </a:p>
                  </a:txBody>
                  <a:tcPr marT="0" marB="0" marR="91425" marL="91425"/>
                </a:tc>
              </a:tr>
              <a:tr h="279575">
                <a:tc>
                  <a:txBody>
                    <a:bodyPr/>
                    <a:lstStyle/>
                    <a:p>
                      <a:pPr indent="0" lvl="0" marL="0" rtl="0" algn="l">
                        <a:lnSpc>
                          <a:spcPct val="100000"/>
                        </a:lnSpc>
                        <a:spcBef>
                          <a:spcPts val="1200"/>
                        </a:spcBef>
                        <a:spcAft>
                          <a:spcPts val="1200"/>
                        </a:spcAft>
                        <a:buNone/>
                      </a:pPr>
                      <a:r>
                        <a:rPr lang="zh-CN">
                          <a:latin typeface="Fira Code"/>
                          <a:ea typeface="Fira Code"/>
                          <a:cs typeface="Fira Code"/>
                          <a:sym typeface="Fira Code"/>
                        </a:rPr>
                        <a:t>2</a:t>
                      </a:r>
                      <a:endParaRPr>
                        <a:latin typeface="Fira Code"/>
                        <a:ea typeface="Fira Code"/>
                        <a:cs typeface="Fira Code"/>
                        <a:sym typeface="Fira Code"/>
                      </a:endParaRPr>
                    </a:p>
                  </a:txBody>
                  <a:tcPr marT="0" marB="0" marR="91425" marL="91425"/>
                </a:tc>
                <a:tc>
                  <a:txBody>
                    <a:bodyPr/>
                    <a:lstStyle/>
                    <a:p>
                      <a:pPr indent="0" lvl="0" marL="0" rtl="0" algn="l">
                        <a:lnSpc>
                          <a:spcPct val="100000"/>
                        </a:lnSpc>
                        <a:spcBef>
                          <a:spcPts val="1200"/>
                        </a:spcBef>
                        <a:spcAft>
                          <a:spcPts val="1200"/>
                        </a:spcAft>
                        <a:buNone/>
                      </a:pPr>
                      <a:r>
                        <a:rPr lang="zh-CN">
                          <a:latin typeface="Fira Code"/>
                          <a:ea typeface="Fira Code"/>
                          <a:cs typeface="Fira Code"/>
                          <a:sym typeface="Fira Code"/>
                        </a:rPr>
                        <a:t>00802203</a:t>
                      </a:r>
                      <a:endParaRPr>
                        <a:latin typeface="Fira Code"/>
                        <a:ea typeface="Fira Code"/>
                        <a:cs typeface="Fira Code"/>
                        <a:sym typeface="Fira Code"/>
                      </a:endParaRPr>
                    </a:p>
                  </a:txBody>
                  <a:tcPr marT="0" marB="0" marR="91425" marL="91425"/>
                </a:tc>
                <a:tc>
                  <a:txBody>
                    <a:bodyPr/>
                    <a:lstStyle/>
                    <a:p>
                      <a:pPr indent="0" lvl="0" marL="0" rtl="0" algn="l">
                        <a:lnSpc>
                          <a:spcPct val="100000"/>
                        </a:lnSpc>
                        <a:spcBef>
                          <a:spcPts val="1200"/>
                        </a:spcBef>
                        <a:spcAft>
                          <a:spcPts val="1200"/>
                        </a:spcAft>
                        <a:buNone/>
                      </a:pPr>
                      <a:r>
                        <a:rPr lang="zh-CN">
                          <a:latin typeface="Fira Code"/>
                          <a:ea typeface="Fira Code"/>
                          <a:cs typeface="Fira Code"/>
                          <a:sym typeface="Fira Code"/>
                        </a:rPr>
                        <a:t>8</a:t>
                      </a:r>
                      <a:endParaRPr>
                        <a:latin typeface="Fira Code"/>
                        <a:ea typeface="Fira Code"/>
                        <a:cs typeface="Fira Code"/>
                        <a:sym typeface="Fira Code"/>
                      </a:endParaRPr>
                    </a:p>
                  </a:txBody>
                  <a:tcPr marT="0" marB="0" marR="91425" marL="91425"/>
                </a:tc>
                <a:tc>
                  <a:txBody>
                    <a:bodyPr/>
                    <a:lstStyle/>
                    <a:p>
                      <a:pPr indent="0" lvl="0" marL="0" rtl="0" algn="l">
                        <a:lnSpc>
                          <a:spcPct val="100000"/>
                        </a:lnSpc>
                        <a:spcBef>
                          <a:spcPts val="1200"/>
                        </a:spcBef>
                        <a:spcAft>
                          <a:spcPts val="1200"/>
                        </a:spcAft>
                        <a:buNone/>
                      </a:pPr>
                      <a:r>
                        <a:rPr lang="zh-CN">
                          <a:latin typeface="Fira Code"/>
                          <a:ea typeface="Fira Code"/>
                          <a:cs typeface="Fira Code"/>
                          <a:sym typeface="Fira Code"/>
                        </a:rPr>
                        <a:t>　</a:t>
                      </a:r>
                      <a:endParaRPr>
                        <a:latin typeface="Fira Code"/>
                        <a:ea typeface="Fira Code"/>
                        <a:cs typeface="Fira Code"/>
                        <a:sym typeface="Fira Code"/>
                      </a:endParaRPr>
                    </a:p>
                  </a:txBody>
                  <a:tcPr marT="0" marB="0" marR="91425" marL="91425"/>
                </a:tc>
                <a:tc>
                  <a:txBody>
                    <a:bodyPr/>
                    <a:lstStyle/>
                    <a:p>
                      <a:pPr indent="0" lvl="0" marL="0" rtl="0" algn="l">
                        <a:lnSpc>
                          <a:spcPct val="100000"/>
                        </a:lnSpc>
                        <a:spcBef>
                          <a:spcPts val="1200"/>
                        </a:spcBef>
                        <a:spcAft>
                          <a:spcPts val="1200"/>
                        </a:spcAft>
                        <a:buNone/>
                      </a:pPr>
                      <a:r>
                        <a:rPr lang="zh-CN">
                          <a:latin typeface="Fira Code"/>
                          <a:ea typeface="Fira Code"/>
                          <a:cs typeface="Fira Code"/>
                          <a:sym typeface="Fira Code"/>
                        </a:rPr>
                        <a:t>lw x4, 8(x0)</a:t>
                      </a:r>
                      <a:endParaRPr>
                        <a:latin typeface="Fira Code"/>
                        <a:ea typeface="Fira Code"/>
                        <a:cs typeface="Fira Code"/>
                        <a:sym typeface="Fira Code"/>
                      </a:endParaRPr>
                    </a:p>
                  </a:txBody>
                  <a:tcPr marT="0" marB="0" marR="91425" marL="91425"/>
                </a:tc>
                <a:tc>
                  <a:txBody>
                    <a:bodyPr/>
                    <a:lstStyle/>
                    <a:p>
                      <a:pPr indent="0" lvl="0" marL="0" rtl="0" algn="l">
                        <a:lnSpc>
                          <a:spcPct val="100000"/>
                        </a:lnSpc>
                        <a:spcBef>
                          <a:spcPts val="1200"/>
                        </a:spcBef>
                        <a:spcAft>
                          <a:spcPts val="1200"/>
                        </a:spcAft>
                        <a:buNone/>
                      </a:pPr>
                      <a:r>
                        <a:rPr lang="zh-CN">
                          <a:latin typeface="Fira Code"/>
                          <a:ea typeface="Fira Code"/>
                          <a:cs typeface="Fira Code"/>
                          <a:sym typeface="Fira Code"/>
                        </a:rPr>
                        <a:t>Structural Hazard</a:t>
                      </a:r>
                      <a:endParaRPr>
                        <a:latin typeface="Fira Code"/>
                        <a:ea typeface="Fira Code"/>
                        <a:cs typeface="Fira Code"/>
                        <a:sym typeface="Fira Code"/>
                      </a:endParaRPr>
                    </a:p>
                  </a:txBody>
                  <a:tcPr marT="0" marB="0" marR="91425" marL="91425"/>
                </a:tc>
              </a:tr>
              <a:tr h="279575">
                <a:tc>
                  <a:txBody>
                    <a:bodyPr/>
                    <a:lstStyle/>
                    <a:p>
                      <a:pPr indent="0" lvl="0" marL="0" rtl="0" algn="l">
                        <a:lnSpc>
                          <a:spcPct val="100000"/>
                        </a:lnSpc>
                        <a:spcBef>
                          <a:spcPts val="1200"/>
                        </a:spcBef>
                        <a:spcAft>
                          <a:spcPts val="1200"/>
                        </a:spcAft>
                        <a:buNone/>
                      </a:pPr>
                      <a:r>
                        <a:rPr lang="zh-CN">
                          <a:latin typeface="Fira Code"/>
                          <a:ea typeface="Fira Code"/>
                          <a:cs typeface="Fira Code"/>
                          <a:sym typeface="Fira Code"/>
                        </a:rPr>
                        <a:t>3</a:t>
                      </a:r>
                      <a:endParaRPr>
                        <a:latin typeface="Fira Code"/>
                        <a:ea typeface="Fira Code"/>
                        <a:cs typeface="Fira Code"/>
                        <a:sym typeface="Fira Code"/>
                      </a:endParaRPr>
                    </a:p>
                  </a:txBody>
                  <a:tcPr marT="0" marB="0" marR="91425" marL="91425"/>
                </a:tc>
                <a:tc>
                  <a:txBody>
                    <a:bodyPr/>
                    <a:lstStyle/>
                    <a:p>
                      <a:pPr indent="0" lvl="0" marL="0" rtl="0" algn="l">
                        <a:lnSpc>
                          <a:spcPct val="100000"/>
                        </a:lnSpc>
                        <a:spcBef>
                          <a:spcPts val="1200"/>
                        </a:spcBef>
                        <a:spcAft>
                          <a:spcPts val="1200"/>
                        </a:spcAft>
                        <a:buNone/>
                      </a:pPr>
                      <a:r>
                        <a:rPr lang="zh-CN">
                          <a:latin typeface="Fira Code"/>
                          <a:ea typeface="Fira Code"/>
                          <a:cs typeface="Fira Code"/>
                          <a:sym typeface="Fira Code"/>
                        </a:rPr>
                        <a:t>004100b3</a:t>
                      </a:r>
                      <a:endParaRPr>
                        <a:latin typeface="Fira Code"/>
                        <a:ea typeface="Fira Code"/>
                        <a:cs typeface="Fira Code"/>
                        <a:sym typeface="Fira Code"/>
                      </a:endParaRPr>
                    </a:p>
                  </a:txBody>
                  <a:tcPr marT="0" marB="0" marR="91425" marL="91425"/>
                </a:tc>
                <a:tc>
                  <a:txBody>
                    <a:bodyPr/>
                    <a:lstStyle/>
                    <a:p>
                      <a:pPr indent="0" lvl="0" marL="0" rtl="0" algn="l">
                        <a:lnSpc>
                          <a:spcPct val="100000"/>
                        </a:lnSpc>
                        <a:spcBef>
                          <a:spcPts val="1200"/>
                        </a:spcBef>
                        <a:spcAft>
                          <a:spcPts val="1200"/>
                        </a:spcAft>
                        <a:buNone/>
                      </a:pPr>
                      <a:r>
                        <a:rPr lang="zh-CN">
                          <a:latin typeface="Fira Code"/>
                          <a:ea typeface="Fira Code"/>
                          <a:cs typeface="Fira Code"/>
                          <a:sym typeface="Fira Code"/>
                        </a:rPr>
                        <a:t>C</a:t>
                      </a:r>
                      <a:endParaRPr>
                        <a:latin typeface="Fira Code"/>
                        <a:ea typeface="Fira Code"/>
                        <a:cs typeface="Fira Code"/>
                        <a:sym typeface="Fira Code"/>
                      </a:endParaRPr>
                    </a:p>
                  </a:txBody>
                  <a:tcPr marT="0" marB="0" marR="91425" marL="91425"/>
                </a:tc>
                <a:tc>
                  <a:txBody>
                    <a:bodyPr/>
                    <a:lstStyle/>
                    <a:p>
                      <a:pPr indent="0" lvl="0" marL="0" rtl="0" algn="l">
                        <a:lnSpc>
                          <a:spcPct val="100000"/>
                        </a:lnSpc>
                        <a:spcBef>
                          <a:spcPts val="1200"/>
                        </a:spcBef>
                        <a:spcAft>
                          <a:spcPts val="1200"/>
                        </a:spcAft>
                        <a:buNone/>
                      </a:pPr>
                      <a:r>
                        <a:rPr lang="zh-CN">
                          <a:latin typeface="Fira Code"/>
                          <a:ea typeface="Fira Code"/>
                          <a:cs typeface="Fira Code"/>
                          <a:sym typeface="Fira Code"/>
                        </a:rPr>
                        <a:t>　</a:t>
                      </a:r>
                      <a:endParaRPr>
                        <a:latin typeface="Fira Code"/>
                        <a:ea typeface="Fira Code"/>
                        <a:cs typeface="Fira Code"/>
                        <a:sym typeface="Fira Code"/>
                      </a:endParaRPr>
                    </a:p>
                  </a:txBody>
                  <a:tcPr marT="0" marB="0" marR="91425" marL="91425"/>
                </a:tc>
                <a:tc>
                  <a:txBody>
                    <a:bodyPr/>
                    <a:lstStyle/>
                    <a:p>
                      <a:pPr indent="0" lvl="0" marL="0" rtl="0" algn="l">
                        <a:lnSpc>
                          <a:spcPct val="100000"/>
                        </a:lnSpc>
                        <a:spcBef>
                          <a:spcPts val="1200"/>
                        </a:spcBef>
                        <a:spcAft>
                          <a:spcPts val="1200"/>
                        </a:spcAft>
                        <a:buNone/>
                      </a:pPr>
                      <a:r>
                        <a:rPr lang="zh-CN">
                          <a:latin typeface="Fira Code"/>
                          <a:ea typeface="Fira Code"/>
                          <a:cs typeface="Fira Code"/>
                          <a:sym typeface="Fira Code"/>
                        </a:rPr>
                        <a:t>add x1, x2, x4</a:t>
                      </a:r>
                      <a:endParaRPr>
                        <a:latin typeface="Fira Code"/>
                        <a:ea typeface="Fira Code"/>
                        <a:cs typeface="Fira Code"/>
                        <a:sym typeface="Fira Code"/>
                      </a:endParaRPr>
                    </a:p>
                  </a:txBody>
                  <a:tcPr marT="0" marB="0" marR="91425" marL="91425"/>
                </a:tc>
                <a:tc>
                  <a:txBody>
                    <a:bodyPr/>
                    <a:lstStyle/>
                    <a:p>
                      <a:pPr indent="0" lvl="0" marL="0" rtl="0" algn="l">
                        <a:lnSpc>
                          <a:spcPct val="100000"/>
                        </a:lnSpc>
                        <a:spcBef>
                          <a:spcPts val="1200"/>
                        </a:spcBef>
                        <a:spcAft>
                          <a:spcPts val="1200"/>
                        </a:spcAft>
                        <a:buNone/>
                      </a:pPr>
                      <a:r>
                        <a:rPr lang="zh-CN">
                          <a:latin typeface="Fira Code"/>
                          <a:ea typeface="Fira Code"/>
                          <a:cs typeface="Fira Code"/>
                          <a:sym typeface="Fira Code"/>
                        </a:rPr>
                        <a:t>　</a:t>
                      </a:r>
                      <a:endParaRPr>
                        <a:latin typeface="Fira Code"/>
                        <a:ea typeface="Fira Code"/>
                        <a:cs typeface="Fira Code"/>
                        <a:sym typeface="Fira Code"/>
                      </a:endParaRPr>
                    </a:p>
                  </a:txBody>
                  <a:tcPr marT="0" marB="0" marR="91425" marL="91425"/>
                </a:tc>
              </a:tr>
              <a:tr h="279575">
                <a:tc>
                  <a:txBody>
                    <a:bodyPr/>
                    <a:lstStyle/>
                    <a:p>
                      <a:pPr indent="0" lvl="0" marL="0" rtl="0" algn="l">
                        <a:lnSpc>
                          <a:spcPct val="100000"/>
                        </a:lnSpc>
                        <a:spcBef>
                          <a:spcPts val="1200"/>
                        </a:spcBef>
                        <a:spcAft>
                          <a:spcPts val="1200"/>
                        </a:spcAft>
                        <a:buNone/>
                      </a:pPr>
                      <a:r>
                        <a:rPr lang="zh-CN">
                          <a:latin typeface="Fira Code"/>
                          <a:ea typeface="Fira Code"/>
                          <a:cs typeface="Fira Code"/>
                          <a:sym typeface="Fira Code"/>
                        </a:rPr>
                        <a:t>4</a:t>
                      </a:r>
                      <a:endParaRPr>
                        <a:latin typeface="Fira Code"/>
                        <a:ea typeface="Fira Code"/>
                        <a:cs typeface="Fira Code"/>
                        <a:sym typeface="Fira Code"/>
                      </a:endParaRPr>
                    </a:p>
                  </a:txBody>
                  <a:tcPr marT="0" marB="0" marR="91425" marL="91425"/>
                </a:tc>
                <a:tc>
                  <a:txBody>
                    <a:bodyPr/>
                    <a:lstStyle/>
                    <a:p>
                      <a:pPr indent="0" lvl="0" marL="0" rtl="0" algn="l">
                        <a:lnSpc>
                          <a:spcPct val="100000"/>
                        </a:lnSpc>
                        <a:spcBef>
                          <a:spcPts val="1200"/>
                        </a:spcBef>
                        <a:spcAft>
                          <a:spcPts val="1200"/>
                        </a:spcAft>
                        <a:buNone/>
                      </a:pPr>
                      <a:r>
                        <a:rPr lang="zh-CN">
                          <a:latin typeface="Fira Code"/>
                          <a:ea typeface="Fira Code"/>
                          <a:cs typeface="Fira Code"/>
                          <a:sym typeface="Fira Code"/>
                        </a:rPr>
                        <a:t>fff08093</a:t>
                      </a:r>
                      <a:endParaRPr>
                        <a:latin typeface="Fira Code"/>
                        <a:ea typeface="Fira Code"/>
                        <a:cs typeface="Fira Code"/>
                        <a:sym typeface="Fira Code"/>
                      </a:endParaRPr>
                    </a:p>
                  </a:txBody>
                  <a:tcPr marT="0" marB="0" marR="91425" marL="91425"/>
                </a:tc>
                <a:tc>
                  <a:txBody>
                    <a:bodyPr/>
                    <a:lstStyle/>
                    <a:p>
                      <a:pPr indent="0" lvl="0" marL="0" rtl="0" algn="l">
                        <a:lnSpc>
                          <a:spcPct val="100000"/>
                        </a:lnSpc>
                        <a:spcBef>
                          <a:spcPts val="1200"/>
                        </a:spcBef>
                        <a:spcAft>
                          <a:spcPts val="1200"/>
                        </a:spcAft>
                        <a:buNone/>
                      </a:pPr>
                      <a:r>
                        <a:rPr lang="zh-CN">
                          <a:latin typeface="Fira Code"/>
                          <a:ea typeface="Fira Code"/>
                          <a:cs typeface="Fira Code"/>
                          <a:sym typeface="Fira Code"/>
                        </a:rPr>
                        <a:t>10</a:t>
                      </a:r>
                      <a:endParaRPr>
                        <a:latin typeface="Fira Code"/>
                        <a:ea typeface="Fira Code"/>
                        <a:cs typeface="Fira Code"/>
                        <a:sym typeface="Fira Code"/>
                      </a:endParaRPr>
                    </a:p>
                  </a:txBody>
                  <a:tcPr marT="0" marB="0" marR="91425" marL="91425"/>
                </a:tc>
                <a:tc>
                  <a:txBody>
                    <a:bodyPr/>
                    <a:lstStyle/>
                    <a:p>
                      <a:pPr indent="0" lvl="0" marL="0" rtl="0" algn="l">
                        <a:lnSpc>
                          <a:spcPct val="100000"/>
                        </a:lnSpc>
                        <a:spcBef>
                          <a:spcPts val="1200"/>
                        </a:spcBef>
                        <a:spcAft>
                          <a:spcPts val="1200"/>
                        </a:spcAft>
                        <a:buNone/>
                      </a:pPr>
                      <a:r>
                        <a:rPr lang="zh-CN">
                          <a:latin typeface="Fira Code"/>
                          <a:ea typeface="Fira Code"/>
                          <a:cs typeface="Fira Code"/>
                          <a:sym typeface="Fira Code"/>
                        </a:rPr>
                        <a:t>　</a:t>
                      </a:r>
                      <a:endParaRPr>
                        <a:latin typeface="Fira Code"/>
                        <a:ea typeface="Fira Code"/>
                        <a:cs typeface="Fira Code"/>
                        <a:sym typeface="Fira Code"/>
                      </a:endParaRPr>
                    </a:p>
                  </a:txBody>
                  <a:tcPr marT="0" marB="0" marR="91425" marL="91425"/>
                </a:tc>
                <a:tc>
                  <a:txBody>
                    <a:bodyPr/>
                    <a:lstStyle/>
                    <a:p>
                      <a:pPr indent="0" lvl="0" marL="0" rtl="0" algn="l">
                        <a:lnSpc>
                          <a:spcPct val="100000"/>
                        </a:lnSpc>
                        <a:spcBef>
                          <a:spcPts val="1200"/>
                        </a:spcBef>
                        <a:spcAft>
                          <a:spcPts val="1200"/>
                        </a:spcAft>
                        <a:buNone/>
                      </a:pPr>
                      <a:r>
                        <a:rPr lang="zh-CN">
                          <a:latin typeface="Fira Code"/>
                          <a:ea typeface="Fira Code"/>
                          <a:cs typeface="Fira Code"/>
                          <a:sym typeface="Fira Code"/>
                        </a:rPr>
                        <a:t>addi x1, x1, -1</a:t>
                      </a:r>
                      <a:endParaRPr>
                        <a:latin typeface="Fira Code"/>
                        <a:ea typeface="Fira Code"/>
                        <a:cs typeface="Fira Code"/>
                        <a:sym typeface="Fira Code"/>
                      </a:endParaRPr>
                    </a:p>
                  </a:txBody>
                  <a:tcPr marT="0" marB="0" marR="91425" marL="91425"/>
                </a:tc>
                <a:tc>
                  <a:txBody>
                    <a:bodyPr/>
                    <a:lstStyle/>
                    <a:p>
                      <a:pPr indent="0" lvl="0" marL="0" rtl="0" algn="l">
                        <a:lnSpc>
                          <a:spcPct val="100000"/>
                        </a:lnSpc>
                        <a:spcBef>
                          <a:spcPts val="1200"/>
                        </a:spcBef>
                        <a:spcAft>
                          <a:spcPts val="1200"/>
                        </a:spcAft>
                        <a:buNone/>
                      </a:pPr>
                      <a:r>
                        <a:rPr lang="zh-CN">
                          <a:latin typeface="Fira Code"/>
                          <a:ea typeface="Fira Code"/>
                          <a:cs typeface="Fira Code"/>
                          <a:sym typeface="Fira Code"/>
                        </a:rPr>
                        <a:t>WAW</a:t>
                      </a:r>
                      <a:endParaRPr>
                        <a:latin typeface="Fira Code"/>
                        <a:ea typeface="Fira Code"/>
                        <a:cs typeface="Fira Code"/>
                        <a:sym typeface="Fira Code"/>
                      </a:endParaRPr>
                    </a:p>
                  </a:txBody>
                  <a:tcPr marT="0" marB="0" marR="91425" marL="91425"/>
                </a:tc>
              </a:tr>
              <a:tr h="279575">
                <a:tc>
                  <a:txBody>
                    <a:bodyPr/>
                    <a:lstStyle/>
                    <a:p>
                      <a:pPr indent="0" lvl="0" marL="0" rtl="0" algn="l">
                        <a:lnSpc>
                          <a:spcPct val="100000"/>
                        </a:lnSpc>
                        <a:spcBef>
                          <a:spcPts val="1200"/>
                        </a:spcBef>
                        <a:spcAft>
                          <a:spcPts val="1200"/>
                        </a:spcAft>
                        <a:buNone/>
                      </a:pPr>
                      <a:r>
                        <a:rPr lang="zh-CN">
                          <a:latin typeface="Fira Code"/>
                          <a:ea typeface="Fira Code"/>
                          <a:cs typeface="Fira Code"/>
                          <a:sym typeface="Fira Code"/>
                        </a:rPr>
                        <a:t>5</a:t>
                      </a:r>
                      <a:endParaRPr>
                        <a:latin typeface="Fira Code"/>
                        <a:ea typeface="Fira Code"/>
                        <a:cs typeface="Fira Code"/>
                        <a:sym typeface="Fira Code"/>
                      </a:endParaRPr>
                    </a:p>
                  </a:txBody>
                  <a:tcPr marT="0" marB="0" marR="91425" marL="91425"/>
                </a:tc>
                <a:tc>
                  <a:txBody>
                    <a:bodyPr/>
                    <a:lstStyle/>
                    <a:p>
                      <a:pPr indent="0" lvl="0" marL="0" rtl="0" algn="l">
                        <a:lnSpc>
                          <a:spcPct val="100000"/>
                        </a:lnSpc>
                        <a:spcBef>
                          <a:spcPts val="1200"/>
                        </a:spcBef>
                        <a:spcAft>
                          <a:spcPts val="1200"/>
                        </a:spcAft>
                        <a:buNone/>
                      </a:pPr>
                      <a:r>
                        <a:rPr lang="zh-CN">
                          <a:latin typeface="Fira Code"/>
                          <a:ea typeface="Fira Code"/>
                          <a:cs typeface="Fira Code"/>
                          <a:sym typeface="Fira Code"/>
                        </a:rPr>
                        <a:t>00c02283</a:t>
                      </a:r>
                      <a:endParaRPr>
                        <a:latin typeface="Fira Code"/>
                        <a:ea typeface="Fira Code"/>
                        <a:cs typeface="Fira Code"/>
                        <a:sym typeface="Fira Code"/>
                      </a:endParaRPr>
                    </a:p>
                  </a:txBody>
                  <a:tcPr marT="0" marB="0" marR="91425" marL="91425"/>
                </a:tc>
                <a:tc>
                  <a:txBody>
                    <a:bodyPr/>
                    <a:lstStyle/>
                    <a:p>
                      <a:pPr indent="0" lvl="0" marL="0" rtl="0" algn="l">
                        <a:lnSpc>
                          <a:spcPct val="100000"/>
                        </a:lnSpc>
                        <a:spcBef>
                          <a:spcPts val="1200"/>
                        </a:spcBef>
                        <a:spcAft>
                          <a:spcPts val="1200"/>
                        </a:spcAft>
                        <a:buNone/>
                      </a:pPr>
                      <a:r>
                        <a:rPr lang="zh-CN">
                          <a:latin typeface="Fira Code"/>
                          <a:ea typeface="Fira Code"/>
                          <a:cs typeface="Fira Code"/>
                          <a:sym typeface="Fira Code"/>
                        </a:rPr>
                        <a:t>14</a:t>
                      </a:r>
                      <a:endParaRPr>
                        <a:latin typeface="Fira Code"/>
                        <a:ea typeface="Fira Code"/>
                        <a:cs typeface="Fira Code"/>
                        <a:sym typeface="Fira Code"/>
                      </a:endParaRPr>
                    </a:p>
                  </a:txBody>
                  <a:tcPr marT="0" marB="0" marR="91425" marL="91425"/>
                </a:tc>
                <a:tc>
                  <a:txBody>
                    <a:bodyPr/>
                    <a:lstStyle/>
                    <a:p>
                      <a:pPr indent="0" lvl="0" marL="0" rtl="0" algn="l">
                        <a:lnSpc>
                          <a:spcPct val="100000"/>
                        </a:lnSpc>
                        <a:spcBef>
                          <a:spcPts val="1200"/>
                        </a:spcBef>
                        <a:spcAft>
                          <a:spcPts val="1200"/>
                        </a:spcAft>
                        <a:buNone/>
                      </a:pPr>
                      <a:r>
                        <a:rPr lang="zh-CN">
                          <a:latin typeface="Fira Code"/>
                          <a:ea typeface="Fira Code"/>
                          <a:cs typeface="Fira Code"/>
                          <a:sym typeface="Fira Code"/>
                        </a:rPr>
                        <a:t>　</a:t>
                      </a:r>
                      <a:endParaRPr>
                        <a:latin typeface="Fira Code"/>
                        <a:ea typeface="Fira Code"/>
                        <a:cs typeface="Fira Code"/>
                        <a:sym typeface="Fira Code"/>
                      </a:endParaRPr>
                    </a:p>
                  </a:txBody>
                  <a:tcPr marT="0" marB="0" marR="91425" marL="91425"/>
                </a:tc>
                <a:tc>
                  <a:txBody>
                    <a:bodyPr/>
                    <a:lstStyle/>
                    <a:p>
                      <a:pPr indent="0" lvl="0" marL="0" rtl="0" algn="l">
                        <a:lnSpc>
                          <a:spcPct val="100000"/>
                        </a:lnSpc>
                        <a:spcBef>
                          <a:spcPts val="1200"/>
                        </a:spcBef>
                        <a:spcAft>
                          <a:spcPts val="1200"/>
                        </a:spcAft>
                        <a:buNone/>
                      </a:pPr>
                      <a:r>
                        <a:rPr lang="zh-CN">
                          <a:latin typeface="Fira Code"/>
                          <a:ea typeface="Fira Code"/>
                          <a:cs typeface="Fira Code"/>
                          <a:sym typeface="Fira Code"/>
                        </a:rPr>
                        <a:t>lw x5, 12(x0)</a:t>
                      </a:r>
                      <a:endParaRPr>
                        <a:latin typeface="Fira Code"/>
                        <a:ea typeface="Fira Code"/>
                        <a:cs typeface="Fira Code"/>
                        <a:sym typeface="Fira Code"/>
                      </a:endParaRPr>
                    </a:p>
                  </a:txBody>
                  <a:tcPr marT="0" marB="0" marR="91425" marL="91425"/>
                </a:tc>
                <a:tc>
                  <a:txBody>
                    <a:bodyPr/>
                    <a:lstStyle/>
                    <a:p>
                      <a:pPr indent="0" lvl="0" marL="0" rtl="0" algn="l">
                        <a:lnSpc>
                          <a:spcPct val="100000"/>
                        </a:lnSpc>
                        <a:spcBef>
                          <a:spcPts val="1200"/>
                        </a:spcBef>
                        <a:spcAft>
                          <a:spcPts val="1200"/>
                        </a:spcAft>
                        <a:buNone/>
                      </a:pPr>
                      <a:r>
                        <a:rPr lang="zh-CN">
                          <a:latin typeface="Fira Code"/>
                          <a:ea typeface="Fira Code"/>
                          <a:cs typeface="Fira Code"/>
                          <a:sym typeface="Fira Code"/>
                        </a:rPr>
                        <a:t>　</a:t>
                      </a:r>
                      <a:endParaRPr>
                        <a:latin typeface="Fira Code"/>
                        <a:ea typeface="Fira Code"/>
                        <a:cs typeface="Fira Code"/>
                        <a:sym typeface="Fira Code"/>
                      </a:endParaRPr>
                    </a:p>
                  </a:txBody>
                  <a:tcPr marT="0" marB="0" marR="91425" marL="91425"/>
                </a:tc>
              </a:tr>
              <a:tr h="288900">
                <a:tc>
                  <a:txBody>
                    <a:bodyPr/>
                    <a:lstStyle/>
                    <a:p>
                      <a:pPr indent="0" lvl="0" marL="0" rtl="0" algn="l">
                        <a:lnSpc>
                          <a:spcPct val="100000"/>
                        </a:lnSpc>
                        <a:spcBef>
                          <a:spcPts val="1200"/>
                        </a:spcBef>
                        <a:spcAft>
                          <a:spcPts val="1200"/>
                        </a:spcAft>
                        <a:buNone/>
                      </a:pPr>
                      <a:r>
                        <a:rPr lang="zh-CN">
                          <a:latin typeface="Fira Code"/>
                          <a:ea typeface="Fira Code"/>
                          <a:cs typeface="Fira Code"/>
                          <a:sym typeface="Fira Code"/>
                        </a:rPr>
                        <a:t>6</a:t>
                      </a:r>
                      <a:endParaRPr>
                        <a:latin typeface="Fira Code"/>
                        <a:ea typeface="Fira Code"/>
                        <a:cs typeface="Fira Code"/>
                        <a:sym typeface="Fira Code"/>
                      </a:endParaRPr>
                    </a:p>
                  </a:txBody>
                  <a:tcPr marT="0" marB="0" marR="91425" marL="91425"/>
                </a:tc>
                <a:tc>
                  <a:txBody>
                    <a:bodyPr/>
                    <a:lstStyle/>
                    <a:p>
                      <a:pPr indent="0" lvl="0" marL="0" rtl="0" algn="l">
                        <a:lnSpc>
                          <a:spcPct val="100000"/>
                        </a:lnSpc>
                        <a:spcBef>
                          <a:spcPts val="1200"/>
                        </a:spcBef>
                        <a:spcAft>
                          <a:spcPts val="1200"/>
                        </a:spcAft>
                        <a:buNone/>
                      </a:pPr>
                      <a:r>
                        <a:rPr lang="zh-CN">
                          <a:latin typeface="Fira Code"/>
                          <a:ea typeface="Fira Code"/>
                          <a:cs typeface="Fira Code"/>
                          <a:sym typeface="Fira Code"/>
                        </a:rPr>
                        <a:t>01002303</a:t>
                      </a:r>
                      <a:endParaRPr>
                        <a:latin typeface="Fira Code"/>
                        <a:ea typeface="Fira Code"/>
                        <a:cs typeface="Fira Code"/>
                        <a:sym typeface="Fira Code"/>
                      </a:endParaRPr>
                    </a:p>
                  </a:txBody>
                  <a:tcPr marT="0" marB="0" marR="91425" marL="91425"/>
                </a:tc>
                <a:tc>
                  <a:txBody>
                    <a:bodyPr/>
                    <a:lstStyle/>
                    <a:p>
                      <a:pPr indent="0" lvl="0" marL="0" rtl="0" algn="l">
                        <a:lnSpc>
                          <a:spcPct val="100000"/>
                        </a:lnSpc>
                        <a:spcBef>
                          <a:spcPts val="1200"/>
                        </a:spcBef>
                        <a:spcAft>
                          <a:spcPts val="1200"/>
                        </a:spcAft>
                        <a:buNone/>
                      </a:pPr>
                      <a:r>
                        <a:rPr lang="zh-CN">
                          <a:latin typeface="Fira Code"/>
                          <a:ea typeface="Fira Code"/>
                          <a:cs typeface="Fira Code"/>
                          <a:sym typeface="Fira Code"/>
                        </a:rPr>
                        <a:t>18</a:t>
                      </a:r>
                      <a:endParaRPr>
                        <a:latin typeface="Fira Code"/>
                        <a:ea typeface="Fira Code"/>
                        <a:cs typeface="Fira Code"/>
                        <a:sym typeface="Fira Code"/>
                      </a:endParaRPr>
                    </a:p>
                  </a:txBody>
                  <a:tcPr marT="0" marB="0" marR="91425" marL="91425"/>
                </a:tc>
                <a:tc>
                  <a:txBody>
                    <a:bodyPr/>
                    <a:lstStyle/>
                    <a:p>
                      <a:pPr indent="0" lvl="0" marL="0" rtl="0" algn="l">
                        <a:lnSpc>
                          <a:spcPct val="100000"/>
                        </a:lnSpc>
                        <a:spcBef>
                          <a:spcPts val="1200"/>
                        </a:spcBef>
                        <a:spcAft>
                          <a:spcPts val="1200"/>
                        </a:spcAft>
                        <a:buNone/>
                      </a:pPr>
                      <a:r>
                        <a:rPr lang="zh-CN">
                          <a:latin typeface="Fira Code"/>
                          <a:ea typeface="Fira Code"/>
                          <a:cs typeface="Fira Code"/>
                          <a:sym typeface="Fira Code"/>
                        </a:rPr>
                        <a:t>　</a:t>
                      </a:r>
                      <a:endParaRPr>
                        <a:latin typeface="Fira Code"/>
                        <a:ea typeface="Fira Code"/>
                        <a:cs typeface="Fira Code"/>
                        <a:sym typeface="Fira Code"/>
                      </a:endParaRPr>
                    </a:p>
                  </a:txBody>
                  <a:tcPr marT="0" marB="0" marR="91425" marL="91425"/>
                </a:tc>
                <a:tc>
                  <a:txBody>
                    <a:bodyPr/>
                    <a:lstStyle/>
                    <a:p>
                      <a:pPr indent="0" lvl="0" marL="0" rtl="0" algn="l">
                        <a:lnSpc>
                          <a:spcPct val="100000"/>
                        </a:lnSpc>
                        <a:spcBef>
                          <a:spcPts val="1200"/>
                        </a:spcBef>
                        <a:spcAft>
                          <a:spcPts val="1200"/>
                        </a:spcAft>
                        <a:buNone/>
                      </a:pPr>
                      <a:r>
                        <a:rPr lang="zh-CN">
                          <a:latin typeface="Fira Code"/>
                          <a:ea typeface="Fira Code"/>
                          <a:cs typeface="Fira Code"/>
                          <a:sym typeface="Fira Code"/>
                        </a:rPr>
                        <a:t>lw x6, 16(x0)</a:t>
                      </a:r>
                      <a:endParaRPr>
                        <a:latin typeface="Fira Code"/>
                        <a:ea typeface="Fira Code"/>
                        <a:cs typeface="Fira Code"/>
                        <a:sym typeface="Fira Code"/>
                      </a:endParaRPr>
                    </a:p>
                  </a:txBody>
                  <a:tcPr marT="0" marB="0" marR="91425" marL="91425"/>
                </a:tc>
                <a:tc>
                  <a:txBody>
                    <a:bodyPr/>
                    <a:lstStyle/>
                    <a:p>
                      <a:pPr indent="0" lvl="0" marL="0" rtl="0" algn="l">
                        <a:lnSpc>
                          <a:spcPct val="100000"/>
                        </a:lnSpc>
                        <a:spcBef>
                          <a:spcPts val="1200"/>
                        </a:spcBef>
                        <a:spcAft>
                          <a:spcPts val="1200"/>
                        </a:spcAft>
                        <a:buNone/>
                      </a:pPr>
                      <a:r>
                        <a:rPr lang="zh-CN">
                          <a:latin typeface="Fira Code"/>
                          <a:ea typeface="Fira Code"/>
                          <a:cs typeface="Fira Code"/>
                          <a:sym typeface="Fira Code"/>
                        </a:rPr>
                        <a:t>　</a:t>
                      </a:r>
                      <a:endParaRPr>
                        <a:latin typeface="Fira Code"/>
                        <a:ea typeface="Fira Code"/>
                        <a:cs typeface="Fira Code"/>
                        <a:sym typeface="Fira Code"/>
                      </a:endParaRPr>
                    </a:p>
                  </a:txBody>
                  <a:tcPr marT="0" marB="0" marR="91425" marL="91425"/>
                </a:tc>
              </a:tr>
              <a:tr h="458725">
                <a:tc>
                  <a:txBody>
                    <a:bodyPr/>
                    <a:lstStyle/>
                    <a:p>
                      <a:pPr indent="0" lvl="0" marL="0" rtl="0" algn="l">
                        <a:lnSpc>
                          <a:spcPct val="100000"/>
                        </a:lnSpc>
                        <a:spcBef>
                          <a:spcPts val="1200"/>
                        </a:spcBef>
                        <a:spcAft>
                          <a:spcPts val="1200"/>
                        </a:spcAft>
                        <a:buNone/>
                      </a:pPr>
                      <a:r>
                        <a:rPr lang="zh-CN">
                          <a:latin typeface="Fira Code"/>
                          <a:ea typeface="Fira Code"/>
                          <a:cs typeface="Fira Code"/>
                          <a:sym typeface="Fira Code"/>
                        </a:rPr>
                        <a:t>7</a:t>
                      </a:r>
                      <a:endParaRPr>
                        <a:latin typeface="Fira Code"/>
                        <a:ea typeface="Fira Code"/>
                        <a:cs typeface="Fira Code"/>
                        <a:sym typeface="Fira Code"/>
                      </a:endParaRPr>
                    </a:p>
                  </a:txBody>
                  <a:tcPr marT="0" marB="0" marR="91425" marL="91425"/>
                </a:tc>
                <a:tc>
                  <a:txBody>
                    <a:bodyPr/>
                    <a:lstStyle/>
                    <a:p>
                      <a:pPr indent="0" lvl="0" marL="0" rtl="0" algn="l">
                        <a:lnSpc>
                          <a:spcPct val="100000"/>
                        </a:lnSpc>
                        <a:spcBef>
                          <a:spcPts val="1200"/>
                        </a:spcBef>
                        <a:spcAft>
                          <a:spcPts val="1200"/>
                        </a:spcAft>
                        <a:buNone/>
                      </a:pPr>
                      <a:r>
                        <a:rPr lang="zh-CN">
                          <a:latin typeface="Fira Code"/>
                          <a:ea typeface="Fira Code"/>
                          <a:cs typeface="Fira Code"/>
                          <a:sym typeface="Fira Code"/>
                        </a:rPr>
                        <a:t>01402383</a:t>
                      </a:r>
                      <a:endParaRPr>
                        <a:latin typeface="Fira Code"/>
                        <a:ea typeface="Fira Code"/>
                        <a:cs typeface="Fira Code"/>
                        <a:sym typeface="Fira Code"/>
                      </a:endParaRPr>
                    </a:p>
                  </a:txBody>
                  <a:tcPr marT="0" marB="0" marR="91425" marL="91425"/>
                </a:tc>
                <a:tc>
                  <a:txBody>
                    <a:bodyPr/>
                    <a:lstStyle/>
                    <a:p>
                      <a:pPr indent="0" lvl="0" marL="0" rtl="0" algn="l">
                        <a:lnSpc>
                          <a:spcPct val="100000"/>
                        </a:lnSpc>
                        <a:spcBef>
                          <a:spcPts val="1200"/>
                        </a:spcBef>
                        <a:spcAft>
                          <a:spcPts val="1200"/>
                        </a:spcAft>
                        <a:buNone/>
                      </a:pPr>
                      <a:r>
                        <a:rPr lang="zh-CN">
                          <a:latin typeface="Fira Code"/>
                          <a:ea typeface="Fira Code"/>
                          <a:cs typeface="Fira Code"/>
                          <a:sym typeface="Fira Code"/>
                        </a:rPr>
                        <a:t>1C</a:t>
                      </a:r>
                      <a:endParaRPr>
                        <a:latin typeface="Fira Code"/>
                        <a:ea typeface="Fira Code"/>
                        <a:cs typeface="Fira Code"/>
                        <a:sym typeface="Fira Code"/>
                      </a:endParaRPr>
                    </a:p>
                  </a:txBody>
                  <a:tcPr marT="0" marB="0" marR="91425" marL="91425"/>
                </a:tc>
                <a:tc>
                  <a:txBody>
                    <a:bodyPr/>
                    <a:lstStyle/>
                    <a:p>
                      <a:pPr indent="0" lvl="0" marL="0" rtl="0" algn="l">
                        <a:lnSpc>
                          <a:spcPct val="100000"/>
                        </a:lnSpc>
                        <a:spcBef>
                          <a:spcPts val="1200"/>
                        </a:spcBef>
                        <a:spcAft>
                          <a:spcPts val="1200"/>
                        </a:spcAft>
                        <a:buNone/>
                      </a:pPr>
                      <a:r>
                        <a:rPr lang="zh-CN">
                          <a:latin typeface="Fira Code"/>
                          <a:ea typeface="Fira Code"/>
                          <a:cs typeface="Fira Code"/>
                          <a:sym typeface="Fira Code"/>
                        </a:rPr>
                        <a:t>　</a:t>
                      </a:r>
                      <a:endParaRPr>
                        <a:latin typeface="Fira Code"/>
                        <a:ea typeface="Fira Code"/>
                        <a:cs typeface="Fira Code"/>
                        <a:sym typeface="Fira Code"/>
                      </a:endParaRPr>
                    </a:p>
                  </a:txBody>
                  <a:tcPr marT="0" marB="0" marR="91425" marL="91425"/>
                </a:tc>
                <a:tc>
                  <a:txBody>
                    <a:bodyPr/>
                    <a:lstStyle/>
                    <a:p>
                      <a:pPr indent="0" lvl="0" marL="0" rtl="0" algn="l">
                        <a:lnSpc>
                          <a:spcPct val="100000"/>
                        </a:lnSpc>
                        <a:spcBef>
                          <a:spcPts val="1200"/>
                        </a:spcBef>
                        <a:spcAft>
                          <a:spcPts val="1200"/>
                        </a:spcAft>
                        <a:buNone/>
                      </a:pPr>
                      <a:r>
                        <a:rPr lang="zh-CN">
                          <a:latin typeface="Fira Code"/>
                          <a:ea typeface="Fira Code"/>
                          <a:cs typeface="Fira Code"/>
                          <a:sym typeface="Fira Code"/>
                        </a:rPr>
                        <a:t>lw x7, 20(x0)</a:t>
                      </a:r>
                      <a:endParaRPr>
                        <a:latin typeface="Fira Code"/>
                        <a:ea typeface="Fira Code"/>
                        <a:cs typeface="Fira Code"/>
                        <a:sym typeface="Fira Code"/>
                      </a:endParaRPr>
                    </a:p>
                  </a:txBody>
                  <a:tcPr marT="0" marB="0" marR="91425" marL="91425"/>
                </a:tc>
                <a:tc>
                  <a:txBody>
                    <a:bodyPr/>
                    <a:lstStyle/>
                    <a:p>
                      <a:pPr indent="0" lvl="0" marL="0" rtl="0" algn="l">
                        <a:lnSpc>
                          <a:spcPct val="100000"/>
                        </a:lnSpc>
                        <a:spcBef>
                          <a:spcPts val="1200"/>
                        </a:spcBef>
                        <a:spcAft>
                          <a:spcPts val="1200"/>
                        </a:spcAft>
                        <a:buNone/>
                      </a:pPr>
                      <a:r>
                        <a:rPr lang="zh-CN">
                          <a:latin typeface="Fira Code"/>
                          <a:ea typeface="Fira Code"/>
                          <a:cs typeface="Fira Code"/>
                          <a:sym typeface="Fira Code"/>
                        </a:rPr>
                        <a:t>　</a:t>
                      </a:r>
                      <a:endParaRPr>
                        <a:latin typeface="Fira Code"/>
                        <a:ea typeface="Fira Code"/>
                        <a:cs typeface="Fira Code"/>
                        <a:sym typeface="Fira Code"/>
                      </a:endParaRPr>
                    </a:p>
                  </a:txBody>
                  <a:tcPr marT="0" marB="0" marR="91425" marL="91425"/>
                </a:tc>
              </a:tr>
              <a:tr h="279575">
                <a:tc>
                  <a:txBody>
                    <a:bodyPr/>
                    <a:lstStyle/>
                    <a:p>
                      <a:pPr indent="0" lvl="0" marL="0" rtl="0" algn="l">
                        <a:lnSpc>
                          <a:spcPct val="100000"/>
                        </a:lnSpc>
                        <a:spcBef>
                          <a:spcPts val="1200"/>
                        </a:spcBef>
                        <a:spcAft>
                          <a:spcPts val="1200"/>
                        </a:spcAft>
                        <a:buNone/>
                      </a:pPr>
                      <a:r>
                        <a:rPr lang="zh-CN">
                          <a:latin typeface="Fira Code"/>
                          <a:ea typeface="Fira Code"/>
                          <a:cs typeface="Fira Code"/>
                          <a:sym typeface="Fira Code"/>
                        </a:rPr>
                        <a:t>8</a:t>
                      </a:r>
                      <a:endParaRPr>
                        <a:latin typeface="Fira Code"/>
                        <a:ea typeface="Fira Code"/>
                        <a:cs typeface="Fira Code"/>
                        <a:sym typeface="Fira Code"/>
                      </a:endParaRPr>
                    </a:p>
                  </a:txBody>
                  <a:tcPr marT="0" marB="0" marR="91425" marL="91425"/>
                </a:tc>
                <a:tc>
                  <a:txBody>
                    <a:bodyPr/>
                    <a:lstStyle/>
                    <a:p>
                      <a:pPr indent="0" lvl="0" marL="0" rtl="0" algn="l">
                        <a:lnSpc>
                          <a:spcPct val="100000"/>
                        </a:lnSpc>
                        <a:spcBef>
                          <a:spcPts val="1200"/>
                        </a:spcBef>
                        <a:spcAft>
                          <a:spcPts val="1200"/>
                        </a:spcAft>
                        <a:buNone/>
                      </a:pPr>
                      <a:r>
                        <a:rPr lang="zh-CN">
                          <a:latin typeface="Fira Code"/>
                          <a:ea typeface="Fira Code"/>
                          <a:cs typeface="Fira Code"/>
                          <a:sym typeface="Fira Code"/>
                        </a:rPr>
                        <a:t>402200b3</a:t>
                      </a:r>
                      <a:endParaRPr>
                        <a:latin typeface="Fira Code"/>
                        <a:ea typeface="Fira Code"/>
                        <a:cs typeface="Fira Code"/>
                        <a:sym typeface="Fira Code"/>
                      </a:endParaRPr>
                    </a:p>
                  </a:txBody>
                  <a:tcPr marT="0" marB="0" marR="91425" marL="91425"/>
                </a:tc>
                <a:tc>
                  <a:txBody>
                    <a:bodyPr/>
                    <a:lstStyle/>
                    <a:p>
                      <a:pPr indent="0" lvl="0" marL="0" rtl="0" algn="l">
                        <a:lnSpc>
                          <a:spcPct val="100000"/>
                        </a:lnSpc>
                        <a:spcBef>
                          <a:spcPts val="1200"/>
                        </a:spcBef>
                        <a:spcAft>
                          <a:spcPts val="1200"/>
                        </a:spcAft>
                        <a:buNone/>
                      </a:pPr>
                      <a:r>
                        <a:rPr lang="zh-CN">
                          <a:latin typeface="Fira Code"/>
                          <a:ea typeface="Fira Code"/>
                          <a:cs typeface="Fira Code"/>
                          <a:sym typeface="Fira Code"/>
                        </a:rPr>
                        <a:t>20</a:t>
                      </a:r>
                      <a:endParaRPr>
                        <a:latin typeface="Fira Code"/>
                        <a:ea typeface="Fira Code"/>
                        <a:cs typeface="Fira Code"/>
                        <a:sym typeface="Fira Code"/>
                      </a:endParaRPr>
                    </a:p>
                  </a:txBody>
                  <a:tcPr marT="0" marB="0" marR="91425" marL="91425"/>
                </a:tc>
                <a:tc>
                  <a:txBody>
                    <a:bodyPr/>
                    <a:lstStyle/>
                    <a:p>
                      <a:pPr indent="0" lvl="0" marL="0" rtl="0" algn="l">
                        <a:lnSpc>
                          <a:spcPct val="100000"/>
                        </a:lnSpc>
                        <a:spcBef>
                          <a:spcPts val="1200"/>
                        </a:spcBef>
                        <a:spcAft>
                          <a:spcPts val="1200"/>
                        </a:spcAft>
                        <a:buNone/>
                      </a:pPr>
                      <a:r>
                        <a:rPr lang="zh-CN">
                          <a:latin typeface="Fira Code"/>
                          <a:ea typeface="Fira Code"/>
                          <a:cs typeface="Fira Code"/>
                          <a:sym typeface="Fira Code"/>
                        </a:rPr>
                        <a:t>　</a:t>
                      </a:r>
                      <a:endParaRPr>
                        <a:latin typeface="Fira Code"/>
                        <a:ea typeface="Fira Code"/>
                        <a:cs typeface="Fira Code"/>
                        <a:sym typeface="Fira Code"/>
                      </a:endParaRPr>
                    </a:p>
                  </a:txBody>
                  <a:tcPr marT="0" marB="0" marR="91425" marL="91425"/>
                </a:tc>
                <a:tc>
                  <a:txBody>
                    <a:bodyPr/>
                    <a:lstStyle/>
                    <a:p>
                      <a:pPr indent="0" lvl="0" marL="0" rtl="0" algn="l">
                        <a:lnSpc>
                          <a:spcPct val="100000"/>
                        </a:lnSpc>
                        <a:spcBef>
                          <a:spcPts val="1200"/>
                        </a:spcBef>
                        <a:spcAft>
                          <a:spcPts val="1200"/>
                        </a:spcAft>
                        <a:buNone/>
                      </a:pPr>
                      <a:r>
                        <a:rPr lang="zh-CN">
                          <a:latin typeface="Fira Code"/>
                          <a:ea typeface="Fira Code"/>
                          <a:cs typeface="Fira Code"/>
                          <a:sym typeface="Fira Code"/>
                        </a:rPr>
                        <a:t>sub x1,x4,x2</a:t>
                      </a:r>
                      <a:endParaRPr>
                        <a:latin typeface="Fira Code"/>
                        <a:ea typeface="Fira Code"/>
                        <a:cs typeface="Fira Code"/>
                        <a:sym typeface="Fira Code"/>
                      </a:endParaRPr>
                    </a:p>
                  </a:txBody>
                  <a:tcPr marT="0" marB="0" marR="91425" marL="91425"/>
                </a:tc>
                <a:tc>
                  <a:txBody>
                    <a:bodyPr/>
                    <a:lstStyle/>
                    <a:p>
                      <a:pPr indent="0" lvl="0" marL="0" rtl="0" algn="l">
                        <a:lnSpc>
                          <a:spcPct val="100000"/>
                        </a:lnSpc>
                        <a:spcBef>
                          <a:spcPts val="1200"/>
                        </a:spcBef>
                        <a:spcAft>
                          <a:spcPts val="1200"/>
                        </a:spcAft>
                        <a:buNone/>
                      </a:pPr>
                      <a:r>
                        <a:rPr lang="zh-CN">
                          <a:latin typeface="Fira Code"/>
                          <a:ea typeface="Fira Code"/>
                          <a:cs typeface="Fira Code"/>
                          <a:sym typeface="Fira Code"/>
                        </a:rPr>
                        <a:t>　</a:t>
                      </a:r>
                      <a:endParaRPr>
                        <a:latin typeface="Fira Code"/>
                        <a:ea typeface="Fira Code"/>
                        <a:cs typeface="Fira Code"/>
                        <a:sym typeface="Fira Code"/>
                      </a:endParaRPr>
                    </a:p>
                  </a:txBody>
                  <a:tcPr marT="0" marB="0" marR="91425" marL="91425"/>
                </a:tc>
              </a:tr>
              <a:tr h="279575">
                <a:tc>
                  <a:txBody>
                    <a:bodyPr/>
                    <a:lstStyle/>
                    <a:p>
                      <a:pPr indent="0" lvl="0" marL="0" rtl="0" algn="l">
                        <a:lnSpc>
                          <a:spcPct val="100000"/>
                        </a:lnSpc>
                        <a:spcBef>
                          <a:spcPts val="1200"/>
                        </a:spcBef>
                        <a:spcAft>
                          <a:spcPts val="1200"/>
                        </a:spcAft>
                        <a:buNone/>
                      </a:pPr>
                      <a:r>
                        <a:rPr lang="zh-CN">
                          <a:latin typeface="Fira Code"/>
                          <a:ea typeface="Fira Code"/>
                          <a:cs typeface="Fira Code"/>
                          <a:sym typeface="Fira Code"/>
                        </a:rPr>
                        <a:t>9</a:t>
                      </a:r>
                      <a:endParaRPr>
                        <a:latin typeface="Fira Code"/>
                        <a:ea typeface="Fira Code"/>
                        <a:cs typeface="Fira Code"/>
                        <a:sym typeface="Fira Code"/>
                      </a:endParaRPr>
                    </a:p>
                  </a:txBody>
                  <a:tcPr marT="0" marB="0" marR="91425" marL="91425"/>
                </a:tc>
                <a:tc>
                  <a:txBody>
                    <a:bodyPr/>
                    <a:lstStyle/>
                    <a:p>
                      <a:pPr indent="0" lvl="0" marL="0" rtl="0" algn="l">
                        <a:lnSpc>
                          <a:spcPct val="100000"/>
                        </a:lnSpc>
                        <a:spcBef>
                          <a:spcPts val="1200"/>
                        </a:spcBef>
                        <a:spcAft>
                          <a:spcPts val="1200"/>
                        </a:spcAft>
                        <a:buNone/>
                      </a:pPr>
                      <a:r>
                        <a:rPr lang="zh-CN">
                          <a:latin typeface="Fira Code"/>
                          <a:ea typeface="Fira Code"/>
                          <a:cs typeface="Fira Code"/>
                          <a:sym typeface="Fira Code"/>
                        </a:rPr>
                        <a:t>ffd50093</a:t>
                      </a:r>
                      <a:endParaRPr>
                        <a:latin typeface="Fira Code"/>
                        <a:ea typeface="Fira Code"/>
                        <a:cs typeface="Fira Code"/>
                        <a:sym typeface="Fira Code"/>
                      </a:endParaRPr>
                    </a:p>
                  </a:txBody>
                  <a:tcPr marT="0" marB="0" marR="91425" marL="91425"/>
                </a:tc>
                <a:tc>
                  <a:txBody>
                    <a:bodyPr/>
                    <a:lstStyle/>
                    <a:p>
                      <a:pPr indent="0" lvl="0" marL="0" rtl="0" algn="l">
                        <a:lnSpc>
                          <a:spcPct val="100000"/>
                        </a:lnSpc>
                        <a:spcBef>
                          <a:spcPts val="1200"/>
                        </a:spcBef>
                        <a:spcAft>
                          <a:spcPts val="1200"/>
                        </a:spcAft>
                        <a:buNone/>
                      </a:pPr>
                      <a:r>
                        <a:rPr lang="zh-CN">
                          <a:latin typeface="Fira Code"/>
                          <a:ea typeface="Fira Code"/>
                          <a:cs typeface="Fira Code"/>
                          <a:sym typeface="Fira Code"/>
                        </a:rPr>
                        <a:t>24</a:t>
                      </a:r>
                      <a:endParaRPr>
                        <a:latin typeface="Fira Code"/>
                        <a:ea typeface="Fira Code"/>
                        <a:cs typeface="Fira Code"/>
                        <a:sym typeface="Fira Code"/>
                      </a:endParaRPr>
                    </a:p>
                  </a:txBody>
                  <a:tcPr marT="0" marB="0" marR="91425" marL="91425"/>
                </a:tc>
                <a:tc>
                  <a:txBody>
                    <a:bodyPr/>
                    <a:lstStyle/>
                    <a:p>
                      <a:pPr indent="0" lvl="0" marL="0" rtl="0" algn="l">
                        <a:lnSpc>
                          <a:spcPct val="100000"/>
                        </a:lnSpc>
                        <a:spcBef>
                          <a:spcPts val="1200"/>
                        </a:spcBef>
                        <a:spcAft>
                          <a:spcPts val="1200"/>
                        </a:spcAft>
                        <a:buNone/>
                      </a:pPr>
                      <a:r>
                        <a:rPr lang="zh-CN">
                          <a:latin typeface="Fira Code"/>
                          <a:ea typeface="Fira Code"/>
                          <a:cs typeface="Fira Code"/>
                          <a:sym typeface="Fira Code"/>
                        </a:rPr>
                        <a:t>　</a:t>
                      </a:r>
                      <a:endParaRPr>
                        <a:latin typeface="Fira Code"/>
                        <a:ea typeface="Fira Code"/>
                        <a:cs typeface="Fira Code"/>
                        <a:sym typeface="Fira Code"/>
                      </a:endParaRPr>
                    </a:p>
                  </a:txBody>
                  <a:tcPr marT="0" marB="0" marR="91425" marL="91425"/>
                </a:tc>
                <a:tc>
                  <a:txBody>
                    <a:bodyPr/>
                    <a:lstStyle/>
                    <a:p>
                      <a:pPr indent="0" lvl="0" marL="0" rtl="0" algn="l">
                        <a:lnSpc>
                          <a:spcPct val="100000"/>
                        </a:lnSpc>
                        <a:spcBef>
                          <a:spcPts val="1200"/>
                        </a:spcBef>
                        <a:spcAft>
                          <a:spcPts val="1200"/>
                        </a:spcAft>
                        <a:buNone/>
                      </a:pPr>
                      <a:r>
                        <a:rPr lang="zh-CN">
                          <a:latin typeface="Fira Code"/>
                          <a:ea typeface="Fira Code"/>
                          <a:cs typeface="Fira Code"/>
                          <a:sym typeface="Fira Code"/>
                        </a:rPr>
                        <a:t>addi x1,x10,-3</a:t>
                      </a:r>
                      <a:endParaRPr>
                        <a:latin typeface="Fira Code"/>
                        <a:ea typeface="Fira Code"/>
                        <a:cs typeface="Fira Code"/>
                        <a:sym typeface="Fira Code"/>
                      </a:endParaRPr>
                    </a:p>
                  </a:txBody>
                  <a:tcPr marT="0" marB="0" marR="91425" marL="91425"/>
                </a:tc>
                <a:tc>
                  <a:txBody>
                    <a:bodyPr/>
                    <a:lstStyle/>
                    <a:p>
                      <a:pPr indent="0" lvl="0" marL="0" rtl="0" algn="l">
                        <a:lnSpc>
                          <a:spcPct val="100000"/>
                        </a:lnSpc>
                        <a:spcBef>
                          <a:spcPts val="1200"/>
                        </a:spcBef>
                        <a:spcAft>
                          <a:spcPts val="1200"/>
                        </a:spcAft>
                        <a:buNone/>
                      </a:pPr>
                      <a:r>
                        <a:rPr lang="zh-CN">
                          <a:latin typeface="Fira Code"/>
                          <a:ea typeface="Fira Code"/>
                          <a:cs typeface="Fira Code"/>
                          <a:sym typeface="Fira Code"/>
                        </a:rPr>
                        <a:t>　</a:t>
                      </a:r>
                      <a:endParaRPr>
                        <a:latin typeface="Fira Code"/>
                        <a:ea typeface="Fira Code"/>
                        <a:cs typeface="Fira Code"/>
                        <a:sym typeface="Fira Code"/>
                      </a:endParaRPr>
                    </a:p>
                  </a:txBody>
                  <a:tcPr marT="0" marB="0" marR="91425" marL="91425"/>
                </a:tc>
              </a:tr>
              <a:tr h="279575">
                <a:tc>
                  <a:txBody>
                    <a:bodyPr/>
                    <a:lstStyle/>
                    <a:p>
                      <a:pPr indent="0" lvl="0" marL="0" rtl="0" algn="l">
                        <a:lnSpc>
                          <a:spcPct val="100000"/>
                        </a:lnSpc>
                        <a:spcBef>
                          <a:spcPts val="1200"/>
                        </a:spcBef>
                        <a:spcAft>
                          <a:spcPts val="1200"/>
                        </a:spcAft>
                        <a:buNone/>
                      </a:pPr>
                      <a:r>
                        <a:rPr lang="zh-CN">
                          <a:latin typeface="Fira Code"/>
                          <a:ea typeface="Fira Code"/>
                          <a:cs typeface="Fira Code"/>
                          <a:sym typeface="Fira Code"/>
                        </a:rPr>
                        <a:t>10</a:t>
                      </a:r>
                      <a:endParaRPr>
                        <a:latin typeface="Fira Code"/>
                        <a:ea typeface="Fira Code"/>
                        <a:cs typeface="Fira Code"/>
                        <a:sym typeface="Fira Code"/>
                      </a:endParaRPr>
                    </a:p>
                  </a:txBody>
                  <a:tcPr marT="0" marB="0" marR="91425" marL="91425"/>
                </a:tc>
                <a:tc>
                  <a:txBody>
                    <a:bodyPr/>
                    <a:lstStyle/>
                    <a:p>
                      <a:pPr indent="0" lvl="0" marL="0" rtl="0" algn="l">
                        <a:lnSpc>
                          <a:spcPct val="100000"/>
                        </a:lnSpc>
                        <a:spcBef>
                          <a:spcPts val="1200"/>
                        </a:spcBef>
                        <a:spcAft>
                          <a:spcPts val="1200"/>
                        </a:spcAft>
                        <a:buNone/>
                      </a:pPr>
                      <a:r>
                        <a:rPr lang="zh-CN">
                          <a:latin typeface="Fira Code"/>
                          <a:ea typeface="Fira Code"/>
                          <a:cs typeface="Fira Code"/>
                          <a:sym typeface="Fira Code"/>
                        </a:rPr>
                        <a:t>00520c63</a:t>
                      </a:r>
                      <a:endParaRPr>
                        <a:latin typeface="Fira Code"/>
                        <a:ea typeface="Fira Code"/>
                        <a:cs typeface="Fira Code"/>
                        <a:sym typeface="Fira Code"/>
                      </a:endParaRPr>
                    </a:p>
                  </a:txBody>
                  <a:tcPr marT="0" marB="0" marR="91425" marL="91425"/>
                </a:tc>
                <a:tc>
                  <a:txBody>
                    <a:bodyPr/>
                    <a:lstStyle/>
                    <a:p>
                      <a:pPr indent="0" lvl="0" marL="0" rtl="0" algn="l">
                        <a:lnSpc>
                          <a:spcPct val="100000"/>
                        </a:lnSpc>
                        <a:spcBef>
                          <a:spcPts val="1200"/>
                        </a:spcBef>
                        <a:spcAft>
                          <a:spcPts val="1200"/>
                        </a:spcAft>
                        <a:buNone/>
                      </a:pPr>
                      <a:r>
                        <a:rPr lang="zh-CN">
                          <a:latin typeface="Fira Code"/>
                          <a:ea typeface="Fira Code"/>
                          <a:cs typeface="Fira Code"/>
                          <a:sym typeface="Fira Code"/>
                        </a:rPr>
                        <a:t>28</a:t>
                      </a:r>
                      <a:endParaRPr>
                        <a:latin typeface="Fira Code"/>
                        <a:ea typeface="Fira Code"/>
                        <a:cs typeface="Fira Code"/>
                        <a:sym typeface="Fira Code"/>
                      </a:endParaRPr>
                    </a:p>
                  </a:txBody>
                  <a:tcPr marT="0" marB="0" marR="91425" marL="91425"/>
                </a:tc>
                <a:tc>
                  <a:txBody>
                    <a:bodyPr/>
                    <a:lstStyle/>
                    <a:p>
                      <a:pPr indent="0" lvl="0" marL="0" rtl="0" algn="l">
                        <a:lnSpc>
                          <a:spcPct val="100000"/>
                        </a:lnSpc>
                        <a:spcBef>
                          <a:spcPts val="1200"/>
                        </a:spcBef>
                        <a:spcAft>
                          <a:spcPts val="1200"/>
                        </a:spcAft>
                        <a:buNone/>
                      </a:pPr>
                      <a:r>
                        <a:rPr lang="zh-CN">
                          <a:latin typeface="Fira Code"/>
                          <a:ea typeface="Fira Code"/>
                          <a:cs typeface="Fira Code"/>
                          <a:sym typeface="Fira Code"/>
                        </a:rPr>
                        <a:t>　</a:t>
                      </a:r>
                      <a:endParaRPr>
                        <a:latin typeface="Fira Code"/>
                        <a:ea typeface="Fira Code"/>
                        <a:cs typeface="Fira Code"/>
                        <a:sym typeface="Fira Code"/>
                      </a:endParaRPr>
                    </a:p>
                  </a:txBody>
                  <a:tcPr marT="0" marB="0" marR="91425" marL="91425"/>
                </a:tc>
                <a:tc>
                  <a:txBody>
                    <a:bodyPr/>
                    <a:lstStyle/>
                    <a:p>
                      <a:pPr indent="0" lvl="0" marL="0" rtl="0" algn="l">
                        <a:lnSpc>
                          <a:spcPct val="100000"/>
                        </a:lnSpc>
                        <a:spcBef>
                          <a:spcPts val="1200"/>
                        </a:spcBef>
                        <a:spcAft>
                          <a:spcPts val="1200"/>
                        </a:spcAft>
                        <a:buNone/>
                      </a:pPr>
                      <a:r>
                        <a:rPr lang="zh-CN">
                          <a:latin typeface="Fira Code"/>
                          <a:ea typeface="Fira Code"/>
                          <a:cs typeface="Fira Code"/>
                          <a:sym typeface="Fira Code"/>
                        </a:rPr>
                        <a:t>beq  x4,x5,label0</a:t>
                      </a:r>
                      <a:endParaRPr>
                        <a:latin typeface="Fira Code"/>
                        <a:ea typeface="Fira Code"/>
                        <a:cs typeface="Fira Code"/>
                        <a:sym typeface="Fira Code"/>
                      </a:endParaRPr>
                    </a:p>
                  </a:txBody>
                  <a:tcPr marT="0" marB="0" marR="91425" marL="91425"/>
                </a:tc>
                <a:tc>
                  <a:txBody>
                    <a:bodyPr/>
                    <a:lstStyle/>
                    <a:p>
                      <a:pPr indent="0" lvl="0" marL="0" rtl="0" algn="l">
                        <a:lnSpc>
                          <a:spcPct val="100000"/>
                        </a:lnSpc>
                        <a:spcBef>
                          <a:spcPts val="1200"/>
                        </a:spcBef>
                        <a:spcAft>
                          <a:spcPts val="1200"/>
                        </a:spcAft>
                        <a:buNone/>
                      </a:pPr>
                      <a:r>
                        <a:rPr lang="zh-CN">
                          <a:latin typeface="Fira Code"/>
                          <a:ea typeface="Fira Code"/>
                          <a:cs typeface="Fira Code"/>
                          <a:sym typeface="Fira Code"/>
                        </a:rPr>
                        <a:t>　</a:t>
                      </a:r>
                      <a:endParaRPr>
                        <a:latin typeface="Fira Code"/>
                        <a:ea typeface="Fira Code"/>
                        <a:cs typeface="Fira Code"/>
                        <a:sym typeface="Fira Code"/>
                      </a:endParaRPr>
                    </a:p>
                  </a:txBody>
                  <a:tcPr marT="0" marB="0" marR="91425" marL="91425"/>
                </a:tc>
              </a:tr>
              <a:tr h="279575">
                <a:tc>
                  <a:txBody>
                    <a:bodyPr/>
                    <a:lstStyle/>
                    <a:p>
                      <a:pPr indent="0" lvl="0" marL="0" rtl="0" algn="l">
                        <a:lnSpc>
                          <a:spcPct val="100000"/>
                        </a:lnSpc>
                        <a:spcBef>
                          <a:spcPts val="1200"/>
                        </a:spcBef>
                        <a:spcAft>
                          <a:spcPts val="1200"/>
                        </a:spcAft>
                        <a:buNone/>
                      </a:pPr>
                      <a:r>
                        <a:rPr lang="zh-CN">
                          <a:latin typeface="Fira Code"/>
                          <a:ea typeface="Fira Code"/>
                          <a:cs typeface="Fira Code"/>
                          <a:sym typeface="Fira Code"/>
                        </a:rPr>
                        <a:t>11</a:t>
                      </a:r>
                      <a:endParaRPr>
                        <a:latin typeface="Fira Code"/>
                        <a:ea typeface="Fira Code"/>
                        <a:cs typeface="Fira Code"/>
                        <a:sym typeface="Fira Code"/>
                      </a:endParaRPr>
                    </a:p>
                  </a:txBody>
                  <a:tcPr marT="0" marB="0" marR="91425" marL="91425"/>
                </a:tc>
                <a:tc>
                  <a:txBody>
                    <a:bodyPr/>
                    <a:lstStyle/>
                    <a:p>
                      <a:pPr indent="0" lvl="0" marL="0" rtl="0" algn="l">
                        <a:lnSpc>
                          <a:spcPct val="100000"/>
                        </a:lnSpc>
                        <a:spcBef>
                          <a:spcPts val="1200"/>
                        </a:spcBef>
                        <a:spcAft>
                          <a:spcPts val="1200"/>
                        </a:spcAft>
                        <a:buNone/>
                      </a:pPr>
                      <a:r>
                        <a:rPr lang="zh-CN">
                          <a:latin typeface="Fira Code"/>
                          <a:ea typeface="Fira Code"/>
                          <a:cs typeface="Fira Code"/>
                          <a:sym typeface="Fira Code"/>
                        </a:rPr>
                        <a:t>00420a63</a:t>
                      </a:r>
                      <a:endParaRPr>
                        <a:latin typeface="Fira Code"/>
                        <a:ea typeface="Fira Code"/>
                        <a:cs typeface="Fira Code"/>
                        <a:sym typeface="Fira Code"/>
                      </a:endParaRPr>
                    </a:p>
                  </a:txBody>
                  <a:tcPr marT="0" marB="0" marR="91425" marL="91425"/>
                </a:tc>
                <a:tc>
                  <a:txBody>
                    <a:bodyPr/>
                    <a:lstStyle/>
                    <a:p>
                      <a:pPr indent="0" lvl="0" marL="0" rtl="0" algn="l">
                        <a:lnSpc>
                          <a:spcPct val="100000"/>
                        </a:lnSpc>
                        <a:spcBef>
                          <a:spcPts val="1200"/>
                        </a:spcBef>
                        <a:spcAft>
                          <a:spcPts val="1200"/>
                        </a:spcAft>
                        <a:buNone/>
                      </a:pPr>
                      <a:r>
                        <a:rPr lang="zh-CN">
                          <a:latin typeface="Fira Code"/>
                          <a:ea typeface="Fira Code"/>
                          <a:cs typeface="Fira Code"/>
                          <a:sym typeface="Fira Code"/>
                        </a:rPr>
                        <a:t>2C</a:t>
                      </a:r>
                      <a:endParaRPr>
                        <a:latin typeface="Fira Code"/>
                        <a:ea typeface="Fira Code"/>
                        <a:cs typeface="Fira Code"/>
                        <a:sym typeface="Fira Code"/>
                      </a:endParaRPr>
                    </a:p>
                  </a:txBody>
                  <a:tcPr marT="0" marB="0" marR="91425" marL="91425"/>
                </a:tc>
                <a:tc>
                  <a:txBody>
                    <a:bodyPr/>
                    <a:lstStyle/>
                    <a:p>
                      <a:pPr indent="0" lvl="0" marL="0" rtl="0" algn="l">
                        <a:lnSpc>
                          <a:spcPct val="100000"/>
                        </a:lnSpc>
                        <a:spcBef>
                          <a:spcPts val="1200"/>
                        </a:spcBef>
                        <a:spcAft>
                          <a:spcPts val="1200"/>
                        </a:spcAft>
                        <a:buNone/>
                      </a:pPr>
                      <a:r>
                        <a:rPr lang="zh-CN">
                          <a:latin typeface="Fira Code"/>
                          <a:ea typeface="Fira Code"/>
                          <a:cs typeface="Fira Code"/>
                          <a:sym typeface="Fira Code"/>
                        </a:rPr>
                        <a:t>　</a:t>
                      </a:r>
                      <a:endParaRPr>
                        <a:latin typeface="Fira Code"/>
                        <a:ea typeface="Fira Code"/>
                        <a:cs typeface="Fira Code"/>
                        <a:sym typeface="Fira Code"/>
                      </a:endParaRPr>
                    </a:p>
                  </a:txBody>
                  <a:tcPr marT="0" marB="0" marR="91425" marL="91425"/>
                </a:tc>
                <a:tc>
                  <a:txBody>
                    <a:bodyPr/>
                    <a:lstStyle/>
                    <a:p>
                      <a:pPr indent="0" lvl="0" marL="0" rtl="0" algn="l">
                        <a:lnSpc>
                          <a:spcPct val="100000"/>
                        </a:lnSpc>
                        <a:spcBef>
                          <a:spcPts val="1200"/>
                        </a:spcBef>
                        <a:spcAft>
                          <a:spcPts val="1200"/>
                        </a:spcAft>
                        <a:buNone/>
                      </a:pPr>
                      <a:r>
                        <a:rPr lang="zh-CN">
                          <a:latin typeface="Fira Code"/>
                          <a:ea typeface="Fira Code"/>
                          <a:cs typeface="Fira Code"/>
                          <a:sym typeface="Fira Code"/>
                        </a:rPr>
                        <a:t>beq  x4,x4,label0</a:t>
                      </a:r>
                      <a:endParaRPr>
                        <a:latin typeface="Fira Code"/>
                        <a:ea typeface="Fira Code"/>
                        <a:cs typeface="Fira Code"/>
                        <a:sym typeface="Fira Code"/>
                      </a:endParaRPr>
                    </a:p>
                  </a:txBody>
                  <a:tcPr marT="0" marB="0" marR="91425" marL="91425"/>
                </a:tc>
                <a:tc>
                  <a:txBody>
                    <a:bodyPr/>
                    <a:lstStyle/>
                    <a:p>
                      <a:pPr indent="0" lvl="0" marL="0" rtl="0" algn="l">
                        <a:lnSpc>
                          <a:spcPct val="100000"/>
                        </a:lnSpc>
                        <a:spcBef>
                          <a:spcPts val="1200"/>
                        </a:spcBef>
                        <a:spcAft>
                          <a:spcPts val="1200"/>
                        </a:spcAft>
                        <a:buNone/>
                      </a:pPr>
                      <a:r>
                        <a:rPr lang="zh-CN">
                          <a:latin typeface="Fira Code"/>
                          <a:ea typeface="Fira Code"/>
                          <a:cs typeface="Fira Code"/>
                          <a:sym typeface="Fira Code"/>
                        </a:rPr>
                        <a:t>　</a:t>
                      </a:r>
                      <a:endParaRPr>
                        <a:latin typeface="Fira Code"/>
                        <a:ea typeface="Fira Code"/>
                        <a:cs typeface="Fira Code"/>
                        <a:sym typeface="Fira Code"/>
                      </a:endParaRPr>
                    </a:p>
                  </a:txBody>
                  <a:tcPr marT="0" marB="0" marR="91425" marL="91425"/>
                </a:tc>
              </a:tr>
              <a:tr h="327850">
                <a:tc>
                  <a:txBody>
                    <a:bodyPr/>
                    <a:lstStyle/>
                    <a:p>
                      <a:pPr indent="0" lvl="0" marL="0" rtl="0" algn="l">
                        <a:lnSpc>
                          <a:spcPct val="100000"/>
                        </a:lnSpc>
                        <a:spcBef>
                          <a:spcPts val="1200"/>
                        </a:spcBef>
                        <a:spcAft>
                          <a:spcPts val="1200"/>
                        </a:spcAft>
                        <a:buNone/>
                      </a:pPr>
                      <a:r>
                        <a:rPr lang="zh-CN">
                          <a:latin typeface="Fira Code"/>
                          <a:ea typeface="Fira Code"/>
                          <a:cs typeface="Fira Code"/>
                          <a:sym typeface="Fira Code"/>
                        </a:rPr>
                        <a:t>12</a:t>
                      </a:r>
                      <a:endParaRPr>
                        <a:latin typeface="Fira Code"/>
                        <a:ea typeface="Fira Code"/>
                        <a:cs typeface="Fira Code"/>
                        <a:sym typeface="Fira Code"/>
                      </a:endParaRPr>
                    </a:p>
                  </a:txBody>
                  <a:tcPr marT="0" marB="0" marR="91425" marL="91425"/>
                </a:tc>
                <a:tc>
                  <a:txBody>
                    <a:bodyPr/>
                    <a:lstStyle/>
                    <a:p>
                      <a:pPr indent="0" lvl="0" marL="0" rtl="0" algn="l">
                        <a:lnSpc>
                          <a:spcPct val="100000"/>
                        </a:lnSpc>
                        <a:spcBef>
                          <a:spcPts val="1200"/>
                        </a:spcBef>
                        <a:spcAft>
                          <a:spcPts val="1200"/>
                        </a:spcAft>
                        <a:buNone/>
                      </a:pPr>
                      <a:r>
                        <a:rPr lang="zh-CN">
                          <a:latin typeface="Fira Code"/>
                          <a:ea typeface="Fira Code"/>
                          <a:cs typeface="Fira Code"/>
                          <a:sym typeface="Fira Code"/>
                        </a:rPr>
                        <a:t>00000013</a:t>
                      </a:r>
                      <a:endParaRPr>
                        <a:latin typeface="Fira Code"/>
                        <a:ea typeface="Fira Code"/>
                        <a:cs typeface="Fira Code"/>
                        <a:sym typeface="Fira Code"/>
                      </a:endParaRPr>
                    </a:p>
                  </a:txBody>
                  <a:tcPr marT="0" marB="0" marR="91425" marL="91425"/>
                </a:tc>
                <a:tc>
                  <a:txBody>
                    <a:bodyPr/>
                    <a:lstStyle/>
                    <a:p>
                      <a:pPr indent="0" lvl="0" marL="0" rtl="0" algn="l">
                        <a:lnSpc>
                          <a:spcPct val="100000"/>
                        </a:lnSpc>
                        <a:spcBef>
                          <a:spcPts val="1200"/>
                        </a:spcBef>
                        <a:spcAft>
                          <a:spcPts val="1200"/>
                        </a:spcAft>
                        <a:buNone/>
                      </a:pPr>
                      <a:r>
                        <a:rPr lang="zh-CN">
                          <a:latin typeface="Fira Code"/>
                          <a:ea typeface="Fira Code"/>
                          <a:cs typeface="Fira Code"/>
                          <a:sym typeface="Fira Code"/>
                        </a:rPr>
                        <a:t>30</a:t>
                      </a:r>
                      <a:endParaRPr>
                        <a:latin typeface="Fira Code"/>
                        <a:ea typeface="Fira Code"/>
                        <a:cs typeface="Fira Code"/>
                        <a:sym typeface="Fira Code"/>
                      </a:endParaRPr>
                    </a:p>
                  </a:txBody>
                  <a:tcPr marT="0" marB="0" marR="91425" marL="91425"/>
                </a:tc>
                <a:tc>
                  <a:txBody>
                    <a:bodyPr/>
                    <a:lstStyle/>
                    <a:p>
                      <a:pPr indent="0" lvl="0" marL="0" rtl="0" algn="l">
                        <a:lnSpc>
                          <a:spcPct val="100000"/>
                        </a:lnSpc>
                        <a:spcBef>
                          <a:spcPts val="1200"/>
                        </a:spcBef>
                        <a:spcAft>
                          <a:spcPts val="1200"/>
                        </a:spcAft>
                        <a:buNone/>
                      </a:pPr>
                      <a:r>
                        <a:rPr lang="zh-CN">
                          <a:latin typeface="Fira Code"/>
                          <a:ea typeface="Fira Code"/>
                          <a:cs typeface="Fira Code"/>
                          <a:sym typeface="Fira Code"/>
                        </a:rPr>
                        <a:t>　</a:t>
                      </a:r>
                      <a:endParaRPr>
                        <a:latin typeface="Fira Code"/>
                        <a:ea typeface="Fira Code"/>
                        <a:cs typeface="Fira Code"/>
                        <a:sym typeface="Fira Code"/>
                      </a:endParaRPr>
                    </a:p>
                  </a:txBody>
                  <a:tcPr marT="0" marB="0" marR="91425" marL="91425"/>
                </a:tc>
                <a:tc>
                  <a:txBody>
                    <a:bodyPr/>
                    <a:lstStyle/>
                    <a:p>
                      <a:pPr indent="0" lvl="0" marL="0" rtl="0" algn="l">
                        <a:lnSpc>
                          <a:spcPct val="100000"/>
                        </a:lnSpc>
                        <a:spcBef>
                          <a:spcPts val="1200"/>
                        </a:spcBef>
                        <a:spcAft>
                          <a:spcPts val="1200"/>
                        </a:spcAft>
                        <a:buNone/>
                      </a:pPr>
                      <a:r>
                        <a:rPr lang="zh-CN">
                          <a:latin typeface="Fira Code"/>
                          <a:ea typeface="Fira Code"/>
                          <a:cs typeface="Fira Code"/>
                          <a:sym typeface="Fira Code"/>
                        </a:rPr>
                        <a:t>addi x0,x0,0</a:t>
                      </a:r>
                      <a:endParaRPr>
                        <a:latin typeface="Fira Code"/>
                        <a:ea typeface="Fira Code"/>
                        <a:cs typeface="Fira Code"/>
                        <a:sym typeface="Fira Code"/>
                      </a:endParaRPr>
                    </a:p>
                  </a:txBody>
                  <a:tcPr marT="0" marB="0" marR="91425" marL="91425"/>
                </a:tc>
                <a:tc>
                  <a:txBody>
                    <a:bodyPr/>
                    <a:lstStyle/>
                    <a:p>
                      <a:pPr indent="0" lvl="0" marL="0" rtl="0" algn="l">
                        <a:lnSpc>
                          <a:spcPct val="100000"/>
                        </a:lnSpc>
                        <a:spcBef>
                          <a:spcPts val="1200"/>
                        </a:spcBef>
                        <a:spcAft>
                          <a:spcPts val="1200"/>
                        </a:spcAft>
                        <a:buNone/>
                      </a:pPr>
                      <a:r>
                        <a:rPr lang="zh-CN">
                          <a:latin typeface="Fira Code"/>
                          <a:ea typeface="Fira Code"/>
                          <a:cs typeface="Fira Code"/>
                          <a:sym typeface="Fira Code"/>
                        </a:rPr>
                        <a:t>　</a:t>
                      </a:r>
                      <a:endParaRPr>
                        <a:latin typeface="Fira Code"/>
                        <a:ea typeface="Fira Code"/>
                        <a:cs typeface="Fira Code"/>
                        <a:sym typeface="Fira Code"/>
                      </a:endParaRPr>
                    </a:p>
                  </a:txBody>
                  <a:tcPr marT="0" marB="0" marR="91425" marL="91425"/>
                </a:tc>
              </a:tr>
              <a:tr h="279575">
                <a:tc>
                  <a:txBody>
                    <a:bodyPr/>
                    <a:lstStyle/>
                    <a:p>
                      <a:pPr indent="0" lvl="0" marL="0" rtl="0" algn="l">
                        <a:lnSpc>
                          <a:spcPct val="100000"/>
                        </a:lnSpc>
                        <a:spcBef>
                          <a:spcPts val="1200"/>
                        </a:spcBef>
                        <a:spcAft>
                          <a:spcPts val="1200"/>
                        </a:spcAft>
                        <a:buNone/>
                      </a:pPr>
                      <a:r>
                        <a:rPr lang="zh-CN">
                          <a:latin typeface="Fira Code"/>
                          <a:ea typeface="Fira Code"/>
                          <a:cs typeface="Fira Code"/>
                          <a:sym typeface="Fira Code"/>
                        </a:rPr>
                        <a:t>13</a:t>
                      </a:r>
                      <a:endParaRPr>
                        <a:latin typeface="Fira Code"/>
                        <a:ea typeface="Fira Code"/>
                        <a:cs typeface="Fira Code"/>
                        <a:sym typeface="Fira Code"/>
                      </a:endParaRPr>
                    </a:p>
                  </a:txBody>
                  <a:tcPr marT="0" marB="0" marR="91425" marL="91425"/>
                </a:tc>
                <a:tc>
                  <a:txBody>
                    <a:bodyPr/>
                    <a:lstStyle/>
                    <a:p>
                      <a:pPr indent="0" lvl="0" marL="0" rtl="0" algn="l">
                        <a:spcBef>
                          <a:spcPts val="1200"/>
                        </a:spcBef>
                        <a:spcAft>
                          <a:spcPts val="1200"/>
                        </a:spcAft>
                        <a:buNone/>
                      </a:pPr>
                      <a:r>
                        <a:rPr lang="zh-CN">
                          <a:solidFill>
                            <a:schemeClr val="dk1"/>
                          </a:solidFill>
                          <a:latin typeface="Fira Code"/>
                          <a:ea typeface="Fira Code"/>
                          <a:cs typeface="Fira Code"/>
                          <a:sym typeface="Fira Code"/>
                        </a:rPr>
                        <a:t>00000013</a:t>
                      </a:r>
                      <a:endParaRPr>
                        <a:latin typeface="Fira Code"/>
                        <a:ea typeface="Fira Code"/>
                        <a:cs typeface="Fira Code"/>
                        <a:sym typeface="Fira Code"/>
                      </a:endParaRPr>
                    </a:p>
                  </a:txBody>
                  <a:tcPr marT="0" marB="0" marR="91425" marL="91425"/>
                </a:tc>
                <a:tc>
                  <a:txBody>
                    <a:bodyPr/>
                    <a:lstStyle/>
                    <a:p>
                      <a:pPr indent="0" lvl="0" marL="0" rtl="0" algn="l">
                        <a:lnSpc>
                          <a:spcPct val="100000"/>
                        </a:lnSpc>
                        <a:spcBef>
                          <a:spcPts val="1200"/>
                        </a:spcBef>
                        <a:spcAft>
                          <a:spcPts val="1200"/>
                        </a:spcAft>
                        <a:buNone/>
                      </a:pPr>
                      <a:r>
                        <a:rPr lang="zh-CN">
                          <a:latin typeface="Fira Code"/>
                          <a:ea typeface="Fira Code"/>
                          <a:cs typeface="Fira Code"/>
                          <a:sym typeface="Fira Code"/>
                        </a:rPr>
                        <a:t>34</a:t>
                      </a:r>
                      <a:endParaRPr>
                        <a:latin typeface="Fira Code"/>
                        <a:ea typeface="Fira Code"/>
                        <a:cs typeface="Fira Code"/>
                        <a:sym typeface="Fira Code"/>
                      </a:endParaRPr>
                    </a:p>
                  </a:txBody>
                  <a:tcPr marT="0" marB="0" marR="91425" marL="91425"/>
                </a:tc>
                <a:tc>
                  <a:txBody>
                    <a:bodyPr/>
                    <a:lstStyle/>
                    <a:p>
                      <a:pPr indent="0" lvl="0" marL="0" rtl="0" algn="l">
                        <a:lnSpc>
                          <a:spcPct val="100000"/>
                        </a:lnSpc>
                        <a:spcBef>
                          <a:spcPts val="1200"/>
                        </a:spcBef>
                        <a:spcAft>
                          <a:spcPts val="1200"/>
                        </a:spcAft>
                        <a:buNone/>
                      </a:pPr>
                      <a:r>
                        <a:rPr lang="zh-CN">
                          <a:latin typeface="Fira Code"/>
                          <a:ea typeface="Fira Code"/>
                          <a:cs typeface="Fira Code"/>
                          <a:sym typeface="Fira Code"/>
                        </a:rPr>
                        <a:t>　</a:t>
                      </a:r>
                      <a:endParaRPr>
                        <a:latin typeface="Fira Code"/>
                        <a:ea typeface="Fira Code"/>
                        <a:cs typeface="Fira Code"/>
                        <a:sym typeface="Fira Code"/>
                      </a:endParaRPr>
                    </a:p>
                  </a:txBody>
                  <a:tcPr marT="0" marB="0" marR="91425" marL="91425"/>
                </a:tc>
                <a:tc>
                  <a:txBody>
                    <a:bodyPr/>
                    <a:lstStyle/>
                    <a:p>
                      <a:pPr indent="0" lvl="0" marL="0" rtl="0" algn="l">
                        <a:lnSpc>
                          <a:spcPct val="100000"/>
                        </a:lnSpc>
                        <a:spcBef>
                          <a:spcPts val="1200"/>
                        </a:spcBef>
                        <a:spcAft>
                          <a:spcPts val="1200"/>
                        </a:spcAft>
                        <a:buNone/>
                      </a:pPr>
                      <a:r>
                        <a:rPr lang="zh-CN">
                          <a:latin typeface="Fira Code"/>
                          <a:ea typeface="Fira Code"/>
                          <a:cs typeface="Fira Code"/>
                          <a:sym typeface="Fira Code"/>
                        </a:rPr>
                        <a:t>addi x0,x0,0</a:t>
                      </a:r>
                      <a:endParaRPr>
                        <a:latin typeface="Fira Code"/>
                        <a:ea typeface="Fira Code"/>
                        <a:cs typeface="Fira Code"/>
                        <a:sym typeface="Fira Code"/>
                      </a:endParaRPr>
                    </a:p>
                  </a:txBody>
                  <a:tcPr marT="0" marB="0" marR="91425" marL="91425"/>
                </a:tc>
                <a:tc>
                  <a:txBody>
                    <a:bodyPr/>
                    <a:lstStyle/>
                    <a:p>
                      <a:pPr indent="0" lvl="0" marL="0" rtl="0" algn="l">
                        <a:lnSpc>
                          <a:spcPct val="100000"/>
                        </a:lnSpc>
                        <a:spcBef>
                          <a:spcPts val="1200"/>
                        </a:spcBef>
                        <a:spcAft>
                          <a:spcPts val="1200"/>
                        </a:spcAft>
                        <a:buNone/>
                      </a:pPr>
                      <a:r>
                        <a:rPr lang="zh-CN">
                          <a:latin typeface="Fira Code"/>
                          <a:ea typeface="Fira Code"/>
                          <a:cs typeface="Fira Code"/>
                          <a:sym typeface="Fira Code"/>
                        </a:rPr>
                        <a:t>　</a:t>
                      </a:r>
                      <a:endParaRPr>
                        <a:latin typeface="Fira Code"/>
                        <a:ea typeface="Fira Code"/>
                        <a:cs typeface="Fira Code"/>
                        <a:sym typeface="Fira Code"/>
                      </a:endParaRPr>
                    </a:p>
                  </a:txBody>
                  <a:tcPr marT="0" marB="0" marR="91425" marL="91425"/>
                </a:tc>
              </a:tr>
              <a:tr h="279575">
                <a:tc>
                  <a:txBody>
                    <a:bodyPr/>
                    <a:lstStyle/>
                    <a:p>
                      <a:pPr indent="0" lvl="0" marL="0" rtl="0" algn="l">
                        <a:lnSpc>
                          <a:spcPct val="100000"/>
                        </a:lnSpc>
                        <a:spcBef>
                          <a:spcPts val="1200"/>
                        </a:spcBef>
                        <a:spcAft>
                          <a:spcPts val="1200"/>
                        </a:spcAft>
                        <a:buNone/>
                      </a:pPr>
                      <a:r>
                        <a:rPr lang="zh-CN">
                          <a:latin typeface="Fira Code"/>
                          <a:ea typeface="Fira Code"/>
                          <a:cs typeface="Fira Code"/>
                          <a:sym typeface="Fira Code"/>
                        </a:rPr>
                        <a:t>14</a:t>
                      </a:r>
                      <a:endParaRPr>
                        <a:latin typeface="Fira Code"/>
                        <a:ea typeface="Fira Code"/>
                        <a:cs typeface="Fira Code"/>
                        <a:sym typeface="Fira Code"/>
                      </a:endParaRPr>
                    </a:p>
                  </a:txBody>
                  <a:tcPr marT="0" marB="0" marR="91425" marL="91425"/>
                </a:tc>
                <a:tc>
                  <a:txBody>
                    <a:bodyPr/>
                    <a:lstStyle/>
                    <a:p>
                      <a:pPr indent="0" lvl="0" marL="0" rtl="0" algn="l">
                        <a:spcBef>
                          <a:spcPts val="1200"/>
                        </a:spcBef>
                        <a:spcAft>
                          <a:spcPts val="1200"/>
                        </a:spcAft>
                        <a:buNone/>
                      </a:pPr>
                      <a:r>
                        <a:rPr lang="zh-CN">
                          <a:solidFill>
                            <a:schemeClr val="dk1"/>
                          </a:solidFill>
                          <a:latin typeface="Fira Code"/>
                          <a:ea typeface="Fira Code"/>
                          <a:cs typeface="Fira Code"/>
                          <a:sym typeface="Fira Code"/>
                        </a:rPr>
                        <a:t>00000013</a:t>
                      </a:r>
                      <a:endParaRPr>
                        <a:latin typeface="Fira Code"/>
                        <a:ea typeface="Fira Code"/>
                        <a:cs typeface="Fira Code"/>
                        <a:sym typeface="Fira Code"/>
                      </a:endParaRPr>
                    </a:p>
                  </a:txBody>
                  <a:tcPr marT="0" marB="0" marR="91425" marL="91425"/>
                </a:tc>
                <a:tc>
                  <a:txBody>
                    <a:bodyPr/>
                    <a:lstStyle/>
                    <a:p>
                      <a:pPr indent="0" lvl="0" marL="0" rtl="0" algn="l">
                        <a:lnSpc>
                          <a:spcPct val="100000"/>
                        </a:lnSpc>
                        <a:spcBef>
                          <a:spcPts val="1200"/>
                        </a:spcBef>
                        <a:spcAft>
                          <a:spcPts val="1200"/>
                        </a:spcAft>
                        <a:buNone/>
                      </a:pPr>
                      <a:r>
                        <a:rPr lang="zh-CN">
                          <a:latin typeface="Fira Code"/>
                          <a:ea typeface="Fira Code"/>
                          <a:cs typeface="Fira Code"/>
                          <a:sym typeface="Fira Code"/>
                        </a:rPr>
                        <a:t>38</a:t>
                      </a:r>
                      <a:endParaRPr>
                        <a:latin typeface="Fira Code"/>
                        <a:ea typeface="Fira Code"/>
                        <a:cs typeface="Fira Code"/>
                        <a:sym typeface="Fira Code"/>
                      </a:endParaRPr>
                    </a:p>
                  </a:txBody>
                  <a:tcPr marT="0" marB="0" marR="91425" marL="91425"/>
                </a:tc>
                <a:tc>
                  <a:txBody>
                    <a:bodyPr/>
                    <a:lstStyle/>
                    <a:p>
                      <a:pPr indent="0" lvl="0" marL="0" rtl="0" algn="l">
                        <a:lnSpc>
                          <a:spcPct val="100000"/>
                        </a:lnSpc>
                        <a:spcBef>
                          <a:spcPts val="1200"/>
                        </a:spcBef>
                        <a:spcAft>
                          <a:spcPts val="1200"/>
                        </a:spcAft>
                        <a:buNone/>
                      </a:pPr>
                      <a:r>
                        <a:rPr lang="zh-CN">
                          <a:latin typeface="Fira Code"/>
                          <a:ea typeface="Fira Code"/>
                          <a:cs typeface="Fira Code"/>
                          <a:sym typeface="Fira Code"/>
                        </a:rPr>
                        <a:t>　</a:t>
                      </a:r>
                      <a:endParaRPr>
                        <a:latin typeface="Fira Code"/>
                        <a:ea typeface="Fira Code"/>
                        <a:cs typeface="Fira Code"/>
                        <a:sym typeface="Fira Code"/>
                      </a:endParaRPr>
                    </a:p>
                  </a:txBody>
                  <a:tcPr marT="0" marB="0" marR="91425" marL="91425"/>
                </a:tc>
                <a:tc>
                  <a:txBody>
                    <a:bodyPr/>
                    <a:lstStyle/>
                    <a:p>
                      <a:pPr indent="0" lvl="0" marL="0" rtl="0" algn="l">
                        <a:lnSpc>
                          <a:spcPct val="100000"/>
                        </a:lnSpc>
                        <a:spcBef>
                          <a:spcPts val="1200"/>
                        </a:spcBef>
                        <a:spcAft>
                          <a:spcPts val="1200"/>
                        </a:spcAft>
                        <a:buNone/>
                      </a:pPr>
                      <a:r>
                        <a:rPr lang="zh-CN">
                          <a:latin typeface="Fira Code"/>
                          <a:ea typeface="Fira Code"/>
                          <a:cs typeface="Fira Code"/>
                          <a:sym typeface="Fira Code"/>
                        </a:rPr>
                        <a:t>addi x0,x0,0</a:t>
                      </a:r>
                      <a:endParaRPr>
                        <a:latin typeface="Fira Code"/>
                        <a:ea typeface="Fira Code"/>
                        <a:cs typeface="Fira Code"/>
                        <a:sym typeface="Fira Code"/>
                      </a:endParaRPr>
                    </a:p>
                  </a:txBody>
                  <a:tcPr marT="0" marB="0" marR="91425" marL="91425"/>
                </a:tc>
                <a:tc>
                  <a:txBody>
                    <a:bodyPr/>
                    <a:lstStyle/>
                    <a:p>
                      <a:pPr indent="0" lvl="0" marL="0" rtl="0" algn="l">
                        <a:lnSpc>
                          <a:spcPct val="100000"/>
                        </a:lnSpc>
                        <a:spcBef>
                          <a:spcPts val="1200"/>
                        </a:spcBef>
                        <a:spcAft>
                          <a:spcPts val="1200"/>
                        </a:spcAft>
                        <a:buNone/>
                      </a:pPr>
                      <a:r>
                        <a:rPr lang="zh-CN">
                          <a:latin typeface="Fira Code"/>
                          <a:ea typeface="Fira Code"/>
                          <a:cs typeface="Fira Code"/>
                          <a:sym typeface="Fira Code"/>
                        </a:rPr>
                        <a:t>　</a:t>
                      </a:r>
                      <a:endParaRPr>
                        <a:latin typeface="Fira Code"/>
                        <a:ea typeface="Fira Code"/>
                        <a:cs typeface="Fira Code"/>
                        <a:sym typeface="Fira Code"/>
                      </a:endParaRPr>
                    </a:p>
                  </a:txBody>
                  <a:tcPr marT="0" marB="0" marR="91425" marL="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5"/>
          <p:cNvSpPr txBox="1"/>
          <p:nvPr>
            <p:ph type="title"/>
          </p:nvPr>
        </p:nvSpPr>
        <p:spPr>
          <a:xfrm>
            <a:off x="311700" y="445025"/>
            <a:ext cx="595500" cy="16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latin typeface="Abril Fatface"/>
                <a:ea typeface="Abril Fatface"/>
                <a:cs typeface="Abril Fatface"/>
                <a:sym typeface="Abril Fatface"/>
              </a:rPr>
              <a:t>ROM</a:t>
            </a:r>
            <a:endParaRPr>
              <a:latin typeface="Abril Fatface"/>
              <a:ea typeface="Abril Fatface"/>
              <a:cs typeface="Abril Fatface"/>
              <a:sym typeface="Abril Fatface"/>
            </a:endParaRPr>
          </a:p>
        </p:txBody>
      </p:sp>
      <p:graphicFrame>
        <p:nvGraphicFramePr>
          <p:cNvPr id="207" name="Google Shape;207;p35"/>
          <p:cNvGraphicFramePr/>
          <p:nvPr/>
        </p:nvGraphicFramePr>
        <p:xfrm>
          <a:off x="975750" y="240813"/>
          <a:ext cx="3000000" cy="3000000"/>
        </p:xfrm>
        <a:graphic>
          <a:graphicData uri="http://schemas.openxmlformats.org/drawingml/2006/table">
            <a:tbl>
              <a:tblPr>
                <a:noFill/>
                <a:tableStyleId>{4E691E22-3F0C-48CF-BD0C-0EF54BF05642}</a:tableStyleId>
              </a:tblPr>
              <a:tblGrid>
                <a:gridCol w="709425"/>
                <a:gridCol w="1363550"/>
                <a:gridCol w="828750"/>
                <a:gridCol w="870075"/>
                <a:gridCol w="2030350"/>
                <a:gridCol w="2311925"/>
              </a:tblGrid>
              <a:tr h="293025">
                <a:tc>
                  <a:txBody>
                    <a:bodyPr/>
                    <a:lstStyle/>
                    <a:p>
                      <a:pPr indent="0" lvl="0" marL="0" rtl="0" algn="l">
                        <a:lnSpc>
                          <a:spcPct val="115000"/>
                        </a:lnSpc>
                        <a:spcBef>
                          <a:spcPts val="1200"/>
                        </a:spcBef>
                        <a:spcAft>
                          <a:spcPts val="1200"/>
                        </a:spcAft>
                        <a:buNone/>
                      </a:pPr>
                      <a:r>
                        <a:rPr lang="zh-CN">
                          <a:latin typeface="Fira Code"/>
                          <a:ea typeface="Fira Code"/>
                          <a:cs typeface="Fira Code"/>
                          <a:sym typeface="Fira Code"/>
                        </a:rPr>
                        <a:t>NO.</a:t>
                      </a:r>
                      <a:endParaRPr>
                        <a:latin typeface="Fira Code"/>
                        <a:ea typeface="Fira Code"/>
                        <a:cs typeface="Fira Code"/>
                        <a:sym typeface="Fira Code"/>
                      </a:endParaRPr>
                    </a:p>
                  </a:txBody>
                  <a:tcPr marT="0" marB="0" marR="0" marL="72000" anchor="ctr"/>
                </a:tc>
                <a:tc>
                  <a:txBody>
                    <a:bodyPr/>
                    <a:lstStyle/>
                    <a:p>
                      <a:pPr indent="0" lvl="0" marL="0" rtl="0" algn="l">
                        <a:lnSpc>
                          <a:spcPct val="115000"/>
                        </a:lnSpc>
                        <a:spcBef>
                          <a:spcPts val="1200"/>
                        </a:spcBef>
                        <a:spcAft>
                          <a:spcPts val="1200"/>
                        </a:spcAft>
                        <a:buNone/>
                      </a:pPr>
                      <a:r>
                        <a:rPr lang="zh-CN">
                          <a:latin typeface="Fira Code"/>
                          <a:ea typeface="Fira Code"/>
                          <a:cs typeface="Fira Code"/>
                          <a:sym typeface="Fira Code"/>
                        </a:rPr>
                        <a:t>Instruction</a:t>
                      </a:r>
                      <a:endParaRPr>
                        <a:latin typeface="Fira Code"/>
                        <a:ea typeface="Fira Code"/>
                        <a:cs typeface="Fira Code"/>
                        <a:sym typeface="Fira Code"/>
                      </a:endParaRPr>
                    </a:p>
                  </a:txBody>
                  <a:tcPr marT="0" marB="0" marR="0" marL="72000" anchor="ctr"/>
                </a:tc>
                <a:tc>
                  <a:txBody>
                    <a:bodyPr/>
                    <a:lstStyle/>
                    <a:p>
                      <a:pPr indent="0" lvl="0" marL="0" rtl="0" algn="l">
                        <a:lnSpc>
                          <a:spcPct val="115000"/>
                        </a:lnSpc>
                        <a:spcBef>
                          <a:spcPts val="1200"/>
                        </a:spcBef>
                        <a:spcAft>
                          <a:spcPts val="1200"/>
                        </a:spcAft>
                        <a:buNone/>
                      </a:pPr>
                      <a:r>
                        <a:rPr lang="zh-CN">
                          <a:latin typeface="Fira Code"/>
                          <a:ea typeface="Fira Code"/>
                          <a:cs typeface="Fira Code"/>
                          <a:sym typeface="Fira Code"/>
                        </a:rPr>
                        <a:t>Addr.</a:t>
                      </a:r>
                      <a:endParaRPr>
                        <a:latin typeface="Fira Code"/>
                        <a:ea typeface="Fira Code"/>
                        <a:cs typeface="Fira Code"/>
                        <a:sym typeface="Fira Code"/>
                      </a:endParaRPr>
                    </a:p>
                  </a:txBody>
                  <a:tcPr marT="0" marB="0" marR="0" marL="72000" anchor="ctr"/>
                </a:tc>
                <a:tc>
                  <a:txBody>
                    <a:bodyPr/>
                    <a:lstStyle/>
                    <a:p>
                      <a:pPr indent="0" lvl="0" marL="0" rtl="0" algn="l">
                        <a:lnSpc>
                          <a:spcPct val="115000"/>
                        </a:lnSpc>
                        <a:spcBef>
                          <a:spcPts val="1200"/>
                        </a:spcBef>
                        <a:spcAft>
                          <a:spcPts val="1200"/>
                        </a:spcAft>
                        <a:buNone/>
                      </a:pPr>
                      <a:r>
                        <a:rPr lang="zh-CN">
                          <a:latin typeface="Fira Code"/>
                          <a:ea typeface="Fira Code"/>
                          <a:cs typeface="Fira Code"/>
                          <a:sym typeface="Fira Code"/>
                        </a:rPr>
                        <a:t>Label</a:t>
                      </a:r>
                      <a:endParaRPr>
                        <a:latin typeface="Fira Code"/>
                        <a:ea typeface="Fira Code"/>
                        <a:cs typeface="Fira Code"/>
                        <a:sym typeface="Fira Code"/>
                      </a:endParaRPr>
                    </a:p>
                  </a:txBody>
                  <a:tcPr marT="0" marB="0" marR="0" marL="72000" anchor="ctr"/>
                </a:tc>
                <a:tc>
                  <a:txBody>
                    <a:bodyPr/>
                    <a:lstStyle/>
                    <a:p>
                      <a:pPr indent="0" lvl="0" marL="0" rtl="0" algn="l">
                        <a:lnSpc>
                          <a:spcPct val="115000"/>
                        </a:lnSpc>
                        <a:spcBef>
                          <a:spcPts val="1200"/>
                        </a:spcBef>
                        <a:spcAft>
                          <a:spcPts val="1200"/>
                        </a:spcAft>
                        <a:buNone/>
                      </a:pPr>
                      <a:r>
                        <a:rPr lang="zh-CN">
                          <a:latin typeface="Fira Code"/>
                          <a:ea typeface="Fira Code"/>
                          <a:cs typeface="Fira Code"/>
                          <a:sym typeface="Fira Code"/>
                        </a:rPr>
                        <a:t>ASM</a:t>
                      </a:r>
                      <a:endParaRPr>
                        <a:latin typeface="Fira Code"/>
                        <a:ea typeface="Fira Code"/>
                        <a:cs typeface="Fira Code"/>
                        <a:sym typeface="Fira Code"/>
                      </a:endParaRPr>
                    </a:p>
                  </a:txBody>
                  <a:tcPr marT="0" marB="0" marR="0" marL="72000" anchor="ctr"/>
                </a:tc>
                <a:tc>
                  <a:txBody>
                    <a:bodyPr/>
                    <a:lstStyle/>
                    <a:p>
                      <a:pPr indent="0" lvl="0" marL="0" rtl="0" algn="l">
                        <a:lnSpc>
                          <a:spcPct val="115000"/>
                        </a:lnSpc>
                        <a:spcBef>
                          <a:spcPts val="1200"/>
                        </a:spcBef>
                        <a:spcAft>
                          <a:spcPts val="1200"/>
                        </a:spcAft>
                        <a:buNone/>
                      </a:pPr>
                      <a:r>
                        <a:rPr lang="zh-CN">
                          <a:latin typeface="Fira Code"/>
                          <a:ea typeface="Fira Code"/>
                          <a:cs typeface="Fira Code"/>
                          <a:sym typeface="Fira Code"/>
                        </a:rPr>
                        <a:t>Comment</a:t>
                      </a:r>
                      <a:endParaRPr>
                        <a:latin typeface="Fira Code"/>
                        <a:ea typeface="Fira Code"/>
                        <a:cs typeface="Fira Code"/>
                        <a:sym typeface="Fira Code"/>
                      </a:endParaRPr>
                    </a:p>
                  </a:txBody>
                  <a:tcPr marT="0" marB="0" marR="0" marL="72000" anchor="ctr"/>
                </a:tc>
              </a:tr>
              <a:tr h="279575">
                <a:tc>
                  <a:txBody>
                    <a:bodyPr/>
                    <a:lstStyle/>
                    <a:p>
                      <a:pPr indent="0" lvl="0" marL="0" rtl="0" algn="l">
                        <a:lnSpc>
                          <a:spcPct val="115000"/>
                        </a:lnSpc>
                        <a:spcBef>
                          <a:spcPts val="1200"/>
                        </a:spcBef>
                        <a:spcAft>
                          <a:spcPts val="1200"/>
                        </a:spcAft>
                        <a:buNone/>
                      </a:pPr>
                      <a:r>
                        <a:rPr lang="zh-CN">
                          <a:latin typeface="Fira Code"/>
                          <a:ea typeface="Fira Code"/>
                          <a:cs typeface="Fira Code"/>
                          <a:sym typeface="Fira Code"/>
                        </a:rPr>
                        <a:t>15</a:t>
                      </a:r>
                      <a:endParaRPr>
                        <a:latin typeface="Fira Code"/>
                        <a:ea typeface="Fira Code"/>
                        <a:cs typeface="Fira Code"/>
                        <a:sym typeface="Fira Code"/>
                      </a:endParaRPr>
                    </a:p>
                  </a:txBody>
                  <a:tcPr marT="0" marB="0" marR="0" marL="72000" anchor="ctr"/>
                </a:tc>
                <a:tc>
                  <a:txBody>
                    <a:bodyPr/>
                    <a:lstStyle/>
                    <a:p>
                      <a:pPr indent="0" lvl="0" marL="0" rtl="0" algn="l">
                        <a:spcBef>
                          <a:spcPts val="1200"/>
                        </a:spcBef>
                        <a:spcAft>
                          <a:spcPts val="1200"/>
                        </a:spcAft>
                        <a:buNone/>
                      </a:pPr>
                      <a:r>
                        <a:rPr lang="zh-CN">
                          <a:solidFill>
                            <a:schemeClr val="dk1"/>
                          </a:solidFill>
                          <a:latin typeface="Fira Code"/>
                          <a:ea typeface="Fira Code"/>
                          <a:cs typeface="Fira Code"/>
                          <a:sym typeface="Fira Code"/>
                        </a:rPr>
                        <a:t>00000013</a:t>
                      </a:r>
                      <a:endParaRPr>
                        <a:latin typeface="Fira Code"/>
                        <a:ea typeface="Fira Code"/>
                        <a:cs typeface="Fira Code"/>
                        <a:sym typeface="Fira Code"/>
                      </a:endParaRPr>
                    </a:p>
                  </a:txBody>
                  <a:tcPr marT="0" marB="0" marR="0" marL="72000" anchor="ctr"/>
                </a:tc>
                <a:tc>
                  <a:txBody>
                    <a:bodyPr/>
                    <a:lstStyle/>
                    <a:p>
                      <a:pPr indent="0" lvl="0" marL="0" rtl="0" algn="l">
                        <a:lnSpc>
                          <a:spcPct val="115000"/>
                        </a:lnSpc>
                        <a:spcBef>
                          <a:spcPts val="1200"/>
                        </a:spcBef>
                        <a:spcAft>
                          <a:spcPts val="1200"/>
                        </a:spcAft>
                        <a:buNone/>
                      </a:pPr>
                      <a:r>
                        <a:rPr lang="zh-CN">
                          <a:latin typeface="Fira Code"/>
                          <a:ea typeface="Fira Code"/>
                          <a:cs typeface="Fira Code"/>
                          <a:sym typeface="Fira Code"/>
                        </a:rPr>
                        <a:t>3C</a:t>
                      </a:r>
                      <a:endParaRPr>
                        <a:latin typeface="Fira Code"/>
                        <a:ea typeface="Fira Code"/>
                        <a:cs typeface="Fira Code"/>
                        <a:sym typeface="Fira Code"/>
                      </a:endParaRPr>
                    </a:p>
                  </a:txBody>
                  <a:tcPr marT="0" marB="0" marR="0" marL="72000" anchor="ctr"/>
                </a:tc>
                <a:tc>
                  <a:txBody>
                    <a:bodyPr/>
                    <a:lstStyle/>
                    <a:p>
                      <a:pPr indent="0" lvl="0" marL="0" rtl="0" algn="l">
                        <a:lnSpc>
                          <a:spcPct val="115000"/>
                        </a:lnSpc>
                        <a:spcBef>
                          <a:spcPts val="1200"/>
                        </a:spcBef>
                        <a:spcAft>
                          <a:spcPts val="1200"/>
                        </a:spcAft>
                        <a:buNone/>
                      </a:pPr>
                      <a:r>
                        <a:rPr lang="zh-CN">
                          <a:latin typeface="Fira Code"/>
                          <a:ea typeface="Fira Code"/>
                          <a:cs typeface="Fira Code"/>
                          <a:sym typeface="Fira Code"/>
                        </a:rPr>
                        <a:t>　</a:t>
                      </a:r>
                      <a:endParaRPr>
                        <a:latin typeface="Fira Code"/>
                        <a:ea typeface="Fira Code"/>
                        <a:cs typeface="Fira Code"/>
                        <a:sym typeface="Fira Code"/>
                      </a:endParaRPr>
                    </a:p>
                  </a:txBody>
                  <a:tcPr marT="0" marB="0" marR="0" marL="72000" anchor="ctr"/>
                </a:tc>
                <a:tc>
                  <a:txBody>
                    <a:bodyPr/>
                    <a:lstStyle/>
                    <a:p>
                      <a:pPr indent="0" lvl="0" marL="0" rtl="0" algn="l">
                        <a:spcBef>
                          <a:spcPts val="1200"/>
                        </a:spcBef>
                        <a:spcAft>
                          <a:spcPts val="1200"/>
                        </a:spcAft>
                        <a:buNone/>
                      </a:pPr>
                      <a:r>
                        <a:rPr lang="zh-CN">
                          <a:solidFill>
                            <a:schemeClr val="dk1"/>
                          </a:solidFill>
                          <a:latin typeface="Fira Code"/>
                          <a:ea typeface="Fira Code"/>
                          <a:cs typeface="Fira Code"/>
                          <a:sym typeface="Fira Code"/>
                        </a:rPr>
                        <a:t>addi x0,x0,0</a:t>
                      </a:r>
                      <a:endParaRPr>
                        <a:latin typeface="Fira Code"/>
                        <a:ea typeface="Fira Code"/>
                        <a:cs typeface="Fira Code"/>
                        <a:sym typeface="Fira Code"/>
                      </a:endParaRPr>
                    </a:p>
                  </a:txBody>
                  <a:tcPr marT="0" marB="0" marR="0" marL="72000" anchor="ctr"/>
                </a:tc>
                <a:tc>
                  <a:txBody>
                    <a:bodyPr/>
                    <a:lstStyle/>
                    <a:p>
                      <a:pPr indent="0" lvl="0" marL="0" rtl="0" algn="l">
                        <a:lnSpc>
                          <a:spcPct val="115000"/>
                        </a:lnSpc>
                        <a:spcBef>
                          <a:spcPts val="1200"/>
                        </a:spcBef>
                        <a:spcAft>
                          <a:spcPts val="1200"/>
                        </a:spcAft>
                        <a:buNone/>
                      </a:pPr>
                      <a:r>
                        <a:rPr lang="zh-CN">
                          <a:latin typeface="Fira Code"/>
                          <a:ea typeface="Fira Code"/>
                          <a:cs typeface="Fira Code"/>
                          <a:sym typeface="Fira Code"/>
                        </a:rPr>
                        <a:t>　</a:t>
                      </a:r>
                      <a:endParaRPr>
                        <a:latin typeface="Fira Code"/>
                        <a:ea typeface="Fira Code"/>
                        <a:cs typeface="Fira Code"/>
                        <a:sym typeface="Fira Code"/>
                      </a:endParaRPr>
                    </a:p>
                  </a:txBody>
                  <a:tcPr marT="0" marB="0" marR="0" marL="72000" anchor="ctr"/>
                </a:tc>
              </a:tr>
              <a:tr h="279575">
                <a:tc>
                  <a:txBody>
                    <a:bodyPr/>
                    <a:lstStyle/>
                    <a:p>
                      <a:pPr indent="0" lvl="0" marL="0" rtl="0" algn="l">
                        <a:lnSpc>
                          <a:spcPct val="115000"/>
                        </a:lnSpc>
                        <a:spcBef>
                          <a:spcPts val="1200"/>
                        </a:spcBef>
                        <a:spcAft>
                          <a:spcPts val="1200"/>
                        </a:spcAft>
                        <a:buNone/>
                      </a:pPr>
                      <a:r>
                        <a:rPr lang="zh-CN">
                          <a:latin typeface="Fira Code"/>
                          <a:ea typeface="Fira Code"/>
                          <a:cs typeface="Fira Code"/>
                          <a:sym typeface="Fira Code"/>
                        </a:rPr>
                        <a:t>16</a:t>
                      </a:r>
                      <a:endParaRPr>
                        <a:latin typeface="Fira Code"/>
                        <a:ea typeface="Fira Code"/>
                        <a:cs typeface="Fira Code"/>
                        <a:sym typeface="Fira Code"/>
                      </a:endParaRPr>
                    </a:p>
                  </a:txBody>
                  <a:tcPr marT="0" marB="0" marR="0" marL="72000" anchor="ctr"/>
                </a:tc>
                <a:tc>
                  <a:txBody>
                    <a:bodyPr/>
                    <a:lstStyle/>
                    <a:p>
                      <a:pPr indent="0" lvl="0" marL="0" rtl="0" algn="l">
                        <a:lnSpc>
                          <a:spcPct val="115000"/>
                        </a:lnSpc>
                        <a:spcBef>
                          <a:spcPts val="1200"/>
                        </a:spcBef>
                        <a:spcAft>
                          <a:spcPts val="1200"/>
                        </a:spcAft>
                        <a:buNone/>
                      </a:pPr>
                      <a:r>
                        <a:rPr lang="zh-CN">
                          <a:latin typeface="Fira Code"/>
                          <a:ea typeface="Fira Code"/>
                          <a:cs typeface="Fira Code"/>
                          <a:sym typeface="Fira Code"/>
                        </a:rPr>
                        <a:t>000040b7</a:t>
                      </a:r>
                      <a:endParaRPr>
                        <a:latin typeface="Fira Code"/>
                        <a:ea typeface="Fira Code"/>
                        <a:cs typeface="Fira Code"/>
                        <a:sym typeface="Fira Code"/>
                      </a:endParaRPr>
                    </a:p>
                  </a:txBody>
                  <a:tcPr marT="0" marB="0" marR="0" marL="72000" anchor="ctr"/>
                </a:tc>
                <a:tc>
                  <a:txBody>
                    <a:bodyPr/>
                    <a:lstStyle/>
                    <a:p>
                      <a:pPr indent="0" lvl="0" marL="0" rtl="0" algn="l">
                        <a:lnSpc>
                          <a:spcPct val="115000"/>
                        </a:lnSpc>
                        <a:spcBef>
                          <a:spcPts val="1200"/>
                        </a:spcBef>
                        <a:spcAft>
                          <a:spcPts val="1200"/>
                        </a:spcAft>
                        <a:buNone/>
                      </a:pPr>
                      <a:r>
                        <a:rPr lang="zh-CN">
                          <a:latin typeface="Fira Code"/>
                          <a:ea typeface="Fira Code"/>
                          <a:cs typeface="Fira Code"/>
                          <a:sym typeface="Fira Code"/>
                        </a:rPr>
                        <a:t>40</a:t>
                      </a:r>
                      <a:endParaRPr>
                        <a:latin typeface="Fira Code"/>
                        <a:ea typeface="Fira Code"/>
                        <a:cs typeface="Fira Code"/>
                        <a:sym typeface="Fira Code"/>
                      </a:endParaRPr>
                    </a:p>
                  </a:txBody>
                  <a:tcPr marT="0" marB="0" marR="0" marL="72000" anchor="ctr"/>
                </a:tc>
                <a:tc>
                  <a:txBody>
                    <a:bodyPr/>
                    <a:lstStyle/>
                    <a:p>
                      <a:pPr indent="0" lvl="0" marL="0" rtl="0" algn="l">
                        <a:lnSpc>
                          <a:spcPct val="115000"/>
                        </a:lnSpc>
                        <a:spcBef>
                          <a:spcPts val="1200"/>
                        </a:spcBef>
                        <a:spcAft>
                          <a:spcPts val="1200"/>
                        </a:spcAft>
                        <a:buNone/>
                      </a:pPr>
                      <a:r>
                        <a:rPr lang="zh-CN">
                          <a:latin typeface="Fira Code"/>
                          <a:ea typeface="Fira Code"/>
                          <a:cs typeface="Fira Code"/>
                          <a:sym typeface="Fira Code"/>
                        </a:rPr>
                        <a:t>label0:</a:t>
                      </a:r>
                      <a:endParaRPr>
                        <a:latin typeface="Fira Code"/>
                        <a:ea typeface="Fira Code"/>
                        <a:cs typeface="Fira Code"/>
                        <a:sym typeface="Fira Code"/>
                      </a:endParaRPr>
                    </a:p>
                  </a:txBody>
                  <a:tcPr marT="0" marB="0" marR="0" marL="72000" anchor="ctr"/>
                </a:tc>
                <a:tc>
                  <a:txBody>
                    <a:bodyPr/>
                    <a:lstStyle/>
                    <a:p>
                      <a:pPr indent="0" lvl="0" marL="0" rtl="0" algn="l">
                        <a:lnSpc>
                          <a:spcPct val="115000"/>
                        </a:lnSpc>
                        <a:spcBef>
                          <a:spcPts val="1200"/>
                        </a:spcBef>
                        <a:spcAft>
                          <a:spcPts val="1200"/>
                        </a:spcAft>
                        <a:buNone/>
                      </a:pPr>
                      <a:r>
                        <a:rPr lang="zh-CN">
                          <a:latin typeface="Fira Code"/>
                          <a:ea typeface="Fira Code"/>
                          <a:cs typeface="Fira Code"/>
                          <a:sym typeface="Fira Code"/>
                        </a:rPr>
                        <a:t>lui  x1,4</a:t>
                      </a:r>
                      <a:endParaRPr>
                        <a:latin typeface="Fira Code"/>
                        <a:ea typeface="Fira Code"/>
                        <a:cs typeface="Fira Code"/>
                        <a:sym typeface="Fira Code"/>
                      </a:endParaRPr>
                    </a:p>
                  </a:txBody>
                  <a:tcPr marT="0" marB="0" marR="0" marL="72000" anchor="ctr"/>
                </a:tc>
                <a:tc>
                  <a:txBody>
                    <a:bodyPr/>
                    <a:lstStyle/>
                    <a:p>
                      <a:pPr indent="0" lvl="0" marL="0" rtl="0" algn="l">
                        <a:lnSpc>
                          <a:spcPct val="115000"/>
                        </a:lnSpc>
                        <a:spcBef>
                          <a:spcPts val="1200"/>
                        </a:spcBef>
                        <a:spcAft>
                          <a:spcPts val="1200"/>
                        </a:spcAft>
                        <a:buNone/>
                      </a:pPr>
                      <a:r>
                        <a:rPr lang="zh-CN">
                          <a:latin typeface="Fira Code"/>
                          <a:ea typeface="Fira Code"/>
                          <a:cs typeface="Fira Code"/>
                          <a:sym typeface="Fira Code"/>
                        </a:rPr>
                        <a:t>　</a:t>
                      </a:r>
                      <a:endParaRPr>
                        <a:latin typeface="Fira Code"/>
                        <a:ea typeface="Fira Code"/>
                        <a:cs typeface="Fira Code"/>
                        <a:sym typeface="Fira Code"/>
                      </a:endParaRPr>
                    </a:p>
                  </a:txBody>
                  <a:tcPr marT="0" marB="0" marR="0" marL="72000" anchor="ctr"/>
                </a:tc>
              </a:tr>
              <a:tr h="279575">
                <a:tc>
                  <a:txBody>
                    <a:bodyPr/>
                    <a:lstStyle/>
                    <a:p>
                      <a:pPr indent="0" lvl="0" marL="0" rtl="0" algn="l">
                        <a:lnSpc>
                          <a:spcPct val="115000"/>
                        </a:lnSpc>
                        <a:spcBef>
                          <a:spcPts val="1200"/>
                        </a:spcBef>
                        <a:spcAft>
                          <a:spcPts val="1200"/>
                        </a:spcAft>
                        <a:buNone/>
                      </a:pPr>
                      <a:r>
                        <a:rPr lang="zh-CN">
                          <a:latin typeface="Fira Code"/>
                          <a:ea typeface="Fira Code"/>
                          <a:cs typeface="Fira Code"/>
                          <a:sym typeface="Fira Code"/>
                        </a:rPr>
                        <a:t>17</a:t>
                      </a:r>
                      <a:endParaRPr>
                        <a:latin typeface="Fira Code"/>
                        <a:ea typeface="Fira Code"/>
                        <a:cs typeface="Fira Code"/>
                        <a:sym typeface="Fira Code"/>
                      </a:endParaRPr>
                    </a:p>
                  </a:txBody>
                  <a:tcPr marT="0" marB="0" marR="0" marL="72000" anchor="ctr"/>
                </a:tc>
                <a:tc>
                  <a:txBody>
                    <a:bodyPr/>
                    <a:lstStyle/>
                    <a:p>
                      <a:pPr indent="0" lvl="0" marL="0" rtl="0" algn="l">
                        <a:lnSpc>
                          <a:spcPct val="115000"/>
                        </a:lnSpc>
                        <a:spcBef>
                          <a:spcPts val="1200"/>
                        </a:spcBef>
                        <a:spcAft>
                          <a:spcPts val="1200"/>
                        </a:spcAft>
                        <a:buNone/>
                      </a:pPr>
                      <a:r>
                        <a:rPr lang="zh-CN" sz="1300">
                          <a:solidFill>
                            <a:schemeClr val="dk1"/>
                          </a:solidFill>
                          <a:latin typeface="Fira Code"/>
                          <a:ea typeface="Fira Code"/>
                          <a:cs typeface="Fira Code"/>
                          <a:sym typeface="Fira Code"/>
                        </a:rPr>
                        <a:t>00c000ef</a:t>
                      </a:r>
                      <a:endParaRPr>
                        <a:latin typeface="Fira Code"/>
                        <a:ea typeface="Fira Code"/>
                        <a:cs typeface="Fira Code"/>
                        <a:sym typeface="Fira Code"/>
                      </a:endParaRPr>
                    </a:p>
                  </a:txBody>
                  <a:tcPr marT="0" marB="0" marR="0" marL="72000" anchor="ctr"/>
                </a:tc>
                <a:tc>
                  <a:txBody>
                    <a:bodyPr/>
                    <a:lstStyle/>
                    <a:p>
                      <a:pPr indent="0" lvl="0" marL="0" rtl="0" algn="l">
                        <a:lnSpc>
                          <a:spcPct val="115000"/>
                        </a:lnSpc>
                        <a:spcBef>
                          <a:spcPts val="1200"/>
                        </a:spcBef>
                        <a:spcAft>
                          <a:spcPts val="1200"/>
                        </a:spcAft>
                        <a:buNone/>
                      </a:pPr>
                      <a:r>
                        <a:rPr lang="zh-CN">
                          <a:latin typeface="Fira Code"/>
                          <a:ea typeface="Fira Code"/>
                          <a:cs typeface="Fira Code"/>
                          <a:sym typeface="Fira Code"/>
                        </a:rPr>
                        <a:t>44</a:t>
                      </a:r>
                      <a:endParaRPr>
                        <a:latin typeface="Fira Code"/>
                        <a:ea typeface="Fira Code"/>
                        <a:cs typeface="Fira Code"/>
                        <a:sym typeface="Fira Code"/>
                      </a:endParaRPr>
                    </a:p>
                  </a:txBody>
                  <a:tcPr marT="0" marB="0" marR="0" marL="72000" anchor="ctr"/>
                </a:tc>
                <a:tc>
                  <a:txBody>
                    <a:bodyPr/>
                    <a:lstStyle/>
                    <a:p>
                      <a:pPr indent="0" lvl="0" marL="0" rtl="0" algn="l">
                        <a:lnSpc>
                          <a:spcPct val="115000"/>
                        </a:lnSpc>
                        <a:spcBef>
                          <a:spcPts val="1200"/>
                        </a:spcBef>
                        <a:spcAft>
                          <a:spcPts val="1200"/>
                        </a:spcAft>
                        <a:buNone/>
                      </a:pPr>
                      <a:r>
                        <a:rPr lang="zh-CN">
                          <a:latin typeface="Fira Code"/>
                          <a:ea typeface="Fira Code"/>
                          <a:cs typeface="Fira Code"/>
                          <a:sym typeface="Fira Code"/>
                        </a:rPr>
                        <a:t>　</a:t>
                      </a:r>
                      <a:endParaRPr>
                        <a:latin typeface="Fira Code"/>
                        <a:ea typeface="Fira Code"/>
                        <a:cs typeface="Fira Code"/>
                        <a:sym typeface="Fira Code"/>
                      </a:endParaRPr>
                    </a:p>
                  </a:txBody>
                  <a:tcPr marT="0" marB="0" marR="0" marL="72000" anchor="ctr"/>
                </a:tc>
                <a:tc>
                  <a:txBody>
                    <a:bodyPr/>
                    <a:lstStyle/>
                    <a:p>
                      <a:pPr indent="0" lvl="0" marL="0" rtl="0" algn="l">
                        <a:lnSpc>
                          <a:spcPct val="115000"/>
                        </a:lnSpc>
                        <a:spcBef>
                          <a:spcPts val="1200"/>
                        </a:spcBef>
                        <a:spcAft>
                          <a:spcPts val="1200"/>
                        </a:spcAft>
                        <a:buNone/>
                      </a:pPr>
                      <a:r>
                        <a:rPr lang="zh-CN" sz="1300">
                          <a:solidFill>
                            <a:schemeClr val="dk1"/>
                          </a:solidFill>
                          <a:latin typeface="Fira Code"/>
                          <a:ea typeface="Fira Code"/>
                          <a:cs typeface="Fira Code"/>
                          <a:sym typeface="Fira Code"/>
                        </a:rPr>
                        <a:t>jal  x1,12</a:t>
                      </a:r>
                      <a:endParaRPr>
                        <a:latin typeface="Fira Code"/>
                        <a:ea typeface="Fira Code"/>
                        <a:cs typeface="Fira Code"/>
                        <a:sym typeface="Fira Code"/>
                      </a:endParaRPr>
                    </a:p>
                  </a:txBody>
                  <a:tcPr marT="0" marB="0" marR="0" marL="72000" anchor="ctr"/>
                </a:tc>
                <a:tc>
                  <a:txBody>
                    <a:bodyPr/>
                    <a:lstStyle/>
                    <a:p>
                      <a:pPr indent="0" lvl="0" marL="0" rtl="0" algn="l">
                        <a:lnSpc>
                          <a:spcPct val="115000"/>
                        </a:lnSpc>
                        <a:spcBef>
                          <a:spcPts val="1200"/>
                        </a:spcBef>
                        <a:spcAft>
                          <a:spcPts val="1200"/>
                        </a:spcAft>
                        <a:buNone/>
                      </a:pPr>
                      <a:r>
                        <a:rPr lang="zh-CN">
                          <a:latin typeface="Fira Code"/>
                          <a:ea typeface="Fira Code"/>
                          <a:cs typeface="Fira Code"/>
                          <a:sym typeface="Fira Code"/>
                        </a:rPr>
                        <a:t>　</a:t>
                      </a:r>
                      <a:endParaRPr>
                        <a:latin typeface="Fira Code"/>
                        <a:ea typeface="Fira Code"/>
                        <a:cs typeface="Fira Code"/>
                        <a:sym typeface="Fira Code"/>
                      </a:endParaRPr>
                    </a:p>
                  </a:txBody>
                  <a:tcPr marT="0" marB="0" marR="0" marL="72000" anchor="ctr"/>
                </a:tc>
              </a:tr>
              <a:tr h="279575">
                <a:tc>
                  <a:txBody>
                    <a:bodyPr/>
                    <a:lstStyle/>
                    <a:p>
                      <a:pPr indent="0" lvl="0" marL="0" rtl="0" algn="l">
                        <a:lnSpc>
                          <a:spcPct val="115000"/>
                        </a:lnSpc>
                        <a:spcBef>
                          <a:spcPts val="1200"/>
                        </a:spcBef>
                        <a:spcAft>
                          <a:spcPts val="1200"/>
                        </a:spcAft>
                        <a:buNone/>
                      </a:pPr>
                      <a:r>
                        <a:rPr lang="zh-CN">
                          <a:latin typeface="Fira Code"/>
                          <a:ea typeface="Fira Code"/>
                          <a:cs typeface="Fira Code"/>
                          <a:sym typeface="Fira Code"/>
                        </a:rPr>
                        <a:t>18</a:t>
                      </a:r>
                      <a:endParaRPr>
                        <a:latin typeface="Fira Code"/>
                        <a:ea typeface="Fira Code"/>
                        <a:cs typeface="Fira Code"/>
                        <a:sym typeface="Fira Code"/>
                      </a:endParaRPr>
                    </a:p>
                  </a:txBody>
                  <a:tcPr marT="0" marB="0" marR="0" marL="72000" anchor="ctr"/>
                </a:tc>
                <a:tc>
                  <a:txBody>
                    <a:bodyPr/>
                    <a:lstStyle/>
                    <a:p>
                      <a:pPr indent="0" lvl="0" marL="0" rtl="0" algn="l">
                        <a:spcBef>
                          <a:spcPts val="1200"/>
                        </a:spcBef>
                        <a:spcAft>
                          <a:spcPts val="1200"/>
                        </a:spcAft>
                        <a:buNone/>
                      </a:pPr>
                      <a:r>
                        <a:rPr lang="zh-CN">
                          <a:solidFill>
                            <a:schemeClr val="dk1"/>
                          </a:solidFill>
                          <a:latin typeface="Fira Code"/>
                          <a:ea typeface="Fira Code"/>
                          <a:cs typeface="Fira Code"/>
                          <a:sym typeface="Fira Code"/>
                        </a:rPr>
                        <a:t>00000013</a:t>
                      </a:r>
                      <a:endParaRPr>
                        <a:latin typeface="Fira Code"/>
                        <a:ea typeface="Fira Code"/>
                        <a:cs typeface="Fira Code"/>
                        <a:sym typeface="Fira Code"/>
                      </a:endParaRPr>
                    </a:p>
                  </a:txBody>
                  <a:tcPr marT="0" marB="0" marR="0" marL="72000" anchor="ctr"/>
                </a:tc>
                <a:tc>
                  <a:txBody>
                    <a:bodyPr/>
                    <a:lstStyle/>
                    <a:p>
                      <a:pPr indent="0" lvl="0" marL="0" rtl="0" algn="l">
                        <a:lnSpc>
                          <a:spcPct val="115000"/>
                        </a:lnSpc>
                        <a:spcBef>
                          <a:spcPts val="1200"/>
                        </a:spcBef>
                        <a:spcAft>
                          <a:spcPts val="1200"/>
                        </a:spcAft>
                        <a:buNone/>
                      </a:pPr>
                      <a:r>
                        <a:rPr lang="zh-CN">
                          <a:latin typeface="Fira Code"/>
                          <a:ea typeface="Fira Code"/>
                          <a:cs typeface="Fira Code"/>
                          <a:sym typeface="Fira Code"/>
                        </a:rPr>
                        <a:t>48</a:t>
                      </a:r>
                      <a:endParaRPr>
                        <a:latin typeface="Fira Code"/>
                        <a:ea typeface="Fira Code"/>
                        <a:cs typeface="Fira Code"/>
                        <a:sym typeface="Fira Code"/>
                      </a:endParaRPr>
                    </a:p>
                  </a:txBody>
                  <a:tcPr marT="0" marB="0" marR="0" marL="72000" anchor="ctr"/>
                </a:tc>
                <a:tc>
                  <a:txBody>
                    <a:bodyPr/>
                    <a:lstStyle/>
                    <a:p>
                      <a:pPr indent="0" lvl="0" marL="0" rtl="0" algn="l">
                        <a:lnSpc>
                          <a:spcPct val="115000"/>
                        </a:lnSpc>
                        <a:spcBef>
                          <a:spcPts val="1200"/>
                        </a:spcBef>
                        <a:spcAft>
                          <a:spcPts val="1200"/>
                        </a:spcAft>
                        <a:buNone/>
                      </a:pPr>
                      <a:r>
                        <a:rPr lang="zh-CN">
                          <a:latin typeface="Fira Code"/>
                          <a:ea typeface="Fira Code"/>
                          <a:cs typeface="Fira Code"/>
                          <a:sym typeface="Fira Code"/>
                        </a:rPr>
                        <a:t>　</a:t>
                      </a:r>
                      <a:endParaRPr>
                        <a:latin typeface="Fira Code"/>
                        <a:ea typeface="Fira Code"/>
                        <a:cs typeface="Fira Code"/>
                        <a:sym typeface="Fira Code"/>
                      </a:endParaRPr>
                    </a:p>
                  </a:txBody>
                  <a:tcPr marT="0" marB="0" marR="0" marL="72000" anchor="ctr"/>
                </a:tc>
                <a:tc>
                  <a:txBody>
                    <a:bodyPr/>
                    <a:lstStyle/>
                    <a:p>
                      <a:pPr indent="0" lvl="0" marL="0" rtl="0" algn="l">
                        <a:spcBef>
                          <a:spcPts val="1200"/>
                        </a:spcBef>
                        <a:spcAft>
                          <a:spcPts val="1200"/>
                        </a:spcAft>
                        <a:buNone/>
                      </a:pPr>
                      <a:r>
                        <a:rPr lang="zh-CN">
                          <a:solidFill>
                            <a:schemeClr val="dk1"/>
                          </a:solidFill>
                          <a:latin typeface="Fira Code"/>
                          <a:ea typeface="Fira Code"/>
                          <a:cs typeface="Fira Code"/>
                          <a:sym typeface="Fira Code"/>
                        </a:rPr>
                        <a:t>addi x0,x0,0</a:t>
                      </a:r>
                      <a:endParaRPr>
                        <a:latin typeface="Fira Code"/>
                        <a:ea typeface="Fira Code"/>
                        <a:cs typeface="Fira Code"/>
                        <a:sym typeface="Fira Code"/>
                      </a:endParaRPr>
                    </a:p>
                  </a:txBody>
                  <a:tcPr marT="0" marB="0" marR="0" marL="72000" anchor="ctr"/>
                </a:tc>
                <a:tc>
                  <a:txBody>
                    <a:bodyPr/>
                    <a:lstStyle/>
                    <a:p>
                      <a:pPr indent="0" lvl="0" marL="0" rtl="0" algn="l">
                        <a:lnSpc>
                          <a:spcPct val="115000"/>
                        </a:lnSpc>
                        <a:spcBef>
                          <a:spcPts val="1200"/>
                        </a:spcBef>
                        <a:spcAft>
                          <a:spcPts val="1200"/>
                        </a:spcAft>
                        <a:buNone/>
                      </a:pPr>
                      <a:r>
                        <a:rPr lang="zh-CN">
                          <a:latin typeface="Fira Code"/>
                          <a:ea typeface="Fira Code"/>
                          <a:cs typeface="Fira Code"/>
                          <a:sym typeface="Fira Code"/>
                        </a:rPr>
                        <a:t>　</a:t>
                      </a:r>
                      <a:endParaRPr>
                        <a:latin typeface="Fira Code"/>
                        <a:ea typeface="Fira Code"/>
                        <a:cs typeface="Fira Code"/>
                        <a:sym typeface="Fira Code"/>
                      </a:endParaRPr>
                    </a:p>
                  </a:txBody>
                  <a:tcPr marT="0" marB="0" marR="0" marL="72000" anchor="ctr"/>
                </a:tc>
              </a:tr>
              <a:tr h="279575">
                <a:tc>
                  <a:txBody>
                    <a:bodyPr/>
                    <a:lstStyle/>
                    <a:p>
                      <a:pPr indent="0" lvl="0" marL="0" rtl="0" algn="l">
                        <a:lnSpc>
                          <a:spcPct val="115000"/>
                        </a:lnSpc>
                        <a:spcBef>
                          <a:spcPts val="1200"/>
                        </a:spcBef>
                        <a:spcAft>
                          <a:spcPts val="1200"/>
                        </a:spcAft>
                        <a:buNone/>
                      </a:pPr>
                      <a:r>
                        <a:rPr lang="zh-CN">
                          <a:latin typeface="Fira Code"/>
                          <a:ea typeface="Fira Code"/>
                          <a:cs typeface="Fira Code"/>
                          <a:sym typeface="Fira Code"/>
                        </a:rPr>
                        <a:t>19</a:t>
                      </a:r>
                      <a:endParaRPr>
                        <a:latin typeface="Fira Code"/>
                        <a:ea typeface="Fira Code"/>
                        <a:cs typeface="Fira Code"/>
                        <a:sym typeface="Fira Code"/>
                      </a:endParaRPr>
                    </a:p>
                  </a:txBody>
                  <a:tcPr marT="0" marB="0" marR="0" marL="72000" anchor="ctr">
                    <a:lnB cap="flat" cmpd="sng" w="9525">
                      <a:solidFill>
                        <a:srgbClr val="9E9E9E"/>
                      </a:solidFill>
                      <a:prstDash val="solid"/>
                      <a:round/>
                      <a:headEnd len="sm" w="sm" type="none"/>
                      <a:tailEnd len="sm" w="sm" type="none"/>
                    </a:lnB>
                  </a:tcPr>
                </a:tc>
                <a:tc>
                  <a:txBody>
                    <a:bodyPr/>
                    <a:lstStyle/>
                    <a:p>
                      <a:pPr indent="0" lvl="0" marL="0" rtl="0" algn="l">
                        <a:spcBef>
                          <a:spcPts val="1200"/>
                        </a:spcBef>
                        <a:spcAft>
                          <a:spcPts val="1200"/>
                        </a:spcAft>
                        <a:buNone/>
                      </a:pPr>
                      <a:r>
                        <a:rPr lang="zh-CN">
                          <a:solidFill>
                            <a:schemeClr val="dk1"/>
                          </a:solidFill>
                          <a:latin typeface="Fira Code"/>
                          <a:ea typeface="Fira Code"/>
                          <a:cs typeface="Fira Code"/>
                          <a:sym typeface="Fira Code"/>
                        </a:rPr>
                        <a:t>00000013</a:t>
                      </a:r>
                      <a:endParaRPr>
                        <a:latin typeface="Fira Code"/>
                        <a:ea typeface="Fira Code"/>
                        <a:cs typeface="Fira Code"/>
                        <a:sym typeface="Fira Code"/>
                      </a:endParaRPr>
                    </a:p>
                  </a:txBody>
                  <a:tcPr marT="0" marB="0" marR="0" marL="72000" anchor="ctr">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CN">
                          <a:latin typeface="Fira Code"/>
                          <a:ea typeface="Fira Code"/>
                          <a:cs typeface="Fira Code"/>
                          <a:sym typeface="Fira Code"/>
                        </a:rPr>
                        <a:t>4C</a:t>
                      </a:r>
                      <a:endParaRPr>
                        <a:latin typeface="Fira Code"/>
                        <a:ea typeface="Fira Code"/>
                        <a:cs typeface="Fira Code"/>
                        <a:sym typeface="Fira Code"/>
                      </a:endParaRPr>
                    </a:p>
                  </a:txBody>
                  <a:tcPr marT="0" marB="0" marR="0" marL="72000" anchor="ctr">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CN">
                          <a:latin typeface="Fira Code"/>
                          <a:ea typeface="Fira Code"/>
                          <a:cs typeface="Fira Code"/>
                          <a:sym typeface="Fira Code"/>
                        </a:rPr>
                        <a:t>　</a:t>
                      </a:r>
                      <a:endParaRPr>
                        <a:latin typeface="Fira Code"/>
                        <a:ea typeface="Fira Code"/>
                        <a:cs typeface="Fira Code"/>
                        <a:sym typeface="Fira Code"/>
                      </a:endParaRPr>
                    </a:p>
                  </a:txBody>
                  <a:tcPr marT="0" marB="0" marR="0" marL="72000" anchor="ctr">
                    <a:lnB cap="flat" cmpd="sng" w="9525">
                      <a:solidFill>
                        <a:srgbClr val="9E9E9E"/>
                      </a:solidFill>
                      <a:prstDash val="solid"/>
                      <a:round/>
                      <a:headEnd len="sm" w="sm" type="none"/>
                      <a:tailEnd len="sm" w="sm" type="none"/>
                    </a:lnB>
                  </a:tcPr>
                </a:tc>
                <a:tc>
                  <a:txBody>
                    <a:bodyPr/>
                    <a:lstStyle/>
                    <a:p>
                      <a:pPr indent="0" lvl="0" marL="0" rtl="0" algn="l">
                        <a:spcBef>
                          <a:spcPts val="1200"/>
                        </a:spcBef>
                        <a:spcAft>
                          <a:spcPts val="1200"/>
                        </a:spcAft>
                        <a:buNone/>
                      </a:pPr>
                      <a:r>
                        <a:rPr lang="zh-CN">
                          <a:solidFill>
                            <a:schemeClr val="dk1"/>
                          </a:solidFill>
                          <a:latin typeface="Fira Code"/>
                          <a:ea typeface="Fira Code"/>
                          <a:cs typeface="Fira Code"/>
                          <a:sym typeface="Fira Code"/>
                        </a:rPr>
                        <a:t>addi x0,x0,0</a:t>
                      </a:r>
                      <a:endParaRPr>
                        <a:latin typeface="Fira Code"/>
                        <a:ea typeface="Fira Code"/>
                        <a:cs typeface="Fira Code"/>
                        <a:sym typeface="Fira Code"/>
                      </a:endParaRPr>
                    </a:p>
                  </a:txBody>
                  <a:tcPr marT="0" marB="0" marR="0" marL="72000" anchor="ctr">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CN">
                          <a:latin typeface="Fira Code"/>
                          <a:ea typeface="Fira Code"/>
                          <a:cs typeface="Fira Code"/>
                          <a:sym typeface="Fira Code"/>
                        </a:rPr>
                        <a:t>　</a:t>
                      </a:r>
                      <a:endParaRPr>
                        <a:latin typeface="Fira Code"/>
                        <a:ea typeface="Fira Code"/>
                        <a:cs typeface="Fira Code"/>
                        <a:sym typeface="Fira Code"/>
                      </a:endParaRPr>
                    </a:p>
                  </a:txBody>
                  <a:tcPr marT="0" marB="0" marR="0" marL="72000" anchor="ctr">
                    <a:lnB cap="flat" cmpd="sng" w="9525">
                      <a:solidFill>
                        <a:srgbClr val="9E9E9E"/>
                      </a:solidFill>
                      <a:prstDash val="solid"/>
                      <a:round/>
                      <a:headEnd len="sm" w="sm" type="none"/>
                      <a:tailEnd len="sm" w="sm" type="none"/>
                    </a:lnB>
                  </a:tcPr>
                </a:tc>
              </a:tr>
              <a:tr h="279575">
                <a:tc>
                  <a:txBody>
                    <a:bodyPr/>
                    <a:lstStyle/>
                    <a:p>
                      <a:pPr indent="0" lvl="0" marL="0" rtl="0" algn="l">
                        <a:lnSpc>
                          <a:spcPct val="115000"/>
                        </a:lnSpc>
                        <a:spcBef>
                          <a:spcPts val="1200"/>
                        </a:spcBef>
                        <a:spcAft>
                          <a:spcPts val="1200"/>
                        </a:spcAft>
                        <a:buNone/>
                      </a:pPr>
                      <a:r>
                        <a:rPr lang="zh-CN">
                          <a:latin typeface="Fira Code"/>
                          <a:ea typeface="Fira Code"/>
                          <a:cs typeface="Fira Code"/>
                          <a:sym typeface="Fira Code"/>
                        </a:rPr>
                        <a:t>20</a:t>
                      </a:r>
                      <a:endParaRPr>
                        <a:latin typeface="Fira Code"/>
                        <a:ea typeface="Fira Code"/>
                        <a:cs typeface="Fira Code"/>
                        <a:sym typeface="Fira Code"/>
                      </a:endParaRPr>
                    </a:p>
                  </a:txBody>
                  <a:tcPr marT="0" marB="0" marR="0" marL="720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CN">
                          <a:latin typeface="Fira Code"/>
                          <a:ea typeface="Fira Code"/>
                          <a:cs typeface="Fira Code"/>
                          <a:sym typeface="Fira Code"/>
                        </a:rPr>
                        <a:t>ffff0097</a:t>
                      </a:r>
                      <a:endParaRPr>
                        <a:latin typeface="Fira Code"/>
                        <a:ea typeface="Fira Code"/>
                        <a:cs typeface="Fira Code"/>
                        <a:sym typeface="Fira Code"/>
                      </a:endParaRPr>
                    </a:p>
                  </a:txBody>
                  <a:tcPr marT="0" marB="0" marR="0" marL="720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CN">
                          <a:latin typeface="Fira Code"/>
                          <a:ea typeface="Fira Code"/>
                          <a:cs typeface="Fira Code"/>
                          <a:sym typeface="Fira Code"/>
                        </a:rPr>
                        <a:t>50</a:t>
                      </a:r>
                      <a:endParaRPr>
                        <a:latin typeface="Fira Code"/>
                        <a:ea typeface="Fira Code"/>
                        <a:cs typeface="Fira Code"/>
                        <a:sym typeface="Fira Code"/>
                      </a:endParaRPr>
                    </a:p>
                  </a:txBody>
                  <a:tcPr marT="0" marB="0" marR="0" marL="720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CN">
                          <a:latin typeface="Fira Code"/>
                          <a:ea typeface="Fira Code"/>
                          <a:cs typeface="Fira Code"/>
                          <a:sym typeface="Fira Code"/>
                        </a:rPr>
                        <a:t>　</a:t>
                      </a:r>
                      <a:endParaRPr>
                        <a:latin typeface="Fira Code"/>
                        <a:ea typeface="Fira Code"/>
                        <a:cs typeface="Fira Code"/>
                        <a:sym typeface="Fira Code"/>
                      </a:endParaRPr>
                    </a:p>
                  </a:txBody>
                  <a:tcPr marT="0" marB="0" marR="0" marL="720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CN">
                          <a:latin typeface="Fira Code"/>
                          <a:ea typeface="Fira Code"/>
                          <a:cs typeface="Fira Code"/>
                          <a:sym typeface="Fira Code"/>
                        </a:rPr>
                        <a:t>auipc x1, 0xffff0</a:t>
                      </a:r>
                      <a:endParaRPr>
                        <a:latin typeface="Fira Code"/>
                        <a:ea typeface="Fira Code"/>
                        <a:cs typeface="Fira Code"/>
                        <a:sym typeface="Fira Code"/>
                      </a:endParaRPr>
                    </a:p>
                  </a:txBody>
                  <a:tcPr marT="0" marB="0" marR="0" marL="720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CN">
                          <a:latin typeface="Fira Code"/>
                          <a:ea typeface="Fira Code"/>
                          <a:cs typeface="Fira Code"/>
                          <a:sym typeface="Fira Code"/>
                        </a:rPr>
                        <a:t>　</a:t>
                      </a:r>
                      <a:endParaRPr>
                        <a:latin typeface="Fira Code"/>
                        <a:ea typeface="Fira Code"/>
                        <a:cs typeface="Fira Code"/>
                        <a:sym typeface="Fira Code"/>
                      </a:endParaRPr>
                    </a:p>
                  </a:txBody>
                  <a:tcPr marT="0" marB="0" marR="0" marL="720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88900">
                <a:tc>
                  <a:txBody>
                    <a:bodyPr/>
                    <a:lstStyle/>
                    <a:p>
                      <a:pPr indent="0" lvl="0" marL="0" rtl="0" algn="l">
                        <a:lnSpc>
                          <a:spcPct val="115000"/>
                        </a:lnSpc>
                        <a:spcBef>
                          <a:spcPts val="1200"/>
                        </a:spcBef>
                        <a:spcAft>
                          <a:spcPts val="1200"/>
                        </a:spcAft>
                        <a:buNone/>
                      </a:pPr>
                      <a:r>
                        <a:rPr lang="zh-CN">
                          <a:latin typeface="Fira Code"/>
                          <a:ea typeface="Fira Code"/>
                          <a:cs typeface="Fira Code"/>
                          <a:sym typeface="Fira Code"/>
                        </a:rPr>
                        <a:t>21</a:t>
                      </a:r>
                      <a:endParaRPr>
                        <a:latin typeface="Fira Code"/>
                        <a:ea typeface="Fira Code"/>
                        <a:cs typeface="Fira Code"/>
                        <a:sym typeface="Fira Code"/>
                      </a:endParaRPr>
                    </a:p>
                  </a:txBody>
                  <a:tcPr marT="0" marB="0" marR="0" marL="720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CN">
                          <a:latin typeface="Fira Code"/>
                          <a:ea typeface="Fira Code"/>
                          <a:cs typeface="Fira Code"/>
                          <a:sym typeface="Fira Code"/>
                        </a:rPr>
                        <a:t>0223c433</a:t>
                      </a:r>
                      <a:endParaRPr>
                        <a:latin typeface="Fira Code"/>
                        <a:ea typeface="Fira Code"/>
                        <a:cs typeface="Fira Code"/>
                        <a:sym typeface="Fira Code"/>
                      </a:endParaRPr>
                    </a:p>
                  </a:txBody>
                  <a:tcPr marT="0" marB="0" marR="0" marL="720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CN">
                          <a:latin typeface="Fira Code"/>
                          <a:ea typeface="Fira Code"/>
                          <a:cs typeface="Fira Code"/>
                          <a:sym typeface="Fira Code"/>
                        </a:rPr>
                        <a:t>54</a:t>
                      </a:r>
                      <a:endParaRPr>
                        <a:latin typeface="Fira Code"/>
                        <a:ea typeface="Fira Code"/>
                        <a:cs typeface="Fira Code"/>
                        <a:sym typeface="Fira Code"/>
                      </a:endParaRPr>
                    </a:p>
                  </a:txBody>
                  <a:tcPr marT="0" marB="0" marR="0" marL="720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CN">
                          <a:latin typeface="Fira Code"/>
                          <a:ea typeface="Fira Code"/>
                          <a:cs typeface="Fira Code"/>
                          <a:sym typeface="Fira Code"/>
                        </a:rPr>
                        <a:t>　</a:t>
                      </a:r>
                      <a:endParaRPr>
                        <a:latin typeface="Fira Code"/>
                        <a:ea typeface="Fira Code"/>
                        <a:cs typeface="Fira Code"/>
                        <a:sym typeface="Fira Code"/>
                      </a:endParaRPr>
                    </a:p>
                  </a:txBody>
                  <a:tcPr marT="0" marB="0" marR="0" marL="720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CN">
                          <a:latin typeface="Fira Code"/>
                          <a:ea typeface="Fira Code"/>
                          <a:cs typeface="Fira Code"/>
                          <a:sym typeface="Fira Code"/>
                        </a:rPr>
                        <a:t>div x8, x7, x2</a:t>
                      </a:r>
                      <a:endParaRPr>
                        <a:latin typeface="Fira Code"/>
                        <a:ea typeface="Fira Code"/>
                        <a:cs typeface="Fira Code"/>
                        <a:sym typeface="Fira Code"/>
                      </a:endParaRPr>
                    </a:p>
                  </a:txBody>
                  <a:tcPr marT="0" marB="0" marR="0" marL="720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CN">
                          <a:latin typeface="Fira Code"/>
                          <a:ea typeface="Fira Code"/>
                          <a:cs typeface="Fira Code"/>
                          <a:sym typeface="Fira Code"/>
                        </a:rPr>
                        <a:t>　</a:t>
                      </a:r>
                      <a:endParaRPr>
                        <a:latin typeface="Fira Code"/>
                        <a:ea typeface="Fira Code"/>
                        <a:cs typeface="Fira Code"/>
                        <a:sym typeface="Fira Code"/>
                      </a:endParaRPr>
                    </a:p>
                  </a:txBody>
                  <a:tcPr marT="0" marB="0" marR="0" marL="720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61325">
                <a:tc>
                  <a:txBody>
                    <a:bodyPr/>
                    <a:lstStyle/>
                    <a:p>
                      <a:pPr indent="0" lvl="0" marL="0" rtl="0" algn="l">
                        <a:lnSpc>
                          <a:spcPct val="115000"/>
                        </a:lnSpc>
                        <a:spcBef>
                          <a:spcPts val="1200"/>
                        </a:spcBef>
                        <a:spcAft>
                          <a:spcPts val="1200"/>
                        </a:spcAft>
                        <a:buNone/>
                      </a:pPr>
                      <a:r>
                        <a:rPr lang="zh-CN">
                          <a:latin typeface="Fira Code"/>
                          <a:ea typeface="Fira Code"/>
                          <a:cs typeface="Fira Code"/>
                          <a:sym typeface="Fira Code"/>
                        </a:rPr>
                        <a:t>22</a:t>
                      </a:r>
                      <a:endParaRPr>
                        <a:latin typeface="Fira Code"/>
                        <a:ea typeface="Fira Code"/>
                        <a:cs typeface="Fira Code"/>
                        <a:sym typeface="Fira Code"/>
                      </a:endParaRPr>
                    </a:p>
                  </a:txBody>
                  <a:tcPr marT="0" marB="0" marR="0" marL="720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CN">
                          <a:latin typeface="Fira Code"/>
                          <a:ea typeface="Fira Code"/>
                          <a:cs typeface="Fira Code"/>
                          <a:sym typeface="Fira Code"/>
                        </a:rPr>
                        <a:t>025204b3</a:t>
                      </a:r>
                      <a:endParaRPr>
                        <a:latin typeface="Fira Code"/>
                        <a:ea typeface="Fira Code"/>
                        <a:cs typeface="Fira Code"/>
                        <a:sym typeface="Fira Code"/>
                      </a:endParaRPr>
                    </a:p>
                  </a:txBody>
                  <a:tcPr marT="0" marB="0" marR="0" marL="720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CN">
                          <a:latin typeface="Fira Code"/>
                          <a:ea typeface="Fira Code"/>
                          <a:cs typeface="Fira Code"/>
                          <a:sym typeface="Fira Code"/>
                        </a:rPr>
                        <a:t>58</a:t>
                      </a:r>
                      <a:endParaRPr>
                        <a:latin typeface="Fira Code"/>
                        <a:ea typeface="Fira Code"/>
                        <a:cs typeface="Fira Code"/>
                        <a:sym typeface="Fira Code"/>
                      </a:endParaRPr>
                    </a:p>
                  </a:txBody>
                  <a:tcPr marT="0" marB="0" marR="0" marL="720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CN">
                          <a:latin typeface="Fira Code"/>
                          <a:ea typeface="Fira Code"/>
                          <a:cs typeface="Fira Code"/>
                          <a:sym typeface="Fira Code"/>
                        </a:rPr>
                        <a:t>　</a:t>
                      </a:r>
                      <a:endParaRPr>
                        <a:latin typeface="Fira Code"/>
                        <a:ea typeface="Fira Code"/>
                        <a:cs typeface="Fira Code"/>
                        <a:sym typeface="Fira Code"/>
                      </a:endParaRPr>
                    </a:p>
                  </a:txBody>
                  <a:tcPr marT="0" marB="0" marR="0" marL="720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CN">
                          <a:latin typeface="Fira Code"/>
                          <a:ea typeface="Fira Code"/>
                          <a:cs typeface="Fira Code"/>
                          <a:sym typeface="Fira Code"/>
                        </a:rPr>
                        <a:t>mul x9, x4, x5</a:t>
                      </a:r>
                      <a:endParaRPr>
                        <a:latin typeface="Fira Code"/>
                        <a:ea typeface="Fira Code"/>
                        <a:cs typeface="Fira Code"/>
                        <a:sym typeface="Fira Code"/>
                      </a:endParaRPr>
                    </a:p>
                  </a:txBody>
                  <a:tcPr marT="0" marB="0" marR="0" marL="720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CN">
                          <a:latin typeface="Fira Code"/>
                          <a:ea typeface="Fira Code"/>
                          <a:cs typeface="Fira Code"/>
                          <a:sym typeface="Fira Code"/>
                        </a:rPr>
                        <a:t>St. Ha./RAW/WAW</a:t>
                      </a:r>
                      <a:endParaRPr>
                        <a:latin typeface="Fira Code"/>
                        <a:ea typeface="Fira Code"/>
                        <a:cs typeface="Fira Code"/>
                        <a:sym typeface="Fira Code"/>
                      </a:endParaRPr>
                    </a:p>
                  </a:txBody>
                  <a:tcPr marT="0" marB="0" marR="0" marL="720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79575">
                <a:tc>
                  <a:txBody>
                    <a:bodyPr/>
                    <a:lstStyle/>
                    <a:p>
                      <a:pPr indent="0" lvl="0" marL="0" rtl="0" algn="l">
                        <a:lnSpc>
                          <a:spcPct val="115000"/>
                        </a:lnSpc>
                        <a:spcBef>
                          <a:spcPts val="1200"/>
                        </a:spcBef>
                        <a:spcAft>
                          <a:spcPts val="1200"/>
                        </a:spcAft>
                        <a:buNone/>
                      </a:pPr>
                      <a:r>
                        <a:rPr lang="zh-CN">
                          <a:latin typeface="Fira Code"/>
                          <a:ea typeface="Fira Code"/>
                          <a:cs typeface="Fira Code"/>
                          <a:sym typeface="Fira Code"/>
                        </a:rPr>
                        <a:t>23</a:t>
                      </a:r>
                      <a:endParaRPr>
                        <a:latin typeface="Fira Code"/>
                        <a:ea typeface="Fira Code"/>
                        <a:cs typeface="Fira Code"/>
                        <a:sym typeface="Fira Code"/>
                      </a:endParaRPr>
                    </a:p>
                  </a:txBody>
                  <a:tcPr marT="0" marB="0" marR="0" marL="720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CN">
                          <a:latin typeface="Fira Code"/>
                          <a:ea typeface="Fira Code"/>
                          <a:cs typeface="Fira Code"/>
                          <a:sym typeface="Fira Code"/>
                        </a:rPr>
                        <a:t>022404b3</a:t>
                      </a:r>
                      <a:endParaRPr>
                        <a:latin typeface="Fira Code"/>
                        <a:ea typeface="Fira Code"/>
                        <a:cs typeface="Fira Code"/>
                        <a:sym typeface="Fira Code"/>
                      </a:endParaRPr>
                    </a:p>
                  </a:txBody>
                  <a:tcPr marT="0" marB="0" marR="0" marL="720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CN">
                          <a:latin typeface="Fira Code"/>
                          <a:ea typeface="Fira Code"/>
                          <a:cs typeface="Fira Code"/>
                          <a:sym typeface="Fira Code"/>
                        </a:rPr>
                        <a:t>5C</a:t>
                      </a:r>
                      <a:endParaRPr>
                        <a:latin typeface="Fira Code"/>
                        <a:ea typeface="Fira Code"/>
                        <a:cs typeface="Fira Code"/>
                        <a:sym typeface="Fira Code"/>
                      </a:endParaRPr>
                    </a:p>
                  </a:txBody>
                  <a:tcPr marT="0" marB="0" marR="0" marL="720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CN">
                          <a:latin typeface="Fira Code"/>
                          <a:ea typeface="Fira Code"/>
                          <a:cs typeface="Fira Code"/>
                          <a:sym typeface="Fira Code"/>
                        </a:rPr>
                        <a:t>　</a:t>
                      </a:r>
                      <a:endParaRPr>
                        <a:latin typeface="Fira Code"/>
                        <a:ea typeface="Fira Code"/>
                        <a:cs typeface="Fira Code"/>
                        <a:sym typeface="Fira Code"/>
                      </a:endParaRPr>
                    </a:p>
                  </a:txBody>
                  <a:tcPr marT="0" marB="0" marR="0" marL="720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CN">
                          <a:latin typeface="Fira Code"/>
                          <a:ea typeface="Fira Code"/>
                          <a:cs typeface="Fira Code"/>
                          <a:sym typeface="Fira Code"/>
                        </a:rPr>
                        <a:t>mul x9, x8, x2</a:t>
                      </a:r>
                      <a:endParaRPr>
                        <a:latin typeface="Fira Code"/>
                        <a:ea typeface="Fira Code"/>
                        <a:cs typeface="Fira Code"/>
                        <a:sym typeface="Fira Code"/>
                      </a:endParaRPr>
                    </a:p>
                  </a:txBody>
                  <a:tcPr marT="0" marB="0" marR="0" marL="720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CN">
                          <a:latin typeface="Fira Code"/>
                          <a:ea typeface="Fira Code"/>
                          <a:cs typeface="Fira Code"/>
                          <a:sym typeface="Fira Code"/>
                        </a:rPr>
                        <a:t>WAR</a:t>
                      </a:r>
                      <a:endParaRPr>
                        <a:latin typeface="Fira Code"/>
                        <a:ea typeface="Fira Code"/>
                        <a:cs typeface="Fira Code"/>
                        <a:sym typeface="Fira Code"/>
                      </a:endParaRPr>
                    </a:p>
                  </a:txBody>
                  <a:tcPr marT="0" marB="0" marR="0" marL="720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79575">
                <a:tc>
                  <a:txBody>
                    <a:bodyPr/>
                    <a:lstStyle/>
                    <a:p>
                      <a:pPr indent="0" lvl="0" marL="0" rtl="0" algn="l">
                        <a:lnSpc>
                          <a:spcPct val="115000"/>
                        </a:lnSpc>
                        <a:spcBef>
                          <a:spcPts val="1200"/>
                        </a:spcBef>
                        <a:spcAft>
                          <a:spcPts val="1200"/>
                        </a:spcAft>
                        <a:buNone/>
                      </a:pPr>
                      <a:r>
                        <a:rPr lang="zh-CN">
                          <a:latin typeface="Fira Code"/>
                          <a:ea typeface="Fira Code"/>
                          <a:cs typeface="Fira Code"/>
                          <a:sym typeface="Fira Code"/>
                        </a:rPr>
                        <a:t>24</a:t>
                      </a:r>
                      <a:endParaRPr>
                        <a:latin typeface="Fira Code"/>
                        <a:ea typeface="Fira Code"/>
                        <a:cs typeface="Fira Code"/>
                        <a:sym typeface="Fira Code"/>
                      </a:endParaRPr>
                    </a:p>
                  </a:txBody>
                  <a:tcPr marT="0" marB="0" marR="0" marL="720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CN">
                          <a:latin typeface="Fira Code"/>
                          <a:ea typeface="Fira Code"/>
                          <a:cs typeface="Fira Code"/>
                          <a:sym typeface="Fira Code"/>
                        </a:rPr>
                        <a:t>00400113</a:t>
                      </a:r>
                      <a:endParaRPr>
                        <a:latin typeface="Fira Code"/>
                        <a:ea typeface="Fira Code"/>
                        <a:cs typeface="Fira Code"/>
                        <a:sym typeface="Fira Code"/>
                      </a:endParaRPr>
                    </a:p>
                  </a:txBody>
                  <a:tcPr marT="0" marB="0" marR="0" marL="720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CN">
                          <a:latin typeface="Fira Code"/>
                          <a:ea typeface="Fira Code"/>
                          <a:cs typeface="Fira Code"/>
                          <a:sym typeface="Fira Code"/>
                        </a:rPr>
                        <a:t>60</a:t>
                      </a:r>
                      <a:endParaRPr>
                        <a:latin typeface="Fira Code"/>
                        <a:ea typeface="Fira Code"/>
                        <a:cs typeface="Fira Code"/>
                        <a:sym typeface="Fira Code"/>
                      </a:endParaRPr>
                    </a:p>
                  </a:txBody>
                  <a:tcPr marT="0" marB="0" marR="0" marL="720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CN">
                          <a:latin typeface="Fira Code"/>
                          <a:ea typeface="Fira Code"/>
                          <a:cs typeface="Fira Code"/>
                          <a:sym typeface="Fira Code"/>
                        </a:rPr>
                        <a:t>　</a:t>
                      </a:r>
                      <a:endParaRPr>
                        <a:latin typeface="Fira Code"/>
                        <a:ea typeface="Fira Code"/>
                        <a:cs typeface="Fira Code"/>
                        <a:sym typeface="Fira Code"/>
                      </a:endParaRPr>
                    </a:p>
                  </a:txBody>
                  <a:tcPr marT="0" marB="0" marR="0" marL="720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CN">
                          <a:latin typeface="Fira Code"/>
                          <a:ea typeface="Fira Code"/>
                          <a:cs typeface="Fira Code"/>
                          <a:sym typeface="Fira Code"/>
                        </a:rPr>
                        <a:t>addi x2, x0, 4</a:t>
                      </a:r>
                      <a:endParaRPr>
                        <a:latin typeface="Fira Code"/>
                        <a:ea typeface="Fira Code"/>
                        <a:cs typeface="Fira Code"/>
                        <a:sym typeface="Fira Code"/>
                      </a:endParaRPr>
                    </a:p>
                  </a:txBody>
                  <a:tcPr marT="0" marB="0" marR="0" marL="720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CN">
                          <a:latin typeface="Fira Code"/>
                          <a:ea typeface="Fira Code"/>
                          <a:cs typeface="Fira Code"/>
                          <a:sym typeface="Fira Code"/>
                        </a:rPr>
                        <a:t>　</a:t>
                      </a:r>
                      <a:endParaRPr>
                        <a:latin typeface="Fira Code"/>
                        <a:ea typeface="Fira Code"/>
                        <a:cs typeface="Fira Code"/>
                        <a:sym typeface="Fira Code"/>
                      </a:endParaRPr>
                    </a:p>
                  </a:txBody>
                  <a:tcPr marT="0" marB="0" marR="0" marL="720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79575">
                <a:tc>
                  <a:txBody>
                    <a:bodyPr/>
                    <a:lstStyle/>
                    <a:p>
                      <a:pPr indent="0" lvl="0" marL="0" rtl="0" algn="l">
                        <a:lnSpc>
                          <a:spcPct val="115000"/>
                        </a:lnSpc>
                        <a:spcBef>
                          <a:spcPts val="1200"/>
                        </a:spcBef>
                        <a:spcAft>
                          <a:spcPts val="1200"/>
                        </a:spcAft>
                        <a:buNone/>
                      </a:pPr>
                      <a:r>
                        <a:rPr lang="zh-CN">
                          <a:latin typeface="Fira Code"/>
                          <a:ea typeface="Fira Code"/>
                          <a:cs typeface="Fira Code"/>
                          <a:sym typeface="Fira Code"/>
                        </a:rPr>
                        <a:t>25</a:t>
                      </a:r>
                      <a:endParaRPr>
                        <a:latin typeface="Fira Code"/>
                        <a:ea typeface="Fira Code"/>
                        <a:cs typeface="Fira Code"/>
                        <a:sym typeface="Fira Code"/>
                      </a:endParaRPr>
                    </a:p>
                  </a:txBody>
                  <a:tcPr marT="0" marB="0" marR="0" marL="720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CN">
                          <a:latin typeface="Fira Code"/>
                          <a:ea typeface="Fira Code"/>
                          <a:cs typeface="Fira Code"/>
                          <a:sym typeface="Fira Code"/>
                        </a:rPr>
                        <a:t>000000e7</a:t>
                      </a:r>
                      <a:endParaRPr>
                        <a:latin typeface="Fira Code"/>
                        <a:ea typeface="Fira Code"/>
                        <a:cs typeface="Fira Code"/>
                        <a:sym typeface="Fira Code"/>
                      </a:endParaRPr>
                    </a:p>
                  </a:txBody>
                  <a:tcPr marT="0" marB="0" marR="0" marL="720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CN">
                          <a:latin typeface="Fira Code"/>
                          <a:ea typeface="Fira Code"/>
                          <a:cs typeface="Fira Code"/>
                          <a:sym typeface="Fira Code"/>
                        </a:rPr>
                        <a:t>64</a:t>
                      </a:r>
                      <a:endParaRPr>
                        <a:latin typeface="Fira Code"/>
                        <a:ea typeface="Fira Code"/>
                        <a:cs typeface="Fira Code"/>
                        <a:sym typeface="Fira Code"/>
                      </a:endParaRPr>
                    </a:p>
                  </a:txBody>
                  <a:tcPr marT="0" marB="0" marR="0" marL="720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CN">
                          <a:latin typeface="Fira Code"/>
                          <a:ea typeface="Fira Code"/>
                          <a:cs typeface="Fira Code"/>
                          <a:sym typeface="Fira Code"/>
                        </a:rPr>
                        <a:t>　</a:t>
                      </a:r>
                      <a:endParaRPr>
                        <a:latin typeface="Fira Code"/>
                        <a:ea typeface="Fira Code"/>
                        <a:cs typeface="Fira Code"/>
                        <a:sym typeface="Fira Code"/>
                      </a:endParaRPr>
                    </a:p>
                  </a:txBody>
                  <a:tcPr marT="0" marB="0" marR="0" marL="720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CN">
                          <a:latin typeface="Fira Code"/>
                          <a:ea typeface="Fira Code"/>
                          <a:cs typeface="Fira Code"/>
                          <a:sym typeface="Fira Code"/>
                        </a:rPr>
                        <a:t>jalr x1,0(x0)</a:t>
                      </a:r>
                      <a:endParaRPr>
                        <a:latin typeface="Fira Code"/>
                        <a:ea typeface="Fira Code"/>
                        <a:cs typeface="Fira Code"/>
                        <a:sym typeface="Fira Code"/>
                      </a:endParaRPr>
                    </a:p>
                  </a:txBody>
                  <a:tcPr marT="0" marB="0" marR="0" marL="720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CN">
                          <a:latin typeface="Fira Code"/>
                          <a:ea typeface="Fira Code"/>
                          <a:cs typeface="Fira Code"/>
                          <a:sym typeface="Fira Code"/>
                        </a:rPr>
                        <a:t>　</a:t>
                      </a:r>
                      <a:endParaRPr>
                        <a:latin typeface="Fira Code"/>
                        <a:ea typeface="Fira Code"/>
                        <a:cs typeface="Fira Code"/>
                        <a:sym typeface="Fira Code"/>
                      </a:endParaRPr>
                    </a:p>
                  </a:txBody>
                  <a:tcPr marT="0" marB="0" marR="0" marL="720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79575">
                <a:tc>
                  <a:txBody>
                    <a:bodyPr/>
                    <a:lstStyle/>
                    <a:p>
                      <a:pPr indent="0" lvl="0" marL="0" rtl="0" algn="l">
                        <a:lnSpc>
                          <a:spcPct val="115000"/>
                        </a:lnSpc>
                        <a:spcBef>
                          <a:spcPts val="1200"/>
                        </a:spcBef>
                        <a:spcAft>
                          <a:spcPts val="1200"/>
                        </a:spcAft>
                        <a:buNone/>
                      </a:pPr>
                      <a:r>
                        <a:rPr lang="zh-CN">
                          <a:latin typeface="Fira Code"/>
                          <a:ea typeface="Fira Code"/>
                          <a:cs typeface="Fira Code"/>
                          <a:sym typeface="Fira Code"/>
                        </a:rPr>
                        <a:t>26</a:t>
                      </a:r>
                      <a:endParaRPr>
                        <a:latin typeface="Fira Code"/>
                        <a:ea typeface="Fira Code"/>
                        <a:cs typeface="Fira Code"/>
                        <a:sym typeface="Fira Code"/>
                      </a:endParaRPr>
                    </a:p>
                  </a:txBody>
                  <a:tcPr marT="0" marB="0" marR="0" marL="720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1200"/>
                        </a:spcBef>
                        <a:spcAft>
                          <a:spcPts val="1200"/>
                        </a:spcAft>
                        <a:buNone/>
                      </a:pPr>
                      <a:r>
                        <a:rPr lang="zh-CN">
                          <a:solidFill>
                            <a:schemeClr val="dk1"/>
                          </a:solidFill>
                          <a:latin typeface="Fira Code"/>
                          <a:ea typeface="Fira Code"/>
                          <a:cs typeface="Fira Code"/>
                          <a:sym typeface="Fira Code"/>
                        </a:rPr>
                        <a:t>00000013</a:t>
                      </a:r>
                      <a:endParaRPr>
                        <a:latin typeface="Fira Code"/>
                        <a:ea typeface="Fira Code"/>
                        <a:cs typeface="Fira Code"/>
                        <a:sym typeface="Fira Code"/>
                      </a:endParaRPr>
                    </a:p>
                  </a:txBody>
                  <a:tcPr marT="0" marB="0" marR="0" marL="720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CN">
                          <a:latin typeface="Fira Code"/>
                          <a:ea typeface="Fira Code"/>
                          <a:cs typeface="Fira Code"/>
                          <a:sym typeface="Fira Code"/>
                        </a:rPr>
                        <a:t>68</a:t>
                      </a:r>
                      <a:endParaRPr>
                        <a:latin typeface="Fira Code"/>
                        <a:ea typeface="Fira Code"/>
                        <a:cs typeface="Fira Code"/>
                        <a:sym typeface="Fira Code"/>
                      </a:endParaRPr>
                    </a:p>
                  </a:txBody>
                  <a:tcPr marT="0" marB="0" marR="0" marL="720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CN">
                          <a:latin typeface="Fira Code"/>
                          <a:ea typeface="Fira Code"/>
                          <a:cs typeface="Fira Code"/>
                          <a:sym typeface="Fira Code"/>
                        </a:rPr>
                        <a:t>　</a:t>
                      </a:r>
                      <a:endParaRPr>
                        <a:latin typeface="Fira Code"/>
                        <a:ea typeface="Fira Code"/>
                        <a:cs typeface="Fira Code"/>
                        <a:sym typeface="Fira Code"/>
                      </a:endParaRPr>
                    </a:p>
                  </a:txBody>
                  <a:tcPr marT="0" marB="0" marR="0" marL="720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1200"/>
                        </a:spcBef>
                        <a:spcAft>
                          <a:spcPts val="1200"/>
                        </a:spcAft>
                        <a:buNone/>
                      </a:pPr>
                      <a:r>
                        <a:rPr lang="zh-CN">
                          <a:solidFill>
                            <a:schemeClr val="dk1"/>
                          </a:solidFill>
                          <a:latin typeface="Fira Code"/>
                          <a:ea typeface="Fira Code"/>
                          <a:cs typeface="Fira Code"/>
                          <a:sym typeface="Fira Code"/>
                        </a:rPr>
                        <a:t>addi x0,x0,0</a:t>
                      </a:r>
                      <a:endParaRPr>
                        <a:latin typeface="Fira Code"/>
                        <a:ea typeface="Fira Code"/>
                        <a:cs typeface="Fira Code"/>
                        <a:sym typeface="Fira Code"/>
                      </a:endParaRPr>
                    </a:p>
                  </a:txBody>
                  <a:tcPr marT="0" marB="0" marR="0" marL="720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CN">
                          <a:latin typeface="Fira Code"/>
                          <a:ea typeface="Fira Code"/>
                          <a:cs typeface="Fira Code"/>
                          <a:sym typeface="Fira Code"/>
                        </a:rPr>
                        <a:t>　</a:t>
                      </a:r>
                      <a:endParaRPr>
                        <a:latin typeface="Fira Code"/>
                        <a:ea typeface="Fira Code"/>
                        <a:cs typeface="Fira Code"/>
                        <a:sym typeface="Fira Code"/>
                      </a:endParaRPr>
                    </a:p>
                  </a:txBody>
                  <a:tcPr marT="0" marB="0" marR="0" marL="72000" anchor="ctr">
                    <a:lnL cap="flat" cmpd="sng" w="9525">
                      <a:solidFill>
                        <a:srgbClr val="9E9E9E"/>
                      </a:solidFill>
                      <a:prstDash val="solid"/>
                      <a:round/>
                      <a:headEnd len="sm" w="sm" type="none"/>
                      <a:tailEnd len="sm" w="sm" type="none"/>
                    </a:lnL>
                    <a:lnT cap="flat" cmpd="sng" w="9525">
                      <a:solidFill>
                        <a:srgbClr val="9E9E9E"/>
                      </a:solidFill>
                      <a:prstDash val="solid"/>
                      <a:round/>
                      <a:headEnd len="sm" w="sm" type="none"/>
                      <a:tailEnd len="sm" w="sm" type="none"/>
                    </a:lnT>
                  </a:tcPr>
                </a:tc>
              </a:tr>
              <a:tr h="458725">
                <a:tc>
                  <a:txBody>
                    <a:bodyPr/>
                    <a:lstStyle/>
                    <a:p>
                      <a:pPr indent="0" lvl="0" marL="0" rtl="0" algn="l">
                        <a:lnSpc>
                          <a:spcPct val="115000"/>
                        </a:lnSpc>
                        <a:spcBef>
                          <a:spcPts val="1200"/>
                        </a:spcBef>
                        <a:spcAft>
                          <a:spcPts val="1200"/>
                        </a:spcAft>
                        <a:buNone/>
                      </a:pPr>
                      <a:r>
                        <a:rPr lang="zh-CN">
                          <a:latin typeface="Fira Code"/>
                          <a:ea typeface="Fira Code"/>
                          <a:cs typeface="Fira Code"/>
                          <a:sym typeface="Fira Code"/>
                        </a:rPr>
                        <a:t>27</a:t>
                      </a:r>
                      <a:endParaRPr>
                        <a:latin typeface="Fira Code"/>
                        <a:ea typeface="Fira Code"/>
                        <a:cs typeface="Fira Code"/>
                        <a:sym typeface="Fira Code"/>
                      </a:endParaRPr>
                    </a:p>
                  </a:txBody>
                  <a:tcPr marT="0" marB="0" marR="0" marL="720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1200"/>
                        </a:spcBef>
                        <a:spcAft>
                          <a:spcPts val="1200"/>
                        </a:spcAft>
                        <a:buNone/>
                      </a:pPr>
                      <a:r>
                        <a:rPr lang="zh-CN">
                          <a:solidFill>
                            <a:schemeClr val="dk1"/>
                          </a:solidFill>
                          <a:latin typeface="Fira Code"/>
                          <a:ea typeface="Fira Code"/>
                          <a:cs typeface="Fira Code"/>
                          <a:sym typeface="Fira Code"/>
                        </a:rPr>
                        <a:t>00000013</a:t>
                      </a:r>
                      <a:endParaRPr>
                        <a:latin typeface="Fira Code"/>
                        <a:ea typeface="Fira Code"/>
                        <a:cs typeface="Fira Code"/>
                        <a:sym typeface="Fira Code"/>
                      </a:endParaRPr>
                    </a:p>
                  </a:txBody>
                  <a:tcPr marT="0" marB="0" marR="0" marL="720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CN">
                          <a:latin typeface="Fira Code"/>
                          <a:ea typeface="Fira Code"/>
                          <a:cs typeface="Fira Code"/>
                          <a:sym typeface="Fira Code"/>
                        </a:rPr>
                        <a:t>6C</a:t>
                      </a:r>
                      <a:endParaRPr>
                        <a:latin typeface="Fira Code"/>
                        <a:ea typeface="Fira Code"/>
                        <a:cs typeface="Fira Code"/>
                        <a:sym typeface="Fira Code"/>
                      </a:endParaRPr>
                    </a:p>
                  </a:txBody>
                  <a:tcPr marT="0" marB="0" marR="0" marL="720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CN">
                          <a:latin typeface="Fira Code"/>
                          <a:ea typeface="Fira Code"/>
                          <a:cs typeface="Fira Code"/>
                          <a:sym typeface="Fira Code"/>
                        </a:rPr>
                        <a:t>　</a:t>
                      </a:r>
                      <a:endParaRPr>
                        <a:latin typeface="Fira Code"/>
                        <a:ea typeface="Fira Code"/>
                        <a:cs typeface="Fira Code"/>
                        <a:sym typeface="Fira Code"/>
                      </a:endParaRPr>
                    </a:p>
                  </a:txBody>
                  <a:tcPr marT="0" marB="0" marR="0" marL="720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1200"/>
                        </a:spcBef>
                        <a:spcAft>
                          <a:spcPts val="1200"/>
                        </a:spcAft>
                        <a:buNone/>
                      </a:pPr>
                      <a:r>
                        <a:rPr lang="zh-CN">
                          <a:solidFill>
                            <a:schemeClr val="dk1"/>
                          </a:solidFill>
                          <a:latin typeface="Fira Code"/>
                          <a:ea typeface="Fira Code"/>
                          <a:cs typeface="Fira Code"/>
                          <a:sym typeface="Fira Code"/>
                        </a:rPr>
                        <a:t>addi x0,x0,0</a:t>
                      </a:r>
                      <a:endParaRPr>
                        <a:latin typeface="Fira Code"/>
                        <a:ea typeface="Fira Code"/>
                        <a:cs typeface="Fira Code"/>
                        <a:sym typeface="Fira Code"/>
                      </a:endParaRPr>
                    </a:p>
                  </a:txBody>
                  <a:tcPr marT="0" marB="0" marR="0" marL="7200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CN">
                          <a:latin typeface="Fira Code"/>
                          <a:ea typeface="Fira Code"/>
                          <a:cs typeface="Fira Code"/>
                          <a:sym typeface="Fira Code"/>
                        </a:rPr>
                        <a:t>　</a:t>
                      </a:r>
                      <a:endParaRPr>
                        <a:latin typeface="Fira Code"/>
                        <a:ea typeface="Fira Code"/>
                        <a:cs typeface="Fira Code"/>
                        <a:sym typeface="Fira Code"/>
                      </a:endParaRPr>
                    </a:p>
                  </a:txBody>
                  <a:tcPr marT="0" marB="0" marR="0" marL="72000" anchor="ctr">
                    <a:lnL cap="flat" cmpd="sng" w="9525">
                      <a:solidFill>
                        <a:srgbClr val="9E9E9E"/>
                      </a:solidFill>
                      <a:prstDash val="solid"/>
                      <a:round/>
                      <a:headEnd len="sm" w="sm" type="none"/>
                      <a:tailEnd len="sm" w="sm" type="none"/>
                    </a:lnL>
                  </a:tcPr>
                </a:tc>
              </a:tr>
              <a:tr h="279575">
                <a:tc>
                  <a:txBody>
                    <a:bodyPr/>
                    <a:lstStyle/>
                    <a:p>
                      <a:pPr indent="0" lvl="0" marL="0" rtl="0" algn="l">
                        <a:lnSpc>
                          <a:spcPct val="115000"/>
                        </a:lnSpc>
                        <a:spcBef>
                          <a:spcPts val="1200"/>
                        </a:spcBef>
                        <a:spcAft>
                          <a:spcPts val="1200"/>
                        </a:spcAft>
                        <a:buNone/>
                      </a:pPr>
                      <a:r>
                        <a:t/>
                      </a:r>
                      <a:endParaRPr>
                        <a:latin typeface="Fira Code"/>
                        <a:ea typeface="Fira Code"/>
                        <a:cs typeface="Fira Code"/>
                        <a:sym typeface="Fira Code"/>
                      </a:endParaRPr>
                    </a:p>
                  </a:txBody>
                  <a:tcPr marT="0" marB="0" marR="0" marL="72000" anchor="ctr">
                    <a:lnT cap="flat" cmpd="sng" w="9525">
                      <a:solidFill>
                        <a:srgbClr val="9E9E9E"/>
                      </a:solidFill>
                      <a:prstDash val="solid"/>
                      <a:round/>
                      <a:headEnd len="sm" w="sm" type="none"/>
                      <a:tailEnd len="sm" w="sm" type="none"/>
                    </a:lnT>
                  </a:tcPr>
                </a:tc>
                <a:tc>
                  <a:txBody>
                    <a:bodyPr/>
                    <a:lstStyle/>
                    <a:p>
                      <a:pPr indent="0" lvl="0" marL="0" rtl="0" algn="l">
                        <a:lnSpc>
                          <a:spcPct val="115000"/>
                        </a:lnSpc>
                        <a:spcBef>
                          <a:spcPts val="1200"/>
                        </a:spcBef>
                        <a:spcAft>
                          <a:spcPts val="1200"/>
                        </a:spcAft>
                        <a:buNone/>
                      </a:pPr>
                      <a:r>
                        <a:t/>
                      </a:r>
                      <a:endParaRPr>
                        <a:latin typeface="Fira Code"/>
                        <a:ea typeface="Fira Code"/>
                        <a:cs typeface="Fira Code"/>
                        <a:sym typeface="Fira Code"/>
                      </a:endParaRPr>
                    </a:p>
                  </a:txBody>
                  <a:tcPr marT="0" marB="0" marR="0" marL="72000" anchor="ctr">
                    <a:lnT cap="flat" cmpd="sng" w="9525">
                      <a:solidFill>
                        <a:srgbClr val="9E9E9E"/>
                      </a:solidFill>
                      <a:prstDash val="solid"/>
                      <a:round/>
                      <a:headEnd len="sm" w="sm" type="none"/>
                      <a:tailEnd len="sm" w="sm" type="none"/>
                    </a:lnT>
                  </a:tcPr>
                </a:tc>
                <a:tc>
                  <a:txBody>
                    <a:bodyPr/>
                    <a:lstStyle/>
                    <a:p>
                      <a:pPr indent="0" lvl="0" marL="0" rtl="0" algn="l">
                        <a:lnSpc>
                          <a:spcPct val="115000"/>
                        </a:lnSpc>
                        <a:spcBef>
                          <a:spcPts val="1200"/>
                        </a:spcBef>
                        <a:spcAft>
                          <a:spcPts val="1200"/>
                        </a:spcAft>
                        <a:buNone/>
                      </a:pPr>
                      <a:r>
                        <a:t/>
                      </a:r>
                      <a:endParaRPr>
                        <a:latin typeface="Fira Code"/>
                        <a:ea typeface="Fira Code"/>
                        <a:cs typeface="Fira Code"/>
                        <a:sym typeface="Fira Code"/>
                      </a:endParaRPr>
                    </a:p>
                  </a:txBody>
                  <a:tcPr marT="0" marB="0" marR="0" marL="72000" anchor="ctr">
                    <a:lnT cap="flat" cmpd="sng" w="9525">
                      <a:solidFill>
                        <a:srgbClr val="9E9E9E"/>
                      </a:solidFill>
                      <a:prstDash val="solid"/>
                      <a:round/>
                      <a:headEnd len="sm" w="sm" type="none"/>
                      <a:tailEnd len="sm" w="sm" type="none"/>
                    </a:lnT>
                  </a:tcPr>
                </a:tc>
                <a:tc>
                  <a:txBody>
                    <a:bodyPr/>
                    <a:lstStyle/>
                    <a:p>
                      <a:pPr indent="0" lvl="0" marL="0" rtl="0" algn="l">
                        <a:lnSpc>
                          <a:spcPct val="115000"/>
                        </a:lnSpc>
                        <a:spcBef>
                          <a:spcPts val="1200"/>
                        </a:spcBef>
                        <a:spcAft>
                          <a:spcPts val="1200"/>
                        </a:spcAft>
                        <a:buNone/>
                      </a:pPr>
                      <a:r>
                        <a:t/>
                      </a:r>
                      <a:endParaRPr>
                        <a:latin typeface="Fira Code"/>
                        <a:ea typeface="Fira Code"/>
                        <a:cs typeface="Fira Code"/>
                        <a:sym typeface="Fira Code"/>
                      </a:endParaRPr>
                    </a:p>
                  </a:txBody>
                  <a:tcPr marT="0" marB="0" marR="0" marL="72000" anchor="ctr">
                    <a:lnT cap="flat" cmpd="sng" w="9525">
                      <a:solidFill>
                        <a:srgbClr val="9E9E9E"/>
                      </a:solidFill>
                      <a:prstDash val="solid"/>
                      <a:round/>
                      <a:headEnd len="sm" w="sm" type="none"/>
                      <a:tailEnd len="sm" w="sm" type="none"/>
                    </a:lnT>
                  </a:tcPr>
                </a:tc>
                <a:tc>
                  <a:txBody>
                    <a:bodyPr/>
                    <a:lstStyle/>
                    <a:p>
                      <a:pPr indent="0" lvl="0" marL="0" rtl="0" algn="l">
                        <a:lnSpc>
                          <a:spcPct val="115000"/>
                        </a:lnSpc>
                        <a:spcBef>
                          <a:spcPts val="1200"/>
                        </a:spcBef>
                        <a:spcAft>
                          <a:spcPts val="1200"/>
                        </a:spcAft>
                        <a:buNone/>
                      </a:pPr>
                      <a:r>
                        <a:t/>
                      </a:r>
                      <a:endParaRPr>
                        <a:latin typeface="Fira Code"/>
                        <a:ea typeface="Fira Code"/>
                        <a:cs typeface="Fira Code"/>
                        <a:sym typeface="Fira Code"/>
                      </a:endParaRPr>
                    </a:p>
                  </a:txBody>
                  <a:tcPr marT="0" marB="0" marR="0" marL="72000" anchor="ctr">
                    <a:lnT cap="flat" cmpd="sng" w="9525">
                      <a:solidFill>
                        <a:srgbClr val="9E9E9E"/>
                      </a:solidFill>
                      <a:prstDash val="solid"/>
                      <a:round/>
                      <a:headEnd len="sm" w="sm" type="none"/>
                      <a:tailEnd len="sm" w="sm" type="none"/>
                    </a:lnT>
                  </a:tcPr>
                </a:tc>
                <a:tc>
                  <a:txBody>
                    <a:bodyPr/>
                    <a:lstStyle/>
                    <a:p>
                      <a:pPr indent="0" lvl="0" marL="0" rtl="0" algn="l">
                        <a:lnSpc>
                          <a:spcPct val="115000"/>
                        </a:lnSpc>
                        <a:spcBef>
                          <a:spcPts val="1200"/>
                        </a:spcBef>
                        <a:spcAft>
                          <a:spcPts val="1200"/>
                        </a:spcAft>
                        <a:buNone/>
                      </a:pPr>
                      <a:r>
                        <a:rPr lang="zh-CN">
                          <a:latin typeface="Fira Code"/>
                          <a:ea typeface="Fira Code"/>
                          <a:cs typeface="Fira Code"/>
                          <a:sym typeface="Fira Code"/>
                        </a:rPr>
                        <a:t>　</a:t>
                      </a:r>
                      <a:endParaRPr>
                        <a:latin typeface="Fira Code"/>
                        <a:ea typeface="Fira Code"/>
                        <a:cs typeface="Fira Code"/>
                        <a:sym typeface="Fira Code"/>
                      </a:endParaRPr>
                    </a:p>
                  </a:txBody>
                  <a:tcPr marT="0" marB="0" marR="0" marL="72000" anchor="ctr"/>
                </a:tc>
              </a:tr>
              <a:tr h="279575">
                <a:tc>
                  <a:txBody>
                    <a:bodyPr/>
                    <a:lstStyle/>
                    <a:p>
                      <a:pPr indent="0" lvl="0" marL="0" rtl="0" algn="l">
                        <a:lnSpc>
                          <a:spcPct val="115000"/>
                        </a:lnSpc>
                        <a:spcBef>
                          <a:spcPts val="1200"/>
                        </a:spcBef>
                        <a:spcAft>
                          <a:spcPts val="1200"/>
                        </a:spcAft>
                        <a:buNone/>
                      </a:pPr>
                      <a:r>
                        <a:t/>
                      </a:r>
                      <a:endParaRPr>
                        <a:latin typeface="Fira Code"/>
                        <a:ea typeface="Fira Code"/>
                        <a:cs typeface="Fira Code"/>
                        <a:sym typeface="Fira Code"/>
                      </a:endParaRPr>
                    </a:p>
                  </a:txBody>
                  <a:tcPr marT="0" marB="0" marR="0" marL="72000" anchor="ctr"/>
                </a:tc>
                <a:tc>
                  <a:txBody>
                    <a:bodyPr/>
                    <a:lstStyle/>
                    <a:p>
                      <a:pPr indent="0" lvl="0" marL="0" rtl="0" algn="l">
                        <a:lnSpc>
                          <a:spcPct val="115000"/>
                        </a:lnSpc>
                        <a:spcBef>
                          <a:spcPts val="1200"/>
                        </a:spcBef>
                        <a:spcAft>
                          <a:spcPts val="1200"/>
                        </a:spcAft>
                        <a:buNone/>
                      </a:pPr>
                      <a:r>
                        <a:t/>
                      </a:r>
                      <a:endParaRPr>
                        <a:latin typeface="Fira Code"/>
                        <a:ea typeface="Fira Code"/>
                        <a:cs typeface="Fira Code"/>
                        <a:sym typeface="Fira Code"/>
                      </a:endParaRPr>
                    </a:p>
                  </a:txBody>
                  <a:tcPr marT="0" marB="0" marR="0" marL="72000" anchor="ctr"/>
                </a:tc>
                <a:tc>
                  <a:txBody>
                    <a:bodyPr/>
                    <a:lstStyle/>
                    <a:p>
                      <a:pPr indent="0" lvl="0" marL="0" rtl="0" algn="l">
                        <a:lnSpc>
                          <a:spcPct val="115000"/>
                        </a:lnSpc>
                        <a:spcBef>
                          <a:spcPts val="1200"/>
                        </a:spcBef>
                        <a:spcAft>
                          <a:spcPts val="1200"/>
                        </a:spcAft>
                        <a:buNone/>
                      </a:pPr>
                      <a:r>
                        <a:t/>
                      </a:r>
                      <a:endParaRPr>
                        <a:latin typeface="Fira Code"/>
                        <a:ea typeface="Fira Code"/>
                        <a:cs typeface="Fira Code"/>
                        <a:sym typeface="Fira Code"/>
                      </a:endParaRPr>
                    </a:p>
                  </a:txBody>
                  <a:tcPr marT="0" marB="0" marR="0" marL="72000" anchor="ctr"/>
                </a:tc>
                <a:tc>
                  <a:txBody>
                    <a:bodyPr/>
                    <a:lstStyle/>
                    <a:p>
                      <a:pPr indent="0" lvl="0" marL="0" rtl="0" algn="l">
                        <a:lnSpc>
                          <a:spcPct val="115000"/>
                        </a:lnSpc>
                        <a:spcBef>
                          <a:spcPts val="1200"/>
                        </a:spcBef>
                        <a:spcAft>
                          <a:spcPts val="1200"/>
                        </a:spcAft>
                        <a:buNone/>
                      </a:pPr>
                      <a:r>
                        <a:t/>
                      </a:r>
                      <a:endParaRPr>
                        <a:latin typeface="Fira Code"/>
                        <a:ea typeface="Fira Code"/>
                        <a:cs typeface="Fira Code"/>
                        <a:sym typeface="Fira Code"/>
                      </a:endParaRPr>
                    </a:p>
                  </a:txBody>
                  <a:tcPr marT="0" marB="0" marR="0" marL="72000" anchor="ctr"/>
                </a:tc>
                <a:tc>
                  <a:txBody>
                    <a:bodyPr/>
                    <a:lstStyle/>
                    <a:p>
                      <a:pPr indent="0" lvl="0" marL="0" rtl="0" algn="l">
                        <a:lnSpc>
                          <a:spcPct val="115000"/>
                        </a:lnSpc>
                        <a:spcBef>
                          <a:spcPts val="1200"/>
                        </a:spcBef>
                        <a:spcAft>
                          <a:spcPts val="1200"/>
                        </a:spcAft>
                        <a:buNone/>
                      </a:pPr>
                      <a:r>
                        <a:t/>
                      </a:r>
                      <a:endParaRPr>
                        <a:latin typeface="Fira Code"/>
                        <a:ea typeface="Fira Code"/>
                        <a:cs typeface="Fira Code"/>
                        <a:sym typeface="Fira Code"/>
                      </a:endParaRPr>
                    </a:p>
                  </a:txBody>
                  <a:tcPr marT="0" marB="0" marR="0" marL="72000" anchor="ctr"/>
                </a:tc>
                <a:tc>
                  <a:txBody>
                    <a:bodyPr/>
                    <a:lstStyle/>
                    <a:p>
                      <a:pPr indent="0" lvl="0" marL="0" rtl="0" algn="l">
                        <a:lnSpc>
                          <a:spcPct val="115000"/>
                        </a:lnSpc>
                        <a:spcBef>
                          <a:spcPts val="1200"/>
                        </a:spcBef>
                        <a:spcAft>
                          <a:spcPts val="1200"/>
                        </a:spcAft>
                        <a:buNone/>
                      </a:pPr>
                      <a:r>
                        <a:rPr lang="zh-CN">
                          <a:latin typeface="Fira Code"/>
                          <a:ea typeface="Fira Code"/>
                          <a:cs typeface="Fira Code"/>
                          <a:sym typeface="Fira Code"/>
                        </a:rPr>
                        <a:t>　</a:t>
                      </a:r>
                      <a:endParaRPr>
                        <a:latin typeface="Fira Code"/>
                        <a:ea typeface="Fira Code"/>
                        <a:cs typeface="Fira Code"/>
                        <a:sym typeface="Fira Code"/>
                      </a:endParaRPr>
                    </a:p>
                  </a:txBody>
                  <a:tcPr marT="0" marB="0" marR="0" marL="72000" anchor="ct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graphicFrame>
        <p:nvGraphicFramePr>
          <p:cNvPr id="212" name="Google Shape;212;p36"/>
          <p:cNvGraphicFramePr/>
          <p:nvPr/>
        </p:nvGraphicFramePr>
        <p:xfrm>
          <a:off x="1246300" y="72525"/>
          <a:ext cx="3000000" cy="3000000"/>
        </p:xfrm>
        <a:graphic>
          <a:graphicData uri="http://schemas.openxmlformats.org/drawingml/2006/table">
            <a:tbl>
              <a:tblPr>
                <a:noFill/>
                <a:tableStyleId>{4E691E22-3F0C-48CF-BD0C-0EF54BF05642}</a:tableStyleId>
              </a:tblPr>
              <a:tblGrid>
                <a:gridCol w="1072350"/>
                <a:gridCol w="1606575"/>
                <a:gridCol w="1001950"/>
              </a:tblGrid>
              <a:tr h="280025">
                <a:tc>
                  <a:txBody>
                    <a:bodyPr/>
                    <a:lstStyle/>
                    <a:p>
                      <a:pPr indent="0" lvl="0" marL="0" rtl="0" algn="l">
                        <a:lnSpc>
                          <a:spcPct val="115000"/>
                        </a:lnSpc>
                        <a:spcBef>
                          <a:spcPts val="1200"/>
                        </a:spcBef>
                        <a:spcAft>
                          <a:spcPts val="1200"/>
                        </a:spcAft>
                        <a:buNone/>
                      </a:pPr>
                      <a:r>
                        <a:rPr lang="zh-CN" sz="1300">
                          <a:latin typeface="Fira Code"/>
                          <a:ea typeface="Fira Code"/>
                          <a:cs typeface="Fira Code"/>
                          <a:sym typeface="Fira Code"/>
                        </a:rPr>
                        <a:t>NO.</a:t>
                      </a:r>
                      <a:endParaRPr sz="1300">
                        <a:latin typeface="Fira Code"/>
                        <a:ea typeface="Fira Code"/>
                        <a:cs typeface="Fira Code"/>
                        <a:sym typeface="Fira Code"/>
                      </a:endParaRPr>
                    </a:p>
                  </a:txBody>
                  <a:tcPr marT="36000" marB="36000" marR="91425" marL="91425"/>
                </a:tc>
                <a:tc>
                  <a:txBody>
                    <a:bodyPr/>
                    <a:lstStyle/>
                    <a:p>
                      <a:pPr indent="0" lvl="0" marL="0" rtl="0" algn="l">
                        <a:lnSpc>
                          <a:spcPct val="115000"/>
                        </a:lnSpc>
                        <a:spcBef>
                          <a:spcPts val="1200"/>
                        </a:spcBef>
                        <a:spcAft>
                          <a:spcPts val="1200"/>
                        </a:spcAft>
                        <a:buNone/>
                      </a:pPr>
                      <a:r>
                        <a:rPr lang="zh-CN" sz="1300">
                          <a:latin typeface="Fira Code"/>
                          <a:ea typeface="Fira Code"/>
                          <a:cs typeface="Fira Code"/>
                          <a:sym typeface="Fira Code"/>
                        </a:rPr>
                        <a:t>Data</a:t>
                      </a:r>
                      <a:endParaRPr sz="1300">
                        <a:latin typeface="Fira Code"/>
                        <a:ea typeface="Fira Code"/>
                        <a:cs typeface="Fira Code"/>
                        <a:sym typeface="Fira Code"/>
                      </a:endParaRPr>
                    </a:p>
                  </a:txBody>
                  <a:tcPr marT="36000" marB="36000" marR="91425" marL="91425"/>
                </a:tc>
                <a:tc>
                  <a:txBody>
                    <a:bodyPr/>
                    <a:lstStyle/>
                    <a:p>
                      <a:pPr indent="0" lvl="0" marL="0" rtl="0" algn="l">
                        <a:lnSpc>
                          <a:spcPct val="115000"/>
                        </a:lnSpc>
                        <a:spcBef>
                          <a:spcPts val="1200"/>
                        </a:spcBef>
                        <a:spcAft>
                          <a:spcPts val="1200"/>
                        </a:spcAft>
                        <a:buNone/>
                      </a:pPr>
                      <a:r>
                        <a:rPr lang="zh-CN" sz="1300">
                          <a:latin typeface="Fira Code"/>
                          <a:ea typeface="Fira Code"/>
                          <a:cs typeface="Fira Code"/>
                          <a:sym typeface="Fira Code"/>
                        </a:rPr>
                        <a:t>Addr.</a:t>
                      </a:r>
                      <a:endParaRPr sz="1300">
                        <a:latin typeface="Fira Code"/>
                        <a:ea typeface="Fira Code"/>
                        <a:cs typeface="Fira Code"/>
                        <a:sym typeface="Fira Code"/>
                      </a:endParaRPr>
                    </a:p>
                  </a:txBody>
                  <a:tcPr marT="36000" marB="36000" marR="91425" marL="91425"/>
                </a:tc>
              </a:tr>
              <a:tr h="294900">
                <a:tc>
                  <a:txBody>
                    <a:bodyPr/>
                    <a:lstStyle/>
                    <a:p>
                      <a:pPr indent="0" lvl="0" marL="0" rtl="0" algn="l">
                        <a:lnSpc>
                          <a:spcPct val="115000"/>
                        </a:lnSpc>
                        <a:spcBef>
                          <a:spcPts val="1200"/>
                        </a:spcBef>
                        <a:spcAft>
                          <a:spcPts val="1200"/>
                        </a:spcAft>
                        <a:buNone/>
                      </a:pPr>
                      <a:r>
                        <a:rPr lang="zh-CN" sz="1300">
                          <a:latin typeface="Fira Code"/>
                          <a:ea typeface="Fira Code"/>
                          <a:cs typeface="Fira Code"/>
                          <a:sym typeface="Fira Code"/>
                        </a:rPr>
                        <a:t>0</a:t>
                      </a:r>
                      <a:endParaRPr sz="1300">
                        <a:latin typeface="Fira Code"/>
                        <a:ea typeface="Fira Code"/>
                        <a:cs typeface="Fira Code"/>
                        <a:sym typeface="Fira Code"/>
                      </a:endParaRPr>
                    </a:p>
                  </a:txBody>
                  <a:tcPr marT="36000" marB="36000" marR="91425" marL="91425"/>
                </a:tc>
                <a:tc>
                  <a:txBody>
                    <a:bodyPr/>
                    <a:lstStyle/>
                    <a:p>
                      <a:pPr indent="0" lvl="0" marL="0" rtl="0" algn="l">
                        <a:lnSpc>
                          <a:spcPct val="115000"/>
                        </a:lnSpc>
                        <a:spcBef>
                          <a:spcPts val="1200"/>
                        </a:spcBef>
                        <a:spcAft>
                          <a:spcPts val="1200"/>
                        </a:spcAft>
                        <a:buNone/>
                      </a:pPr>
                      <a:r>
                        <a:rPr lang="zh-CN" sz="1300">
                          <a:latin typeface="Fira Code"/>
                          <a:ea typeface="Fira Code"/>
                          <a:cs typeface="Fira Code"/>
                          <a:sym typeface="Fira Code"/>
                        </a:rPr>
                        <a:t>000080BF</a:t>
                      </a:r>
                      <a:endParaRPr sz="1300">
                        <a:latin typeface="Fira Code"/>
                        <a:ea typeface="Fira Code"/>
                        <a:cs typeface="Fira Code"/>
                        <a:sym typeface="Fira Code"/>
                      </a:endParaRPr>
                    </a:p>
                  </a:txBody>
                  <a:tcPr marT="36000" marB="36000" marR="91425" marL="91425"/>
                </a:tc>
                <a:tc>
                  <a:txBody>
                    <a:bodyPr/>
                    <a:lstStyle/>
                    <a:p>
                      <a:pPr indent="0" lvl="0" marL="0" rtl="0" algn="l">
                        <a:lnSpc>
                          <a:spcPct val="115000"/>
                        </a:lnSpc>
                        <a:spcBef>
                          <a:spcPts val="1200"/>
                        </a:spcBef>
                        <a:spcAft>
                          <a:spcPts val="1200"/>
                        </a:spcAft>
                        <a:buNone/>
                      </a:pPr>
                      <a:r>
                        <a:rPr lang="zh-CN" sz="1300">
                          <a:latin typeface="Fira Code"/>
                          <a:ea typeface="Fira Code"/>
                          <a:cs typeface="Fira Code"/>
                          <a:sym typeface="Fira Code"/>
                        </a:rPr>
                        <a:t>0</a:t>
                      </a:r>
                      <a:endParaRPr sz="1300">
                        <a:latin typeface="Fira Code"/>
                        <a:ea typeface="Fira Code"/>
                        <a:cs typeface="Fira Code"/>
                        <a:sym typeface="Fira Code"/>
                      </a:endParaRPr>
                    </a:p>
                  </a:txBody>
                  <a:tcPr marT="36000" marB="36000" marR="91425" marL="91425"/>
                </a:tc>
              </a:tr>
              <a:tr h="294900">
                <a:tc>
                  <a:txBody>
                    <a:bodyPr/>
                    <a:lstStyle/>
                    <a:p>
                      <a:pPr indent="0" lvl="0" marL="0" rtl="0" algn="l">
                        <a:lnSpc>
                          <a:spcPct val="115000"/>
                        </a:lnSpc>
                        <a:spcBef>
                          <a:spcPts val="1200"/>
                        </a:spcBef>
                        <a:spcAft>
                          <a:spcPts val="1200"/>
                        </a:spcAft>
                        <a:buNone/>
                      </a:pPr>
                      <a:r>
                        <a:rPr lang="zh-CN" sz="1300">
                          <a:latin typeface="Fira Code"/>
                          <a:ea typeface="Fira Code"/>
                          <a:cs typeface="Fira Code"/>
                          <a:sym typeface="Fira Code"/>
                        </a:rPr>
                        <a:t>1</a:t>
                      </a:r>
                      <a:endParaRPr sz="1300">
                        <a:latin typeface="Fira Code"/>
                        <a:ea typeface="Fira Code"/>
                        <a:cs typeface="Fira Code"/>
                        <a:sym typeface="Fira Code"/>
                      </a:endParaRPr>
                    </a:p>
                  </a:txBody>
                  <a:tcPr marT="36000" marB="36000" marR="91425" marL="91425"/>
                </a:tc>
                <a:tc>
                  <a:txBody>
                    <a:bodyPr/>
                    <a:lstStyle/>
                    <a:p>
                      <a:pPr indent="0" lvl="0" marL="0" rtl="0" algn="l">
                        <a:lnSpc>
                          <a:spcPct val="115000"/>
                        </a:lnSpc>
                        <a:spcBef>
                          <a:spcPts val="1200"/>
                        </a:spcBef>
                        <a:spcAft>
                          <a:spcPts val="1200"/>
                        </a:spcAft>
                        <a:buNone/>
                      </a:pPr>
                      <a:r>
                        <a:rPr lang="zh-CN" sz="1300">
                          <a:latin typeface="Fira Code"/>
                          <a:ea typeface="Fira Code"/>
                          <a:cs typeface="Fira Code"/>
                          <a:sym typeface="Fira Code"/>
                        </a:rPr>
                        <a:t>00000008</a:t>
                      </a:r>
                      <a:endParaRPr sz="1300">
                        <a:latin typeface="Fira Code"/>
                        <a:ea typeface="Fira Code"/>
                        <a:cs typeface="Fira Code"/>
                        <a:sym typeface="Fira Code"/>
                      </a:endParaRPr>
                    </a:p>
                  </a:txBody>
                  <a:tcPr marT="36000" marB="36000" marR="91425" marL="91425"/>
                </a:tc>
                <a:tc>
                  <a:txBody>
                    <a:bodyPr/>
                    <a:lstStyle/>
                    <a:p>
                      <a:pPr indent="0" lvl="0" marL="0" rtl="0" algn="l">
                        <a:lnSpc>
                          <a:spcPct val="115000"/>
                        </a:lnSpc>
                        <a:spcBef>
                          <a:spcPts val="1200"/>
                        </a:spcBef>
                        <a:spcAft>
                          <a:spcPts val="1200"/>
                        </a:spcAft>
                        <a:buNone/>
                      </a:pPr>
                      <a:r>
                        <a:rPr lang="zh-CN" sz="1300">
                          <a:latin typeface="Fira Code"/>
                          <a:ea typeface="Fira Code"/>
                          <a:cs typeface="Fira Code"/>
                          <a:sym typeface="Fira Code"/>
                        </a:rPr>
                        <a:t>4</a:t>
                      </a:r>
                      <a:endParaRPr sz="1300">
                        <a:latin typeface="Fira Code"/>
                        <a:ea typeface="Fira Code"/>
                        <a:cs typeface="Fira Code"/>
                        <a:sym typeface="Fira Code"/>
                      </a:endParaRPr>
                    </a:p>
                  </a:txBody>
                  <a:tcPr marT="36000" marB="36000" marR="91425" marL="91425"/>
                </a:tc>
              </a:tr>
              <a:tr h="294900">
                <a:tc>
                  <a:txBody>
                    <a:bodyPr/>
                    <a:lstStyle/>
                    <a:p>
                      <a:pPr indent="0" lvl="0" marL="0" rtl="0" algn="l">
                        <a:lnSpc>
                          <a:spcPct val="115000"/>
                        </a:lnSpc>
                        <a:spcBef>
                          <a:spcPts val="1200"/>
                        </a:spcBef>
                        <a:spcAft>
                          <a:spcPts val="1200"/>
                        </a:spcAft>
                        <a:buNone/>
                      </a:pPr>
                      <a:r>
                        <a:rPr lang="zh-CN" sz="1300">
                          <a:latin typeface="Fira Code"/>
                          <a:ea typeface="Fira Code"/>
                          <a:cs typeface="Fira Code"/>
                          <a:sym typeface="Fira Code"/>
                        </a:rPr>
                        <a:t>2</a:t>
                      </a:r>
                      <a:endParaRPr sz="1300">
                        <a:latin typeface="Fira Code"/>
                        <a:ea typeface="Fira Code"/>
                        <a:cs typeface="Fira Code"/>
                        <a:sym typeface="Fira Code"/>
                      </a:endParaRPr>
                    </a:p>
                  </a:txBody>
                  <a:tcPr marT="36000" marB="36000" marR="91425" marL="91425"/>
                </a:tc>
                <a:tc>
                  <a:txBody>
                    <a:bodyPr/>
                    <a:lstStyle/>
                    <a:p>
                      <a:pPr indent="0" lvl="0" marL="0" rtl="0" algn="l">
                        <a:lnSpc>
                          <a:spcPct val="115000"/>
                        </a:lnSpc>
                        <a:spcBef>
                          <a:spcPts val="1200"/>
                        </a:spcBef>
                        <a:spcAft>
                          <a:spcPts val="1200"/>
                        </a:spcAft>
                        <a:buNone/>
                      </a:pPr>
                      <a:r>
                        <a:rPr lang="zh-CN" sz="1300">
                          <a:latin typeface="Fira Code"/>
                          <a:ea typeface="Fira Code"/>
                          <a:cs typeface="Fira Code"/>
                          <a:sym typeface="Fira Code"/>
                        </a:rPr>
                        <a:t>00000010</a:t>
                      </a:r>
                      <a:endParaRPr sz="1300">
                        <a:latin typeface="Fira Code"/>
                        <a:ea typeface="Fira Code"/>
                        <a:cs typeface="Fira Code"/>
                        <a:sym typeface="Fira Code"/>
                      </a:endParaRPr>
                    </a:p>
                  </a:txBody>
                  <a:tcPr marT="36000" marB="36000" marR="91425" marL="91425"/>
                </a:tc>
                <a:tc>
                  <a:txBody>
                    <a:bodyPr/>
                    <a:lstStyle/>
                    <a:p>
                      <a:pPr indent="0" lvl="0" marL="0" rtl="0" algn="l">
                        <a:lnSpc>
                          <a:spcPct val="115000"/>
                        </a:lnSpc>
                        <a:spcBef>
                          <a:spcPts val="1200"/>
                        </a:spcBef>
                        <a:spcAft>
                          <a:spcPts val="1200"/>
                        </a:spcAft>
                        <a:buNone/>
                      </a:pPr>
                      <a:r>
                        <a:rPr lang="zh-CN" sz="1300">
                          <a:latin typeface="Fira Code"/>
                          <a:ea typeface="Fira Code"/>
                          <a:cs typeface="Fira Code"/>
                          <a:sym typeface="Fira Code"/>
                        </a:rPr>
                        <a:t>8</a:t>
                      </a:r>
                      <a:endParaRPr sz="1300">
                        <a:latin typeface="Fira Code"/>
                        <a:ea typeface="Fira Code"/>
                        <a:cs typeface="Fira Code"/>
                        <a:sym typeface="Fira Code"/>
                      </a:endParaRPr>
                    </a:p>
                  </a:txBody>
                  <a:tcPr marT="36000" marB="36000" marR="91425" marL="91425"/>
                </a:tc>
              </a:tr>
              <a:tr h="294900">
                <a:tc>
                  <a:txBody>
                    <a:bodyPr/>
                    <a:lstStyle/>
                    <a:p>
                      <a:pPr indent="0" lvl="0" marL="0" rtl="0" algn="l">
                        <a:lnSpc>
                          <a:spcPct val="115000"/>
                        </a:lnSpc>
                        <a:spcBef>
                          <a:spcPts val="1200"/>
                        </a:spcBef>
                        <a:spcAft>
                          <a:spcPts val="1200"/>
                        </a:spcAft>
                        <a:buNone/>
                      </a:pPr>
                      <a:r>
                        <a:rPr lang="zh-CN" sz="1300">
                          <a:latin typeface="Fira Code"/>
                          <a:ea typeface="Fira Code"/>
                          <a:cs typeface="Fira Code"/>
                          <a:sym typeface="Fira Code"/>
                        </a:rPr>
                        <a:t>3</a:t>
                      </a:r>
                      <a:endParaRPr sz="1300">
                        <a:latin typeface="Fira Code"/>
                        <a:ea typeface="Fira Code"/>
                        <a:cs typeface="Fira Code"/>
                        <a:sym typeface="Fira Code"/>
                      </a:endParaRPr>
                    </a:p>
                  </a:txBody>
                  <a:tcPr marT="36000" marB="36000" marR="91425" marL="91425"/>
                </a:tc>
                <a:tc>
                  <a:txBody>
                    <a:bodyPr/>
                    <a:lstStyle/>
                    <a:p>
                      <a:pPr indent="0" lvl="0" marL="0" rtl="0" algn="l">
                        <a:lnSpc>
                          <a:spcPct val="115000"/>
                        </a:lnSpc>
                        <a:spcBef>
                          <a:spcPts val="1200"/>
                        </a:spcBef>
                        <a:spcAft>
                          <a:spcPts val="1200"/>
                        </a:spcAft>
                        <a:buNone/>
                      </a:pPr>
                      <a:r>
                        <a:rPr lang="zh-CN" sz="1300">
                          <a:latin typeface="Fira Code"/>
                          <a:ea typeface="Fira Code"/>
                          <a:cs typeface="Fira Code"/>
                          <a:sym typeface="Fira Code"/>
                        </a:rPr>
                        <a:t>00000014</a:t>
                      </a:r>
                      <a:endParaRPr sz="1300">
                        <a:latin typeface="Fira Code"/>
                        <a:ea typeface="Fira Code"/>
                        <a:cs typeface="Fira Code"/>
                        <a:sym typeface="Fira Code"/>
                      </a:endParaRPr>
                    </a:p>
                  </a:txBody>
                  <a:tcPr marT="36000" marB="36000" marR="91425" marL="91425"/>
                </a:tc>
                <a:tc>
                  <a:txBody>
                    <a:bodyPr/>
                    <a:lstStyle/>
                    <a:p>
                      <a:pPr indent="0" lvl="0" marL="0" rtl="0" algn="l">
                        <a:lnSpc>
                          <a:spcPct val="115000"/>
                        </a:lnSpc>
                        <a:spcBef>
                          <a:spcPts val="1200"/>
                        </a:spcBef>
                        <a:spcAft>
                          <a:spcPts val="1200"/>
                        </a:spcAft>
                        <a:buNone/>
                      </a:pPr>
                      <a:r>
                        <a:rPr lang="zh-CN" sz="1300">
                          <a:latin typeface="Fira Code"/>
                          <a:ea typeface="Fira Code"/>
                          <a:cs typeface="Fira Code"/>
                          <a:sym typeface="Fira Code"/>
                        </a:rPr>
                        <a:t>C</a:t>
                      </a:r>
                      <a:endParaRPr sz="1300">
                        <a:latin typeface="Fira Code"/>
                        <a:ea typeface="Fira Code"/>
                        <a:cs typeface="Fira Code"/>
                        <a:sym typeface="Fira Code"/>
                      </a:endParaRPr>
                    </a:p>
                  </a:txBody>
                  <a:tcPr marT="36000" marB="36000" marR="91425" marL="91425"/>
                </a:tc>
              </a:tr>
              <a:tr h="294900">
                <a:tc>
                  <a:txBody>
                    <a:bodyPr/>
                    <a:lstStyle/>
                    <a:p>
                      <a:pPr indent="0" lvl="0" marL="0" rtl="0" algn="l">
                        <a:lnSpc>
                          <a:spcPct val="115000"/>
                        </a:lnSpc>
                        <a:spcBef>
                          <a:spcPts val="1200"/>
                        </a:spcBef>
                        <a:spcAft>
                          <a:spcPts val="1200"/>
                        </a:spcAft>
                        <a:buNone/>
                      </a:pPr>
                      <a:r>
                        <a:rPr lang="zh-CN" sz="1300">
                          <a:latin typeface="Fira Code"/>
                          <a:ea typeface="Fira Code"/>
                          <a:cs typeface="Fira Code"/>
                          <a:sym typeface="Fira Code"/>
                        </a:rPr>
                        <a:t>4</a:t>
                      </a:r>
                      <a:endParaRPr sz="1300">
                        <a:latin typeface="Fira Code"/>
                        <a:ea typeface="Fira Code"/>
                        <a:cs typeface="Fira Code"/>
                        <a:sym typeface="Fira Code"/>
                      </a:endParaRPr>
                    </a:p>
                  </a:txBody>
                  <a:tcPr marT="36000" marB="36000" marR="91425" marL="91425"/>
                </a:tc>
                <a:tc>
                  <a:txBody>
                    <a:bodyPr/>
                    <a:lstStyle/>
                    <a:p>
                      <a:pPr indent="0" lvl="0" marL="0" rtl="0" algn="l">
                        <a:lnSpc>
                          <a:spcPct val="115000"/>
                        </a:lnSpc>
                        <a:spcBef>
                          <a:spcPts val="1200"/>
                        </a:spcBef>
                        <a:spcAft>
                          <a:spcPts val="1200"/>
                        </a:spcAft>
                        <a:buNone/>
                      </a:pPr>
                      <a:r>
                        <a:rPr lang="zh-CN" sz="1300">
                          <a:latin typeface="Fira Code"/>
                          <a:ea typeface="Fira Code"/>
                          <a:cs typeface="Fira Code"/>
                          <a:sym typeface="Fira Code"/>
                        </a:rPr>
                        <a:t>FFFF0000</a:t>
                      </a:r>
                      <a:endParaRPr sz="1300">
                        <a:latin typeface="Fira Code"/>
                        <a:ea typeface="Fira Code"/>
                        <a:cs typeface="Fira Code"/>
                        <a:sym typeface="Fira Code"/>
                      </a:endParaRPr>
                    </a:p>
                  </a:txBody>
                  <a:tcPr marT="36000" marB="36000" marR="91425" marL="91425"/>
                </a:tc>
                <a:tc>
                  <a:txBody>
                    <a:bodyPr/>
                    <a:lstStyle/>
                    <a:p>
                      <a:pPr indent="0" lvl="0" marL="0" rtl="0" algn="l">
                        <a:lnSpc>
                          <a:spcPct val="115000"/>
                        </a:lnSpc>
                        <a:spcBef>
                          <a:spcPts val="1200"/>
                        </a:spcBef>
                        <a:spcAft>
                          <a:spcPts val="1200"/>
                        </a:spcAft>
                        <a:buNone/>
                      </a:pPr>
                      <a:r>
                        <a:rPr lang="zh-CN" sz="1300">
                          <a:latin typeface="Fira Code"/>
                          <a:ea typeface="Fira Code"/>
                          <a:cs typeface="Fira Code"/>
                          <a:sym typeface="Fira Code"/>
                        </a:rPr>
                        <a:t>10</a:t>
                      </a:r>
                      <a:endParaRPr sz="1300">
                        <a:latin typeface="Fira Code"/>
                        <a:ea typeface="Fira Code"/>
                        <a:cs typeface="Fira Code"/>
                        <a:sym typeface="Fira Code"/>
                      </a:endParaRPr>
                    </a:p>
                  </a:txBody>
                  <a:tcPr marT="36000" marB="36000" marR="91425" marL="91425"/>
                </a:tc>
              </a:tr>
              <a:tr h="294900">
                <a:tc>
                  <a:txBody>
                    <a:bodyPr/>
                    <a:lstStyle/>
                    <a:p>
                      <a:pPr indent="0" lvl="0" marL="0" rtl="0" algn="l">
                        <a:lnSpc>
                          <a:spcPct val="115000"/>
                        </a:lnSpc>
                        <a:spcBef>
                          <a:spcPts val="1200"/>
                        </a:spcBef>
                        <a:spcAft>
                          <a:spcPts val="1200"/>
                        </a:spcAft>
                        <a:buNone/>
                      </a:pPr>
                      <a:r>
                        <a:rPr lang="zh-CN" sz="1300">
                          <a:latin typeface="Fira Code"/>
                          <a:ea typeface="Fira Code"/>
                          <a:cs typeface="Fira Code"/>
                          <a:sym typeface="Fira Code"/>
                        </a:rPr>
                        <a:t>5</a:t>
                      </a:r>
                      <a:endParaRPr sz="1300">
                        <a:latin typeface="Fira Code"/>
                        <a:ea typeface="Fira Code"/>
                        <a:cs typeface="Fira Code"/>
                        <a:sym typeface="Fira Code"/>
                      </a:endParaRPr>
                    </a:p>
                  </a:txBody>
                  <a:tcPr marT="36000" marB="36000" marR="91425" marL="91425"/>
                </a:tc>
                <a:tc>
                  <a:txBody>
                    <a:bodyPr/>
                    <a:lstStyle/>
                    <a:p>
                      <a:pPr indent="0" lvl="0" marL="0" rtl="0" algn="l">
                        <a:lnSpc>
                          <a:spcPct val="115000"/>
                        </a:lnSpc>
                        <a:spcBef>
                          <a:spcPts val="1200"/>
                        </a:spcBef>
                        <a:spcAft>
                          <a:spcPts val="1200"/>
                        </a:spcAft>
                        <a:buNone/>
                      </a:pPr>
                      <a:r>
                        <a:rPr lang="zh-CN" sz="1300">
                          <a:latin typeface="Fira Code"/>
                          <a:ea typeface="Fira Code"/>
                          <a:cs typeface="Fira Code"/>
                          <a:sym typeface="Fira Code"/>
                        </a:rPr>
                        <a:t>0FFF0000</a:t>
                      </a:r>
                      <a:endParaRPr sz="1300">
                        <a:latin typeface="Fira Code"/>
                        <a:ea typeface="Fira Code"/>
                        <a:cs typeface="Fira Code"/>
                        <a:sym typeface="Fira Code"/>
                      </a:endParaRPr>
                    </a:p>
                  </a:txBody>
                  <a:tcPr marT="36000" marB="36000" marR="91425" marL="91425"/>
                </a:tc>
                <a:tc>
                  <a:txBody>
                    <a:bodyPr/>
                    <a:lstStyle/>
                    <a:p>
                      <a:pPr indent="0" lvl="0" marL="0" rtl="0" algn="l">
                        <a:lnSpc>
                          <a:spcPct val="115000"/>
                        </a:lnSpc>
                        <a:spcBef>
                          <a:spcPts val="1200"/>
                        </a:spcBef>
                        <a:spcAft>
                          <a:spcPts val="1200"/>
                        </a:spcAft>
                        <a:buNone/>
                      </a:pPr>
                      <a:r>
                        <a:rPr lang="zh-CN" sz="1300">
                          <a:latin typeface="Fira Code"/>
                          <a:ea typeface="Fira Code"/>
                          <a:cs typeface="Fira Code"/>
                          <a:sym typeface="Fira Code"/>
                        </a:rPr>
                        <a:t>14</a:t>
                      </a:r>
                      <a:endParaRPr sz="1300">
                        <a:latin typeface="Fira Code"/>
                        <a:ea typeface="Fira Code"/>
                        <a:cs typeface="Fira Code"/>
                        <a:sym typeface="Fira Code"/>
                      </a:endParaRPr>
                    </a:p>
                  </a:txBody>
                  <a:tcPr marT="36000" marB="36000" marR="91425" marL="91425"/>
                </a:tc>
              </a:tr>
              <a:tr h="294900">
                <a:tc>
                  <a:txBody>
                    <a:bodyPr/>
                    <a:lstStyle/>
                    <a:p>
                      <a:pPr indent="0" lvl="0" marL="0" rtl="0" algn="l">
                        <a:lnSpc>
                          <a:spcPct val="115000"/>
                        </a:lnSpc>
                        <a:spcBef>
                          <a:spcPts val="1200"/>
                        </a:spcBef>
                        <a:spcAft>
                          <a:spcPts val="1200"/>
                        </a:spcAft>
                        <a:buNone/>
                      </a:pPr>
                      <a:r>
                        <a:rPr lang="zh-CN" sz="1300">
                          <a:latin typeface="Fira Code"/>
                          <a:ea typeface="Fira Code"/>
                          <a:cs typeface="Fira Code"/>
                          <a:sym typeface="Fira Code"/>
                        </a:rPr>
                        <a:t>6</a:t>
                      </a:r>
                      <a:endParaRPr sz="1300">
                        <a:latin typeface="Fira Code"/>
                        <a:ea typeface="Fira Code"/>
                        <a:cs typeface="Fira Code"/>
                        <a:sym typeface="Fira Code"/>
                      </a:endParaRPr>
                    </a:p>
                  </a:txBody>
                  <a:tcPr marT="36000" marB="36000" marR="91425" marL="91425"/>
                </a:tc>
                <a:tc>
                  <a:txBody>
                    <a:bodyPr/>
                    <a:lstStyle/>
                    <a:p>
                      <a:pPr indent="0" lvl="0" marL="0" rtl="0" algn="l">
                        <a:lnSpc>
                          <a:spcPct val="115000"/>
                        </a:lnSpc>
                        <a:spcBef>
                          <a:spcPts val="1200"/>
                        </a:spcBef>
                        <a:spcAft>
                          <a:spcPts val="1200"/>
                        </a:spcAft>
                        <a:buNone/>
                      </a:pPr>
                      <a:r>
                        <a:rPr lang="zh-CN" sz="1300">
                          <a:latin typeface="Fira Code"/>
                          <a:ea typeface="Fira Code"/>
                          <a:cs typeface="Fira Code"/>
                          <a:sym typeface="Fira Code"/>
                        </a:rPr>
                        <a:t>FF000F0F</a:t>
                      </a:r>
                      <a:endParaRPr sz="1300">
                        <a:latin typeface="Fira Code"/>
                        <a:ea typeface="Fira Code"/>
                        <a:cs typeface="Fira Code"/>
                        <a:sym typeface="Fira Code"/>
                      </a:endParaRPr>
                    </a:p>
                  </a:txBody>
                  <a:tcPr marT="36000" marB="36000" marR="91425" marL="91425"/>
                </a:tc>
                <a:tc>
                  <a:txBody>
                    <a:bodyPr/>
                    <a:lstStyle/>
                    <a:p>
                      <a:pPr indent="0" lvl="0" marL="0" rtl="0" algn="l">
                        <a:lnSpc>
                          <a:spcPct val="115000"/>
                        </a:lnSpc>
                        <a:spcBef>
                          <a:spcPts val="1200"/>
                        </a:spcBef>
                        <a:spcAft>
                          <a:spcPts val="1200"/>
                        </a:spcAft>
                        <a:buNone/>
                      </a:pPr>
                      <a:r>
                        <a:rPr lang="zh-CN" sz="1300">
                          <a:latin typeface="Fira Code"/>
                          <a:ea typeface="Fira Code"/>
                          <a:cs typeface="Fira Code"/>
                          <a:sym typeface="Fira Code"/>
                        </a:rPr>
                        <a:t>18</a:t>
                      </a:r>
                      <a:endParaRPr sz="1300">
                        <a:latin typeface="Fira Code"/>
                        <a:ea typeface="Fira Code"/>
                        <a:cs typeface="Fira Code"/>
                        <a:sym typeface="Fira Code"/>
                      </a:endParaRPr>
                    </a:p>
                  </a:txBody>
                  <a:tcPr marT="36000" marB="36000" marR="91425" marL="91425"/>
                </a:tc>
              </a:tr>
              <a:tr h="294900">
                <a:tc>
                  <a:txBody>
                    <a:bodyPr/>
                    <a:lstStyle/>
                    <a:p>
                      <a:pPr indent="0" lvl="0" marL="0" rtl="0" algn="l">
                        <a:lnSpc>
                          <a:spcPct val="115000"/>
                        </a:lnSpc>
                        <a:spcBef>
                          <a:spcPts val="1200"/>
                        </a:spcBef>
                        <a:spcAft>
                          <a:spcPts val="1200"/>
                        </a:spcAft>
                        <a:buNone/>
                      </a:pPr>
                      <a:r>
                        <a:rPr lang="zh-CN" sz="1300">
                          <a:latin typeface="Fira Code"/>
                          <a:ea typeface="Fira Code"/>
                          <a:cs typeface="Fira Code"/>
                          <a:sym typeface="Fira Code"/>
                        </a:rPr>
                        <a:t>7</a:t>
                      </a:r>
                      <a:endParaRPr sz="1300">
                        <a:latin typeface="Fira Code"/>
                        <a:ea typeface="Fira Code"/>
                        <a:cs typeface="Fira Code"/>
                        <a:sym typeface="Fira Code"/>
                      </a:endParaRPr>
                    </a:p>
                  </a:txBody>
                  <a:tcPr marT="36000" marB="36000" marR="91425" marL="91425"/>
                </a:tc>
                <a:tc>
                  <a:txBody>
                    <a:bodyPr/>
                    <a:lstStyle/>
                    <a:p>
                      <a:pPr indent="0" lvl="0" marL="0" rtl="0" algn="l">
                        <a:lnSpc>
                          <a:spcPct val="115000"/>
                        </a:lnSpc>
                        <a:spcBef>
                          <a:spcPts val="1200"/>
                        </a:spcBef>
                        <a:spcAft>
                          <a:spcPts val="1200"/>
                        </a:spcAft>
                        <a:buNone/>
                      </a:pPr>
                      <a:r>
                        <a:rPr lang="zh-CN" sz="1300">
                          <a:latin typeface="Fira Code"/>
                          <a:ea typeface="Fira Code"/>
                          <a:cs typeface="Fira Code"/>
                          <a:sym typeface="Fira Code"/>
                        </a:rPr>
                        <a:t>F0F0F0F0</a:t>
                      </a:r>
                      <a:endParaRPr sz="1300">
                        <a:latin typeface="Fira Code"/>
                        <a:ea typeface="Fira Code"/>
                        <a:cs typeface="Fira Code"/>
                        <a:sym typeface="Fira Code"/>
                      </a:endParaRPr>
                    </a:p>
                  </a:txBody>
                  <a:tcPr marT="36000" marB="36000" marR="91425" marL="91425"/>
                </a:tc>
                <a:tc>
                  <a:txBody>
                    <a:bodyPr/>
                    <a:lstStyle/>
                    <a:p>
                      <a:pPr indent="0" lvl="0" marL="0" rtl="0" algn="l">
                        <a:lnSpc>
                          <a:spcPct val="115000"/>
                        </a:lnSpc>
                        <a:spcBef>
                          <a:spcPts val="1200"/>
                        </a:spcBef>
                        <a:spcAft>
                          <a:spcPts val="1200"/>
                        </a:spcAft>
                        <a:buNone/>
                      </a:pPr>
                      <a:r>
                        <a:rPr lang="zh-CN" sz="1300">
                          <a:latin typeface="Fira Code"/>
                          <a:ea typeface="Fira Code"/>
                          <a:cs typeface="Fira Code"/>
                          <a:sym typeface="Fira Code"/>
                        </a:rPr>
                        <a:t>1C</a:t>
                      </a:r>
                      <a:endParaRPr sz="1300">
                        <a:latin typeface="Fira Code"/>
                        <a:ea typeface="Fira Code"/>
                        <a:cs typeface="Fira Code"/>
                        <a:sym typeface="Fira Code"/>
                      </a:endParaRPr>
                    </a:p>
                  </a:txBody>
                  <a:tcPr marT="36000" marB="36000" marR="91425" marL="91425"/>
                </a:tc>
              </a:tr>
              <a:tr h="294900">
                <a:tc>
                  <a:txBody>
                    <a:bodyPr/>
                    <a:lstStyle/>
                    <a:p>
                      <a:pPr indent="0" lvl="0" marL="0" rtl="0" algn="l">
                        <a:lnSpc>
                          <a:spcPct val="115000"/>
                        </a:lnSpc>
                        <a:spcBef>
                          <a:spcPts val="1200"/>
                        </a:spcBef>
                        <a:spcAft>
                          <a:spcPts val="1200"/>
                        </a:spcAft>
                        <a:buNone/>
                      </a:pPr>
                      <a:r>
                        <a:rPr lang="zh-CN" sz="1300">
                          <a:latin typeface="Fira Code"/>
                          <a:ea typeface="Fira Code"/>
                          <a:cs typeface="Fira Code"/>
                          <a:sym typeface="Fira Code"/>
                        </a:rPr>
                        <a:t>8</a:t>
                      </a:r>
                      <a:endParaRPr sz="1300">
                        <a:latin typeface="Fira Code"/>
                        <a:ea typeface="Fira Code"/>
                        <a:cs typeface="Fira Code"/>
                        <a:sym typeface="Fira Code"/>
                      </a:endParaRPr>
                    </a:p>
                  </a:txBody>
                  <a:tcPr marT="36000" marB="36000" marR="91425" marL="91425"/>
                </a:tc>
                <a:tc>
                  <a:txBody>
                    <a:bodyPr/>
                    <a:lstStyle/>
                    <a:p>
                      <a:pPr indent="0" lvl="0" marL="0" rtl="0" algn="l">
                        <a:lnSpc>
                          <a:spcPct val="115000"/>
                        </a:lnSpc>
                        <a:spcBef>
                          <a:spcPts val="1200"/>
                        </a:spcBef>
                        <a:spcAft>
                          <a:spcPts val="1200"/>
                        </a:spcAft>
                        <a:buNone/>
                      </a:pPr>
                      <a:r>
                        <a:rPr lang="zh-CN" sz="1300">
                          <a:latin typeface="Fira Code"/>
                          <a:ea typeface="Fira Code"/>
                          <a:cs typeface="Fira Code"/>
                          <a:sym typeface="Fira Code"/>
                        </a:rPr>
                        <a:t>00000000</a:t>
                      </a:r>
                      <a:endParaRPr sz="1300">
                        <a:latin typeface="Fira Code"/>
                        <a:ea typeface="Fira Code"/>
                        <a:cs typeface="Fira Code"/>
                        <a:sym typeface="Fira Code"/>
                      </a:endParaRPr>
                    </a:p>
                  </a:txBody>
                  <a:tcPr marT="36000" marB="36000" marR="91425" marL="91425"/>
                </a:tc>
                <a:tc>
                  <a:txBody>
                    <a:bodyPr/>
                    <a:lstStyle/>
                    <a:p>
                      <a:pPr indent="0" lvl="0" marL="0" rtl="0" algn="l">
                        <a:lnSpc>
                          <a:spcPct val="115000"/>
                        </a:lnSpc>
                        <a:spcBef>
                          <a:spcPts val="1200"/>
                        </a:spcBef>
                        <a:spcAft>
                          <a:spcPts val="1200"/>
                        </a:spcAft>
                        <a:buNone/>
                      </a:pPr>
                      <a:r>
                        <a:rPr lang="zh-CN" sz="1300">
                          <a:latin typeface="Fira Code"/>
                          <a:ea typeface="Fira Code"/>
                          <a:cs typeface="Fira Code"/>
                          <a:sym typeface="Fira Code"/>
                        </a:rPr>
                        <a:t>20</a:t>
                      </a:r>
                      <a:endParaRPr sz="1300">
                        <a:latin typeface="Fira Code"/>
                        <a:ea typeface="Fira Code"/>
                        <a:cs typeface="Fira Code"/>
                        <a:sym typeface="Fira Code"/>
                      </a:endParaRPr>
                    </a:p>
                  </a:txBody>
                  <a:tcPr marT="36000" marB="36000" marR="91425" marL="91425"/>
                </a:tc>
              </a:tr>
              <a:tr h="294900">
                <a:tc>
                  <a:txBody>
                    <a:bodyPr/>
                    <a:lstStyle/>
                    <a:p>
                      <a:pPr indent="0" lvl="0" marL="0" rtl="0" algn="l">
                        <a:lnSpc>
                          <a:spcPct val="115000"/>
                        </a:lnSpc>
                        <a:spcBef>
                          <a:spcPts val="1200"/>
                        </a:spcBef>
                        <a:spcAft>
                          <a:spcPts val="1200"/>
                        </a:spcAft>
                        <a:buNone/>
                      </a:pPr>
                      <a:r>
                        <a:rPr lang="zh-CN" sz="1300">
                          <a:latin typeface="Fira Code"/>
                          <a:ea typeface="Fira Code"/>
                          <a:cs typeface="Fira Code"/>
                          <a:sym typeface="Fira Code"/>
                        </a:rPr>
                        <a:t>9</a:t>
                      </a:r>
                      <a:endParaRPr sz="1300">
                        <a:latin typeface="Fira Code"/>
                        <a:ea typeface="Fira Code"/>
                        <a:cs typeface="Fira Code"/>
                        <a:sym typeface="Fira Code"/>
                      </a:endParaRPr>
                    </a:p>
                  </a:txBody>
                  <a:tcPr marT="36000" marB="36000" marR="91425" marL="91425"/>
                </a:tc>
                <a:tc>
                  <a:txBody>
                    <a:bodyPr/>
                    <a:lstStyle/>
                    <a:p>
                      <a:pPr indent="0" lvl="0" marL="0" rtl="0" algn="l">
                        <a:lnSpc>
                          <a:spcPct val="115000"/>
                        </a:lnSpc>
                        <a:spcBef>
                          <a:spcPts val="1200"/>
                        </a:spcBef>
                        <a:spcAft>
                          <a:spcPts val="1200"/>
                        </a:spcAft>
                        <a:buNone/>
                      </a:pPr>
                      <a:r>
                        <a:rPr lang="zh-CN" sz="1300">
                          <a:latin typeface="Fira Code"/>
                          <a:ea typeface="Fira Code"/>
                          <a:cs typeface="Fira Code"/>
                          <a:sym typeface="Fira Code"/>
                        </a:rPr>
                        <a:t>00000000</a:t>
                      </a:r>
                      <a:endParaRPr sz="1300">
                        <a:latin typeface="Fira Code"/>
                        <a:ea typeface="Fira Code"/>
                        <a:cs typeface="Fira Code"/>
                        <a:sym typeface="Fira Code"/>
                      </a:endParaRPr>
                    </a:p>
                  </a:txBody>
                  <a:tcPr marT="36000" marB="36000" marR="91425" marL="91425"/>
                </a:tc>
                <a:tc>
                  <a:txBody>
                    <a:bodyPr/>
                    <a:lstStyle/>
                    <a:p>
                      <a:pPr indent="0" lvl="0" marL="0" rtl="0" algn="l">
                        <a:lnSpc>
                          <a:spcPct val="115000"/>
                        </a:lnSpc>
                        <a:spcBef>
                          <a:spcPts val="1200"/>
                        </a:spcBef>
                        <a:spcAft>
                          <a:spcPts val="1200"/>
                        </a:spcAft>
                        <a:buNone/>
                      </a:pPr>
                      <a:r>
                        <a:rPr lang="zh-CN" sz="1300">
                          <a:latin typeface="Fira Code"/>
                          <a:ea typeface="Fira Code"/>
                          <a:cs typeface="Fira Code"/>
                          <a:sym typeface="Fira Code"/>
                        </a:rPr>
                        <a:t>24</a:t>
                      </a:r>
                      <a:endParaRPr sz="1300">
                        <a:latin typeface="Fira Code"/>
                        <a:ea typeface="Fira Code"/>
                        <a:cs typeface="Fira Code"/>
                        <a:sym typeface="Fira Code"/>
                      </a:endParaRPr>
                    </a:p>
                  </a:txBody>
                  <a:tcPr marT="36000" marB="36000" marR="91425" marL="91425"/>
                </a:tc>
              </a:tr>
              <a:tr h="294900">
                <a:tc>
                  <a:txBody>
                    <a:bodyPr/>
                    <a:lstStyle/>
                    <a:p>
                      <a:pPr indent="0" lvl="0" marL="0" rtl="0" algn="l">
                        <a:lnSpc>
                          <a:spcPct val="115000"/>
                        </a:lnSpc>
                        <a:spcBef>
                          <a:spcPts val="1200"/>
                        </a:spcBef>
                        <a:spcAft>
                          <a:spcPts val="1200"/>
                        </a:spcAft>
                        <a:buNone/>
                      </a:pPr>
                      <a:r>
                        <a:rPr lang="zh-CN" sz="1300">
                          <a:latin typeface="Fira Code"/>
                          <a:ea typeface="Fira Code"/>
                          <a:cs typeface="Fira Code"/>
                          <a:sym typeface="Fira Code"/>
                        </a:rPr>
                        <a:t>10</a:t>
                      </a:r>
                      <a:endParaRPr sz="1300">
                        <a:latin typeface="Fira Code"/>
                        <a:ea typeface="Fira Code"/>
                        <a:cs typeface="Fira Code"/>
                        <a:sym typeface="Fira Code"/>
                      </a:endParaRPr>
                    </a:p>
                  </a:txBody>
                  <a:tcPr marT="36000" marB="36000" marR="91425" marL="91425"/>
                </a:tc>
                <a:tc>
                  <a:txBody>
                    <a:bodyPr/>
                    <a:lstStyle/>
                    <a:p>
                      <a:pPr indent="0" lvl="0" marL="0" rtl="0" algn="l">
                        <a:lnSpc>
                          <a:spcPct val="115000"/>
                        </a:lnSpc>
                        <a:spcBef>
                          <a:spcPts val="1200"/>
                        </a:spcBef>
                        <a:spcAft>
                          <a:spcPts val="1200"/>
                        </a:spcAft>
                        <a:buNone/>
                      </a:pPr>
                      <a:r>
                        <a:rPr lang="zh-CN" sz="1300">
                          <a:latin typeface="Fira Code"/>
                          <a:ea typeface="Fira Code"/>
                          <a:cs typeface="Fira Code"/>
                          <a:sym typeface="Fira Code"/>
                        </a:rPr>
                        <a:t>00000000</a:t>
                      </a:r>
                      <a:endParaRPr sz="1300">
                        <a:latin typeface="Fira Code"/>
                        <a:ea typeface="Fira Code"/>
                        <a:cs typeface="Fira Code"/>
                        <a:sym typeface="Fira Code"/>
                      </a:endParaRPr>
                    </a:p>
                  </a:txBody>
                  <a:tcPr marT="36000" marB="36000" marR="91425" marL="91425"/>
                </a:tc>
                <a:tc>
                  <a:txBody>
                    <a:bodyPr/>
                    <a:lstStyle/>
                    <a:p>
                      <a:pPr indent="0" lvl="0" marL="0" rtl="0" algn="l">
                        <a:lnSpc>
                          <a:spcPct val="115000"/>
                        </a:lnSpc>
                        <a:spcBef>
                          <a:spcPts val="1200"/>
                        </a:spcBef>
                        <a:spcAft>
                          <a:spcPts val="1200"/>
                        </a:spcAft>
                        <a:buNone/>
                      </a:pPr>
                      <a:r>
                        <a:rPr lang="zh-CN" sz="1300">
                          <a:latin typeface="Fira Code"/>
                          <a:ea typeface="Fira Code"/>
                          <a:cs typeface="Fira Code"/>
                          <a:sym typeface="Fira Code"/>
                        </a:rPr>
                        <a:t>28</a:t>
                      </a:r>
                      <a:endParaRPr sz="1300">
                        <a:latin typeface="Fira Code"/>
                        <a:ea typeface="Fira Code"/>
                        <a:cs typeface="Fira Code"/>
                        <a:sym typeface="Fira Code"/>
                      </a:endParaRPr>
                    </a:p>
                  </a:txBody>
                  <a:tcPr marT="36000" marB="36000" marR="91425" marL="91425"/>
                </a:tc>
              </a:tr>
              <a:tr h="294900">
                <a:tc>
                  <a:txBody>
                    <a:bodyPr/>
                    <a:lstStyle/>
                    <a:p>
                      <a:pPr indent="0" lvl="0" marL="0" rtl="0" algn="l">
                        <a:lnSpc>
                          <a:spcPct val="115000"/>
                        </a:lnSpc>
                        <a:spcBef>
                          <a:spcPts val="1200"/>
                        </a:spcBef>
                        <a:spcAft>
                          <a:spcPts val="1200"/>
                        </a:spcAft>
                        <a:buNone/>
                      </a:pPr>
                      <a:r>
                        <a:rPr lang="zh-CN" sz="1300">
                          <a:latin typeface="Fira Code"/>
                          <a:ea typeface="Fira Code"/>
                          <a:cs typeface="Fira Code"/>
                          <a:sym typeface="Fira Code"/>
                        </a:rPr>
                        <a:t>11</a:t>
                      </a:r>
                      <a:endParaRPr sz="1300">
                        <a:latin typeface="Fira Code"/>
                        <a:ea typeface="Fira Code"/>
                        <a:cs typeface="Fira Code"/>
                        <a:sym typeface="Fira Code"/>
                      </a:endParaRPr>
                    </a:p>
                  </a:txBody>
                  <a:tcPr marT="36000" marB="36000" marR="91425" marL="91425"/>
                </a:tc>
                <a:tc>
                  <a:txBody>
                    <a:bodyPr/>
                    <a:lstStyle/>
                    <a:p>
                      <a:pPr indent="0" lvl="0" marL="0" rtl="0" algn="l">
                        <a:lnSpc>
                          <a:spcPct val="115000"/>
                        </a:lnSpc>
                        <a:spcBef>
                          <a:spcPts val="1200"/>
                        </a:spcBef>
                        <a:spcAft>
                          <a:spcPts val="1200"/>
                        </a:spcAft>
                        <a:buNone/>
                      </a:pPr>
                      <a:r>
                        <a:rPr lang="zh-CN" sz="1300">
                          <a:latin typeface="Fira Code"/>
                          <a:ea typeface="Fira Code"/>
                          <a:cs typeface="Fira Code"/>
                          <a:sym typeface="Fira Code"/>
                        </a:rPr>
                        <a:t>00000000</a:t>
                      </a:r>
                      <a:endParaRPr sz="1300">
                        <a:latin typeface="Fira Code"/>
                        <a:ea typeface="Fira Code"/>
                        <a:cs typeface="Fira Code"/>
                        <a:sym typeface="Fira Code"/>
                      </a:endParaRPr>
                    </a:p>
                  </a:txBody>
                  <a:tcPr marT="36000" marB="36000" marR="91425" marL="91425"/>
                </a:tc>
                <a:tc>
                  <a:txBody>
                    <a:bodyPr/>
                    <a:lstStyle/>
                    <a:p>
                      <a:pPr indent="0" lvl="0" marL="0" rtl="0" algn="l">
                        <a:lnSpc>
                          <a:spcPct val="115000"/>
                        </a:lnSpc>
                        <a:spcBef>
                          <a:spcPts val="1200"/>
                        </a:spcBef>
                        <a:spcAft>
                          <a:spcPts val="1200"/>
                        </a:spcAft>
                        <a:buNone/>
                      </a:pPr>
                      <a:r>
                        <a:rPr lang="zh-CN" sz="1300">
                          <a:latin typeface="Fira Code"/>
                          <a:ea typeface="Fira Code"/>
                          <a:cs typeface="Fira Code"/>
                          <a:sym typeface="Fira Code"/>
                        </a:rPr>
                        <a:t>2C</a:t>
                      </a:r>
                      <a:endParaRPr sz="1300">
                        <a:latin typeface="Fira Code"/>
                        <a:ea typeface="Fira Code"/>
                        <a:cs typeface="Fira Code"/>
                        <a:sym typeface="Fira Code"/>
                      </a:endParaRPr>
                    </a:p>
                  </a:txBody>
                  <a:tcPr marT="36000" marB="36000" marR="91425" marL="91425"/>
                </a:tc>
              </a:tr>
              <a:tr h="294900">
                <a:tc>
                  <a:txBody>
                    <a:bodyPr/>
                    <a:lstStyle/>
                    <a:p>
                      <a:pPr indent="0" lvl="0" marL="0" rtl="0" algn="l">
                        <a:lnSpc>
                          <a:spcPct val="115000"/>
                        </a:lnSpc>
                        <a:spcBef>
                          <a:spcPts val="1200"/>
                        </a:spcBef>
                        <a:spcAft>
                          <a:spcPts val="1200"/>
                        </a:spcAft>
                        <a:buNone/>
                      </a:pPr>
                      <a:r>
                        <a:rPr lang="zh-CN" sz="1300">
                          <a:latin typeface="Fira Code"/>
                          <a:ea typeface="Fira Code"/>
                          <a:cs typeface="Fira Code"/>
                          <a:sym typeface="Fira Code"/>
                        </a:rPr>
                        <a:t>12</a:t>
                      </a:r>
                      <a:endParaRPr sz="1300">
                        <a:latin typeface="Fira Code"/>
                        <a:ea typeface="Fira Code"/>
                        <a:cs typeface="Fira Code"/>
                        <a:sym typeface="Fira Code"/>
                      </a:endParaRPr>
                    </a:p>
                  </a:txBody>
                  <a:tcPr marT="36000" marB="36000" marR="91425" marL="91425"/>
                </a:tc>
                <a:tc>
                  <a:txBody>
                    <a:bodyPr/>
                    <a:lstStyle/>
                    <a:p>
                      <a:pPr indent="0" lvl="0" marL="0" rtl="0" algn="l">
                        <a:lnSpc>
                          <a:spcPct val="115000"/>
                        </a:lnSpc>
                        <a:spcBef>
                          <a:spcPts val="1200"/>
                        </a:spcBef>
                        <a:spcAft>
                          <a:spcPts val="1200"/>
                        </a:spcAft>
                        <a:buNone/>
                      </a:pPr>
                      <a:r>
                        <a:rPr lang="zh-CN" sz="1300">
                          <a:latin typeface="Fira Code"/>
                          <a:ea typeface="Fira Code"/>
                          <a:cs typeface="Fira Code"/>
                          <a:sym typeface="Fira Code"/>
                        </a:rPr>
                        <a:t>00000000</a:t>
                      </a:r>
                      <a:endParaRPr sz="1300">
                        <a:latin typeface="Fira Code"/>
                        <a:ea typeface="Fira Code"/>
                        <a:cs typeface="Fira Code"/>
                        <a:sym typeface="Fira Code"/>
                      </a:endParaRPr>
                    </a:p>
                  </a:txBody>
                  <a:tcPr marT="36000" marB="36000" marR="91425" marL="91425"/>
                </a:tc>
                <a:tc>
                  <a:txBody>
                    <a:bodyPr/>
                    <a:lstStyle/>
                    <a:p>
                      <a:pPr indent="0" lvl="0" marL="0" rtl="0" algn="l">
                        <a:lnSpc>
                          <a:spcPct val="115000"/>
                        </a:lnSpc>
                        <a:spcBef>
                          <a:spcPts val="1200"/>
                        </a:spcBef>
                        <a:spcAft>
                          <a:spcPts val="1200"/>
                        </a:spcAft>
                        <a:buNone/>
                      </a:pPr>
                      <a:r>
                        <a:rPr lang="zh-CN" sz="1300">
                          <a:latin typeface="Fira Code"/>
                          <a:ea typeface="Fira Code"/>
                          <a:cs typeface="Fira Code"/>
                          <a:sym typeface="Fira Code"/>
                        </a:rPr>
                        <a:t>30</a:t>
                      </a:r>
                      <a:endParaRPr sz="1300">
                        <a:latin typeface="Fira Code"/>
                        <a:ea typeface="Fira Code"/>
                        <a:cs typeface="Fira Code"/>
                        <a:sym typeface="Fira Code"/>
                      </a:endParaRPr>
                    </a:p>
                  </a:txBody>
                  <a:tcPr marT="36000" marB="36000" marR="91425" marL="91425"/>
                </a:tc>
              </a:tr>
              <a:tr h="294900">
                <a:tc>
                  <a:txBody>
                    <a:bodyPr/>
                    <a:lstStyle/>
                    <a:p>
                      <a:pPr indent="0" lvl="0" marL="0" rtl="0" algn="l">
                        <a:lnSpc>
                          <a:spcPct val="115000"/>
                        </a:lnSpc>
                        <a:spcBef>
                          <a:spcPts val="1200"/>
                        </a:spcBef>
                        <a:spcAft>
                          <a:spcPts val="1200"/>
                        </a:spcAft>
                        <a:buNone/>
                      </a:pPr>
                      <a:r>
                        <a:rPr lang="zh-CN" sz="1300">
                          <a:latin typeface="Fira Code"/>
                          <a:ea typeface="Fira Code"/>
                          <a:cs typeface="Fira Code"/>
                          <a:sym typeface="Fira Code"/>
                        </a:rPr>
                        <a:t>13</a:t>
                      </a:r>
                      <a:endParaRPr sz="1300">
                        <a:latin typeface="Fira Code"/>
                        <a:ea typeface="Fira Code"/>
                        <a:cs typeface="Fira Code"/>
                        <a:sym typeface="Fira Code"/>
                      </a:endParaRPr>
                    </a:p>
                  </a:txBody>
                  <a:tcPr marT="36000" marB="36000" marR="91425" marL="91425"/>
                </a:tc>
                <a:tc>
                  <a:txBody>
                    <a:bodyPr/>
                    <a:lstStyle/>
                    <a:p>
                      <a:pPr indent="0" lvl="0" marL="0" rtl="0" algn="l">
                        <a:lnSpc>
                          <a:spcPct val="115000"/>
                        </a:lnSpc>
                        <a:spcBef>
                          <a:spcPts val="1200"/>
                        </a:spcBef>
                        <a:spcAft>
                          <a:spcPts val="1200"/>
                        </a:spcAft>
                        <a:buNone/>
                      </a:pPr>
                      <a:r>
                        <a:rPr lang="zh-CN" sz="1300">
                          <a:latin typeface="Fira Code"/>
                          <a:ea typeface="Fira Code"/>
                          <a:cs typeface="Fira Code"/>
                          <a:sym typeface="Fira Code"/>
                        </a:rPr>
                        <a:t>00000000</a:t>
                      </a:r>
                      <a:endParaRPr sz="1300">
                        <a:latin typeface="Fira Code"/>
                        <a:ea typeface="Fira Code"/>
                        <a:cs typeface="Fira Code"/>
                        <a:sym typeface="Fira Code"/>
                      </a:endParaRPr>
                    </a:p>
                  </a:txBody>
                  <a:tcPr marT="36000" marB="36000" marR="91425" marL="91425"/>
                </a:tc>
                <a:tc>
                  <a:txBody>
                    <a:bodyPr/>
                    <a:lstStyle/>
                    <a:p>
                      <a:pPr indent="0" lvl="0" marL="0" rtl="0" algn="l">
                        <a:lnSpc>
                          <a:spcPct val="115000"/>
                        </a:lnSpc>
                        <a:spcBef>
                          <a:spcPts val="1200"/>
                        </a:spcBef>
                        <a:spcAft>
                          <a:spcPts val="1200"/>
                        </a:spcAft>
                        <a:buNone/>
                      </a:pPr>
                      <a:r>
                        <a:rPr lang="zh-CN" sz="1300">
                          <a:latin typeface="Fira Code"/>
                          <a:ea typeface="Fira Code"/>
                          <a:cs typeface="Fira Code"/>
                          <a:sym typeface="Fira Code"/>
                        </a:rPr>
                        <a:t>34</a:t>
                      </a:r>
                      <a:endParaRPr sz="1300">
                        <a:latin typeface="Fira Code"/>
                        <a:ea typeface="Fira Code"/>
                        <a:cs typeface="Fira Code"/>
                        <a:sym typeface="Fira Code"/>
                      </a:endParaRPr>
                    </a:p>
                  </a:txBody>
                  <a:tcPr marT="36000" marB="36000" marR="91425" marL="91425"/>
                </a:tc>
              </a:tr>
              <a:tr h="294900">
                <a:tc>
                  <a:txBody>
                    <a:bodyPr/>
                    <a:lstStyle/>
                    <a:p>
                      <a:pPr indent="0" lvl="0" marL="0" rtl="0" algn="l">
                        <a:lnSpc>
                          <a:spcPct val="115000"/>
                        </a:lnSpc>
                        <a:spcBef>
                          <a:spcPts val="1200"/>
                        </a:spcBef>
                        <a:spcAft>
                          <a:spcPts val="1200"/>
                        </a:spcAft>
                        <a:buNone/>
                      </a:pPr>
                      <a:r>
                        <a:rPr lang="zh-CN" sz="1300">
                          <a:latin typeface="Fira Code"/>
                          <a:ea typeface="Fira Code"/>
                          <a:cs typeface="Fira Code"/>
                          <a:sym typeface="Fira Code"/>
                        </a:rPr>
                        <a:t>14</a:t>
                      </a:r>
                      <a:endParaRPr sz="1300">
                        <a:latin typeface="Fira Code"/>
                        <a:ea typeface="Fira Code"/>
                        <a:cs typeface="Fira Code"/>
                        <a:sym typeface="Fira Code"/>
                      </a:endParaRPr>
                    </a:p>
                  </a:txBody>
                  <a:tcPr marT="36000" marB="36000" marR="91425" marL="91425">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CN" sz="1300">
                          <a:latin typeface="Fira Code"/>
                          <a:ea typeface="Fira Code"/>
                          <a:cs typeface="Fira Code"/>
                          <a:sym typeface="Fira Code"/>
                        </a:rPr>
                        <a:t>00000000</a:t>
                      </a:r>
                      <a:endParaRPr sz="1300">
                        <a:latin typeface="Fira Code"/>
                        <a:ea typeface="Fira Code"/>
                        <a:cs typeface="Fira Code"/>
                        <a:sym typeface="Fira Code"/>
                      </a:endParaRPr>
                    </a:p>
                  </a:txBody>
                  <a:tcPr marT="36000" marB="36000" marR="91425" marL="91425">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CN" sz="1300">
                          <a:latin typeface="Fira Code"/>
                          <a:ea typeface="Fira Code"/>
                          <a:cs typeface="Fira Code"/>
                          <a:sym typeface="Fira Code"/>
                        </a:rPr>
                        <a:t>38</a:t>
                      </a:r>
                      <a:endParaRPr sz="1300">
                        <a:latin typeface="Fira Code"/>
                        <a:ea typeface="Fira Code"/>
                        <a:cs typeface="Fira Code"/>
                        <a:sym typeface="Fira Code"/>
                      </a:endParaRPr>
                    </a:p>
                  </a:txBody>
                  <a:tcPr marT="36000" marB="36000" marR="91425" marL="91425">
                    <a:lnB cap="flat" cmpd="sng" w="9525">
                      <a:solidFill>
                        <a:srgbClr val="9E9E9E"/>
                      </a:solidFill>
                      <a:prstDash val="solid"/>
                      <a:round/>
                      <a:headEnd len="sm" w="sm" type="none"/>
                      <a:tailEnd len="sm" w="sm" type="none"/>
                    </a:lnB>
                  </a:tcPr>
                </a:tc>
              </a:tr>
              <a:tr h="294900">
                <a:tc>
                  <a:txBody>
                    <a:bodyPr/>
                    <a:lstStyle/>
                    <a:p>
                      <a:pPr indent="0" lvl="0" marL="0" rtl="0" algn="l">
                        <a:lnSpc>
                          <a:spcPct val="115000"/>
                        </a:lnSpc>
                        <a:spcBef>
                          <a:spcPts val="1200"/>
                        </a:spcBef>
                        <a:spcAft>
                          <a:spcPts val="1200"/>
                        </a:spcAft>
                        <a:buNone/>
                      </a:pPr>
                      <a:r>
                        <a:rPr lang="zh-CN" sz="1300">
                          <a:latin typeface="Fira Code"/>
                          <a:ea typeface="Fira Code"/>
                          <a:cs typeface="Fira Code"/>
                          <a:sym typeface="Fira Code"/>
                        </a:rPr>
                        <a:t>15</a:t>
                      </a:r>
                      <a:endParaRPr sz="1300">
                        <a:latin typeface="Fira Code"/>
                        <a:ea typeface="Fira Code"/>
                        <a:cs typeface="Fira Code"/>
                        <a:sym typeface="Fira Code"/>
                      </a:endParaRPr>
                    </a:p>
                  </a:txBody>
                  <a:tcPr marT="36000" marB="36000"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CN" sz="1300">
                          <a:latin typeface="Fira Code"/>
                          <a:ea typeface="Fira Code"/>
                          <a:cs typeface="Fira Code"/>
                          <a:sym typeface="Fira Code"/>
                        </a:rPr>
                        <a:t>00000000</a:t>
                      </a:r>
                      <a:endParaRPr sz="1300">
                        <a:latin typeface="Fira Code"/>
                        <a:ea typeface="Fira Code"/>
                        <a:cs typeface="Fira Code"/>
                        <a:sym typeface="Fira Code"/>
                      </a:endParaRPr>
                    </a:p>
                  </a:txBody>
                  <a:tcPr marT="36000" marB="36000"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CN" sz="1300">
                          <a:latin typeface="Fira Code"/>
                          <a:ea typeface="Fira Code"/>
                          <a:cs typeface="Fira Code"/>
                          <a:sym typeface="Fira Code"/>
                        </a:rPr>
                        <a:t>3C</a:t>
                      </a:r>
                      <a:endParaRPr sz="1300">
                        <a:latin typeface="Fira Code"/>
                        <a:ea typeface="Fira Code"/>
                        <a:cs typeface="Fira Code"/>
                        <a:sym typeface="Fira Code"/>
                      </a:endParaRPr>
                    </a:p>
                  </a:txBody>
                  <a:tcPr marT="36000" marB="36000"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213" name="Google Shape;213;p36"/>
          <p:cNvGraphicFramePr/>
          <p:nvPr/>
        </p:nvGraphicFramePr>
        <p:xfrm>
          <a:off x="5367125" y="72538"/>
          <a:ext cx="3000000" cy="3000000"/>
        </p:xfrm>
        <a:graphic>
          <a:graphicData uri="http://schemas.openxmlformats.org/drawingml/2006/table">
            <a:tbl>
              <a:tblPr>
                <a:noFill/>
                <a:tableStyleId>{4E691E22-3F0C-48CF-BD0C-0EF54BF05642}</a:tableStyleId>
              </a:tblPr>
              <a:tblGrid>
                <a:gridCol w="1072350"/>
                <a:gridCol w="1606575"/>
                <a:gridCol w="1001950"/>
              </a:tblGrid>
              <a:tr h="280025">
                <a:tc>
                  <a:txBody>
                    <a:bodyPr/>
                    <a:lstStyle/>
                    <a:p>
                      <a:pPr indent="0" lvl="0" marL="0" rtl="0" algn="l">
                        <a:lnSpc>
                          <a:spcPct val="115000"/>
                        </a:lnSpc>
                        <a:spcBef>
                          <a:spcPts val="1200"/>
                        </a:spcBef>
                        <a:spcAft>
                          <a:spcPts val="1200"/>
                        </a:spcAft>
                        <a:buNone/>
                      </a:pPr>
                      <a:r>
                        <a:rPr lang="zh-CN" sz="1300">
                          <a:latin typeface="Fira Code"/>
                          <a:ea typeface="Fira Code"/>
                          <a:cs typeface="Fira Code"/>
                          <a:sym typeface="Fira Code"/>
                        </a:rPr>
                        <a:t>NO.</a:t>
                      </a:r>
                      <a:endParaRPr sz="1300">
                        <a:latin typeface="Fira Code"/>
                        <a:ea typeface="Fira Code"/>
                        <a:cs typeface="Fira Code"/>
                        <a:sym typeface="Fira Code"/>
                      </a:endParaRPr>
                    </a:p>
                  </a:txBody>
                  <a:tcPr marT="36000" marB="36000" marR="91425" marL="91425"/>
                </a:tc>
                <a:tc>
                  <a:txBody>
                    <a:bodyPr/>
                    <a:lstStyle/>
                    <a:p>
                      <a:pPr indent="0" lvl="0" marL="0" rtl="0" algn="l">
                        <a:lnSpc>
                          <a:spcPct val="115000"/>
                        </a:lnSpc>
                        <a:spcBef>
                          <a:spcPts val="1200"/>
                        </a:spcBef>
                        <a:spcAft>
                          <a:spcPts val="1200"/>
                        </a:spcAft>
                        <a:buNone/>
                      </a:pPr>
                      <a:r>
                        <a:rPr lang="zh-CN" sz="1300">
                          <a:latin typeface="Fira Code"/>
                          <a:ea typeface="Fira Code"/>
                          <a:cs typeface="Fira Code"/>
                          <a:sym typeface="Fira Code"/>
                        </a:rPr>
                        <a:t>Instruction</a:t>
                      </a:r>
                      <a:endParaRPr sz="1300">
                        <a:latin typeface="Fira Code"/>
                        <a:ea typeface="Fira Code"/>
                        <a:cs typeface="Fira Code"/>
                        <a:sym typeface="Fira Code"/>
                      </a:endParaRPr>
                    </a:p>
                  </a:txBody>
                  <a:tcPr marT="36000" marB="36000" marR="91425" marL="91425"/>
                </a:tc>
                <a:tc>
                  <a:txBody>
                    <a:bodyPr/>
                    <a:lstStyle/>
                    <a:p>
                      <a:pPr indent="0" lvl="0" marL="0" rtl="0" algn="l">
                        <a:lnSpc>
                          <a:spcPct val="115000"/>
                        </a:lnSpc>
                        <a:spcBef>
                          <a:spcPts val="1200"/>
                        </a:spcBef>
                        <a:spcAft>
                          <a:spcPts val="1200"/>
                        </a:spcAft>
                        <a:buNone/>
                      </a:pPr>
                      <a:r>
                        <a:rPr lang="zh-CN" sz="1300">
                          <a:latin typeface="Fira Code"/>
                          <a:ea typeface="Fira Code"/>
                          <a:cs typeface="Fira Code"/>
                          <a:sym typeface="Fira Code"/>
                        </a:rPr>
                        <a:t>Addr.</a:t>
                      </a:r>
                      <a:endParaRPr sz="1300">
                        <a:latin typeface="Fira Code"/>
                        <a:ea typeface="Fira Code"/>
                        <a:cs typeface="Fira Code"/>
                        <a:sym typeface="Fira Code"/>
                      </a:endParaRPr>
                    </a:p>
                  </a:txBody>
                  <a:tcPr marT="36000" marB="36000" marR="91425" marL="91425"/>
                </a:tc>
              </a:tr>
              <a:tr h="294900">
                <a:tc>
                  <a:txBody>
                    <a:bodyPr/>
                    <a:lstStyle/>
                    <a:p>
                      <a:pPr indent="0" lvl="0" marL="0" rtl="0" algn="l">
                        <a:lnSpc>
                          <a:spcPct val="115000"/>
                        </a:lnSpc>
                        <a:spcBef>
                          <a:spcPts val="1200"/>
                        </a:spcBef>
                        <a:spcAft>
                          <a:spcPts val="1200"/>
                        </a:spcAft>
                        <a:buNone/>
                      </a:pPr>
                      <a:r>
                        <a:rPr lang="zh-CN" sz="1300">
                          <a:latin typeface="Fira Code"/>
                          <a:ea typeface="Fira Code"/>
                          <a:cs typeface="Fira Code"/>
                          <a:sym typeface="Fira Code"/>
                        </a:rPr>
                        <a:t>16</a:t>
                      </a:r>
                      <a:endParaRPr sz="1300">
                        <a:latin typeface="Fira Code"/>
                        <a:ea typeface="Fira Code"/>
                        <a:cs typeface="Fira Code"/>
                        <a:sym typeface="Fira Code"/>
                      </a:endParaRPr>
                    </a:p>
                  </a:txBody>
                  <a:tcPr marT="36000" marB="36000" marR="91425" marL="91425"/>
                </a:tc>
                <a:tc>
                  <a:txBody>
                    <a:bodyPr/>
                    <a:lstStyle/>
                    <a:p>
                      <a:pPr indent="0" lvl="0" marL="0" rtl="0" algn="l">
                        <a:lnSpc>
                          <a:spcPct val="115000"/>
                        </a:lnSpc>
                        <a:spcBef>
                          <a:spcPts val="1200"/>
                        </a:spcBef>
                        <a:spcAft>
                          <a:spcPts val="1200"/>
                        </a:spcAft>
                        <a:buNone/>
                      </a:pPr>
                      <a:r>
                        <a:rPr lang="zh-CN" sz="1300">
                          <a:latin typeface="Fira Code"/>
                          <a:ea typeface="Fira Code"/>
                          <a:cs typeface="Fira Code"/>
                          <a:sym typeface="Fira Code"/>
                        </a:rPr>
                        <a:t>00000000</a:t>
                      </a:r>
                      <a:endParaRPr sz="1300">
                        <a:latin typeface="Fira Code"/>
                        <a:ea typeface="Fira Code"/>
                        <a:cs typeface="Fira Code"/>
                        <a:sym typeface="Fira Code"/>
                      </a:endParaRPr>
                    </a:p>
                  </a:txBody>
                  <a:tcPr marT="36000" marB="36000" marR="91425" marL="91425"/>
                </a:tc>
                <a:tc>
                  <a:txBody>
                    <a:bodyPr/>
                    <a:lstStyle/>
                    <a:p>
                      <a:pPr indent="0" lvl="0" marL="0" rtl="0" algn="l">
                        <a:lnSpc>
                          <a:spcPct val="115000"/>
                        </a:lnSpc>
                        <a:spcBef>
                          <a:spcPts val="1200"/>
                        </a:spcBef>
                        <a:spcAft>
                          <a:spcPts val="1200"/>
                        </a:spcAft>
                        <a:buNone/>
                      </a:pPr>
                      <a:r>
                        <a:rPr lang="zh-CN" sz="1300">
                          <a:latin typeface="Fira Code"/>
                          <a:ea typeface="Fira Code"/>
                          <a:cs typeface="Fira Code"/>
                          <a:sym typeface="Fira Code"/>
                        </a:rPr>
                        <a:t>40</a:t>
                      </a:r>
                      <a:endParaRPr sz="1300">
                        <a:latin typeface="Fira Code"/>
                        <a:ea typeface="Fira Code"/>
                        <a:cs typeface="Fira Code"/>
                        <a:sym typeface="Fira Code"/>
                      </a:endParaRPr>
                    </a:p>
                  </a:txBody>
                  <a:tcPr marT="36000" marB="36000" marR="91425" marL="91425"/>
                </a:tc>
              </a:tr>
              <a:tr h="294900">
                <a:tc>
                  <a:txBody>
                    <a:bodyPr/>
                    <a:lstStyle/>
                    <a:p>
                      <a:pPr indent="0" lvl="0" marL="0" rtl="0" algn="l">
                        <a:lnSpc>
                          <a:spcPct val="115000"/>
                        </a:lnSpc>
                        <a:spcBef>
                          <a:spcPts val="1200"/>
                        </a:spcBef>
                        <a:spcAft>
                          <a:spcPts val="1200"/>
                        </a:spcAft>
                        <a:buNone/>
                      </a:pPr>
                      <a:r>
                        <a:rPr lang="zh-CN" sz="1300">
                          <a:latin typeface="Fira Code"/>
                          <a:ea typeface="Fira Code"/>
                          <a:cs typeface="Fira Code"/>
                          <a:sym typeface="Fira Code"/>
                        </a:rPr>
                        <a:t>17</a:t>
                      </a:r>
                      <a:endParaRPr sz="1300">
                        <a:latin typeface="Fira Code"/>
                        <a:ea typeface="Fira Code"/>
                        <a:cs typeface="Fira Code"/>
                        <a:sym typeface="Fira Code"/>
                      </a:endParaRPr>
                    </a:p>
                  </a:txBody>
                  <a:tcPr marT="36000" marB="36000" marR="91425" marL="91425"/>
                </a:tc>
                <a:tc>
                  <a:txBody>
                    <a:bodyPr/>
                    <a:lstStyle/>
                    <a:p>
                      <a:pPr indent="0" lvl="0" marL="0" rtl="0" algn="l">
                        <a:lnSpc>
                          <a:spcPct val="115000"/>
                        </a:lnSpc>
                        <a:spcBef>
                          <a:spcPts val="1200"/>
                        </a:spcBef>
                        <a:spcAft>
                          <a:spcPts val="1200"/>
                        </a:spcAft>
                        <a:buNone/>
                      </a:pPr>
                      <a:r>
                        <a:rPr lang="zh-CN" sz="1300">
                          <a:latin typeface="Fira Code"/>
                          <a:ea typeface="Fira Code"/>
                          <a:cs typeface="Fira Code"/>
                          <a:sym typeface="Fira Code"/>
                        </a:rPr>
                        <a:t>00000000</a:t>
                      </a:r>
                      <a:endParaRPr sz="1300">
                        <a:latin typeface="Fira Code"/>
                        <a:ea typeface="Fira Code"/>
                        <a:cs typeface="Fira Code"/>
                        <a:sym typeface="Fira Code"/>
                      </a:endParaRPr>
                    </a:p>
                  </a:txBody>
                  <a:tcPr marT="36000" marB="36000" marR="91425" marL="91425"/>
                </a:tc>
                <a:tc>
                  <a:txBody>
                    <a:bodyPr/>
                    <a:lstStyle/>
                    <a:p>
                      <a:pPr indent="0" lvl="0" marL="0" rtl="0" algn="l">
                        <a:lnSpc>
                          <a:spcPct val="115000"/>
                        </a:lnSpc>
                        <a:spcBef>
                          <a:spcPts val="1200"/>
                        </a:spcBef>
                        <a:spcAft>
                          <a:spcPts val="1200"/>
                        </a:spcAft>
                        <a:buNone/>
                      </a:pPr>
                      <a:r>
                        <a:rPr lang="zh-CN" sz="1300">
                          <a:latin typeface="Fira Code"/>
                          <a:ea typeface="Fira Code"/>
                          <a:cs typeface="Fira Code"/>
                          <a:sym typeface="Fira Code"/>
                        </a:rPr>
                        <a:t>44</a:t>
                      </a:r>
                      <a:endParaRPr sz="1300">
                        <a:latin typeface="Fira Code"/>
                        <a:ea typeface="Fira Code"/>
                        <a:cs typeface="Fira Code"/>
                        <a:sym typeface="Fira Code"/>
                      </a:endParaRPr>
                    </a:p>
                  </a:txBody>
                  <a:tcPr marT="36000" marB="36000" marR="91425" marL="91425"/>
                </a:tc>
              </a:tr>
              <a:tr h="294900">
                <a:tc>
                  <a:txBody>
                    <a:bodyPr/>
                    <a:lstStyle/>
                    <a:p>
                      <a:pPr indent="0" lvl="0" marL="0" rtl="0" algn="l">
                        <a:lnSpc>
                          <a:spcPct val="115000"/>
                        </a:lnSpc>
                        <a:spcBef>
                          <a:spcPts val="1200"/>
                        </a:spcBef>
                        <a:spcAft>
                          <a:spcPts val="1200"/>
                        </a:spcAft>
                        <a:buNone/>
                      </a:pPr>
                      <a:r>
                        <a:rPr lang="zh-CN" sz="1300">
                          <a:latin typeface="Fira Code"/>
                          <a:ea typeface="Fira Code"/>
                          <a:cs typeface="Fira Code"/>
                          <a:sym typeface="Fira Code"/>
                        </a:rPr>
                        <a:t>18</a:t>
                      </a:r>
                      <a:endParaRPr sz="1300">
                        <a:latin typeface="Fira Code"/>
                        <a:ea typeface="Fira Code"/>
                        <a:cs typeface="Fira Code"/>
                        <a:sym typeface="Fira Code"/>
                      </a:endParaRPr>
                    </a:p>
                  </a:txBody>
                  <a:tcPr marT="36000" marB="36000" marR="91425" marL="91425"/>
                </a:tc>
                <a:tc>
                  <a:txBody>
                    <a:bodyPr/>
                    <a:lstStyle/>
                    <a:p>
                      <a:pPr indent="0" lvl="0" marL="0" rtl="0" algn="l">
                        <a:lnSpc>
                          <a:spcPct val="115000"/>
                        </a:lnSpc>
                        <a:spcBef>
                          <a:spcPts val="1200"/>
                        </a:spcBef>
                        <a:spcAft>
                          <a:spcPts val="1200"/>
                        </a:spcAft>
                        <a:buNone/>
                      </a:pPr>
                      <a:r>
                        <a:rPr lang="zh-CN" sz="1300">
                          <a:latin typeface="Fira Code"/>
                          <a:ea typeface="Fira Code"/>
                          <a:cs typeface="Fira Code"/>
                          <a:sym typeface="Fira Code"/>
                        </a:rPr>
                        <a:t>00000000</a:t>
                      </a:r>
                      <a:endParaRPr sz="1300">
                        <a:latin typeface="Fira Code"/>
                        <a:ea typeface="Fira Code"/>
                        <a:cs typeface="Fira Code"/>
                        <a:sym typeface="Fira Code"/>
                      </a:endParaRPr>
                    </a:p>
                  </a:txBody>
                  <a:tcPr marT="36000" marB="36000" marR="91425" marL="91425"/>
                </a:tc>
                <a:tc>
                  <a:txBody>
                    <a:bodyPr/>
                    <a:lstStyle/>
                    <a:p>
                      <a:pPr indent="0" lvl="0" marL="0" rtl="0" algn="l">
                        <a:lnSpc>
                          <a:spcPct val="115000"/>
                        </a:lnSpc>
                        <a:spcBef>
                          <a:spcPts val="1200"/>
                        </a:spcBef>
                        <a:spcAft>
                          <a:spcPts val="1200"/>
                        </a:spcAft>
                        <a:buNone/>
                      </a:pPr>
                      <a:r>
                        <a:rPr lang="zh-CN" sz="1300">
                          <a:latin typeface="Fira Code"/>
                          <a:ea typeface="Fira Code"/>
                          <a:cs typeface="Fira Code"/>
                          <a:sym typeface="Fira Code"/>
                        </a:rPr>
                        <a:t>48</a:t>
                      </a:r>
                      <a:endParaRPr sz="1300">
                        <a:latin typeface="Fira Code"/>
                        <a:ea typeface="Fira Code"/>
                        <a:cs typeface="Fira Code"/>
                        <a:sym typeface="Fira Code"/>
                      </a:endParaRPr>
                    </a:p>
                  </a:txBody>
                  <a:tcPr marT="36000" marB="36000" marR="91425" marL="91425"/>
                </a:tc>
              </a:tr>
              <a:tr h="294900">
                <a:tc>
                  <a:txBody>
                    <a:bodyPr/>
                    <a:lstStyle/>
                    <a:p>
                      <a:pPr indent="0" lvl="0" marL="0" rtl="0" algn="l">
                        <a:lnSpc>
                          <a:spcPct val="115000"/>
                        </a:lnSpc>
                        <a:spcBef>
                          <a:spcPts val="1200"/>
                        </a:spcBef>
                        <a:spcAft>
                          <a:spcPts val="1200"/>
                        </a:spcAft>
                        <a:buNone/>
                      </a:pPr>
                      <a:r>
                        <a:rPr lang="zh-CN" sz="1300">
                          <a:latin typeface="Fira Code"/>
                          <a:ea typeface="Fira Code"/>
                          <a:cs typeface="Fira Code"/>
                          <a:sym typeface="Fira Code"/>
                        </a:rPr>
                        <a:t>19</a:t>
                      </a:r>
                      <a:endParaRPr sz="1300">
                        <a:latin typeface="Fira Code"/>
                        <a:ea typeface="Fira Code"/>
                        <a:cs typeface="Fira Code"/>
                        <a:sym typeface="Fira Code"/>
                      </a:endParaRPr>
                    </a:p>
                  </a:txBody>
                  <a:tcPr marT="36000" marB="36000" marR="91425" marL="91425"/>
                </a:tc>
                <a:tc>
                  <a:txBody>
                    <a:bodyPr/>
                    <a:lstStyle/>
                    <a:p>
                      <a:pPr indent="0" lvl="0" marL="0" rtl="0" algn="l">
                        <a:lnSpc>
                          <a:spcPct val="115000"/>
                        </a:lnSpc>
                        <a:spcBef>
                          <a:spcPts val="1200"/>
                        </a:spcBef>
                        <a:spcAft>
                          <a:spcPts val="1200"/>
                        </a:spcAft>
                        <a:buNone/>
                      </a:pPr>
                      <a:r>
                        <a:rPr lang="zh-CN" sz="1300">
                          <a:latin typeface="Fira Code"/>
                          <a:ea typeface="Fira Code"/>
                          <a:cs typeface="Fira Code"/>
                          <a:sym typeface="Fira Code"/>
                        </a:rPr>
                        <a:t>00000000</a:t>
                      </a:r>
                      <a:endParaRPr sz="1300">
                        <a:latin typeface="Fira Code"/>
                        <a:ea typeface="Fira Code"/>
                        <a:cs typeface="Fira Code"/>
                        <a:sym typeface="Fira Code"/>
                      </a:endParaRPr>
                    </a:p>
                  </a:txBody>
                  <a:tcPr marT="36000" marB="36000" marR="91425" marL="91425"/>
                </a:tc>
                <a:tc>
                  <a:txBody>
                    <a:bodyPr/>
                    <a:lstStyle/>
                    <a:p>
                      <a:pPr indent="0" lvl="0" marL="0" rtl="0" algn="l">
                        <a:lnSpc>
                          <a:spcPct val="115000"/>
                        </a:lnSpc>
                        <a:spcBef>
                          <a:spcPts val="1200"/>
                        </a:spcBef>
                        <a:spcAft>
                          <a:spcPts val="1200"/>
                        </a:spcAft>
                        <a:buNone/>
                      </a:pPr>
                      <a:r>
                        <a:rPr lang="zh-CN" sz="1300">
                          <a:latin typeface="Fira Code"/>
                          <a:ea typeface="Fira Code"/>
                          <a:cs typeface="Fira Code"/>
                          <a:sym typeface="Fira Code"/>
                        </a:rPr>
                        <a:t>4C</a:t>
                      </a:r>
                      <a:endParaRPr sz="1300">
                        <a:latin typeface="Fira Code"/>
                        <a:ea typeface="Fira Code"/>
                        <a:cs typeface="Fira Code"/>
                        <a:sym typeface="Fira Code"/>
                      </a:endParaRPr>
                    </a:p>
                  </a:txBody>
                  <a:tcPr marT="36000" marB="36000" marR="91425" marL="91425"/>
                </a:tc>
              </a:tr>
              <a:tr h="294900">
                <a:tc>
                  <a:txBody>
                    <a:bodyPr/>
                    <a:lstStyle/>
                    <a:p>
                      <a:pPr indent="0" lvl="0" marL="0" rtl="0" algn="l">
                        <a:lnSpc>
                          <a:spcPct val="115000"/>
                        </a:lnSpc>
                        <a:spcBef>
                          <a:spcPts val="1200"/>
                        </a:spcBef>
                        <a:spcAft>
                          <a:spcPts val="1200"/>
                        </a:spcAft>
                        <a:buNone/>
                      </a:pPr>
                      <a:r>
                        <a:rPr lang="zh-CN" sz="1300">
                          <a:latin typeface="Fira Code"/>
                          <a:ea typeface="Fira Code"/>
                          <a:cs typeface="Fira Code"/>
                          <a:sym typeface="Fira Code"/>
                        </a:rPr>
                        <a:t>20</a:t>
                      </a:r>
                      <a:endParaRPr sz="1300">
                        <a:latin typeface="Fira Code"/>
                        <a:ea typeface="Fira Code"/>
                        <a:cs typeface="Fira Code"/>
                        <a:sym typeface="Fira Code"/>
                      </a:endParaRPr>
                    </a:p>
                  </a:txBody>
                  <a:tcPr marT="36000" marB="36000" marR="91425" marL="91425"/>
                </a:tc>
                <a:tc>
                  <a:txBody>
                    <a:bodyPr/>
                    <a:lstStyle/>
                    <a:p>
                      <a:pPr indent="0" lvl="0" marL="0" rtl="0" algn="l">
                        <a:lnSpc>
                          <a:spcPct val="115000"/>
                        </a:lnSpc>
                        <a:spcBef>
                          <a:spcPts val="1200"/>
                        </a:spcBef>
                        <a:spcAft>
                          <a:spcPts val="1200"/>
                        </a:spcAft>
                        <a:buNone/>
                      </a:pPr>
                      <a:r>
                        <a:rPr lang="zh-CN" sz="1300">
                          <a:latin typeface="Fira Code"/>
                          <a:ea typeface="Fira Code"/>
                          <a:cs typeface="Fira Code"/>
                          <a:sym typeface="Fira Code"/>
                        </a:rPr>
                        <a:t>A3000000</a:t>
                      </a:r>
                      <a:endParaRPr sz="1300">
                        <a:latin typeface="Fira Code"/>
                        <a:ea typeface="Fira Code"/>
                        <a:cs typeface="Fira Code"/>
                        <a:sym typeface="Fira Code"/>
                      </a:endParaRPr>
                    </a:p>
                  </a:txBody>
                  <a:tcPr marT="36000" marB="36000" marR="91425" marL="91425"/>
                </a:tc>
                <a:tc>
                  <a:txBody>
                    <a:bodyPr/>
                    <a:lstStyle/>
                    <a:p>
                      <a:pPr indent="0" lvl="0" marL="0" rtl="0" algn="l">
                        <a:lnSpc>
                          <a:spcPct val="115000"/>
                        </a:lnSpc>
                        <a:spcBef>
                          <a:spcPts val="1200"/>
                        </a:spcBef>
                        <a:spcAft>
                          <a:spcPts val="1200"/>
                        </a:spcAft>
                        <a:buNone/>
                      </a:pPr>
                      <a:r>
                        <a:rPr lang="zh-CN" sz="1300">
                          <a:latin typeface="Fira Code"/>
                          <a:ea typeface="Fira Code"/>
                          <a:cs typeface="Fira Code"/>
                          <a:sym typeface="Fira Code"/>
                        </a:rPr>
                        <a:t>50</a:t>
                      </a:r>
                      <a:endParaRPr sz="1300">
                        <a:latin typeface="Fira Code"/>
                        <a:ea typeface="Fira Code"/>
                        <a:cs typeface="Fira Code"/>
                        <a:sym typeface="Fira Code"/>
                      </a:endParaRPr>
                    </a:p>
                  </a:txBody>
                  <a:tcPr marT="36000" marB="36000" marR="91425" marL="91425"/>
                </a:tc>
              </a:tr>
              <a:tr h="294900">
                <a:tc>
                  <a:txBody>
                    <a:bodyPr/>
                    <a:lstStyle/>
                    <a:p>
                      <a:pPr indent="0" lvl="0" marL="0" rtl="0" algn="l">
                        <a:lnSpc>
                          <a:spcPct val="115000"/>
                        </a:lnSpc>
                        <a:spcBef>
                          <a:spcPts val="1200"/>
                        </a:spcBef>
                        <a:spcAft>
                          <a:spcPts val="1200"/>
                        </a:spcAft>
                        <a:buNone/>
                      </a:pPr>
                      <a:r>
                        <a:rPr lang="zh-CN" sz="1300">
                          <a:latin typeface="Fira Code"/>
                          <a:ea typeface="Fira Code"/>
                          <a:cs typeface="Fira Code"/>
                          <a:sym typeface="Fira Code"/>
                        </a:rPr>
                        <a:t>21</a:t>
                      </a:r>
                      <a:endParaRPr sz="1300">
                        <a:latin typeface="Fira Code"/>
                        <a:ea typeface="Fira Code"/>
                        <a:cs typeface="Fira Code"/>
                        <a:sym typeface="Fira Code"/>
                      </a:endParaRPr>
                    </a:p>
                  </a:txBody>
                  <a:tcPr marT="36000" marB="36000" marR="91425" marL="91425"/>
                </a:tc>
                <a:tc>
                  <a:txBody>
                    <a:bodyPr/>
                    <a:lstStyle/>
                    <a:p>
                      <a:pPr indent="0" lvl="0" marL="0" rtl="0" algn="l">
                        <a:lnSpc>
                          <a:spcPct val="115000"/>
                        </a:lnSpc>
                        <a:spcBef>
                          <a:spcPts val="1200"/>
                        </a:spcBef>
                        <a:spcAft>
                          <a:spcPts val="1200"/>
                        </a:spcAft>
                        <a:buNone/>
                      </a:pPr>
                      <a:r>
                        <a:rPr lang="zh-CN" sz="1300">
                          <a:latin typeface="Fira Code"/>
                          <a:ea typeface="Fira Code"/>
                          <a:cs typeface="Fira Code"/>
                          <a:sym typeface="Fira Code"/>
                        </a:rPr>
                        <a:t>27000000</a:t>
                      </a:r>
                      <a:endParaRPr sz="1300">
                        <a:latin typeface="Fira Code"/>
                        <a:ea typeface="Fira Code"/>
                        <a:cs typeface="Fira Code"/>
                        <a:sym typeface="Fira Code"/>
                      </a:endParaRPr>
                    </a:p>
                  </a:txBody>
                  <a:tcPr marT="36000" marB="36000" marR="91425" marL="91425"/>
                </a:tc>
                <a:tc>
                  <a:txBody>
                    <a:bodyPr/>
                    <a:lstStyle/>
                    <a:p>
                      <a:pPr indent="0" lvl="0" marL="0" rtl="0" algn="l">
                        <a:lnSpc>
                          <a:spcPct val="115000"/>
                        </a:lnSpc>
                        <a:spcBef>
                          <a:spcPts val="1200"/>
                        </a:spcBef>
                        <a:spcAft>
                          <a:spcPts val="1200"/>
                        </a:spcAft>
                        <a:buNone/>
                      </a:pPr>
                      <a:r>
                        <a:rPr lang="zh-CN" sz="1300">
                          <a:latin typeface="Fira Code"/>
                          <a:ea typeface="Fira Code"/>
                          <a:cs typeface="Fira Code"/>
                          <a:sym typeface="Fira Code"/>
                        </a:rPr>
                        <a:t>54</a:t>
                      </a:r>
                      <a:endParaRPr sz="1300">
                        <a:latin typeface="Fira Code"/>
                        <a:ea typeface="Fira Code"/>
                        <a:cs typeface="Fira Code"/>
                        <a:sym typeface="Fira Code"/>
                      </a:endParaRPr>
                    </a:p>
                  </a:txBody>
                  <a:tcPr marT="36000" marB="36000" marR="91425" marL="91425"/>
                </a:tc>
              </a:tr>
              <a:tr h="294900">
                <a:tc>
                  <a:txBody>
                    <a:bodyPr/>
                    <a:lstStyle/>
                    <a:p>
                      <a:pPr indent="0" lvl="0" marL="0" rtl="0" algn="l">
                        <a:lnSpc>
                          <a:spcPct val="115000"/>
                        </a:lnSpc>
                        <a:spcBef>
                          <a:spcPts val="1200"/>
                        </a:spcBef>
                        <a:spcAft>
                          <a:spcPts val="1200"/>
                        </a:spcAft>
                        <a:buNone/>
                      </a:pPr>
                      <a:r>
                        <a:rPr lang="zh-CN" sz="1300">
                          <a:latin typeface="Fira Code"/>
                          <a:ea typeface="Fira Code"/>
                          <a:cs typeface="Fira Code"/>
                          <a:sym typeface="Fira Code"/>
                        </a:rPr>
                        <a:t>22</a:t>
                      </a:r>
                      <a:endParaRPr sz="1300">
                        <a:latin typeface="Fira Code"/>
                        <a:ea typeface="Fira Code"/>
                        <a:cs typeface="Fira Code"/>
                        <a:sym typeface="Fira Code"/>
                      </a:endParaRPr>
                    </a:p>
                  </a:txBody>
                  <a:tcPr marT="36000" marB="36000" marR="91425" marL="91425"/>
                </a:tc>
                <a:tc>
                  <a:txBody>
                    <a:bodyPr/>
                    <a:lstStyle/>
                    <a:p>
                      <a:pPr indent="0" lvl="0" marL="0" rtl="0" algn="l">
                        <a:lnSpc>
                          <a:spcPct val="115000"/>
                        </a:lnSpc>
                        <a:spcBef>
                          <a:spcPts val="1200"/>
                        </a:spcBef>
                        <a:spcAft>
                          <a:spcPts val="1200"/>
                        </a:spcAft>
                        <a:buNone/>
                      </a:pPr>
                      <a:r>
                        <a:rPr lang="zh-CN" sz="1300">
                          <a:latin typeface="Fira Code"/>
                          <a:ea typeface="Fira Code"/>
                          <a:cs typeface="Fira Code"/>
                          <a:sym typeface="Fira Code"/>
                        </a:rPr>
                        <a:t>79000000</a:t>
                      </a:r>
                      <a:endParaRPr sz="1300">
                        <a:latin typeface="Fira Code"/>
                        <a:ea typeface="Fira Code"/>
                        <a:cs typeface="Fira Code"/>
                        <a:sym typeface="Fira Code"/>
                      </a:endParaRPr>
                    </a:p>
                  </a:txBody>
                  <a:tcPr marT="36000" marB="36000" marR="91425" marL="91425"/>
                </a:tc>
                <a:tc>
                  <a:txBody>
                    <a:bodyPr/>
                    <a:lstStyle/>
                    <a:p>
                      <a:pPr indent="0" lvl="0" marL="0" rtl="0" algn="l">
                        <a:lnSpc>
                          <a:spcPct val="115000"/>
                        </a:lnSpc>
                        <a:spcBef>
                          <a:spcPts val="1200"/>
                        </a:spcBef>
                        <a:spcAft>
                          <a:spcPts val="1200"/>
                        </a:spcAft>
                        <a:buNone/>
                      </a:pPr>
                      <a:r>
                        <a:rPr lang="zh-CN" sz="1300">
                          <a:latin typeface="Fira Code"/>
                          <a:ea typeface="Fira Code"/>
                          <a:cs typeface="Fira Code"/>
                          <a:sym typeface="Fira Code"/>
                        </a:rPr>
                        <a:t>58</a:t>
                      </a:r>
                      <a:endParaRPr sz="1300">
                        <a:latin typeface="Fira Code"/>
                        <a:ea typeface="Fira Code"/>
                        <a:cs typeface="Fira Code"/>
                        <a:sym typeface="Fira Code"/>
                      </a:endParaRPr>
                    </a:p>
                  </a:txBody>
                  <a:tcPr marT="36000" marB="36000" marR="91425" marL="91425"/>
                </a:tc>
              </a:tr>
              <a:tr h="294900">
                <a:tc>
                  <a:txBody>
                    <a:bodyPr/>
                    <a:lstStyle/>
                    <a:p>
                      <a:pPr indent="0" lvl="0" marL="0" rtl="0" algn="l">
                        <a:lnSpc>
                          <a:spcPct val="115000"/>
                        </a:lnSpc>
                        <a:spcBef>
                          <a:spcPts val="1200"/>
                        </a:spcBef>
                        <a:spcAft>
                          <a:spcPts val="1200"/>
                        </a:spcAft>
                        <a:buNone/>
                      </a:pPr>
                      <a:r>
                        <a:rPr lang="zh-CN" sz="1300">
                          <a:latin typeface="Fira Code"/>
                          <a:ea typeface="Fira Code"/>
                          <a:cs typeface="Fira Code"/>
                          <a:sym typeface="Fira Code"/>
                        </a:rPr>
                        <a:t>23</a:t>
                      </a:r>
                      <a:endParaRPr sz="1300">
                        <a:latin typeface="Fira Code"/>
                        <a:ea typeface="Fira Code"/>
                        <a:cs typeface="Fira Code"/>
                        <a:sym typeface="Fira Code"/>
                      </a:endParaRPr>
                    </a:p>
                  </a:txBody>
                  <a:tcPr marT="36000" marB="36000" marR="91425" marL="91425"/>
                </a:tc>
                <a:tc>
                  <a:txBody>
                    <a:bodyPr/>
                    <a:lstStyle/>
                    <a:p>
                      <a:pPr indent="0" lvl="0" marL="0" rtl="0" algn="l">
                        <a:lnSpc>
                          <a:spcPct val="115000"/>
                        </a:lnSpc>
                        <a:spcBef>
                          <a:spcPts val="1200"/>
                        </a:spcBef>
                        <a:spcAft>
                          <a:spcPts val="1200"/>
                        </a:spcAft>
                        <a:buNone/>
                      </a:pPr>
                      <a:r>
                        <a:rPr lang="zh-CN" sz="1300">
                          <a:latin typeface="Fira Code"/>
                          <a:ea typeface="Fira Code"/>
                          <a:cs typeface="Fira Code"/>
                          <a:sym typeface="Fira Code"/>
                        </a:rPr>
                        <a:t>15100000</a:t>
                      </a:r>
                      <a:endParaRPr sz="1300">
                        <a:latin typeface="Fira Code"/>
                        <a:ea typeface="Fira Code"/>
                        <a:cs typeface="Fira Code"/>
                        <a:sym typeface="Fira Code"/>
                      </a:endParaRPr>
                    </a:p>
                  </a:txBody>
                  <a:tcPr marT="36000" marB="36000" marR="91425" marL="91425"/>
                </a:tc>
                <a:tc>
                  <a:txBody>
                    <a:bodyPr/>
                    <a:lstStyle/>
                    <a:p>
                      <a:pPr indent="0" lvl="0" marL="0" rtl="0" algn="l">
                        <a:lnSpc>
                          <a:spcPct val="115000"/>
                        </a:lnSpc>
                        <a:spcBef>
                          <a:spcPts val="1200"/>
                        </a:spcBef>
                        <a:spcAft>
                          <a:spcPts val="1200"/>
                        </a:spcAft>
                        <a:buNone/>
                      </a:pPr>
                      <a:r>
                        <a:rPr lang="zh-CN" sz="1300">
                          <a:latin typeface="Fira Code"/>
                          <a:ea typeface="Fira Code"/>
                          <a:cs typeface="Fira Code"/>
                          <a:sym typeface="Fira Code"/>
                        </a:rPr>
                        <a:t>5C</a:t>
                      </a:r>
                      <a:endParaRPr sz="1300">
                        <a:latin typeface="Fira Code"/>
                        <a:ea typeface="Fira Code"/>
                        <a:cs typeface="Fira Code"/>
                        <a:sym typeface="Fira Code"/>
                      </a:endParaRPr>
                    </a:p>
                  </a:txBody>
                  <a:tcPr marT="36000" marB="36000" marR="91425" marL="91425"/>
                </a:tc>
              </a:tr>
              <a:tr h="294900">
                <a:tc>
                  <a:txBody>
                    <a:bodyPr/>
                    <a:lstStyle/>
                    <a:p>
                      <a:pPr indent="0" lvl="0" marL="0" rtl="0" algn="l">
                        <a:lnSpc>
                          <a:spcPct val="115000"/>
                        </a:lnSpc>
                        <a:spcBef>
                          <a:spcPts val="1200"/>
                        </a:spcBef>
                        <a:spcAft>
                          <a:spcPts val="1200"/>
                        </a:spcAft>
                        <a:buNone/>
                      </a:pPr>
                      <a:r>
                        <a:rPr lang="zh-CN" sz="1300">
                          <a:latin typeface="Fira Code"/>
                          <a:ea typeface="Fira Code"/>
                          <a:cs typeface="Fira Code"/>
                          <a:sym typeface="Fira Code"/>
                        </a:rPr>
                        <a:t>24</a:t>
                      </a:r>
                      <a:endParaRPr sz="1300">
                        <a:latin typeface="Fira Code"/>
                        <a:ea typeface="Fira Code"/>
                        <a:cs typeface="Fira Code"/>
                        <a:sym typeface="Fira Code"/>
                      </a:endParaRPr>
                    </a:p>
                  </a:txBody>
                  <a:tcPr marT="36000" marB="36000" marR="91425" marL="91425"/>
                </a:tc>
                <a:tc>
                  <a:txBody>
                    <a:bodyPr/>
                    <a:lstStyle/>
                    <a:p>
                      <a:pPr indent="0" lvl="0" marL="0" rtl="0" algn="l">
                        <a:lnSpc>
                          <a:spcPct val="115000"/>
                        </a:lnSpc>
                        <a:spcBef>
                          <a:spcPts val="1200"/>
                        </a:spcBef>
                        <a:spcAft>
                          <a:spcPts val="1200"/>
                        </a:spcAft>
                        <a:buNone/>
                      </a:pPr>
                      <a:r>
                        <a:rPr lang="zh-CN" sz="1300">
                          <a:latin typeface="Fira Code"/>
                          <a:ea typeface="Fira Code"/>
                          <a:cs typeface="Fira Code"/>
                          <a:sym typeface="Fira Code"/>
                        </a:rPr>
                        <a:t>00000000</a:t>
                      </a:r>
                      <a:endParaRPr sz="1300">
                        <a:latin typeface="Fira Code"/>
                        <a:ea typeface="Fira Code"/>
                        <a:cs typeface="Fira Code"/>
                        <a:sym typeface="Fira Code"/>
                      </a:endParaRPr>
                    </a:p>
                  </a:txBody>
                  <a:tcPr marT="36000" marB="36000" marR="91425" marL="91425"/>
                </a:tc>
                <a:tc>
                  <a:txBody>
                    <a:bodyPr/>
                    <a:lstStyle/>
                    <a:p>
                      <a:pPr indent="0" lvl="0" marL="0" rtl="0" algn="l">
                        <a:lnSpc>
                          <a:spcPct val="115000"/>
                        </a:lnSpc>
                        <a:spcBef>
                          <a:spcPts val="1200"/>
                        </a:spcBef>
                        <a:spcAft>
                          <a:spcPts val="1200"/>
                        </a:spcAft>
                        <a:buNone/>
                      </a:pPr>
                      <a:r>
                        <a:rPr lang="zh-CN" sz="1300">
                          <a:latin typeface="Fira Code"/>
                          <a:ea typeface="Fira Code"/>
                          <a:cs typeface="Fira Code"/>
                          <a:sym typeface="Fira Code"/>
                        </a:rPr>
                        <a:t>60</a:t>
                      </a:r>
                      <a:endParaRPr sz="1300">
                        <a:latin typeface="Fira Code"/>
                        <a:ea typeface="Fira Code"/>
                        <a:cs typeface="Fira Code"/>
                        <a:sym typeface="Fira Code"/>
                      </a:endParaRPr>
                    </a:p>
                  </a:txBody>
                  <a:tcPr marT="36000" marB="36000" marR="91425" marL="91425"/>
                </a:tc>
              </a:tr>
              <a:tr h="294900">
                <a:tc>
                  <a:txBody>
                    <a:bodyPr/>
                    <a:lstStyle/>
                    <a:p>
                      <a:pPr indent="0" lvl="0" marL="0" rtl="0" algn="l">
                        <a:lnSpc>
                          <a:spcPct val="115000"/>
                        </a:lnSpc>
                        <a:spcBef>
                          <a:spcPts val="1200"/>
                        </a:spcBef>
                        <a:spcAft>
                          <a:spcPts val="1200"/>
                        </a:spcAft>
                        <a:buNone/>
                      </a:pPr>
                      <a:r>
                        <a:rPr lang="zh-CN" sz="1300">
                          <a:latin typeface="Fira Code"/>
                          <a:ea typeface="Fira Code"/>
                          <a:cs typeface="Fira Code"/>
                          <a:sym typeface="Fira Code"/>
                        </a:rPr>
                        <a:t>25</a:t>
                      </a:r>
                      <a:endParaRPr sz="1300">
                        <a:latin typeface="Fira Code"/>
                        <a:ea typeface="Fira Code"/>
                        <a:cs typeface="Fira Code"/>
                        <a:sym typeface="Fira Code"/>
                      </a:endParaRPr>
                    </a:p>
                  </a:txBody>
                  <a:tcPr marT="36000" marB="36000" marR="91425" marL="91425"/>
                </a:tc>
                <a:tc>
                  <a:txBody>
                    <a:bodyPr/>
                    <a:lstStyle/>
                    <a:p>
                      <a:pPr indent="0" lvl="0" marL="0" rtl="0" algn="l">
                        <a:lnSpc>
                          <a:spcPct val="115000"/>
                        </a:lnSpc>
                        <a:spcBef>
                          <a:spcPts val="1200"/>
                        </a:spcBef>
                        <a:spcAft>
                          <a:spcPts val="1200"/>
                        </a:spcAft>
                        <a:buNone/>
                      </a:pPr>
                      <a:r>
                        <a:rPr lang="zh-CN" sz="1300">
                          <a:latin typeface="Fira Code"/>
                          <a:ea typeface="Fira Code"/>
                          <a:cs typeface="Fira Code"/>
                          <a:sym typeface="Fira Code"/>
                        </a:rPr>
                        <a:t>00000000</a:t>
                      </a:r>
                      <a:endParaRPr sz="1300">
                        <a:latin typeface="Fira Code"/>
                        <a:ea typeface="Fira Code"/>
                        <a:cs typeface="Fira Code"/>
                        <a:sym typeface="Fira Code"/>
                      </a:endParaRPr>
                    </a:p>
                  </a:txBody>
                  <a:tcPr marT="36000" marB="36000" marR="91425" marL="91425"/>
                </a:tc>
                <a:tc>
                  <a:txBody>
                    <a:bodyPr/>
                    <a:lstStyle/>
                    <a:p>
                      <a:pPr indent="0" lvl="0" marL="0" rtl="0" algn="l">
                        <a:lnSpc>
                          <a:spcPct val="115000"/>
                        </a:lnSpc>
                        <a:spcBef>
                          <a:spcPts val="1200"/>
                        </a:spcBef>
                        <a:spcAft>
                          <a:spcPts val="1200"/>
                        </a:spcAft>
                        <a:buNone/>
                      </a:pPr>
                      <a:r>
                        <a:rPr lang="zh-CN" sz="1300">
                          <a:latin typeface="Fira Code"/>
                          <a:ea typeface="Fira Code"/>
                          <a:cs typeface="Fira Code"/>
                          <a:sym typeface="Fira Code"/>
                        </a:rPr>
                        <a:t>64</a:t>
                      </a:r>
                      <a:endParaRPr sz="1300">
                        <a:latin typeface="Fira Code"/>
                        <a:ea typeface="Fira Code"/>
                        <a:cs typeface="Fira Code"/>
                        <a:sym typeface="Fira Code"/>
                      </a:endParaRPr>
                    </a:p>
                  </a:txBody>
                  <a:tcPr marT="36000" marB="36000" marR="91425" marL="91425"/>
                </a:tc>
              </a:tr>
              <a:tr h="294900">
                <a:tc>
                  <a:txBody>
                    <a:bodyPr/>
                    <a:lstStyle/>
                    <a:p>
                      <a:pPr indent="0" lvl="0" marL="0" rtl="0" algn="l">
                        <a:lnSpc>
                          <a:spcPct val="115000"/>
                        </a:lnSpc>
                        <a:spcBef>
                          <a:spcPts val="1200"/>
                        </a:spcBef>
                        <a:spcAft>
                          <a:spcPts val="1200"/>
                        </a:spcAft>
                        <a:buNone/>
                      </a:pPr>
                      <a:r>
                        <a:rPr lang="zh-CN" sz="1300">
                          <a:latin typeface="Fira Code"/>
                          <a:ea typeface="Fira Code"/>
                          <a:cs typeface="Fira Code"/>
                          <a:sym typeface="Fira Code"/>
                        </a:rPr>
                        <a:t>26</a:t>
                      </a:r>
                      <a:endParaRPr sz="1300">
                        <a:latin typeface="Fira Code"/>
                        <a:ea typeface="Fira Code"/>
                        <a:cs typeface="Fira Code"/>
                        <a:sym typeface="Fira Code"/>
                      </a:endParaRPr>
                    </a:p>
                  </a:txBody>
                  <a:tcPr marT="36000" marB="36000" marR="91425" marL="91425"/>
                </a:tc>
                <a:tc>
                  <a:txBody>
                    <a:bodyPr/>
                    <a:lstStyle/>
                    <a:p>
                      <a:pPr indent="0" lvl="0" marL="0" rtl="0" algn="l">
                        <a:lnSpc>
                          <a:spcPct val="115000"/>
                        </a:lnSpc>
                        <a:spcBef>
                          <a:spcPts val="1200"/>
                        </a:spcBef>
                        <a:spcAft>
                          <a:spcPts val="1200"/>
                        </a:spcAft>
                        <a:buNone/>
                      </a:pPr>
                      <a:r>
                        <a:rPr lang="zh-CN" sz="1300">
                          <a:latin typeface="Fira Code"/>
                          <a:ea typeface="Fira Code"/>
                          <a:cs typeface="Fira Code"/>
                          <a:sym typeface="Fira Code"/>
                        </a:rPr>
                        <a:t>00000000</a:t>
                      </a:r>
                      <a:endParaRPr sz="1300">
                        <a:latin typeface="Fira Code"/>
                        <a:ea typeface="Fira Code"/>
                        <a:cs typeface="Fira Code"/>
                        <a:sym typeface="Fira Code"/>
                      </a:endParaRPr>
                    </a:p>
                  </a:txBody>
                  <a:tcPr marT="36000" marB="36000" marR="91425" marL="91425"/>
                </a:tc>
                <a:tc>
                  <a:txBody>
                    <a:bodyPr/>
                    <a:lstStyle/>
                    <a:p>
                      <a:pPr indent="0" lvl="0" marL="0" rtl="0" algn="l">
                        <a:lnSpc>
                          <a:spcPct val="115000"/>
                        </a:lnSpc>
                        <a:spcBef>
                          <a:spcPts val="1200"/>
                        </a:spcBef>
                        <a:spcAft>
                          <a:spcPts val="1200"/>
                        </a:spcAft>
                        <a:buNone/>
                      </a:pPr>
                      <a:r>
                        <a:rPr lang="zh-CN" sz="1300">
                          <a:latin typeface="Fira Code"/>
                          <a:ea typeface="Fira Code"/>
                          <a:cs typeface="Fira Code"/>
                          <a:sym typeface="Fira Code"/>
                        </a:rPr>
                        <a:t>68</a:t>
                      </a:r>
                      <a:endParaRPr sz="1300">
                        <a:latin typeface="Fira Code"/>
                        <a:ea typeface="Fira Code"/>
                        <a:cs typeface="Fira Code"/>
                        <a:sym typeface="Fira Code"/>
                      </a:endParaRPr>
                    </a:p>
                  </a:txBody>
                  <a:tcPr marT="36000" marB="36000" marR="91425" marL="91425"/>
                </a:tc>
              </a:tr>
              <a:tr h="294900">
                <a:tc>
                  <a:txBody>
                    <a:bodyPr/>
                    <a:lstStyle/>
                    <a:p>
                      <a:pPr indent="0" lvl="0" marL="0" rtl="0" algn="l">
                        <a:lnSpc>
                          <a:spcPct val="115000"/>
                        </a:lnSpc>
                        <a:spcBef>
                          <a:spcPts val="1200"/>
                        </a:spcBef>
                        <a:spcAft>
                          <a:spcPts val="1200"/>
                        </a:spcAft>
                        <a:buNone/>
                      </a:pPr>
                      <a:r>
                        <a:rPr lang="zh-CN" sz="1300">
                          <a:latin typeface="Fira Code"/>
                          <a:ea typeface="Fira Code"/>
                          <a:cs typeface="Fira Code"/>
                          <a:sym typeface="Fira Code"/>
                        </a:rPr>
                        <a:t>27</a:t>
                      </a:r>
                      <a:endParaRPr sz="1300">
                        <a:latin typeface="Fira Code"/>
                        <a:ea typeface="Fira Code"/>
                        <a:cs typeface="Fira Code"/>
                        <a:sym typeface="Fira Code"/>
                      </a:endParaRPr>
                    </a:p>
                  </a:txBody>
                  <a:tcPr marT="36000" marB="36000" marR="91425" marL="91425"/>
                </a:tc>
                <a:tc>
                  <a:txBody>
                    <a:bodyPr/>
                    <a:lstStyle/>
                    <a:p>
                      <a:pPr indent="0" lvl="0" marL="0" rtl="0" algn="l">
                        <a:lnSpc>
                          <a:spcPct val="115000"/>
                        </a:lnSpc>
                        <a:spcBef>
                          <a:spcPts val="1200"/>
                        </a:spcBef>
                        <a:spcAft>
                          <a:spcPts val="1200"/>
                        </a:spcAft>
                        <a:buNone/>
                      </a:pPr>
                      <a:r>
                        <a:rPr lang="zh-CN" sz="1300">
                          <a:latin typeface="Fira Code"/>
                          <a:ea typeface="Fira Code"/>
                          <a:cs typeface="Fira Code"/>
                          <a:sym typeface="Fira Code"/>
                        </a:rPr>
                        <a:t>00000000</a:t>
                      </a:r>
                      <a:endParaRPr sz="1300">
                        <a:latin typeface="Fira Code"/>
                        <a:ea typeface="Fira Code"/>
                        <a:cs typeface="Fira Code"/>
                        <a:sym typeface="Fira Code"/>
                      </a:endParaRPr>
                    </a:p>
                  </a:txBody>
                  <a:tcPr marT="36000" marB="36000" marR="91425" marL="91425"/>
                </a:tc>
                <a:tc>
                  <a:txBody>
                    <a:bodyPr/>
                    <a:lstStyle/>
                    <a:p>
                      <a:pPr indent="0" lvl="0" marL="0" rtl="0" algn="l">
                        <a:lnSpc>
                          <a:spcPct val="115000"/>
                        </a:lnSpc>
                        <a:spcBef>
                          <a:spcPts val="1200"/>
                        </a:spcBef>
                        <a:spcAft>
                          <a:spcPts val="1200"/>
                        </a:spcAft>
                        <a:buNone/>
                      </a:pPr>
                      <a:r>
                        <a:rPr lang="zh-CN" sz="1300">
                          <a:latin typeface="Fira Code"/>
                          <a:ea typeface="Fira Code"/>
                          <a:cs typeface="Fira Code"/>
                          <a:sym typeface="Fira Code"/>
                        </a:rPr>
                        <a:t>6C</a:t>
                      </a:r>
                      <a:endParaRPr sz="1300">
                        <a:latin typeface="Fira Code"/>
                        <a:ea typeface="Fira Code"/>
                        <a:cs typeface="Fira Code"/>
                        <a:sym typeface="Fira Code"/>
                      </a:endParaRPr>
                    </a:p>
                  </a:txBody>
                  <a:tcPr marT="36000" marB="36000" marR="91425" marL="91425"/>
                </a:tc>
              </a:tr>
              <a:tr h="294900">
                <a:tc>
                  <a:txBody>
                    <a:bodyPr/>
                    <a:lstStyle/>
                    <a:p>
                      <a:pPr indent="0" lvl="0" marL="0" rtl="0" algn="l">
                        <a:lnSpc>
                          <a:spcPct val="115000"/>
                        </a:lnSpc>
                        <a:spcBef>
                          <a:spcPts val="1200"/>
                        </a:spcBef>
                        <a:spcAft>
                          <a:spcPts val="1200"/>
                        </a:spcAft>
                        <a:buNone/>
                      </a:pPr>
                      <a:r>
                        <a:rPr lang="zh-CN" sz="1300">
                          <a:latin typeface="Fira Code"/>
                          <a:ea typeface="Fira Code"/>
                          <a:cs typeface="Fira Code"/>
                          <a:sym typeface="Fira Code"/>
                        </a:rPr>
                        <a:t>28</a:t>
                      </a:r>
                      <a:endParaRPr sz="1300">
                        <a:latin typeface="Fira Code"/>
                        <a:ea typeface="Fira Code"/>
                        <a:cs typeface="Fira Code"/>
                        <a:sym typeface="Fira Code"/>
                      </a:endParaRPr>
                    </a:p>
                  </a:txBody>
                  <a:tcPr marT="36000" marB="36000" marR="91425" marL="91425"/>
                </a:tc>
                <a:tc>
                  <a:txBody>
                    <a:bodyPr/>
                    <a:lstStyle/>
                    <a:p>
                      <a:pPr indent="0" lvl="0" marL="0" rtl="0" algn="l">
                        <a:lnSpc>
                          <a:spcPct val="115000"/>
                        </a:lnSpc>
                        <a:spcBef>
                          <a:spcPts val="1200"/>
                        </a:spcBef>
                        <a:spcAft>
                          <a:spcPts val="1200"/>
                        </a:spcAft>
                        <a:buNone/>
                      </a:pPr>
                      <a:r>
                        <a:rPr lang="zh-CN" sz="1300">
                          <a:latin typeface="Fira Code"/>
                          <a:ea typeface="Fira Code"/>
                          <a:cs typeface="Fira Code"/>
                          <a:sym typeface="Fira Code"/>
                        </a:rPr>
                        <a:t>00000000</a:t>
                      </a:r>
                      <a:endParaRPr sz="1300">
                        <a:latin typeface="Fira Code"/>
                        <a:ea typeface="Fira Code"/>
                        <a:cs typeface="Fira Code"/>
                        <a:sym typeface="Fira Code"/>
                      </a:endParaRPr>
                    </a:p>
                  </a:txBody>
                  <a:tcPr marT="36000" marB="36000" marR="91425" marL="91425"/>
                </a:tc>
                <a:tc>
                  <a:txBody>
                    <a:bodyPr/>
                    <a:lstStyle/>
                    <a:p>
                      <a:pPr indent="0" lvl="0" marL="0" rtl="0" algn="l">
                        <a:lnSpc>
                          <a:spcPct val="115000"/>
                        </a:lnSpc>
                        <a:spcBef>
                          <a:spcPts val="1200"/>
                        </a:spcBef>
                        <a:spcAft>
                          <a:spcPts val="1200"/>
                        </a:spcAft>
                        <a:buNone/>
                      </a:pPr>
                      <a:r>
                        <a:rPr lang="zh-CN" sz="1300">
                          <a:latin typeface="Fira Code"/>
                          <a:ea typeface="Fira Code"/>
                          <a:cs typeface="Fira Code"/>
                          <a:sym typeface="Fira Code"/>
                        </a:rPr>
                        <a:t>70</a:t>
                      </a:r>
                      <a:endParaRPr sz="1300">
                        <a:latin typeface="Fira Code"/>
                        <a:ea typeface="Fira Code"/>
                        <a:cs typeface="Fira Code"/>
                        <a:sym typeface="Fira Code"/>
                      </a:endParaRPr>
                    </a:p>
                  </a:txBody>
                  <a:tcPr marT="36000" marB="36000" marR="91425" marL="91425"/>
                </a:tc>
              </a:tr>
              <a:tr h="294900">
                <a:tc>
                  <a:txBody>
                    <a:bodyPr/>
                    <a:lstStyle/>
                    <a:p>
                      <a:pPr indent="0" lvl="0" marL="0" rtl="0" algn="l">
                        <a:lnSpc>
                          <a:spcPct val="115000"/>
                        </a:lnSpc>
                        <a:spcBef>
                          <a:spcPts val="1200"/>
                        </a:spcBef>
                        <a:spcAft>
                          <a:spcPts val="1200"/>
                        </a:spcAft>
                        <a:buNone/>
                      </a:pPr>
                      <a:r>
                        <a:rPr lang="zh-CN" sz="1300">
                          <a:latin typeface="Fira Code"/>
                          <a:ea typeface="Fira Code"/>
                          <a:cs typeface="Fira Code"/>
                          <a:sym typeface="Fira Code"/>
                        </a:rPr>
                        <a:t>29</a:t>
                      </a:r>
                      <a:endParaRPr sz="1300">
                        <a:latin typeface="Fira Code"/>
                        <a:ea typeface="Fira Code"/>
                        <a:cs typeface="Fira Code"/>
                        <a:sym typeface="Fira Code"/>
                      </a:endParaRPr>
                    </a:p>
                  </a:txBody>
                  <a:tcPr marT="36000" marB="36000" marR="91425" marL="91425"/>
                </a:tc>
                <a:tc>
                  <a:txBody>
                    <a:bodyPr/>
                    <a:lstStyle/>
                    <a:p>
                      <a:pPr indent="0" lvl="0" marL="0" rtl="0" algn="l">
                        <a:lnSpc>
                          <a:spcPct val="115000"/>
                        </a:lnSpc>
                        <a:spcBef>
                          <a:spcPts val="1200"/>
                        </a:spcBef>
                        <a:spcAft>
                          <a:spcPts val="1200"/>
                        </a:spcAft>
                        <a:buNone/>
                      </a:pPr>
                      <a:r>
                        <a:rPr lang="zh-CN" sz="1300">
                          <a:latin typeface="Fira Code"/>
                          <a:ea typeface="Fira Code"/>
                          <a:cs typeface="Fira Code"/>
                          <a:sym typeface="Fira Code"/>
                        </a:rPr>
                        <a:t>00000000</a:t>
                      </a:r>
                      <a:endParaRPr sz="1300">
                        <a:latin typeface="Fira Code"/>
                        <a:ea typeface="Fira Code"/>
                        <a:cs typeface="Fira Code"/>
                        <a:sym typeface="Fira Code"/>
                      </a:endParaRPr>
                    </a:p>
                  </a:txBody>
                  <a:tcPr marT="36000" marB="36000" marR="91425" marL="91425"/>
                </a:tc>
                <a:tc>
                  <a:txBody>
                    <a:bodyPr/>
                    <a:lstStyle/>
                    <a:p>
                      <a:pPr indent="0" lvl="0" marL="0" rtl="0" algn="l">
                        <a:lnSpc>
                          <a:spcPct val="115000"/>
                        </a:lnSpc>
                        <a:spcBef>
                          <a:spcPts val="1200"/>
                        </a:spcBef>
                        <a:spcAft>
                          <a:spcPts val="1200"/>
                        </a:spcAft>
                        <a:buNone/>
                      </a:pPr>
                      <a:r>
                        <a:rPr lang="zh-CN" sz="1300">
                          <a:latin typeface="Fira Code"/>
                          <a:ea typeface="Fira Code"/>
                          <a:cs typeface="Fira Code"/>
                          <a:sym typeface="Fira Code"/>
                        </a:rPr>
                        <a:t>74</a:t>
                      </a:r>
                      <a:endParaRPr sz="1300">
                        <a:latin typeface="Fira Code"/>
                        <a:ea typeface="Fira Code"/>
                        <a:cs typeface="Fira Code"/>
                        <a:sym typeface="Fira Code"/>
                      </a:endParaRPr>
                    </a:p>
                  </a:txBody>
                  <a:tcPr marT="36000" marB="36000" marR="91425" marL="91425"/>
                </a:tc>
              </a:tr>
              <a:tr h="294900">
                <a:tc>
                  <a:txBody>
                    <a:bodyPr/>
                    <a:lstStyle/>
                    <a:p>
                      <a:pPr indent="0" lvl="0" marL="0" rtl="0" algn="l">
                        <a:lnSpc>
                          <a:spcPct val="115000"/>
                        </a:lnSpc>
                        <a:spcBef>
                          <a:spcPts val="1200"/>
                        </a:spcBef>
                        <a:spcAft>
                          <a:spcPts val="1200"/>
                        </a:spcAft>
                        <a:buNone/>
                      </a:pPr>
                      <a:r>
                        <a:rPr lang="zh-CN" sz="1300">
                          <a:latin typeface="Fira Code"/>
                          <a:ea typeface="Fira Code"/>
                          <a:cs typeface="Fira Code"/>
                          <a:sym typeface="Fira Code"/>
                        </a:rPr>
                        <a:t>30</a:t>
                      </a:r>
                      <a:endParaRPr sz="1300">
                        <a:latin typeface="Fira Code"/>
                        <a:ea typeface="Fira Code"/>
                        <a:cs typeface="Fira Code"/>
                        <a:sym typeface="Fira Code"/>
                      </a:endParaRPr>
                    </a:p>
                  </a:txBody>
                  <a:tcPr marT="36000" marB="36000" marR="91425" marL="91425"/>
                </a:tc>
                <a:tc>
                  <a:txBody>
                    <a:bodyPr/>
                    <a:lstStyle/>
                    <a:p>
                      <a:pPr indent="0" lvl="0" marL="0" rtl="0" algn="l">
                        <a:lnSpc>
                          <a:spcPct val="115000"/>
                        </a:lnSpc>
                        <a:spcBef>
                          <a:spcPts val="1200"/>
                        </a:spcBef>
                        <a:spcAft>
                          <a:spcPts val="1200"/>
                        </a:spcAft>
                        <a:buNone/>
                      </a:pPr>
                      <a:r>
                        <a:rPr lang="zh-CN" sz="1300">
                          <a:latin typeface="Fira Code"/>
                          <a:ea typeface="Fira Code"/>
                          <a:cs typeface="Fira Code"/>
                          <a:sym typeface="Fira Code"/>
                        </a:rPr>
                        <a:t>00000000</a:t>
                      </a:r>
                      <a:endParaRPr sz="1300">
                        <a:latin typeface="Fira Code"/>
                        <a:ea typeface="Fira Code"/>
                        <a:cs typeface="Fira Code"/>
                        <a:sym typeface="Fira Code"/>
                      </a:endParaRPr>
                    </a:p>
                  </a:txBody>
                  <a:tcPr marT="36000" marB="36000" marR="91425" marL="91425"/>
                </a:tc>
                <a:tc>
                  <a:txBody>
                    <a:bodyPr/>
                    <a:lstStyle/>
                    <a:p>
                      <a:pPr indent="0" lvl="0" marL="0" rtl="0" algn="l">
                        <a:lnSpc>
                          <a:spcPct val="115000"/>
                        </a:lnSpc>
                        <a:spcBef>
                          <a:spcPts val="1200"/>
                        </a:spcBef>
                        <a:spcAft>
                          <a:spcPts val="1200"/>
                        </a:spcAft>
                        <a:buNone/>
                      </a:pPr>
                      <a:r>
                        <a:rPr lang="zh-CN" sz="1300">
                          <a:latin typeface="Fira Code"/>
                          <a:ea typeface="Fira Code"/>
                          <a:cs typeface="Fira Code"/>
                          <a:sym typeface="Fira Code"/>
                        </a:rPr>
                        <a:t>78</a:t>
                      </a:r>
                      <a:endParaRPr sz="1300">
                        <a:latin typeface="Fira Code"/>
                        <a:ea typeface="Fira Code"/>
                        <a:cs typeface="Fira Code"/>
                        <a:sym typeface="Fira Code"/>
                      </a:endParaRPr>
                    </a:p>
                  </a:txBody>
                  <a:tcPr marT="36000" marB="36000" marR="91425" marL="91425"/>
                </a:tc>
              </a:tr>
              <a:tr h="294900">
                <a:tc>
                  <a:txBody>
                    <a:bodyPr/>
                    <a:lstStyle/>
                    <a:p>
                      <a:pPr indent="0" lvl="0" marL="0" rtl="0" algn="l">
                        <a:lnSpc>
                          <a:spcPct val="115000"/>
                        </a:lnSpc>
                        <a:spcBef>
                          <a:spcPts val="1200"/>
                        </a:spcBef>
                        <a:spcAft>
                          <a:spcPts val="1200"/>
                        </a:spcAft>
                        <a:buNone/>
                      </a:pPr>
                      <a:r>
                        <a:rPr lang="zh-CN" sz="1300">
                          <a:latin typeface="Fira Code"/>
                          <a:ea typeface="Fira Code"/>
                          <a:cs typeface="Fira Code"/>
                          <a:sym typeface="Fira Code"/>
                        </a:rPr>
                        <a:t>31</a:t>
                      </a:r>
                      <a:endParaRPr sz="1300">
                        <a:latin typeface="Fira Code"/>
                        <a:ea typeface="Fira Code"/>
                        <a:cs typeface="Fira Code"/>
                        <a:sym typeface="Fira Code"/>
                      </a:endParaRPr>
                    </a:p>
                  </a:txBody>
                  <a:tcPr marT="36000" marB="36000" marR="91425" marL="91425"/>
                </a:tc>
                <a:tc>
                  <a:txBody>
                    <a:bodyPr/>
                    <a:lstStyle/>
                    <a:p>
                      <a:pPr indent="0" lvl="0" marL="0" rtl="0" algn="l">
                        <a:lnSpc>
                          <a:spcPct val="115000"/>
                        </a:lnSpc>
                        <a:spcBef>
                          <a:spcPts val="1200"/>
                        </a:spcBef>
                        <a:spcAft>
                          <a:spcPts val="1200"/>
                        </a:spcAft>
                        <a:buNone/>
                      </a:pPr>
                      <a:r>
                        <a:rPr lang="zh-CN" sz="1300">
                          <a:latin typeface="Fira Code"/>
                          <a:ea typeface="Fira Code"/>
                          <a:cs typeface="Fira Code"/>
                          <a:sym typeface="Fira Code"/>
                        </a:rPr>
                        <a:t>00000000</a:t>
                      </a:r>
                      <a:endParaRPr sz="1300">
                        <a:latin typeface="Fira Code"/>
                        <a:ea typeface="Fira Code"/>
                        <a:cs typeface="Fira Code"/>
                        <a:sym typeface="Fira Code"/>
                      </a:endParaRPr>
                    </a:p>
                  </a:txBody>
                  <a:tcPr marT="36000" marB="36000" marR="91425" marL="91425"/>
                </a:tc>
                <a:tc>
                  <a:txBody>
                    <a:bodyPr/>
                    <a:lstStyle/>
                    <a:p>
                      <a:pPr indent="0" lvl="0" marL="0" rtl="0" algn="l">
                        <a:lnSpc>
                          <a:spcPct val="115000"/>
                        </a:lnSpc>
                        <a:spcBef>
                          <a:spcPts val="1200"/>
                        </a:spcBef>
                        <a:spcAft>
                          <a:spcPts val="1200"/>
                        </a:spcAft>
                        <a:buNone/>
                      </a:pPr>
                      <a:r>
                        <a:rPr lang="zh-CN" sz="1300">
                          <a:latin typeface="Fira Code"/>
                          <a:ea typeface="Fira Code"/>
                          <a:cs typeface="Fira Code"/>
                          <a:sym typeface="Fira Code"/>
                        </a:rPr>
                        <a:t>7C</a:t>
                      </a:r>
                      <a:endParaRPr sz="1300">
                        <a:latin typeface="Fira Code"/>
                        <a:ea typeface="Fira Code"/>
                        <a:cs typeface="Fira Code"/>
                        <a:sym typeface="Fira Code"/>
                      </a:endParaRPr>
                    </a:p>
                  </a:txBody>
                  <a:tcPr marT="36000" marB="36000" marR="91425" marL="91425"/>
                </a:tc>
              </a:tr>
            </a:tbl>
          </a:graphicData>
        </a:graphic>
      </p:graphicFrame>
      <p:sp>
        <p:nvSpPr>
          <p:cNvPr id="214" name="Google Shape;214;p36"/>
          <p:cNvSpPr txBox="1"/>
          <p:nvPr>
            <p:ph type="title"/>
          </p:nvPr>
        </p:nvSpPr>
        <p:spPr>
          <a:xfrm>
            <a:off x="311700" y="445025"/>
            <a:ext cx="595500" cy="16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latin typeface="Abril Fatface"/>
                <a:ea typeface="Abril Fatface"/>
                <a:cs typeface="Abril Fatface"/>
                <a:sym typeface="Abril Fatface"/>
              </a:rPr>
              <a:t>RAM</a:t>
            </a:r>
            <a:endParaRPr>
              <a:latin typeface="Abril Fatface"/>
              <a:ea typeface="Abril Fatface"/>
              <a:cs typeface="Abril Fatface"/>
              <a:sym typeface="Abril Fatface"/>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7"/>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latin typeface="Avenir"/>
                <a:ea typeface="Avenir"/>
                <a:cs typeface="Avenir"/>
                <a:sym typeface="Avenir"/>
              </a:rPr>
              <a:t>Simulation</a:t>
            </a:r>
            <a:endParaRPr>
              <a:latin typeface="Avenir"/>
              <a:ea typeface="Avenir"/>
              <a:cs typeface="Avenir"/>
              <a:sym typeface="Avenir"/>
            </a:endParaRPr>
          </a:p>
        </p:txBody>
      </p:sp>
      <p:pic>
        <p:nvPicPr>
          <p:cNvPr id="220" name="Google Shape;220;p37"/>
          <p:cNvPicPr preferRelativeResize="0"/>
          <p:nvPr/>
        </p:nvPicPr>
        <p:blipFill>
          <a:blip r:embed="rId3">
            <a:alphaModFix/>
          </a:blip>
          <a:stretch>
            <a:fillRect/>
          </a:stretch>
        </p:blipFill>
        <p:spPr>
          <a:xfrm>
            <a:off x="152400" y="1136225"/>
            <a:ext cx="8839200" cy="328150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8"/>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latin typeface="Avenir"/>
                <a:ea typeface="Avenir"/>
                <a:cs typeface="Avenir"/>
                <a:sym typeface="Avenir"/>
              </a:rPr>
              <a:t>Simulation</a:t>
            </a:r>
            <a:endParaRPr>
              <a:latin typeface="Avenir"/>
              <a:ea typeface="Avenir"/>
              <a:cs typeface="Avenir"/>
              <a:sym typeface="Avenir"/>
            </a:endParaRPr>
          </a:p>
        </p:txBody>
      </p:sp>
      <p:pic>
        <p:nvPicPr>
          <p:cNvPr id="226" name="Google Shape;226;p38"/>
          <p:cNvPicPr preferRelativeResize="0"/>
          <p:nvPr/>
        </p:nvPicPr>
        <p:blipFill>
          <a:blip r:embed="rId3">
            <a:alphaModFix/>
          </a:blip>
          <a:stretch>
            <a:fillRect/>
          </a:stretch>
        </p:blipFill>
        <p:spPr>
          <a:xfrm>
            <a:off x="152400" y="1117950"/>
            <a:ext cx="8839201" cy="331705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9"/>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latin typeface="Avenir"/>
                <a:ea typeface="Avenir"/>
                <a:cs typeface="Avenir"/>
                <a:sym typeface="Avenir"/>
              </a:rPr>
              <a:t>Simulation</a:t>
            </a:r>
            <a:endParaRPr>
              <a:latin typeface="Avenir"/>
              <a:ea typeface="Avenir"/>
              <a:cs typeface="Avenir"/>
              <a:sym typeface="Avenir"/>
            </a:endParaRPr>
          </a:p>
        </p:txBody>
      </p:sp>
      <p:pic>
        <p:nvPicPr>
          <p:cNvPr id="232" name="Google Shape;232;p39"/>
          <p:cNvPicPr preferRelativeResize="0"/>
          <p:nvPr/>
        </p:nvPicPr>
        <p:blipFill>
          <a:blip r:embed="rId3">
            <a:alphaModFix/>
          </a:blip>
          <a:stretch>
            <a:fillRect/>
          </a:stretch>
        </p:blipFill>
        <p:spPr>
          <a:xfrm>
            <a:off x="152400" y="925513"/>
            <a:ext cx="8839199" cy="329248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0"/>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latin typeface="Avenir"/>
                <a:ea typeface="Avenir"/>
                <a:cs typeface="Avenir"/>
                <a:sym typeface="Avenir"/>
              </a:rPr>
              <a:t>Simulation</a:t>
            </a:r>
            <a:endParaRPr>
              <a:latin typeface="Avenir"/>
              <a:ea typeface="Avenir"/>
              <a:cs typeface="Avenir"/>
              <a:sym typeface="Avenir"/>
            </a:endParaRPr>
          </a:p>
        </p:txBody>
      </p:sp>
      <p:pic>
        <p:nvPicPr>
          <p:cNvPr id="238" name="Google Shape;238;p40"/>
          <p:cNvPicPr preferRelativeResize="0"/>
          <p:nvPr/>
        </p:nvPicPr>
        <p:blipFill>
          <a:blip r:embed="rId3">
            <a:alphaModFix/>
          </a:blip>
          <a:stretch>
            <a:fillRect/>
          </a:stretch>
        </p:blipFill>
        <p:spPr>
          <a:xfrm>
            <a:off x="152400" y="929113"/>
            <a:ext cx="8839201" cy="328528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1"/>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latin typeface="Avenir"/>
                <a:ea typeface="Avenir"/>
                <a:cs typeface="Avenir"/>
                <a:sym typeface="Avenir"/>
              </a:rPr>
              <a:t>Simulation</a:t>
            </a:r>
            <a:endParaRPr>
              <a:latin typeface="Avenir"/>
              <a:ea typeface="Avenir"/>
              <a:cs typeface="Avenir"/>
              <a:sym typeface="Avenir"/>
            </a:endParaRPr>
          </a:p>
        </p:txBody>
      </p:sp>
      <p:pic>
        <p:nvPicPr>
          <p:cNvPr id="244" name="Google Shape;244;p41"/>
          <p:cNvPicPr preferRelativeResize="0"/>
          <p:nvPr/>
        </p:nvPicPr>
        <p:blipFill>
          <a:blip r:embed="rId3">
            <a:alphaModFix/>
          </a:blip>
          <a:stretch>
            <a:fillRect/>
          </a:stretch>
        </p:blipFill>
        <p:spPr>
          <a:xfrm>
            <a:off x="152400" y="922013"/>
            <a:ext cx="8839201" cy="329946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latin typeface="Avenir"/>
                <a:ea typeface="Avenir"/>
                <a:cs typeface="Avenir"/>
                <a:sym typeface="Avenir"/>
              </a:rPr>
              <a:t>Processor Core Microarchitecture</a:t>
            </a:r>
            <a:endParaRPr>
              <a:latin typeface="Avenir"/>
              <a:ea typeface="Avenir"/>
              <a:cs typeface="Avenir"/>
              <a:sym typeface="Avenir"/>
            </a:endParaRPr>
          </a:p>
        </p:txBody>
      </p:sp>
      <p:pic>
        <p:nvPicPr>
          <p:cNvPr id="69" name="Google Shape;69;p15"/>
          <p:cNvPicPr preferRelativeResize="0"/>
          <p:nvPr/>
        </p:nvPicPr>
        <p:blipFill>
          <a:blip r:embed="rId3">
            <a:alphaModFix/>
          </a:blip>
          <a:stretch>
            <a:fillRect/>
          </a:stretch>
        </p:blipFill>
        <p:spPr>
          <a:xfrm>
            <a:off x="1797025" y="1017725"/>
            <a:ext cx="5640795" cy="4125776"/>
          </a:xfrm>
          <a:prstGeom prst="rect">
            <a:avLst/>
          </a:prstGeom>
          <a:noFill/>
          <a:ln>
            <a:noFill/>
          </a:ln>
        </p:spPr>
      </p:pic>
      <p:sp>
        <p:nvSpPr>
          <p:cNvPr id="70" name="Google Shape;70;p15"/>
          <p:cNvSpPr txBox="1"/>
          <p:nvPr/>
        </p:nvSpPr>
        <p:spPr>
          <a:xfrm>
            <a:off x="0" y="4789500"/>
            <a:ext cx="3000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800" u="sng">
                <a:solidFill>
                  <a:schemeClr val="hlink"/>
                </a:solidFill>
                <a:latin typeface="Avenir"/>
                <a:ea typeface="Avenir"/>
                <a:cs typeface="Avenir"/>
                <a:sym typeface="Avenir"/>
                <a:hlinkClick r:id="rId4"/>
              </a:rPr>
              <a:t>https://dl.acm.org/doi/pdf/10.1145/3369383</a:t>
            </a:r>
            <a:endParaRPr sz="800">
              <a:latin typeface="Avenir"/>
              <a:ea typeface="Avenir"/>
              <a:cs typeface="Avenir"/>
              <a:sym typeface="Avenir"/>
            </a:endParaRPr>
          </a:p>
          <a:p>
            <a:pPr indent="0" lvl="0" marL="0" rtl="0" algn="l">
              <a:spcBef>
                <a:spcPts val="0"/>
              </a:spcBef>
              <a:spcAft>
                <a:spcPts val="0"/>
              </a:spcAft>
              <a:buNone/>
            </a:pPr>
            <a:r>
              <a:t/>
            </a:r>
            <a:endParaRPr sz="800">
              <a:latin typeface="Avenir"/>
              <a:ea typeface="Avenir"/>
              <a:cs typeface="Avenir"/>
              <a:sym typeface="Aveni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2"/>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latin typeface="Avenir"/>
                <a:ea typeface="Avenir"/>
                <a:cs typeface="Avenir"/>
                <a:sym typeface="Avenir"/>
              </a:rPr>
              <a:t>Simulation</a:t>
            </a:r>
            <a:endParaRPr>
              <a:latin typeface="Avenir"/>
              <a:ea typeface="Avenir"/>
              <a:cs typeface="Avenir"/>
              <a:sym typeface="Avenir"/>
            </a:endParaRPr>
          </a:p>
        </p:txBody>
      </p:sp>
      <p:pic>
        <p:nvPicPr>
          <p:cNvPr id="250" name="Google Shape;250;p42"/>
          <p:cNvPicPr preferRelativeResize="0"/>
          <p:nvPr/>
        </p:nvPicPr>
        <p:blipFill>
          <a:blip r:embed="rId3">
            <a:alphaModFix/>
          </a:blip>
          <a:stretch>
            <a:fillRect/>
          </a:stretch>
        </p:blipFill>
        <p:spPr>
          <a:xfrm>
            <a:off x="152400" y="934338"/>
            <a:ext cx="8839200" cy="327482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3"/>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latin typeface="Avenir"/>
                <a:ea typeface="Avenir"/>
                <a:cs typeface="Avenir"/>
                <a:sym typeface="Avenir"/>
              </a:rPr>
              <a:t>Simulation</a:t>
            </a:r>
            <a:endParaRPr>
              <a:latin typeface="Avenir"/>
              <a:ea typeface="Avenir"/>
              <a:cs typeface="Avenir"/>
              <a:sym typeface="Avenir"/>
            </a:endParaRPr>
          </a:p>
        </p:txBody>
      </p:sp>
      <p:pic>
        <p:nvPicPr>
          <p:cNvPr id="256" name="Google Shape;256;p43"/>
          <p:cNvPicPr preferRelativeResize="0"/>
          <p:nvPr/>
        </p:nvPicPr>
        <p:blipFill>
          <a:blip r:embed="rId3">
            <a:alphaModFix/>
          </a:blip>
          <a:stretch>
            <a:fillRect/>
          </a:stretch>
        </p:blipFill>
        <p:spPr>
          <a:xfrm>
            <a:off x="152400" y="915575"/>
            <a:ext cx="8839200" cy="331235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4"/>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latin typeface="Avenir"/>
                <a:ea typeface="Avenir"/>
                <a:cs typeface="Avenir"/>
                <a:sym typeface="Avenir"/>
              </a:rPr>
              <a:t>Simulation</a:t>
            </a:r>
            <a:endParaRPr>
              <a:latin typeface="Avenir"/>
              <a:ea typeface="Avenir"/>
              <a:cs typeface="Avenir"/>
              <a:sym typeface="Avenir"/>
            </a:endParaRPr>
          </a:p>
        </p:txBody>
      </p:sp>
      <p:pic>
        <p:nvPicPr>
          <p:cNvPr id="262" name="Google Shape;262;p44"/>
          <p:cNvPicPr preferRelativeResize="0"/>
          <p:nvPr/>
        </p:nvPicPr>
        <p:blipFill>
          <a:blip r:embed="rId3">
            <a:alphaModFix/>
          </a:blip>
          <a:stretch>
            <a:fillRect/>
          </a:stretch>
        </p:blipFill>
        <p:spPr>
          <a:xfrm>
            <a:off x="152400" y="941488"/>
            <a:ext cx="8839201" cy="326051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5"/>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zh-CN" sz="2800">
                <a:latin typeface="Avenir"/>
                <a:ea typeface="Avenir"/>
                <a:cs typeface="Avenir"/>
                <a:sym typeface="Avenir"/>
              </a:rPr>
              <a:t>References</a:t>
            </a:r>
            <a:endParaRPr sz="2800">
              <a:solidFill>
                <a:srgbClr val="000000"/>
              </a:solidFill>
              <a:latin typeface="Avenir"/>
              <a:ea typeface="Avenir"/>
              <a:cs typeface="Avenir"/>
              <a:sym typeface="Avenir"/>
            </a:endParaRPr>
          </a:p>
        </p:txBody>
      </p:sp>
      <p:sp>
        <p:nvSpPr>
          <p:cNvPr id="268" name="Google Shape;268;p45"/>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595959"/>
              </a:buClr>
              <a:buSzPts val="1800"/>
              <a:buFont typeface="Avenir"/>
              <a:buChar char="●"/>
            </a:pPr>
            <a:r>
              <a:rPr lang="zh-CN" sz="1800" u="sng">
                <a:solidFill>
                  <a:schemeClr val="hlink"/>
                </a:solidFill>
                <a:latin typeface="Avenir"/>
                <a:ea typeface="Avenir"/>
                <a:cs typeface="Avenir"/>
                <a:sym typeface="Avenir"/>
                <a:hlinkClick r:id="rId3"/>
              </a:rPr>
              <a:t>https://dl.acm.org/doi/pdf/10.1145/3369383</a:t>
            </a:r>
            <a:endParaRPr sz="1800">
              <a:solidFill>
                <a:srgbClr val="595959"/>
              </a:solidFill>
              <a:latin typeface="Avenir"/>
              <a:ea typeface="Avenir"/>
              <a:cs typeface="Avenir"/>
              <a:sym typeface="Avenir"/>
            </a:endParaRPr>
          </a:p>
          <a:p>
            <a:pPr indent="-342900" lvl="0" marL="457200" rtl="0" algn="l">
              <a:lnSpc>
                <a:spcPct val="150000"/>
              </a:lnSpc>
              <a:spcBef>
                <a:spcPts val="0"/>
              </a:spcBef>
              <a:spcAft>
                <a:spcPts val="0"/>
              </a:spcAft>
              <a:buClr>
                <a:srgbClr val="595959"/>
              </a:buClr>
              <a:buSzPts val="1800"/>
              <a:buFont typeface="Avenir"/>
              <a:buChar char="●"/>
            </a:pPr>
            <a:r>
              <a:rPr lang="zh-CN" sz="1800" u="sng">
                <a:solidFill>
                  <a:schemeClr val="hlink"/>
                </a:solidFill>
                <a:latin typeface="Avenir"/>
                <a:ea typeface="Avenir"/>
                <a:cs typeface="Avenir"/>
                <a:sym typeface="Avenir"/>
                <a:hlinkClick r:id="rId4"/>
              </a:rPr>
              <a:t>https://zhuanlan.zhihu.com/p/496078836</a:t>
            </a:r>
            <a:endParaRPr sz="1800">
              <a:solidFill>
                <a:srgbClr val="595959"/>
              </a:solidFill>
              <a:latin typeface="Avenir"/>
              <a:ea typeface="Avenir"/>
              <a:cs typeface="Avenir"/>
              <a:sym typeface="Avenir"/>
            </a:endParaRPr>
          </a:p>
          <a:p>
            <a:pPr indent="-342900" lvl="0" marL="457200" rtl="0" algn="l">
              <a:lnSpc>
                <a:spcPct val="150000"/>
              </a:lnSpc>
              <a:spcBef>
                <a:spcPts val="0"/>
              </a:spcBef>
              <a:spcAft>
                <a:spcPts val="0"/>
              </a:spcAft>
              <a:buClr>
                <a:srgbClr val="595959"/>
              </a:buClr>
              <a:buSzPts val="1800"/>
              <a:buFont typeface="Avenir"/>
              <a:buChar char="●"/>
            </a:pPr>
            <a:r>
              <a:rPr lang="zh-CN" sz="1800" u="sng">
                <a:solidFill>
                  <a:schemeClr val="hlink"/>
                </a:solidFill>
                <a:latin typeface="Avenir"/>
                <a:ea typeface="Avenir"/>
                <a:cs typeface="Avenir"/>
                <a:sym typeface="Avenir"/>
                <a:hlinkClick r:id="rId5"/>
              </a:rPr>
              <a:t>https://jasonren0403.github.io/scoreboard/</a:t>
            </a:r>
            <a:endParaRPr sz="1800">
              <a:solidFill>
                <a:srgbClr val="595959"/>
              </a:solidFill>
              <a:latin typeface="Avenir"/>
              <a:ea typeface="Avenir"/>
              <a:cs typeface="Avenir"/>
              <a:sym typeface="Avenir"/>
            </a:endParaRPr>
          </a:p>
          <a:p>
            <a:pPr indent="0" lvl="0" marL="0" rtl="0" algn="l">
              <a:lnSpc>
                <a:spcPct val="150000"/>
              </a:lnSpc>
              <a:spcBef>
                <a:spcPts val="1200"/>
              </a:spcBef>
              <a:spcAft>
                <a:spcPts val="1200"/>
              </a:spcAft>
              <a:buNone/>
            </a:pPr>
            <a:r>
              <a:t/>
            </a:r>
            <a:endParaRPr sz="1800">
              <a:solidFill>
                <a:srgbClr val="595959"/>
              </a:solidFill>
              <a:latin typeface="Avenir"/>
              <a:ea typeface="Avenir"/>
              <a:cs typeface="Avenir"/>
              <a:sym typeface="Aveni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latin typeface="Avenir"/>
                <a:ea typeface="Avenir"/>
                <a:cs typeface="Avenir"/>
                <a:sym typeface="Avenir"/>
              </a:rPr>
              <a:t>Scoreboard Overview</a:t>
            </a:r>
            <a:endParaRPr>
              <a:latin typeface="Avenir"/>
              <a:ea typeface="Avenir"/>
              <a:cs typeface="Avenir"/>
              <a:sym typeface="Avenir"/>
            </a:endParaRPr>
          </a:p>
        </p:txBody>
      </p:sp>
      <p:sp>
        <p:nvSpPr>
          <p:cNvPr id="76" name="Google Shape;76;p16"/>
          <p:cNvSpPr txBox="1"/>
          <p:nvPr/>
        </p:nvSpPr>
        <p:spPr>
          <a:xfrm>
            <a:off x="0" y="4527900"/>
            <a:ext cx="492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u="sng">
                <a:solidFill>
                  <a:schemeClr val="hlink"/>
                </a:solidFill>
                <a:latin typeface="Avenir"/>
                <a:ea typeface="Avenir"/>
                <a:cs typeface="Avenir"/>
                <a:sym typeface="Avenir"/>
                <a:hlinkClick r:id="rId3"/>
              </a:rPr>
              <a:t>https://jasonren0403.github.io/scoreboard/</a:t>
            </a:r>
            <a:endParaRPr>
              <a:latin typeface="Avenir"/>
              <a:ea typeface="Avenir"/>
              <a:cs typeface="Avenir"/>
              <a:sym typeface="Avenir"/>
            </a:endParaRPr>
          </a:p>
        </p:txBody>
      </p:sp>
      <p:pic>
        <p:nvPicPr>
          <p:cNvPr id="77" name="Google Shape;77;p16"/>
          <p:cNvPicPr preferRelativeResize="0"/>
          <p:nvPr/>
        </p:nvPicPr>
        <p:blipFill>
          <a:blip r:embed="rId4">
            <a:alphaModFix/>
          </a:blip>
          <a:stretch>
            <a:fillRect/>
          </a:stretch>
        </p:blipFill>
        <p:spPr>
          <a:xfrm>
            <a:off x="152400" y="1170125"/>
            <a:ext cx="8839204" cy="281404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nvSpPr>
        <p:spPr>
          <a:xfrm>
            <a:off x="0" y="0"/>
            <a:ext cx="3000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2800">
                <a:solidFill>
                  <a:srgbClr val="000000"/>
                </a:solidFill>
                <a:latin typeface="Avenir"/>
                <a:ea typeface="Avenir"/>
                <a:cs typeface="Avenir"/>
                <a:sym typeface="Avenir"/>
              </a:rPr>
              <a:t>Architecture</a:t>
            </a:r>
            <a:endParaRPr sz="2800">
              <a:solidFill>
                <a:srgbClr val="000000"/>
              </a:solidFill>
              <a:latin typeface="Avenir"/>
              <a:ea typeface="Avenir"/>
              <a:cs typeface="Avenir"/>
              <a:sym typeface="Avenir"/>
            </a:endParaRPr>
          </a:p>
          <a:p>
            <a:pPr indent="0" lvl="0" marL="0" rtl="0" algn="l">
              <a:spcBef>
                <a:spcPts val="0"/>
              </a:spcBef>
              <a:spcAft>
                <a:spcPts val="0"/>
              </a:spcAft>
              <a:buNone/>
            </a:pPr>
            <a:r>
              <a:rPr lang="zh-CN" sz="2800">
                <a:solidFill>
                  <a:srgbClr val="000000"/>
                </a:solidFill>
                <a:latin typeface="Avenir"/>
                <a:ea typeface="Avenir"/>
                <a:cs typeface="Avenir"/>
                <a:sym typeface="Avenir"/>
              </a:rPr>
              <a:t>Overview</a:t>
            </a:r>
            <a:endParaRPr sz="2800">
              <a:solidFill>
                <a:srgbClr val="000000"/>
              </a:solidFill>
              <a:latin typeface="Avenir"/>
              <a:ea typeface="Avenir"/>
              <a:cs typeface="Avenir"/>
              <a:sym typeface="Avenir"/>
            </a:endParaRPr>
          </a:p>
        </p:txBody>
      </p:sp>
      <p:pic>
        <p:nvPicPr>
          <p:cNvPr id="83" name="Google Shape;83;p17"/>
          <p:cNvPicPr preferRelativeResize="0"/>
          <p:nvPr/>
        </p:nvPicPr>
        <p:blipFill>
          <a:blip r:embed="rId3">
            <a:alphaModFix/>
          </a:blip>
          <a:stretch>
            <a:fillRect/>
          </a:stretch>
        </p:blipFill>
        <p:spPr>
          <a:xfrm>
            <a:off x="2025075" y="287994"/>
            <a:ext cx="7118926" cy="476760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latin typeface="Avenir"/>
                <a:ea typeface="Avenir"/>
                <a:cs typeface="Avenir"/>
                <a:sym typeface="Avenir"/>
              </a:rPr>
              <a:t>Architecture Overview – IF</a:t>
            </a:r>
            <a:endParaRPr>
              <a:latin typeface="Avenir"/>
              <a:ea typeface="Avenir"/>
              <a:cs typeface="Avenir"/>
              <a:sym typeface="Avenir"/>
            </a:endParaRPr>
          </a:p>
        </p:txBody>
      </p:sp>
      <p:sp>
        <p:nvSpPr>
          <p:cNvPr id="89" name="Google Shape;89;p18"/>
          <p:cNvSpPr txBox="1"/>
          <p:nvPr/>
        </p:nvSpPr>
        <p:spPr>
          <a:xfrm>
            <a:off x="67525" y="1705525"/>
            <a:ext cx="6990900" cy="2918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i="1" lang="zh-CN" sz="1200">
                <a:solidFill>
                  <a:srgbClr val="8CA6A6"/>
                </a:solidFill>
                <a:latin typeface="Fira Code"/>
                <a:ea typeface="Fira Code"/>
                <a:cs typeface="Fira Code"/>
                <a:sym typeface="Fira Code"/>
              </a:rPr>
              <a:t>// IF</a:t>
            </a:r>
            <a:endParaRPr i="1" sz="1200">
              <a:solidFill>
                <a:srgbClr val="8CA6A6"/>
              </a:solidFill>
              <a:latin typeface="Fira Code"/>
              <a:ea typeface="Fira Code"/>
              <a:cs typeface="Fira Code"/>
              <a:sym typeface="Fira Code"/>
            </a:endParaRPr>
          </a:p>
          <a:p>
            <a:pPr indent="0" lvl="0" marL="0" rtl="0" algn="l">
              <a:lnSpc>
                <a:spcPct val="115000"/>
              </a:lnSpc>
              <a:spcBef>
                <a:spcPts val="0"/>
              </a:spcBef>
              <a:spcAft>
                <a:spcPts val="0"/>
              </a:spcAft>
              <a:buClr>
                <a:schemeClr val="dk1"/>
              </a:buClr>
              <a:buSzPts val="1100"/>
              <a:buFont typeface="Arial"/>
              <a:buNone/>
            </a:pPr>
            <a:r>
              <a:rPr b="1" lang="zh-CN" sz="1200">
                <a:solidFill>
                  <a:srgbClr val="FF5792"/>
                </a:solidFill>
                <a:latin typeface="Fira Code"/>
                <a:ea typeface="Fira Code"/>
                <a:cs typeface="Fira Code"/>
                <a:sym typeface="Fira Code"/>
              </a:rPr>
              <a:t>assign</a:t>
            </a:r>
            <a:r>
              <a:rPr lang="zh-CN" sz="1200">
                <a:solidFill>
                  <a:srgbClr val="005661"/>
                </a:solidFill>
                <a:latin typeface="Fira Code"/>
                <a:ea typeface="Fira Code"/>
                <a:cs typeface="Fira Code"/>
                <a:sym typeface="Fira Code"/>
              </a:rPr>
              <a:t> PC_EN_IF </a:t>
            </a:r>
            <a:r>
              <a:rPr b="1" lang="zh-CN" sz="1200">
                <a:solidFill>
                  <a:srgbClr val="FF5792"/>
                </a:solidFill>
                <a:latin typeface="Fira Code"/>
                <a:ea typeface="Fira Code"/>
                <a:cs typeface="Fira Code"/>
                <a:sym typeface="Fira Code"/>
              </a:rPr>
              <a:t>=</a:t>
            </a:r>
            <a:r>
              <a:rPr lang="zh-CN" sz="1200">
                <a:solidFill>
                  <a:srgbClr val="005661"/>
                </a:solidFill>
                <a:latin typeface="Fira Code"/>
                <a:ea typeface="Fira Code"/>
                <a:cs typeface="Fira Code"/>
                <a:sym typeface="Fira Code"/>
              </a:rPr>
              <a:t> IS_EN </a:t>
            </a:r>
            <a:r>
              <a:rPr b="1" lang="zh-CN" sz="1200">
                <a:solidFill>
                  <a:srgbClr val="FF5792"/>
                </a:solidFill>
                <a:latin typeface="Fira Code"/>
                <a:ea typeface="Fira Code"/>
                <a:cs typeface="Fira Code"/>
                <a:sym typeface="Fira Code"/>
              </a:rPr>
              <a:t>|</a:t>
            </a:r>
            <a:r>
              <a:rPr lang="zh-CN" sz="1200">
                <a:solidFill>
                  <a:srgbClr val="005661"/>
                </a:solidFill>
                <a:latin typeface="Fira Code"/>
                <a:ea typeface="Fira Code"/>
                <a:cs typeface="Fira Code"/>
                <a:sym typeface="Fira Code"/>
              </a:rPr>
              <a:t> FU_jump_finish </a:t>
            </a:r>
            <a:r>
              <a:rPr b="1" lang="zh-CN" sz="1200">
                <a:solidFill>
                  <a:srgbClr val="FF5792"/>
                </a:solidFill>
                <a:latin typeface="Fira Code"/>
                <a:ea typeface="Fira Code"/>
                <a:cs typeface="Fira Code"/>
                <a:sym typeface="Fira Code"/>
              </a:rPr>
              <a:t>&amp;</a:t>
            </a:r>
            <a:r>
              <a:rPr lang="zh-CN" sz="1200">
                <a:solidFill>
                  <a:srgbClr val="005661"/>
                </a:solidFill>
                <a:latin typeface="Fira Code"/>
                <a:ea typeface="Fira Code"/>
                <a:cs typeface="Fira Code"/>
                <a:sym typeface="Fira Code"/>
              </a:rPr>
              <a:t> is_jump_FU;</a:t>
            </a:r>
            <a:endParaRPr sz="1200">
              <a:solidFill>
                <a:srgbClr val="005661"/>
              </a:solidFill>
              <a:latin typeface="Fira Code"/>
              <a:ea typeface="Fira Code"/>
              <a:cs typeface="Fira Code"/>
              <a:sym typeface="Fira Code"/>
            </a:endParaRPr>
          </a:p>
          <a:p>
            <a:pPr indent="0" lvl="0" marL="0" rtl="0" algn="l">
              <a:lnSpc>
                <a:spcPct val="115000"/>
              </a:lnSpc>
              <a:spcBef>
                <a:spcPts val="0"/>
              </a:spcBef>
              <a:spcAft>
                <a:spcPts val="0"/>
              </a:spcAft>
              <a:buClr>
                <a:schemeClr val="dk1"/>
              </a:buClr>
              <a:buSzPts val="1100"/>
              <a:buFont typeface="Arial"/>
              <a:buNone/>
            </a:pPr>
            <a:r>
              <a:t/>
            </a:r>
            <a:endParaRPr sz="1200">
              <a:solidFill>
                <a:srgbClr val="005661"/>
              </a:solidFill>
              <a:latin typeface="Fira Code"/>
              <a:ea typeface="Fira Code"/>
              <a:cs typeface="Fira Code"/>
              <a:sym typeface="Fira Code"/>
            </a:endParaRPr>
          </a:p>
          <a:p>
            <a:pPr indent="0" lvl="0" marL="0" rtl="0" algn="l">
              <a:lnSpc>
                <a:spcPct val="115000"/>
              </a:lnSpc>
              <a:spcBef>
                <a:spcPts val="0"/>
              </a:spcBef>
              <a:spcAft>
                <a:spcPts val="0"/>
              </a:spcAft>
              <a:buClr>
                <a:schemeClr val="dk1"/>
              </a:buClr>
              <a:buSzPts val="1100"/>
              <a:buFont typeface="Arial"/>
              <a:buNone/>
            </a:pPr>
            <a:r>
              <a:rPr lang="zh-CN" sz="1200">
                <a:solidFill>
                  <a:srgbClr val="E64100"/>
                </a:solidFill>
                <a:latin typeface="Fira Code"/>
                <a:ea typeface="Fira Code"/>
                <a:cs typeface="Fira Code"/>
                <a:sym typeface="Fira Code"/>
              </a:rPr>
              <a:t>REG32</a:t>
            </a:r>
            <a:r>
              <a:rPr lang="zh-CN" sz="1200">
                <a:solidFill>
                  <a:srgbClr val="005661"/>
                </a:solidFill>
                <a:latin typeface="Fira Code"/>
                <a:ea typeface="Fira Code"/>
                <a:cs typeface="Fira Code"/>
                <a:sym typeface="Fira Code"/>
              </a:rPr>
              <a:t> </a:t>
            </a:r>
            <a:r>
              <a:rPr lang="zh-CN" sz="1200">
                <a:solidFill>
                  <a:srgbClr val="E64100"/>
                </a:solidFill>
                <a:latin typeface="Fira Code"/>
                <a:ea typeface="Fira Code"/>
                <a:cs typeface="Fira Code"/>
                <a:sym typeface="Fira Code"/>
              </a:rPr>
              <a:t>REG_PC</a:t>
            </a:r>
            <a:r>
              <a:rPr lang="zh-CN" sz="1200">
                <a:solidFill>
                  <a:srgbClr val="005661"/>
                </a:solidFill>
                <a:latin typeface="Fira Code"/>
                <a:ea typeface="Fira Code"/>
                <a:cs typeface="Fira Code"/>
                <a:sym typeface="Fira Code"/>
              </a:rPr>
              <a:t>(.clk(debug_clk),.rst(rst),.CE(PC_EN_IF),.D(next_PC_IF),.Q(PC_IF))</a:t>
            </a:r>
            <a:r>
              <a:rPr lang="zh-CN" sz="1200">
                <a:solidFill>
                  <a:srgbClr val="004D57"/>
                </a:solidFill>
                <a:latin typeface="Fira Code"/>
                <a:ea typeface="Fira Code"/>
                <a:cs typeface="Fira Code"/>
                <a:sym typeface="Fira Code"/>
              </a:rPr>
              <a:t>;</a:t>
            </a:r>
            <a:endParaRPr sz="1200">
              <a:solidFill>
                <a:srgbClr val="004D57"/>
              </a:solidFill>
              <a:latin typeface="Fira Code"/>
              <a:ea typeface="Fira Code"/>
              <a:cs typeface="Fira Code"/>
              <a:sym typeface="Fira Code"/>
            </a:endParaRPr>
          </a:p>
          <a:p>
            <a:pPr indent="0" lvl="0" marL="0" rtl="0" algn="l">
              <a:lnSpc>
                <a:spcPct val="115000"/>
              </a:lnSpc>
              <a:spcBef>
                <a:spcPts val="0"/>
              </a:spcBef>
              <a:spcAft>
                <a:spcPts val="0"/>
              </a:spcAft>
              <a:buClr>
                <a:schemeClr val="dk1"/>
              </a:buClr>
              <a:buSzPts val="1100"/>
              <a:buFont typeface="Arial"/>
              <a:buNone/>
            </a:pPr>
            <a:r>
              <a:t/>
            </a:r>
            <a:endParaRPr sz="1200">
              <a:solidFill>
                <a:srgbClr val="005661"/>
              </a:solidFill>
              <a:latin typeface="Fira Code"/>
              <a:ea typeface="Fira Code"/>
              <a:cs typeface="Fira Code"/>
              <a:sym typeface="Fira Code"/>
            </a:endParaRPr>
          </a:p>
          <a:p>
            <a:pPr indent="0" lvl="0" marL="0" rtl="0" algn="l">
              <a:lnSpc>
                <a:spcPct val="115000"/>
              </a:lnSpc>
              <a:spcBef>
                <a:spcPts val="0"/>
              </a:spcBef>
              <a:spcAft>
                <a:spcPts val="0"/>
              </a:spcAft>
              <a:buClr>
                <a:schemeClr val="dk1"/>
              </a:buClr>
              <a:buSzPts val="1100"/>
              <a:buFont typeface="Arial"/>
              <a:buNone/>
            </a:pPr>
            <a:r>
              <a:rPr lang="zh-CN" sz="1200">
                <a:solidFill>
                  <a:srgbClr val="E64100"/>
                </a:solidFill>
                <a:latin typeface="Fira Code"/>
                <a:ea typeface="Fira Code"/>
                <a:cs typeface="Fira Code"/>
                <a:sym typeface="Fira Code"/>
              </a:rPr>
              <a:t>add_32</a:t>
            </a:r>
            <a:r>
              <a:rPr lang="zh-CN" sz="1200">
                <a:solidFill>
                  <a:srgbClr val="005661"/>
                </a:solidFill>
                <a:latin typeface="Fira Code"/>
                <a:ea typeface="Fira Code"/>
                <a:cs typeface="Fira Code"/>
                <a:sym typeface="Fira Code"/>
              </a:rPr>
              <a:t> </a:t>
            </a:r>
            <a:r>
              <a:rPr lang="zh-CN" sz="1200">
                <a:solidFill>
                  <a:srgbClr val="E64100"/>
                </a:solidFill>
                <a:latin typeface="Fira Code"/>
                <a:ea typeface="Fira Code"/>
                <a:cs typeface="Fira Code"/>
                <a:sym typeface="Fira Code"/>
              </a:rPr>
              <a:t>add_IF</a:t>
            </a:r>
            <a:r>
              <a:rPr lang="zh-CN" sz="1200">
                <a:solidFill>
                  <a:srgbClr val="005661"/>
                </a:solidFill>
                <a:latin typeface="Fira Code"/>
                <a:ea typeface="Fira Code"/>
                <a:cs typeface="Fira Code"/>
                <a:sym typeface="Fira Code"/>
              </a:rPr>
              <a:t>(.a(PC_IF),.b(</a:t>
            </a:r>
            <a:r>
              <a:rPr lang="zh-CN" sz="1200">
                <a:solidFill>
                  <a:srgbClr val="5842FF"/>
                </a:solidFill>
                <a:latin typeface="Fira Code"/>
                <a:ea typeface="Fira Code"/>
                <a:cs typeface="Fira Code"/>
                <a:sym typeface="Fira Code"/>
              </a:rPr>
              <a:t>32'd4</a:t>
            </a:r>
            <a:r>
              <a:rPr lang="zh-CN" sz="1200">
                <a:solidFill>
                  <a:srgbClr val="005661"/>
                </a:solidFill>
                <a:latin typeface="Fira Code"/>
                <a:ea typeface="Fira Code"/>
                <a:cs typeface="Fira Code"/>
                <a:sym typeface="Fira Code"/>
              </a:rPr>
              <a:t>),.c(PC_4_IF))</a:t>
            </a:r>
            <a:r>
              <a:rPr lang="zh-CN" sz="1200">
                <a:solidFill>
                  <a:srgbClr val="004D57"/>
                </a:solidFill>
                <a:latin typeface="Fira Code"/>
                <a:ea typeface="Fira Code"/>
                <a:cs typeface="Fira Code"/>
                <a:sym typeface="Fira Code"/>
              </a:rPr>
              <a:t>;</a:t>
            </a:r>
            <a:endParaRPr sz="1200">
              <a:solidFill>
                <a:srgbClr val="004D57"/>
              </a:solidFill>
              <a:latin typeface="Fira Code"/>
              <a:ea typeface="Fira Code"/>
              <a:cs typeface="Fira Code"/>
              <a:sym typeface="Fira Code"/>
            </a:endParaRPr>
          </a:p>
          <a:p>
            <a:pPr indent="0" lvl="0" marL="0" rtl="0" algn="l">
              <a:lnSpc>
                <a:spcPct val="115000"/>
              </a:lnSpc>
              <a:spcBef>
                <a:spcPts val="0"/>
              </a:spcBef>
              <a:spcAft>
                <a:spcPts val="0"/>
              </a:spcAft>
              <a:buClr>
                <a:schemeClr val="dk1"/>
              </a:buClr>
              <a:buSzPts val="1100"/>
              <a:buFont typeface="Arial"/>
              <a:buNone/>
            </a:pPr>
            <a:r>
              <a:t/>
            </a:r>
            <a:endParaRPr sz="1200">
              <a:solidFill>
                <a:srgbClr val="005661"/>
              </a:solidFill>
              <a:latin typeface="Fira Code"/>
              <a:ea typeface="Fira Code"/>
              <a:cs typeface="Fira Code"/>
              <a:sym typeface="Fira Code"/>
            </a:endParaRPr>
          </a:p>
          <a:p>
            <a:pPr indent="0" lvl="0" marL="0" rtl="0" algn="l">
              <a:lnSpc>
                <a:spcPct val="115000"/>
              </a:lnSpc>
              <a:spcBef>
                <a:spcPts val="0"/>
              </a:spcBef>
              <a:spcAft>
                <a:spcPts val="0"/>
              </a:spcAft>
              <a:buClr>
                <a:schemeClr val="dk1"/>
              </a:buClr>
              <a:buSzPts val="1100"/>
              <a:buFont typeface="Arial"/>
              <a:buNone/>
            </a:pPr>
            <a:r>
              <a:rPr lang="zh-CN" sz="1200">
                <a:solidFill>
                  <a:srgbClr val="E64100"/>
                </a:solidFill>
                <a:latin typeface="Fira Code"/>
                <a:ea typeface="Fira Code"/>
                <a:cs typeface="Fira Code"/>
                <a:sym typeface="Fira Code"/>
              </a:rPr>
              <a:t>MUX2T1_32</a:t>
            </a:r>
            <a:r>
              <a:rPr lang="zh-CN" sz="1200">
                <a:solidFill>
                  <a:srgbClr val="005661"/>
                </a:solidFill>
                <a:latin typeface="Fira Code"/>
                <a:ea typeface="Fira Code"/>
                <a:cs typeface="Fira Code"/>
                <a:sym typeface="Fira Code"/>
              </a:rPr>
              <a:t> </a:t>
            </a:r>
            <a:r>
              <a:rPr lang="zh-CN" sz="1200">
                <a:solidFill>
                  <a:srgbClr val="E64100"/>
                </a:solidFill>
                <a:latin typeface="Fira Code"/>
                <a:ea typeface="Fira Code"/>
                <a:cs typeface="Fira Code"/>
                <a:sym typeface="Fira Code"/>
              </a:rPr>
              <a:t>mux_IF</a:t>
            </a:r>
            <a:r>
              <a:rPr lang="zh-CN" sz="1200">
                <a:solidFill>
                  <a:srgbClr val="005661"/>
                </a:solidFill>
                <a:latin typeface="Fira Code"/>
                <a:ea typeface="Fira Code"/>
                <a:cs typeface="Fira Code"/>
                <a:sym typeface="Fira Code"/>
              </a:rPr>
              <a:t>(.I0(PC_4_IF),.I1(PC_jump_FU),.s(FU_jump_finish &amp; is_jump_FU),.o(next_PC_IF))</a:t>
            </a:r>
            <a:r>
              <a:rPr lang="zh-CN" sz="1200">
                <a:solidFill>
                  <a:srgbClr val="004D57"/>
                </a:solidFill>
                <a:latin typeface="Fira Code"/>
                <a:ea typeface="Fira Code"/>
                <a:cs typeface="Fira Code"/>
                <a:sym typeface="Fira Code"/>
              </a:rPr>
              <a:t>;</a:t>
            </a:r>
            <a:endParaRPr sz="1200">
              <a:solidFill>
                <a:srgbClr val="004D57"/>
              </a:solidFill>
              <a:latin typeface="Fira Code"/>
              <a:ea typeface="Fira Code"/>
              <a:cs typeface="Fira Code"/>
              <a:sym typeface="Fira Code"/>
            </a:endParaRPr>
          </a:p>
          <a:p>
            <a:pPr indent="0" lvl="0" marL="0" rtl="0" algn="l">
              <a:lnSpc>
                <a:spcPct val="115000"/>
              </a:lnSpc>
              <a:spcBef>
                <a:spcPts val="0"/>
              </a:spcBef>
              <a:spcAft>
                <a:spcPts val="0"/>
              </a:spcAft>
              <a:buClr>
                <a:schemeClr val="dk1"/>
              </a:buClr>
              <a:buSzPts val="1100"/>
              <a:buFont typeface="Arial"/>
              <a:buNone/>
            </a:pPr>
            <a:r>
              <a:t/>
            </a:r>
            <a:endParaRPr sz="1200">
              <a:solidFill>
                <a:srgbClr val="005661"/>
              </a:solidFill>
              <a:latin typeface="Fira Code"/>
              <a:ea typeface="Fira Code"/>
              <a:cs typeface="Fira Code"/>
              <a:sym typeface="Fira Code"/>
            </a:endParaRPr>
          </a:p>
          <a:p>
            <a:pPr indent="0" lvl="0" marL="0" rtl="0" algn="l">
              <a:lnSpc>
                <a:spcPct val="115000"/>
              </a:lnSpc>
              <a:spcBef>
                <a:spcPts val="0"/>
              </a:spcBef>
              <a:spcAft>
                <a:spcPts val="0"/>
              </a:spcAft>
              <a:buClr>
                <a:schemeClr val="dk1"/>
              </a:buClr>
              <a:buSzPts val="1100"/>
              <a:buFont typeface="Arial"/>
              <a:buNone/>
            </a:pPr>
            <a:r>
              <a:rPr lang="zh-CN" sz="1200">
                <a:solidFill>
                  <a:srgbClr val="E64100"/>
                </a:solidFill>
                <a:latin typeface="Fira Code"/>
                <a:ea typeface="Fira Code"/>
                <a:cs typeface="Fira Code"/>
                <a:sym typeface="Fira Code"/>
              </a:rPr>
              <a:t>ROM_D</a:t>
            </a:r>
            <a:r>
              <a:rPr lang="zh-CN" sz="1200">
                <a:solidFill>
                  <a:srgbClr val="005661"/>
                </a:solidFill>
                <a:latin typeface="Fira Code"/>
                <a:ea typeface="Fira Code"/>
                <a:cs typeface="Fira Code"/>
                <a:sym typeface="Fira Code"/>
              </a:rPr>
              <a:t> </a:t>
            </a:r>
            <a:r>
              <a:rPr lang="zh-CN" sz="1200">
                <a:solidFill>
                  <a:srgbClr val="E64100"/>
                </a:solidFill>
                <a:latin typeface="Fira Code"/>
                <a:ea typeface="Fira Code"/>
                <a:cs typeface="Fira Code"/>
                <a:sym typeface="Fira Code"/>
              </a:rPr>
              <a:t>inst_rom</a:t>
            </a:r>
            <a:r>
              <a:rPr lang="zh-CN" sz="1200">
                <a:solidFill>
                  <a:srgbClr val="005661"/>
                </a:solidFill>
                <a:latin typeface="Fira Code"/>
                <a:ea typeface="Fira Code"/>
                <a:cs typeface="Fira Code"/>
                <a:sym typeface="Fira Code"/>
              </a:rPr>
              <a:t>(.a(PC_IF[</a:t>
            </a:r>
            <a:r>
              <a:rPr lang="zh-CN" sz="1200">
                <a:solidFill>
                  <a:srgbClr val="5842FF"/>
                </a:solidFill>
                <a:latin typeface="Fira Code"/>
                <a:ea typeface="Fira Code"/>
                <a:cs typeface="Fira Code"/>
                <a:sym typeface="Fira Code"/>
              </a:rPr>
              <a:t>8</a:t>
            </a:r>
            <a:r>
              <a:rPr lang="zh-CN" sz="1200">
                <a:solidFill>
                  <a:srgbClr val="004D57"/>
                </a:solidFill>
                <a:latin typeface="Fira Code"/>
                <a:ea typeface="Fira Code"/>
                <a:cs typeface="Fira Code"/>
                <a:sym typeface="Fira Code"/>
              </a:rPr>
              <a:t>:</a:t>
            </a:r>
            <a:r>
              <a:rPr lang="zh-CN" sz="1200">
                <a:solidFill>
                  <a:srgbClr val="5842FF"/>
                </a:solidFill>
                <a:latin typeface="Fira Code"/>
                <a:ea typeface="Fira Code"/>
                <a:cs typeface="Fira Code"/>
                <a:sym typeface="Fira Code"/>
              </a:rPr>
              <a:t>2</a:t>
            </a:r>
            <a:r>
              <a:rPr lang="zh-CN" sz="1200">
                <a:solidFill>
                  <a:srgbClr val="005661"/>
                </a:solidFill>
                <a:latin typeface="Fira Code"/>
                <a:ea typeface="Fira Code"/>
                <a:cs typeface="Fira Code"/>
                <a:sym typeface="Fira Code"/>
              </a:rPr>
              <a:t>]),.spo(inst_IF))</a:t>
            </a:r>
            <a:r>
              <a:rPr lang="zh-CN" sz="1200">
                <a:solidFill>
                  <a:srgbClr val="004D57"/>
                </a:solidFill>
                <a:latin typeface="Fira Code"/>
                <a:ea typeface="Fira Code"/>
                <a:cs typeface="Fira Code"/>
                <a:sym typeface="Fira Code"/>
              </a:rPr>
              <a:t>;</a:t>
            </a:r>
            <a:endParaRPr sz="1200">
              <a:solidFill>
                <a:srgbClr val="004D57"/>
              </a:solidFill>
              <a:latin typeface="Fira Code"/>
              <a:ea typeface="Fira Code"/>
              <a:cs typeface="Fira Code"/>
              <a:sym typeface="Fira Code"/>
            </a:endParaRPr>
          </a:p>
          <a:p>
            <a:pPr indent="0" lvl="0" marL="0" rtl="0" algn="l">
              <a:lnSpc>
                <a:spcPct val="115000"/>
              </a:lnSpc>
              <a:spcBef>
                <a:spcPts val="0"/>
              </a:spcBef>
              <a:spcAft>
                <a:spcPts val="0"/>
              </a:spcAft>
              <a:buNone/>
            </a:pPr>
            <a:r>
              <a:t/>
            </a:r>
            <a:endParaRPr sz="1200">
              <a:solidFill>
                <a:srgbClr val="004D57"/>
              </a:solidFill>
              <a:latin typeface="Fira Code"/>
              <a:ea typeface="Fira Code"/>
              <a:cs typeface="Fira Code"/>
              <a:sym typeface="Fira Code"/>
            </a:endParaRPr>
          </a:p>
        </p:txBody>
      </p:sp>
      <p:pic>
        <p:nvPicPr>
          <p:cNvPr id="90" name="Google Shape;90;p18"/>
          <p:cNvPicPr preferRelativeResize="0"/>
          <p:nvPr/>
        </p:nvPicPr>
        <p:blipFill rotWithShape="1">
          <a:blip r:embed="rId3">
            <a:alphaModFix/>
          </a:blip>
          <a:srcRect b="0" l="0" r="74927" t="0"/>
          <a:stretch/>
        </p:blipFill>
        <p:spPr>
          <a:xfrm>
            <a:off x="7359100" y="187950"/>
            <a:ext cx="1784899" cy="4767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latin typeface="Avenir"/>
                <a:ea typeface="Avenir"/>
                <a:cs typeface="Avenir"/>
                <a:sym typeface="Avenir"/>
              </a:rPr>
              <a:t>Architecture Overview – IS</a:t>
            </a:r>
            <a:endParaRPr>
              <a:latin typeface="Avenir"/>
              <a:ea typeface="Avenir"/>
              <a:cs typeface="Avenir"/>
              <a:sym typeface="Avenir"/>
            </a:endParaRPr>
          </a:p>
        </p:txBody>
      </p:sp>
      <p:sp>
        <p:nvSpPr>
          <p:cNvPr id="96" name="Google Shape;96;p19"/>
          <p:cNvSpPr txBox="1"/>
          <p:nvPr/>
        </p:nvSpPr>
        <p:spPr>
          <a:xfrm>
            <a:off x="0" y="911100"/>
            <a:ext cx="6990900" cy="4079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i="1" lang="zh-CN" sz="900">
                <a:solidFill>
                  <a:srgbClr val="8CA6A6"/>
                </a:solidFill>
                <a:latin typeface="Fira Code"/>
                <a:ea typeface="Fira Code"/>
                <a:cs typeface="Fira Code"/>
                <a:sym typeface="Fira Code"/>
              </a:rPr>
              <a:t>//Issue</a:t>
            </a:r>
            <a:endParaRPr i="1" sz="900">
              <a:solidFill>
                <a:srgbClr val="8CA6A6"/>
              </a:solidFill>
              <a:latin typeface="Fira Code"/>
              <a:ea typeface="Fira Code"/>
              <a:cs typeface="Fira Code"/>
              <a:sym typeface="Fira Code"/>
            </a:endParaRPr>
          </a:p>
          <a:p>
            <a:pPr indent="0" lvl="0" marL="0" rtl="0" algn="l">
              <a:lnSpc>
                <a:spcPct val="150000"/>
              </a:lnSpc>
              <a:spcBef>
                <a:spcPts val="0"/>
              </a:spcBef>
              <a:spcAft>
                <a:spcPts val="0"/>
              </a:spcAft>
              <a:buClr>
                <a:schemeClr val="dk1"/>
              </a:buClr>
              <a:buSzPts val="1100"/>
              <a:buFont typeface="Arial"/>
              <a:buNone/>
            </a:pPr>
            <a:r>
              <a:rPr lang="zh-CN" sz="900">
                <a:solidFill>
                  <a:srgbClr val="E64100"/>
                </a:solidFill>
                <a:latin typeface="Fira Code"/>
                <a:ea typeface="Fira Code"/>
                <a:cs typeface="Fira Code"/>
                <a:sym typeface="Fira Code"/>
              </a:rPr>
              <a:t>REG_IF_IS</a:t>
            </a:r>
            <a:r>
              <a:rPr lang="zh-CN" sz="900">
                <a:solidFill>
                  <a:srgbClr val="005661"/>
                </a:solidFill>
                <a:latin typeface="Fira Code"/>
                <a:ea typeface="Fira Code"/>
                <a:cs typeface="Fira Code"/>
                <a:sym typeface="Fira Code"/>
              </a:rPr>
              <a:t> </a:t>
            </a:r>
            <a:r>
              <a:rPr lang="zh-CN" sz="900">
                <a:solidFill>
                  <a:srgbClr val="E64100"/>
                </a:solidFill>
                <a:latin typeface="Fira Code"/>
                <a:ea typeface="Fira Code"/>
                <a:cs typeface="Fira Code"/>
                <a:sym typeface="Fira Code"/>
              </a:rPr>
              <a:t>reg_IF_IS</a:t>
            </a:r>
            <a:r>
              <a:rPr lang="zh-CN" sz="900">
                <a:solidFill>
                  <a:srgbClr val="005661"/>
                </a:solidFill>
                <a:latin typeface="Fira Code"/>
                <a:ea typeface="Fira Code"/>
                <a:cs typeface="Fira Code"/>
                <a:sym typeface="Fira Code"/>
              </a:rPr>
              <a:t>(.clk(debug_clk),.rst(rst),.EN(IS_EN),</a:t>
            </a:r>
            <a:endParaRPr sz="900">
              <a:solidFill>
                <a:srgbClr val="005661"/>
              </a:solidFill>
              <a:latin typeface="Fira Code"/>
              <a:ea typeface="Fira Code"/>
              <a:cs typeface="Fira Code"/>
              <a:sym typeface="Fira Code"/>
            </a:endParaRPr>
          </a:p>
          <a:p>
            <a:pPr indent="0" lvl="0" marL="0" rtl="0" algn="l">
              <a:lnSpc>
                <a:spcPct val="150000"/>
              </a:lnSpc>
              <a:spcBef>
                <a:spcPts val="0"/>
              </a:spcBef>
              <a:spcAft>
                <a:spcPts val="0"/>
              </a:spcAft>
              <a:buClr>
                <a:schemeClr val="dk1"/>
              </a:buClr>
              <a:buSzPts val="1100"/>
              <a:buFont typeface="Arial"/>
              <a:buNone/>
            </a:pPr>
            <a:r>
              <a:rPr lang="zh-CN" sz="900">
                <a:solidFill>
                  <a:srgbClr val="005661"/>
                </a:solidFill>
                <a:latin typeface="Fira Code"/>
                <a:ea typeface="Fira Code"/>
                <a:cs typeface="Fira Code"/>
                <a:sym typeface="Fira Code"/>
              </a:rPr>
              <a:t>   .flush(</a:t>
            </a:r>
            <a:r>
              <a:rPr lang="zh-CN" sz="900">
                <a:solidFill>
                  <a:srgbClr val="5842FF"/>
                </a:solidFill>
                <a:latin typeface="Fira Code"/>
                <a:ea typeface="Fira Code"/>
                <a:cs typeface="Fira Code"/>
                <a:sym typeface="Fira Code"/>
              </a:rPr>
              <a:t>1'b0</a:t>
            </a:r>
            <a:r>
              <a:rPr lang="zh-CN" sz="900">
                <a:solidFill>
                  <a:srgbClr val="005661"/>
                </a:solidFill>
                <a:latin typeface="Fira Code"/>
                <a:ea typeface="Fira Code"/>
                <a:cs typeface="Fira Code"/>
                <a:sym typeface="Fira Code"/>
              </a:rPr>
              <a:t>),.PCOUT(PC_IF),.IR(inst_IF),</a:t>
            </a:r>
            <a:endParaRPr sz="900">
              <a:solidFill>
                <a:srgbClr val="005661"/>
              </a:solidFill>
              <a:latin typeface="Fira Code"/>
              <a:ea typeface="Fira Code"/>
              <a:cs typeface="Fira Code"/>
              <a:sym typeface="Fira Code"/>
            </a:endParaRPr>
          </a:p>
          <a:p>
            <a:pPr indent="0" lvl="0" marL="0" rtl="0" algn="l">
              <a:lnSpc>
                <a:spcPct val="150000"/>
              </a:lnSpc>
              <a:spcBef>
                <a:spcPts val="0"/>
              </a:spcBef>
              <a:spcAft>
                <a:spcPts val="0"/>
              </a:spcAft>
              <a:buClr>
                <a:schemeClr val="dk1"/>
              </a:buClr>
              <a:buSzPts val="1100"/>
              <a:buFont typeface="Arial"/>
              <a:buNone/>
            </a:pPr>
            <a:r>
              <a:t/>
            </a:r>
            <a:endParaRPr sz="900">
              <a:solidFill>
                <a:srgbClr val="005661"/>
              </a:solidFill>
              <a:latin typeface="Fira Code"/>
              <a:ea typeface="Fira Code"/>
              <a:cs typeface="Fira Code"/>
              <a:sym typeface="Fira Code"/>
            </a:endParaRPr>
          </a:p>
          <a:p>
            <a:pPr indent="0" lvl="0" marL="0" rtl="0" algn="l">
              <a:lnSpc>
                <a:spcPct val="150000"/>
              </a:lnSpc>
              <a:spcBef>
                <a:spcPts val="0"/>
              </a:spcBef>
              <a:spcAft>
                <a:spcPts val="0"/>
              </a:spcAft>
              <a:buClr>
                <a:schemeClr val="dk1"/>
              </a:buClr>
              <a:buSzPts val="1100"/>
              <a:buFont typeface="Arial"/>
              <a:buNone/>
            </a:pPr>
            <a:r>
              <a:rPr lang="zh-CN" sz="900">
                <a:solidFill>
                  <a:srgbClr val="005661"/>
                </a:solidFill>
                <a:latin typeface="Fira Code"/>
                <a:ea typeface="Fira Code"/>
                <a:cs typeface="Fira Code"/>
                <a:sym typeface="Fira Code"/>
              </a:rPr>
              <a:t>   .IR_IS(inst_IS),.PCurrent_IS(PC_IS))</a:t>
            </a:r>
            <a:r>
              <a:rPr lang="zh-CN" sz="900">
                <a:solidFill>
                  <a:srgbClr val="004D57"/>
                </a:solidFill>
                <a:latin typeface="Fira Code"/>
                <a:ea typeface="Fira Code"/>
                <a:cs typeface="Fira Code"/>
                <a:sym typeface="Fira Code"/>
              </a:rPr>
              <a:t>;</a:t>
            </a:r>
            <a:endParaRPr sz="900">
              <a:solidFill>
                <a:srgbClr val="004D57"/>
              </a:solidFill>
              <a:latin typeface="Fira Code"/>
              <a:ea typeface="Fira Code"/>
              <a:cs typeface="Fira Code"/>
              <a:sym typeface="Fira Code"/>
            </a:endParaRPr>
          </a:p>
          <a:p>
            <a:pPr indent="0" lvl="0" marL="0" rtl="0" algn="l">
              <a:lnSpc>
                <a:spcPct val="150000"/>
              </a:lnSpc>
              <a:spcBef>
                <a:spcPts val="0"/>
              </a:spcBef>
              <a:spcAft>
                <a:spcPts val="0"/>
              </a:spcAft>
              <a:buClr>
                <a:schemeClr val="dk1"/>
              </a:buClr>
              <a:buSzPts val="1100"/>
              <a:buFont typeface="Arial"/>
              <a:buNone/>
            </a:pPr>
            <a:r>
              <a:t/>
            </a:r>
            <a:endParaRPr sz="900">
              <a:solidFill>
                <a:srgbClr val="005661"/>
              </a:solidFill>
              <a:latin typeface="Fira Code"/>
              <a:ea typeface="Fira Code"/>
              <a:cs typeface="Fira Code"/>
              <a:sym typeface="Fira Code"/>
            </a:endParaRPr>
          </a:p>
          <a:p>
            <a:pPr indent="0" lvl="0" marL="0" rtl="0" algn="l">
              <a:lnSpc>
                <a:spcPct val="150000"/>
              </a:lnSpc>
              <a:spcBef>
                <a:spcPts val="0"/>
              </a:spcBef>
              <a:spcAft>
                <a:spcPts val="0"/>
              </a:spcAft>
              <a:buClr>
                <a:schemeClr val="dk1"/>
              </a:buClr>
              <a:buSzPts val="1100"/>
              <a:buFont typeface="Arial"/>
              <a:buNone/>
            </a:pPr>
            <a:r>
              <a:rPr lang="zh-CN" sz="900">
                <a:solidFill>
                  <a:srgbClr val="E64100"/>
                </a:solidFill>
                <a:latin typeface="Fira Code"/>
                <a:ea typeface="Fira Code"/>
                <a:cs typeface="Fira Code"/>
                <a:sym typeface="Fira Code"/>
              </a:rPr>
              <a:t>ImmGen</a:t>
            </a:r>
            <a:r>
              <a:rPr lang="zh-CN" sz="900">
                <a:solidFill>
                  <a:srgbClr val="005661"/>
                </a:solidFill>
                <a:latin typeface="Fira Code"/>
                <a:ea typeface="Fira Code"/>
                <a:cs typeface="Fira Code"/>
                <a:sym typeface="Fira Code"/>
              </a:rPr>
              <a:t> </a:t>
            </a:r>
            <a:r>
              <a:rPr lang="zh-CN" sz="900">
                <a:solidFill>
                  <a:srgbClr val="E64100"/>
                </a:solidFill>
                <a:latin typeface="Fira Code"/>
                <a:ea typeface="Fira Code"/>
                <a:cs typeface="Fira Code"/>
                <a:sym typeface="Fira Code"/>
              </a:rPr>
              <a:t>imm_gen</a:t>
            </a:r>
            <a:r>
              <a:rPr lang="zh-CN" sz="900">
                <a:solidFill>
                  <a:srgbClr val="005661"/>
                </a:solidFill>
                <a:latin typeface="Fira Code"/>
                <a:ea typeface="Fira Code"/>
                <a:cs typeface="Fira Code"/>
                <a:sym typeface="Fira Code"/>
              </a:rPr>
              <a:t>(.ImmSel(ImmSel_ctrl),.inst_field(inst_IS),.Imm_out(Imm_out_IS))</a:t>
            </a:r>
            <a:r>
              <a:rPr lang="zh-CN" sz="900">
                <a:solidFill>
                  <a:srgbClr val="004D57"/>
                </a:solidFill>
                <a:latin typeface="Fira Code"/>
                <a:ea typeface="Fira Code"/>
                <a:cs typeface="Fira Code"/>
                <a:sym typeface="Fira Code"/>
              </a:rPr>
              <a:t>;</a:t>
            </a:r>
            <a:endParaRPr sz="900">
              <a:solidFill>
                <a:srgbClr val="004D57"/>
              </a:solidFill>
              <a:latin typeface="Fira Code"/>
              <a:ea typeface="Fira Code"/>
              <a:cs typeface="Fira Code"/>
              <a:sym typeface="Fira Code"/>
            </a:endParaRPr>
          </a:p>
          <a:p>
            <a:pPr indent="0" lvl="0" marL="0" rtl="0" algn="l">
              <a:lnSpc>
                <a:spcPct val="150000"/>
              </a:lnSpc>
              <a:spcBef>
                <a:spcPts val="0"/>
              </a:spcBef>
              <a:spcAft>
                <a:spcPts val="0"/>
              </a:spcAft>
              <a:buClr>
                <a:schemeClr val="dk1"/>
              </a:buClr>
              <a:buSzPts val="1100"/>
              <a:buFont typeface="Arial"/>
              <a:buNone/>
            </a:pPr>
            <a:r>
              <a:t/>
            </a:r>
            <a:endParaRPr sz="900">
              <a:solidFill>
                <a:srgbClr val="005661"/>
              </a:solidFill>
              <a:latin typeface="Fira Code"/>
              <a:ea typeface="Fira Code"/>
              <a:cs typeface="Fira Code"/>
              <a:sym typeface="Fira Code"/>
            </a:endParaRPr>
          </a:p>
          <a:p>
            <a:pPr indent="0" lvl="0" marL="0" rtl="0" algn="l">
              <a:lnSpc>
                <a:spcPct val="150000"/>
              </a:lnSpc>
              <a:spcBef>
                <a:spcPts val="0"/>
              </a:spcBef>
              <a:spcAft>
                <a:spcPts val="0"/>
              </a:spcAft>
              <a:buClr>
                <a:schemeClr val="dk1"/>
              </a:buClr>
              <a:buSzPts val="1100"/>
              <a:buFont typeface="Arial"/>
              <a:buNone/>
            </a:pPr>
            <a:r>
              <a:rPr lang="zh-CN" sz="900">
                <a:solidFill>
                  <a:srgbClr val="E64100"/>
                </a:solidFill>
                <a:latin typeface="Fira Code"/>
                <a:ea typeface="Fira Code"/>
                <a:cs typeface="Fira Code"/>
                <a:sym typeface="Fira Code"/>
              </a:rPr>
              <a:t>CtrlUnit</a:t>
            </a:r>
            <a:r>
              <a:rPr lang="zh-CN" sz="900">
                <a:solidFill>
                  <a:srgbClr val="005661"/>
                </a:solidFill>
                <a:latin typeface="Fira Code"/>
                <a:ea typeface="Fira Code"/>
                <a:cs typeface="Fira Code"/>
                <a:sym typeface="Fira Code"/>
              </a:rPr>
              <a:t> </a:t>
            </a:r>
            <a:r>
              <a:rPr lang="zh-CN" sz="900">
                <a:solidFill>
                  <a:srgbClr val="E64100"/>
                </a:solidFill>
                <a:latin typeface="Fira Code"/>
                <a:ea typeface="Fira Code"/>
                <a:cs typeface="Fira Code"/>
                <a:sym typeface="Fira Code"/>
              </a:rPr>
              <a:t>ctrl</a:t>
            </a:r>
            <a:r>
              <a:rPr lang="zh-CN" sz="900">
                <a:solidFill>
                  <a:srgbClr val="005661"/>
                </a:solidFill>
                <a:latin typeface="Fira Code"/>
                <a:ea typeface="Fira Code"/>
                <a:cs typeface="Fira Code"/>
                <a:sym typeface="Fira Code"/>
              </a:rPr>
              <a:t>(.clk(debug_clk),.rst(rst),.PC(PC_IS),.inst(inst_IS),.imm(Imm_out_IS), .ALU_done(FU_ALU_finish),.MEM_done(FU_mem_finish),.MUL_done(FU_mul_finish),.DIV_done(FU_div_finish),.JUMP_done(FU_jump_finish),.is_jump(is_jump_FU),</a:t>
            </a:r>
            <a:endParaRPr sz="900">
              <a:solidFill>
                <a:srgbClr val="005661"/>
              </a:solidFill>
              <a:latin typeface="Fira Code"/>
              <a:ea typeface="Fira Code"/>
              <a:cs typeface="Fira Code"/>
              <a:sym typeface="Fira Code"/>
            </a:endParaRPr>
          </a:p>
          <a:p>
            <a:pPr indent="0" lvl="0" marL="0" rtl="0" algn="l">
              <a:lnSpc>
                <a:spcPct val="150000"/>
              </a:lnSpc>
              <a:spcBef>
                <a:spcPts val="0"/>
              </a:spcBef>
              <a:spcAft>
                <a:spcPts val="0"/>
              </a:spcAft>
              <a:buClr>
                <a:schemeClr val="dk1"/>
              </a:buClr>
              <a:buSzPts val="1100"/>
              <a:buFont typeface="Arial"/>
              <a:buNone/>
            </a:pPr>
            <a:r>
              <a:rPr lang="zh-CN" sz="900">
                <a:solidFill>
                  <a:srgbClr val="005661"/>
                </a:solidFill>
                <a:latin typeface="Fira Code"/>
                <a:ea typeface="Fira Code"/>
                <a:cs typeface="Fira Code"/>
                <a:sym typeface="Fira Code"/>
              </a:rPr>
              <a:t>   .IS_en(IS_EN),.ImmSel(ImmSel_ctrl),.ALU_en(FU_ALU_EN),</a:t>
            </a:r>
            <a:endParaRPr sz="900">
              <a:solidFill>
                <a:srgbClr val="005661"/>
              </a:solidFill>
              <a:latin typeface="Fira Code"/>
              <a:ea typeface="Fira Code"/>
              <a:cs typeface="Fira Code"/>
              <a:sym typeface="Fira Code"/>
            </a:endParaRPr>
          </a:p>
          <a:p>
            <a:pPr indent="0" lvl="0" marL="0" rtl="0" algn="l">
              <a:lnSpc>
                <a:spcPct val="150000"/>
              </a:lnSpc>
              <a:spcBef>
                <a:spcPts val="0"/>
              </a:spcBef>
              <a:spcAft>
                <a:spcPts val="0"/>
              </a:spcAft>
              <a:buClr>
                <a:schemeClr val="dk1"/>
              </a:buClr>
              <a:buSzPts val="1100"/>
              <a:buFont typeface="Arial"/>
              <a:buNone/>
            </a:pPr>
            <a:r>
              <a:rPr lang="zh-CN" sz="900">
                <a:solidFill>
                  <a:srgbClr val="005661"/>
                </a:solidFill>
                <a:latin typeface="Fira Code"/>
                <a:ea typeface="Fira Code"/>
                <a:cs typeface="Fira Code"/>
                <a:sym typeface="Fira Code"/>
              </a:rPr>
              <a:t>   .MEM_en(FU_mem_EN),.MUL_en(FU_mul_EN),.DIV_en(FU_div_EN),.JUMP_en(FU_jump_EN),</a:t>
            </a:r>
            <a:endParaRPr sz="900">
              <a:solidFill>
                <a:srgbClr val="005661"/>
              </a:solidFill>
              <a:latin typeface="Fira Code"/>
              <a:ea typeface="Fira Code"/>
              <a:cs typeface="Fira Code"/>
              <a:sym typeface="Fira Code"/>
            </a:endParaRPr>
          </a:p>
          <a:p>
            <a:pPr indent="0" lvl="0" marL="0" rtl="0" algn="l">
              <a:lnSpc>
                <a:spcPct val="150000"/>
              </a:lnSpc>
              <a:spcBef>
                <a:spcPts val="0"/>
              </a:spcBef>
              <a:spcAft>
                <a:spcPts val="0"/>
              </a:spcAft>
              <a:buClr>
                <a:schemeClr val="dk1"/>
              </a:buClr>
              <a:buSzPts val="1100"/>
              <a:buFont typeface="Arial"/>
              <a:buNone/>
            </a:pPr>
            <a:r>
              <a:rPr lang="zh-CN" sz="900">
                <a:solidFill>
                  <a:srgbClr val="005661"/>
                </a:solidFill>
                <a:latin typeface="Fira Code"/>
                <a:ea typeface="Fira Code"/>
                <a:cs typeface="Fira Code"/>
                <a:sym typeface="Fira Code"/>
              </a:rPr>
              <a:t>   .PC_ctrl(PC_ctrl),.imm_ctrl(imm_ctrl),.rs1_ctrl(rs1_addr_ctrl),.rs2_ctrl(rs2_addr_ctrl), .JUMP_op(Jump_ctrl),.ALU_op(ALUControl_ctrl),.ALU_use_PC(ALUSrcA_ctrl),.ALU_use_imm(ALUSrcB_ctrl),</a:t>
            </a:r>
            <a:endParaRPr sz="900">
              <a:solidFill>
                <a:srgbClr val="005661"/>
              </a:solidFill>
              <a:latin typeface="Fira Code"/>
              <a:ea typeface="Fira Code"/>
              <a:cs typeface="Fira Code"/>
              <a:sym typeface="Fira Code"/>
            </a:endParaRPr>
          </a:p>
          <a:p>
            <a:pPr indent="0" lvl="0" marL="0" rtl="0" algn="l">
              <a:lnSpc>
                <a:spcPct val="150000"/>
              </a:lnSpc>
              <a:spcBef>
                <a:spcPts val="0"/>
              </a:spcBef>
              <a:spcAft>
                <a:spcPts val="0"/>
              </a:spcAft>
              <a:buClr>
                <a:schemeClr val="dk1"/>
              </a:buClr>
              <a:buSzPts val="1100"/>
              <a:buFont typeface="Arial"/>
              <a:buNone/>
            </a:pPr>
            <a:r>
              <a:rPr lang="zh-CN" sz="900">
                <a:solidFill>
                  <a:srgbClr val="005661"/>
                </a:solidFill>
                <a:latin typeface="Fira Code"/>
                <a:ea typeface="Fira Code"/>
                <a:cs typeface="Fira Code"/>
                <a:sym typeface="Fira Code"/>
              </a:rPr>
              <a:t>   .MEM_we(mem_w_ctrl),.MEM_bhw(bhw_ctrl),.MUL_op(),.DIV_op(),</a:t>
            </a:r>
            <a:endParaRPr sz="900">
              <a:solidFill>
                <a:srgbClr val="005661"/>
              </a:solidFill>
              <a:latin typeface="Fira Code"/>
              <a:ea typeface="Fira Code"/>
              <a:cs typeface="Fira Code"/>
              <a:sym typeface="Fira Code"/>
            </a:endParaRPr>
          </a:p>
          <a:p>
            <a:pPr indent="0" lvl="0" marL="0" rtl="0" algn="l">
              <a:lnSpc>
                <a:spcPct val="150000"/>
              </a:lnSpc>
              <a:spcBef>
                <a:spcPts val="0"/>
              </a:spcBef>
              <a:spcAft>
                <a:spcPts val="0"/>
              </a:spcAft>
              <a:buClr>
                <a:schemeClr val="dk1"/>
              </a:buClr>
              <a:buSzPts val="1100"/>
              <a:buFont typeface="Arial"/>
              <a:buNone/>
            </a:pPr>
            <a:r>
              <a:rPr lang="zh-CN" sz="900">
                <a:solidFill>
                  <a:srgbClr val="005661"/>
                </a:solidFill>
                <a:latin typeface="Fira Code"/>
                <a:ea typeface="Fira Code"/>
                <a:cs typeface="Fira Code"/>
                <a:sym typeface="Fira Code"/>
              </a:rPr>
              <a:t>   .write_sel(DatatoReg_ctrl),.reg_write(RegWrite_ctrl),.rd_ctrl(rd_ctrl)   </a:t>
            </a:r>
            <a:endParaRPr sz="900">
              <a:solidFill>
                <a:srgbClr val="005661"/>
              </a:solidFill>
              <a:latin typeface="Fira Code"/>
              <a:ea typeface="Fira Code"/>
              <a:cs typeface="Fira Code"/>
              <a:sym typeface="Fira Code"/>
            </a:endParaRPr>
          </a:p>
          <a:p>
            <a:pPr indent="0" lvl="0" marL="0" rtl="0" algn="l">
              <a:lnSpc>
                <a:spcPct val="150000"/>
              </a:lnSpc>
              <a:spcBef>
                <a:spcPts val="0"/>
              </a:spcBef>
              <a:spcAft>
                <a:spcPts val="0"/>
              </a:spcAft>
              <a:buClr>
                <a:schemeClr val="dk1"/>
              </a:buClr>
              <a:buSzPts val="1100"/>
              <a:buFont typeface="Arial"/>
              <a:buNone/>
            </a:pPr>
            <a:r>
              <a:rPr lang="zh-CN" sz="900">
                <a:solidFill>
                  <a:srgbClr val="005661"/>
                </a:solidFill>
                <a:latin typeface="Fira Code"/>
                <a:ea typeface="Fira Code"/>
                <a:cs typeface="Fira Code"/>
                <a:sym typeface="Fira Code"/>
              </a:rPr>
              <a:t>)</a:t>
            </a:r>
            <a:r>
              <a:rPr lang="zh-CN" sz="900">
                <a:solidFill>
                  <a:srgbClr val="004D57"/>
                </a:solidFill>
                <a:latin typeface="Fira Code"/>
                <a:ea typeface="Fira Code"/>
                <a:cs typeface="Fira Code"/>
                <a:sym typeface="Fira Code"/>
              </a:rPr>
              <a:t>;</a:t>
            </a:r>
            <a:endParaRPr sz="900">
              <a:solidFill>
                <a:srgbClr val="004D57"/>
              </a:solidFill>
              <a:latin typeface="Fira Code"/>
              <a:ea typeface="Fira Code"/>
              <a:cs typeface="Fira Code"/>
              <a:sym typeface="Fira Code"/>
            </a:endParaRPr>
          </a:p>
          <a:p>
            <a:pPr indent="0" lvl="0" marL="0" rtl="0" algn="l">
              <a:lnSpc>
                <a:spcPct val="135000"/>
              </a:lnSpc>
              <a:spcBef>
                <a:spcPts val="0"/>
              </a:spcBef>
              <a:spcAft>
                <a:spcPts val="0"/>
              </a:spcAft>
              <a:buNone/>
            </a:pPr>
            <a:r>
              <a:t/>
            </a:r>
            <a:endParaRPr i="1" sz="1000">
              <a:solidFill>
                <a:srgbClr val="8CA6A6"/>
              </a:solidFill>
              <a:latin typeface="Fira Code"/>
              <a:ea typeface="Fira Code"/>
              <a:cs typeface="Fira Code"/>
              <a:sym typeface="Fira Code"/>
            </a:endParaRPr>
          </a:p>
        </p:txBody>
      </p:sp>
      <p:pic>
        <p:nvPicPr>
          <p:cNvPr id="97" name="Google Shape;97;p19"/>
          <p:cNvPicPr preferRelativeResize="0"/>
          <p:nvPr/>
        </p:nvPicPr>
        <p:blipFill rotWithShape="1">
          <a:blip r:embed="rId3">
            <a:alphaModFix/>
          </a:blip>
          <a:srcRect b="0" l="23014" r="65196" t="0"/>
          <a:stretch/>
        </p:blipFill>
        <p:spPr>
          <a:xfrm>
            <a:off x="8158200" y="266050"/>
            <a:ext cx="839251" cy="4767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latin typeface="Avenir"/>
                <a:ea typeface="Avenir"/>
                <a:cs typeface="Avenir"/>
                <a:sym typeface="Avenir"/>
              </a:rPr>
              <a:t>Architecture Overview – RO</a:t>
            </a:r>
            <a:endParaRPr>
              <a:latin typeface="Avenir"/>
              <a:ea typeface="Avenir"/>
              <a:cs typeface="Avenir"/>
              <a:sym typeface="Avenir"/>
            </a:endParaRPr>
          </a:p>
        </p:txBody>
      </p:sp>
      <p:sp>
        <p:nvSpPr>
          <p:cNvPr id="103" name="Google Shape;103;p20"/>
          <p:cNvSpPr txBox="1"/>
          <p:nvPr/>
        </p:nvSpPr>
        <p:spPr>
          <a:xfrm>
            <a:off x="43950" y="1116250"/>
            <a:ext cx="6081300" cy="334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i="1" lang="zh-CN" sz="1200">
                <a:solidFill>
                  <a:srgbClr val="8CA6A6"/>
                </a:solidFill>
                <a:latin typeface="Fira Code"/>
                <a:ea typeface="Fira Code"/>
                <a:cs typeface="Fira Code"/>
                <a:sym typeface="Fira Code"/>
              </a:rPr>
              <a:t>// RO</a:t>
            </a:r>
            <a:endParaRPr i="1" sz="1200">
              <a:solidFill>
                <a:srgbClr val="8CA6A6"/>
              </a:solidFill>
              <a:latin typeface="Fira Code"/>
              <a:ea typeface="Fira Code"/>
              <a:cs typeface="Fira Code"/>
              <a:sym typeface="Fira Code"/>
            </a:endParaRPr>
          </a:p>
          <a:p>
            <a:pPr indent="0" lvl="0" marL="0" rtl="0" algn="l">
              <a:lnSpc>
                <a:spcPct val="115000"/>
              </a:lnSpc>
              <a:spcBef>
                <a:spcPts val="0"/>
              </a:spcBef>
              <a:spcAft>
                <a:spcPts val="0"/>
              </a:spcAft>
              <a:buClr>
                <a:schemeClr val="dk1"/>
              </a:buClr>
              <a:buSzPts val="1100"/>
              <a:buFont typeface="Arial"/>
              <a:buNone/>
            </a:pPr>
            <a:r>
              <a:rPr lang="zh-CN" sz="1200">
                <a:solidFill>
                  <a:srgbClr val="E64100"/>
                </a:solidFill>
                <a:latin typeface="Fira Code"/>
                <a:ea typeface="Fira Code"/>
                <a:cs typeface="Fira Code"/>
                <a:sym typeface="Fira Code"/>
              </a:rPr>
              <a:t>Regs</a:t>
            </a:r>
            <a:r>
              <a:rPr lang="zh-CN" sz="1200">
                <a:solidFill>
                  <a:srgbClr val="005661"/>
                </a:solidFill>
                <a:latin typeface="Fira Code"/>
                <a:ea typeface="Fira Code"/>
                <a:cs typeface="Fira Code"/>
                <a:sym typeface="Fira Code"/>
              </a:rPr>
              <a:t> </a:t>
            </a:r>
            <a:r>
              <a:rPr lang="zh-CN" sz="1200">
                <a:solidFill>
                  <a:srgbClr val="E64100"/>
                </a:solidFill>
                <a:latin typeface="Fira Code"/>
                <a:ea typeface="Fira Code"/>
                <a:cs typeface="Fira Code"/>
                <a:sym typeface="Fira Code"/>
              </a:rPr>
              <a:t>register</a:t>
            </a:r>
            <a:r>
              <a:rPr lang="zh-CN" sz="1200">
                <a:solidFill>
                  <a:srgbClr val="005661"/>
                </a:solidFill>
                <a:latin typeface="Fira Code"/>
                <a:ea typeface="Fira Code"/>
                <a:cs typeface="Fira Code"/>
                <a:sym typeface="Fira Code"/>
              </a:rPr>
              <a:t>(.clk(debug_clk),.rst(rst),</a:t>
            </a:r>
            <a:endParaRPr sz="1200">
              <a:solidFill>
                <a:srgbClr val="005661"/>
              </a:solidFill>
              <a:latin typeface="Fira Code"/>
              <a:ea typeface="Fira Code"/>
              <a:cs typeface="Fira Code"/>
              <a:sym typeface="Fira Code"/>
            </a:endParaRPr>
          </a:p>
          <a:p>
            <a:pPr indent="0" lvl="0" marL="0" rtl="0" algn="l">
              <a:lnSpc>
                <a:spcPct val="115000"/>
              </a:lnSpc>
              <a:spcBef>
                <a:spcPts val="0"/>
              </a:spcBef>
              <a:spcAft>
                <a:spcPts val="0"/>
              </a:spcAft>
              <a:buClr>
                <a:schemeClr val="dk1"/>
              </a:buClr>
              <a:buSzPts val="1100"/>
              <a:buFont typeface="Arial"/>
              <a:buNone/>
            </a:pPr>
            <a:r>
              <a:rPr lang="zh-CN" sz="1200">
                <a:solidFill>
                  <a:srgbClr val="005661"/>
                </a:solidFill>
                <a:latin typeface="Fira Code"/>
                <a:ea typeface="Fira Code"/>
                <a:cs typeface="Fira Code"/>
                <a:sym typeface="Fira Code"/>
              </a:rPr>
              <a:t>   .R_addr_A(rs1_addr_ctrl),.rdata_A(rs1_data_RO),</a:t>
            </a:r>
            <a:endParaRPr sz="1200">
              <a:solidFill>
                <a:srgbClr val="005661"/>
              </a:solidFill>
              <a:latin typeface="Fira Code"/>
              <a:ea typeface="Fira Code"/>
              <a:cs typeface="Fira Code"/>
              <a:sym typeface="Fira Code"/>
            </a:endParaRPr>
          </a:p>
          <a:p>
            <a:pPr indent="0" lvl="0" marL="0" rtl="0" algn="l">
              <a:lnSpc>
                <a:spcPct val="115000"/>
              </a:lnSpc>
              <a:spcBef>
                <a:spcPts val="0"/>
              </a:spcBef>
              <a:spcAft>
                <a:spcPts val="0"/>
              </a:spcAft>
              <a:buClr>
                <a:schemeClr val="dk1"/>
              </a:buClr>
              <a:buSzPts val="1100"/>
              <a:buFont typeface="Arial"/>
              <a:buNone/>
            </a:pPr>
            <a:r>
              <a:rPr lang="zh-CN" sz="1200">
                <a:solidFill>
                  <a:srgbClr val="005661"/>
                </a:solidFill>
                <a:latin typeface="Fira Code"/>
                <a:ea typeface="Fira Code"/>
                <a:cs typeface="Fira Code"/>
                <a:sym typeface="Fira Code"/>
              </a:rPr>
              <a:t>   .R_addr_B(rs2_addr_ctrl),.rdata_B(rs2_data_RO),</a:t>
            </a:r>
            <a:endParaRPr sz="1200">
              <a:solidFill>
                <a:srgbClr val="005661"/>
              </a:solidFill>
              <a:latin typeface="Fira Code"/>
              <a:ea typeface="Fira Code"/>
              <a:cs typeface="Fira Code"/>
              <a:sym typeface="Fira Code"/>
            </a:endParaRPr>
          </a:p>
          <a:p>
            <a:pPr indent="0" lvl="0" marL="0" rtl="0" algn="l">
              <a:lnSpc>
                <a:spcPct val="115000"/>
              </a:lnSpc>
              <a:spcBef>
                <a:spcPts val="0"/>
              </a:spcBef>
              <a:spcAft>
                <a:spcPts val="0"/>
              </a:spcAft>
              <a:buClr>
                <a:schemeClr val="dk1"/>
              </a:buClr>
              <a:buSzPts val="1100"/>
              <a:buFont typeface="Arial"/>
              <a:buNone/>
            </a:pPr>
            <a:r>
              <a:rPr lang="zh-CN" sz="1200">
                <a:solidFill>
                  <a:srgbClr val="005661"/>
                </a:solidFill>
                <a:latin typeface="Fira Code"/>
                <a:ea typeface="Fira Code"/>
                <a:cs typeface="Fira Code"/>
                <a:sym typeface="Fira Code"/>
              </a:rPr>
              <a:t>   .L_S(RegWrite_ctrl),.Wt_addr(rd_ctrl),.Wt_data(wt_data_WB),</a:t>
            </a:r>
            <a:endParaRPr sz="1200">
              <a:solidFill>
                <a:srgbClr val="005661"/>
              </a:solidFill>
              <a:latin typeface="Fira Code"/>
              <a:ea typeface="Fira Code"/>
              <a:cs typeface="Fira Code"/>
              <a:sym typeface="Fira Code"/>
            </a:endParaRPr>
          </a:p>
          <a:p>
            <a:pPr indent="0" lvl="0" marL="0" rtl="0" algn="l">
              <a:lnSpc>
                <a:spcPct val="115000"/>
              </a:lnSpc>
              <a:spcBef>
                <a:spcPts val="0"/>
              </a:spcBef>
              <a:spcAft>
                <a:spcPts val="0"/>
              </a:spcAft>
              <a:buClr>
                <a:schemeClr val="dk1"/>
              </a:buClr>
              <a:buSzPts val="1100"/>
              <a:buFont typeface="Arial"/>
              <a:buNone/>
            </a:pPr>
            <a:r>
              <a:rPr lang="zh-CN" sz="1200">
                <a:solidFill>
                  <a:srgbClr val="005661"/>
                </a:solidFill>
                <a:latin typeface="Fira Code"/>
                <a:ea typeface="Fira Code"/>
                <a:cs typeface="Fira Code"/>
                <a:sym typeface="Fira Code"/>
              </a:rPr>
              <a:t>   .Debug_addr(debug_addr[</a:t>
            </a:r>
            <a:r>
              <a:rPr lang="zh-CN" sz="1200">
                <a:solidFill>
                  <a:srgbClr val="5842FF"/>
                </a:solidFill>
                <a:latin typeface="Fira Code"/>
                <a:ea typeface="Fira Code"/>
                <a:cs typeface="Fira Code"/>
                <a:sym typeface="Fira Code"/>
              </a:rPr>
              <a:t>4</a:t>
            </a:r>
            <a:r>
              <a:rPr lang="zh-CN" sz="1200">
                <a:solidFill>
                  <a:srgbClr val="004D57"/>
                </a:solidFill>
                <a:latin typeface="Fira Code"/>
                <a:ea typeface="Fira Code"/>
                <a:cs typeface="Fira Code"/>
                <a:sym typeface="Fira Code"/>
              </a:rPr>
              <a:t>:</a:t>
            </a:r>
            <a:r>
              <a:rPr lang="zh-CN" sz="1200">
                <a:solidFill>
                  <a:srgbClr val="5842FF"/>
                </a:solidFill>
                <a:latin typeface="Fira Code"/>
                <a:ea typeface="Fira Code"/>
                <a:cs typeface="Fira Code"/>
                <a:sym typeface="Fira Code"/>
              </a:rPr>
              <a:t>0</a:t>
            </a:r>
            <a:r>
              <a:rPr lang="zh-CN" sz="1200">
                <a:solidFill>
                  <a:srgbClr val="005661"/>
                </a:solidFill>
                <a:latin typeface="Fira Code"/>
                <a:ea typeface="Fira Code"/>
                <a:cs typeface="Fira Code"/>
                <a:sym typeface="Fira Code"/>
              </a:rPr>
              <a:t>]),.Debug_regs(debug_regs))</a:t>
            </a:r>
            <a:r>
              <a:rPr lang="zh-CN" sz="1200">
                <a:solidFill>
                  <a:srgbClr val="004D57"/>
                </a:solidFill>
                <a:latin typeface="Fira Code"/>
                <a:ea typeface="Fira Code"/>
                <a:cs typeface="Fira Code"/>
                <a:sym typeface="Fira Code"/>
              </a:rPr>
              <a:t>;</a:t>
            </a:r>
            <a:endParaRPr sz="1200">
              <a:solidFill>
                <a:srgbClr val="004D57"/>
              </a:solidFill>
              <a:latin typeface="Fira Code"/>
              <a:ea typeface="Fira Code"/>
              <a:cs typeface="Fira Code"/>
              <a:sym typeface="Fira Code"/>
            </a:endParaRPr>
          </a:p>
          <a:p>
            <a:pPr indent="0" lvl="0" marL="0" rtl="0" algn="l">
              <a:lnSpc>
                <a:spcPct val="115000"/>
              </a:lnSpc>
              <a:spcBef>
                <a:spcPts val="0"/>
              </a:spcBef>
              <a:spcAft>
                <a:spcPts val="0"/>
              </a:spcAft>
              <a:buClr>
                <a:schemeClr val="dk1"/>
              </a:buClr>
              <a:buSzPts val="1100"/>
              <a:buFont typeface="Arial"/>
              <a:buNone/>
            </a:pPr>
            <a:r>
              <a:t/>
            </a:r>
            <a:endParaRPr sz="1200">
              <a:solidFill>
                <a:srgbClr val="005661"/>
              </a:solidFill>
              <a:latin typeface="Fira Code"/>
              <a:ea typeface="Fira Code"/>
              <a:cs typeface="Fira Code"/>
              <a:sym typeface="Fira Code"/>
            </a:endParaRPr>
          </a:p>
          <a:p>
            <a:pPr indent="0" lvl="0" marL="0" rtl="0" algn="l">
              <a:lnSpc>
                <a:spcPct val="115000"/>
              </a:lnSpc>
              <a:spcBef>
                <a:spcPts val="0"/>
              </a:spcBef>
              <a:spcAft>
                <a:spcPts val="0"/>
              </a:spcAft>
              <a:buClr>
                <a:schemeClr val="dk1"/>
              </a:buClr>
              <a:buSzPts val="1100"/>
              <a:buFont typeface="Arial"/>
              <a:buNone/>
            </a:pPr>
            <a:r>
              <a:rPr lang="zh-CN" sz="1200">
                <a:solidFill>
                  <a:srgbClr val="E64100"/>
                </a:solidFill>
                <a:latin typeface="Fira Code"/>
                <a:ea typeface="Fira Code"/>
                <a:cs typeface="Fira Code"/>
                <a:sym typeface="Fira Code"/>
              </a:rPr>
              <a:t>MUX2T1_32</a:t>
            </a:r>
            <a:r>
              <a:rPr lang="zh-CN" sz="1200">
                <a:solidFill>
                  <a:srgbClr val="005661"/>
                </a:solidFill>
                <a:latin typeface="Fira Code"/>
                <a:ea typeface="Fira Code"/>
                <a:cs typeface="Fira Code"/>
                <a:sym typeface="Fira Code"/>
              </a:rPr>
              <a:t> </a:t>
            </a:r>
            <a:r>
              <a:rPr lang="zh-CN" sz="1200">
                <a:solidFill>
                  <a:srgbClr val="E64100"/>
                </a:solidFill>
                <a:latin typeface="Fira Code"/>
                <a:ea typeface="Fira Code"/>
                <a:cs typeface="Fira Code"/>
                <a:sym typeface="Fira Code"/>
              </a:rPr>
              <a:t>mux_imm_ALU_RO_A</a:t>
            </a:r>
            <a:r>
              <a:rPr lang="zh-CN" sz="1200">
                <a:solidFill>
                  <a:srgbClr val="005661"/>
                </a:solidFill>
                <a:latin typeface="Fira Code"/>
                <a:ea typeface="Fira Code"/>
                <a:cs typeface="Fira Code"/>
                <a:sym typeface="Fira Code"/>
              </a:rPr>
              <a:t>(.I0(rs1_data_RO),.I1(PC_ctrl),.s(ALUSrcA_ctrl),.o(ALUA_RO))</a:t>
            </a:r>
            <a:r>
              <a:rPr lang="zh-CN" sz="1200">
                <a:solidFill>
                  <a:srgbClr val="004D57"/>
                </a:solidFill>
                <a:latin typeface="Fira Code"/>
                <a:ea typeface="Fira Code"/>
                <a:cs typeface="Fira Code"/>
                <a:sym typeface="Fira Code"/>
              </a:rPr>
              <a:t>;</a:t>
            </a:r>
            <a:endParaRPr sz="1200">
              <a:solidFill>
                <a:srgbClr val="004D57"/>
              </a:solidFill>
              <a:latin typeface="Fira Code"/>
              <a:ea typeface="Fira Code"/>
              <a:cs typeface="Fira Code"/>
              <a:sym typeface="Fira Code"/>
            </a:endParaRPr>
          </a:p>
          <a:p>
            <a:pPr indent="0" lvl="0" marL="0" rtl="0" algn="l">
              <a:lnSpc>
                <a:spcPct val="115000"/>
              </a:lnSpc>
              <a:spcBef>
                <a:spcPts val="0"/>
              </a:spcBef>
              <a:spcAft>
                <a:spcPts val="0"/>
              </a:spcAft>
              <a:buClr>
                <a:schemeClr val="dk1"/>
              </a:buClr>
              <a:buSzPts val="1100"/>
              <a:buFont typeface="Arial"/>
              <a:buNone/>
            </a:pPr>
            <a:r>
              <a:t/>
            </a:r>
            <a:endParaRPr sz="1200">
              <a:solidFill>
                <a:srgbClr val="005661"/>
              </a:solidFill>
              <a:latin typeface="Fira Code"/>
              <a:ea typeface="Fira Code"/>
              <a:cs typeface="Fira Code"/>
              <a:sym typeface="Fira Code"/>
            </a:endParaRPr>
          </a:p>
          <a:p>
            <a:pPr indent="0" lvl="0" marL="0" rtl="0" algn="l">
              <a:lnSpc>
                <a:spcPct val="115000"/>
              </a:lnSpc>
              <a:spcBef>
                <a:spcPts val="0"/>
              </a:spcBef>
              <a:spcAft>
                <a:spcPts val="0"/>
              </a:spcAft>
              <a:buClr>
                <a:schemeClr val="dk1"/>
              </a:buClr>
              <a:buSzPts val="1100"/>
              <a:buFont typeface="Arial"/>
              <a:buNone/>
            </a:pPr>
            <a:r>
              <a:rPr lang="zh-CN" sz="1200">
                <a:solidFill>
                  <a:srgbClr val="E64100"/>
                </a:solidFill>
                <a:latin typeface="Fira Code"/>
                <a:ea typeface="Fira Code"/>
                <a:cs typeface="Fira Code"/>
                <a:sym typeface="Fira Code"/>
              </a:rPr>
              <a:t>MUX2T1_32</a:t>
            </a:r>
            <a:r>
              <a:rPr lang="zh-CN" sz="1200">
                <a:solidFill>
                  <a:srgbClr val="005661"/>
                </a:solidFill>
                <a:latin typeface="Fira Code"/>
                <a:ea typeface="Fira Code"/>
                <a:cs typeface="Fira Code"/>
                <a:sym typeface="Fira Code"/>
              </a:rPr>
              <a:t> </a:t>
            </a:r>
            <a:r>
              <a:rPr lang="zh-CN" sz="1200">
                <a:solidFill>
                  <a:srgbClr val="E64100"/>
                </a:solidFill>
                <a:latin typeface="Fira Code"/>
                <a:ea typeface="Fira Code"/>
                <a:cs typeface="Fira Code"/>
                <a:sym typeface="Fira Code"/>
              </a:rPr>
              <a:t>mux_imm_ALU_RO_B</a:t>
            </a:r>
            <a:r>
              <a:rPr lang="zh-CN" sz="1200">
                <a:solidFill>
                  <a:srgbClr val="005661"/>
                </a:solidFill>
                <a:latin typeface="Fira Code"/>
                <a:ea typeface="Fira Code"/>
                <a:cs typeface="Fira Code"/>
                <a:sym typeface="Fira Code"/>
              </a:rPr>
              <a:t>(.I0(rs2_data_RO),.I1(imm_ctrl),.s(ALUSrcB_ctrl),.o(ALUB_RO))</a:t>
            </a:r>
            <a:r>
              <a:rPr lang="zh-CN" sz="1200">
                <a:solidFill>
                  <a:srgbClr val="004D57"/>
                </a:solidFill>
                <a:latin typeface="Fira Code"/>
                <a:ea typeface="Fira Code"/>
                <a:cs typeface="Fira Code"/>
                <a:sym typeface="Fira Code"/>
              </a:rPr>
              <a:t>;</a:t>
            </a:r>
            <a:endParaRPr sz="1200">
              <a:solidFill>
                <a:srgbClr val="004D57"/>
              </a:solidFill>
              <a:latin typeface="Fira Code"/>
              <a:ea typeface="Fira Code"/>
              <a:cs typeface="Fira Code"/>
              <a:sym typeface="Fira Code"/>
            </a:endParaRPr>
          </a:p>
          <a:p>
            <a:pPr indent="0" lvl="0" marL="0" rtl="0" algn="l">
              <a:lnSpc>
                <a:spcPct val="115000"/>
              </a:lnSpc>
              <a:spcBef>
                <a:spcPts val="0"/>
              </a:spcBef>
              <a:spcAft>
                <a:spcPts val="0"/>
              </a:spcAft>
              <a:buNone/>
            </a:pPr>
            <a:r>
              <a:t/>
            </a:r>
            <a:endParaRPr i="1" sz="1200">
              <a:solidFill>
                <a:srgbClr val="8CA6A6"/>
              </a:solidFill>
              <a:latin typeface="Fira Code"/>
              <a:ea typeface="Fira Code"/>
              <a:cs typeface="Fira Code"/>
              <a:sym typeface="Fira Code"/>
            </a:endParaRPr>
          </a:p>
        </p:txBody>
      </p:sp>
      <p:pic>
        <p:nvPicPr>
          <p:cNvPr id="104" name="Google Shape;104;p20"/>
          <p:cNvPicPr preferRelativeResize="0"/>
          <p:nvPr/>
        </p:nvPicPr>
        <p:blipFill rotWithShape="1">
          <a:blip r:embed="rId3">
            <a:alphaModFix/>
          </a:blip>
          <a:srcRect b="0" l="29867" r="40182" t="0"/>
          <a:stretch/>
        </p:blipFill>
        <p:spPr>
          <a:xfrm>
            <a:off x="7070452" y="187950"/>
            <a:ext cx="2132150" cy="4767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latin typeface="Avenir"/>
                <a:ea typeface="Avenir"/>
                <a:cs typeface="Avenir"/>
                <a:sym typeface="Avenir"/>
              </a:rPr>
              <a:t>Architecture Overview – FU</a:t>
            </a:r>
            <a:endParaRPr>
              <a:latin typeface="Avenir"/>
              <a:ea typeface="Avenir"/>
              <a:cs typeface="Avenir"/>
              <a:sym typeface="Avenir"/>
            </a:endParaRPr>
          </a:p>
        </p:txBody>
      </p:sp>
      <p:sp>
        <p:nvSpPr>
          <p:cNvPr id="110" name="Google Shape;110;p21"/>
          <p:cNvSpPr txBox="1"/>
          <p:nvPr/>
        </p:nvSpPr>
        <p:spPr>
          <a:xfrm>
            <a:off x="311700" y="1318525"/>
            <a:ext cx="3232800" cy="2685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zh-CN" sz="1300">
                <a:solidFill>
                  <a:srgbClr val="8CA6A6"/>
                </a:solidFill>
                <a:latin typeface="Fira Code"/>
                <a:ea typeface="Fira Code"/>
                <a:cs typeface="Fira Code"/>
                <a:sym typeface="Fira Code"/>
              </a:rPr>
              <a:t>// FU</a:t>
            </a:r>
            <a:endParaRPr i="1" sz="1300">
              <a:solidFill>
                <a:srgbClr val="8CA6A6"/>
              </a:solidFill>
              <a:latin typeface="Fira Code"/>
              <a:ea typeface="Fira Code"/>
              <a:cs typeface="Fira Code"/>
              <a:sym typeface="Fira Code"/>
            </a:endParaRPr>
          </a:p>
          <a:p>
            <a:pPr indent="0" lvl="0" marL="0" rtl="0" algn="l">
              <a:lnSpc>
                <a:spcPct val="115000"/>
              </a:lnSpc>
              <a:spcBef>
                <a:spcPts val="0"/>
              </a:spcBef>
              <a:spcAft>
                <a:spcPts val="0"/>
              </a:spcAft>
              <a:buNone/>
            </a:pPr>
            <a:r>
              <a:rPr lang="zh-CN" sz="1300">
                <a:solidFill>
                  <a:srgbClr val="E64100"/>
                </a:solidFill>
                <a:latin typeface="Fira Code"/>
                <a:ea typeface="Fira Code"/>
                <a:cs typeface="Fira Code"/>
                <a:sym typeface="Fira Code"/>
              </a:rPr>
              <a:t>FU_ALU</a:t>
            </a:r>
            <a:r>
              <a:rPr lang="zh-CN" sz="1300">
                <a:solidFill>
                  <a:srgbClr val="005661"/>
                </a:solidFill>
                <a:latin typeface="Fira Code"/>
                <a:ea typeface="Fira Code"/>
                <a:cs typeface="Fira Code"/>
                <a:sym typeface="Fira Code"/>
              </a:rPr>
              <a:t> </a:t>
            </a:r>
            <a:r>
              <a:rPr lang="zh-CN" sz="1300">
                <a:solidFill>
                  <a:srgbClr val="E64100"/>
                </a:solidFill>
                <a:latin typeface="Fira Code"/>
                <a:ea typeface="Fira Code"/>
                <a:cs typeface="Fira Code"/>
                <a:sym typeface="Fira Code"/>
              </a:rPr>
              <a:t>alu</a:t>
            </a:r>
            <a:r>
              <a:rPr lang="zh-CN" sz="1300">
                <a:solidFill>
                  <a:srgbClr val="005661"/>
                </a:solidFill>
                <a:latin typeface="Fira Code"/>
                <a:ea typeface="Fira Code"/>
                <a:cs typeface="Fira Code"/>
                <a:sym typeface="Fira Code"/>
              </a:rPr>
              <a:t>(...)</a:t>
            </a:r>
            <a:r>
              <a:rPr lang="zh-CN" sz="1300">
                <a:solidFill>
                  <a:srgbClr val="004D57"/>
                </a:solidFill>
                <a:latin typeface="Fira Code"/>
                <a:ea typeface="Fira Code"/>
                <a:cs typeface="Fira Code"/>
                <a:sym typeface="Fira Code"/>
              </a:rPr>
              <a:t>;</a:t>
            </a:r>
            <a:endParaRPr sz="1300">
              <a:solidFill>
                <a:srgbClr val="004D57"/>
              </a:solidFill>
              <a:latin typeface="Fira Code"/>
              <a:ea typeface="Fira Code"/>
              <a:cs typeface="Fira Code"/>
              <a:sym typeface="Fira Code"/>
            </a:endParaRPr>
          </a:p>
          <a:p>
            <a:pPr indent="0" lvl="0" marL="0" rtl="0" algn="l">
              <a:lnSpc>
                <a:spcPct val="115000"/>
              </a:lnSpc>
              <a:spcBef>
                <a:spcPts val="0"/>
              </a:spcBef>
              <a:spcAft>
                <a:spcPts val="0"/>
              </a:spcAft>
              <a:buNone/>
            </a:pPr>
            <a:r>
              <a:t/>
            </a:r>
            <a:endParaRPr sz="1300">
              <a:solidFill>
                <a:srgbClr val="005661"/>
              </a:solidFill>
              <a:latin typeface="Fira Code"/>
              <a:ea typeface="Fira Code"/>
              <a:cs typeface="Fira Code"/>
              <a:sym typeface="Fira Code"/>
            </a:endParaRPr>
          </a:p>
          <a:p>
            <a:pPr indent="0" lvl="0" marL="0" rtl="0" algn="l">
              <a:lnSpc>
                <a:spcPct val="115000"/>
              </a:lnSpc>
              <a:spcBef>
                <a:spcPts val="0"/>
              </a:spcBef>
              <a:spcAft>
                <a:spcPts val="0"/>
              </a:spcAft>
              <a:buNone/>
            </a:pPr>
            <a:r>
              <a:rPr lang="zh-CN" sz="1300">
                <a:solidFill>
                  <a:srgbClr val="E64100"/>
                </a:solidFill>
                <a:latin typeface="Fira Code"/>
                <a:ea typeface="Fira Code"/>
                <a:cs typeface="Fira Code"/>
                <a:sym typeface="Fira Code"/>
              </a:rPr>
              <a:t>FU_mem</a:t>
            </a:r>
            <a:r>
              <a:rPr lang="zh-CN" sz="1300">
                <a:solidFill>
                  <a:srgbClr val="005661"/>
                </a:solidFill>
                <a:latin typeface="Fira Code"/>
                <a:ea typeface="Fira Code"/>
                <a:cs typeface="Fira Code"/>
                <a:sym typeface="Fira Code"/>
              </a:rPr>
              <a:t> </a:t>
            </a:r>
            <a:r>
              <a:rPr lang="zh-CN" sz="1300">
                <a:solidFill>
                  <a:srgbClr val="E64100"/>
                </a:solidFill>
                <a:latin typeface="Fira Code"/>
                <a:ea typeface="Fira Code"/>
                <a:cs typeface="Fira Code"/>
                <a:sym typeface="Fira Code"/>
              </a:rPr>
              <a:t>mem</a:t>
            </a:r>
            <a:r>
              <a:rPr lang="zh-CN" sz="1300">
                <a:solidFill>
                  <a:srgbClr val="005661"/>
                </a:solidFill>
                <a:latin typeface="Fira Code"/>
                <a:ea typeface="Fira Code"/>
                <a:cs typeface="Fira Code"/>
                <a:sym typeface="Fira Code"/>
              </a:rPr>
              <a:t>(...)</a:t>
            </a:r>
            <a:r>
              <a:rPr lang="zh-CN" sz="1300">
                <a:solidFill>
                  <a:srgbClr val="004D57"/>
                </a:solidFill>
                <a:latin typeface="Fira Code"/>
                <a:ea typeface="Fira Code"/>
                <a:cs typeface="Fira Code"/>
                <a:sym typeface="Fira Code"/>
              </a:rPr>
              <a:t>;</a:t>
            </a:r>
            <a:endParaRPr sz="1300">
              <a:solidFill>
                <a:srgbClr val="004D57"/>
              </a:solidFill>
              <a:latin typeface="Fira Code"/>
              <a:ea typeface="Fira Code"/>
              <a:cs typeface="Fira Code"/>
              <a:sym typeface="Fira Code"/>
            </a:endParaRPr>
          </a:p>
          <a:p>
            <a:pPr indent="0" lvl="0" marL="0" rtl="0" algn="l">
              <a:lnSpc>
                <a:spcPct val="115000"/>
              </a:lnSpc>
              <a:spcBef>
                <a:spcPts val="0"/>
              </a:spcBef>
              <a:spcAft>
                <a:spcPts val="0"/>
              </a:spcAft>
              <a:buNone/>
            </a:pPr>
            <a:r>
              <a:t/>
            </a:r>
            <a:endParaRPr sz="1300">
              <a:solidFill>
                <a:srgbClr val="005661"/>
              </a:solidFill>
              <a:latin typeface="Fira Code"/>
              <a:ea typeface="Fira Code"/>
              <a:cs typeface="Fira Code"/>
              <a:sym typeface="Fira Code"/>
            </a:endParaRPr>
          </a:p>
          <a:p>
            <a:pPr indent="0" lvl="0" marL="0" rtl="0" algn="l">
              <a:lnSpc>
                <a:spcPct val="115000"/>
              </a:lnSpc>
              <a:spcBef>
                <a:spcPts val="0"/>
              </a:spcBef>
              <a:spcAft>
                <a:spcPts val="0"/>
              </a:spcAft>
              <a:buNone/>
            </a:pPr>
            <a:r>
              <a:rPr lang="zh-CN" sz="1300">
                <a:solidFill>
                  <a:srgbClr val="E64100"/>
                </a:solidFill>
                <a:latin typeface="Fira Code"/>
                <a:ea typeface="Fira Code"/>
                <a:cs typeface="Fira Code"/>
                <a:sym typeface="Fira Code"/>
              </a:rPr>
              <a:t>FU_mul</a:t>
            </a:r>
            <a:r>
              <a:rPr lang="zh-CN" sz="1300">
                <a:solidFill>
                  <a:srgbClr val="005661"/>
                </a:solidFill>
                <a:latin typeface="Fira Code"/>
                <a:ea typeface="Fira Code"/>
                <a:cs typeface="Fira Code"/>
                <a:sym typeface="Fira Code"/>
              </a:rPr>
              <a:t> </a:t>
            </a:r>
            <a:r>
              <a:rPr lang="zh-CN" sz="1300">
                <a:solidFill>
                  <a:srgbClr val="E64100"/>
                </a:solidFill>
                <a:latin typeface="Fira Code"/>
                <a:ea typeface="Fira Code"/>
                <a:cs typeface="Fira Code"/>
                <a:sym typeface="Fira Code"/>
              </a:rPr>
              <a:t>mu</a:t>
            </a:r>
            <a:r>
              <a:rPr lang="zh-CN" sz="1300">
                <a:solidFill>
                  <a:srgbClr val="005661"/>
                </a:solidFill>
                <a:latin typeface="Fira Code"/>
                <a:ea typeface="Fira Code"/>
                <a:cs typeface="Fira Code"/>
                <a:sym typeface="Fira Code"/>
              </a:rPr>
              <a:t>(...)</a:t>
            </a:r>
            <a:r>
              <a:rPr lang="zh-CN" sz="1300">
                <a:solidFill>
                  <a:srgbClr val="004D57"/>
                </a:solidFill>
                <a:latin typeface="Fira Code"/>
                <a:ea typeface="Fira Code"/>
                <a:cs typeface="Fira Code"/>
                <a:sym typeface="Fira Code"/>
              </a:rPr>
              <a:t>;</a:t>
            </a:r>
            <a:endParaRPr sz="1300">
              <a:solidFill>
                <a:srgbClr val="004D57"/>
              </a:solidFill>
              <a:latin typeface="Fira Code"/>
              <a:ea typeface="Fira Code"/>
              <a:cs typeface="Fira Code"/>
              <a:sym typeface="Fira Code"/>
            </a:endParaRPr>
          </a:p>
          <a:p>
            <a:pPr indent="0" lvl="0" marL="0" rtl="0" algn="l">
              <a:lnSpc>
                <a:spcPct val="115000"/>
              </a:lnSpc>
              <a:spcBef>
                <a:spcPts val="0"/>
              </a:spcBef>
              <a:spcAft>
                <a:spcPts val="0"/>
              </a:spcAft>
              <a:buNone/>
            </a:pPr>
            <a:r>
              <a:t/>
            </a:r>
            <a:endParaRPr sz="1300">
              <a:solidFill>
                <a:srgbClr val="005661"/>
              </a:solidFill>
              <a:latin typeface="Fira Code"/>
              <a:ea typeface="Fira Code"/>
              <a:cs typeface="Fira Code"/>
              <a:sym typeface="Fira Code"/>
            </a:endParaRPr>
          </a:p>
          <a:p>
            <a:pPr indent="0" lvl="0" marL="0" rtl="0" algn="l">
              <a:lnSpc>
                <a:spcPct val="115000"/>
              </a:lnSpc>
              <a:spcBef>
                <a:spcPts val="0"/>
              </a:spcBef>
              <a:spcAft>
                <a:spcPts val="0"/>
              </a:spcAft>
              <a:buNone/>
            </a:pPr>
            <a:r>
              <a:rPr lang="zh-CN" sz="1300">
                <a:solidFill>
                  <a:srgbClr val="E64100"/>
                </a:solidFill>
                <a:latin typeface="Fira Code"/>
                <a:ea typeface="Fira Code"/>
                <a:cs typeface="Fira Code"/>
                <a:sym typeface="Fira Code"/>
              </a:rPr>
              <a:t>FU_div</a:t>
            </a:r>
            <a:r>
              <a:rPr lang="zh-CN" sz="1300">
                <a:solidFill>
                  <a:srgbClr val="005661"/>
                </a:solidFill>
                <a:latin typeface="Fira Code"/>
                <a:ea typeface="Fira Code"/>
                <a:cs typeface="Fira Code"/>
                <a:sym typeface="Fira Code"/>
              </a:rPr>
              <a:t> </a:t>
            </a:r>
            <a:r>
              <a:rPr lang="zh-CN" sz="1300">
                <a:solidFill>
                  <a:srgbClr val="E64100"/>
                </a:solidFill>
                <a:latin typeface="Fira Code"/>
                <a:ea typeface="Fira Code"/>
                <a:cs typeface="Fira Code"/>
                <a:sym typeface="Fira Code"/>
              </a:rPr>
              <a:t>du</a:t>
            </a:r>
            <a:r>
              <a:rPr lang="zh-CN" sz="1300">
                <a:solidFill>
                  <a:srgbClr val="005661"/>
                </a:solidFill>
                <a:latin typeface="Fira Code"/>
                <a:ea typeface="Fira Code"/>
                <a:cs typeface="Fira Code"/>
                <a:sym typeface="Fira Code"/>
              </a:rPr>
              <a:t>(...)</a:t>
            </a:r>
            <a:r>
              <a:rPr lang="zh-CN" sz="1300">
                <a:solidFill>
                  <a:srgbClr val="004D57"/>
                </a:solidFill>
                <a:latin typeface="Fira Code"/>
                <a:ea typeface="Fira Code"/>
                <a:cs typeface="Fira Code"/>
                <a:sym typeface="Fira Code"/>
              </a:rPr>
              <a:t>;</a:t>
            </a:r>
            <a:endParaRPr sz="1300">
              <a:solidFill>
                <a:srgbClr val="004D57"/>
              </a:solidFill>
              <a:latin typeface="Fira Code"/>
              <a:ea typeface="Fira Code"/>
              <a:cs typeface="Fira Code"/>
              <a:sym typeface="Fira Code"/>
            </a:endParaRPr>
          </a:p>
          <a:p>
            <a:pPr indent="0" lvl="0" marL="0" rtl="0" algn="l">
              <a:lnSpc>
                <a:spcPct val="115000"/>
              </a:lnSpc>
              <a:spcBef>
                <a:spcPts val="0"/>
              </a:spcBef>
              <a:spcAft>
                <a:spcPts val="0"/>
              </a:spcAft>
              <a:buNone/>
            </a:pPr>
            <a:r>
              <a:t/>
            </a:r>
            <a:endParaRPr sz="1300">
              <a:solidFill>
                <a:srgbClr val="005661"/>
              </a:solidFill>
              <a:latin typeface="Fira Code"/>
              <a:ea typeface="Fira Code"/>
              <a:cs typeface="Fira Code"/>
              <a:sym typeface="Fira Code"/>
            </a:endParaRPr>
          </a:p>
          <a:p>
            <a:pPr indent="0" lvl="0" marL="0" rtl="0" algn="l">
              <a:lnSpc>
                <a:spcPct val="115000"/>
              </a:lnSpc>
              <a:spcBef>
                <a:spcPts val="0"/>
              </a:spcBef>
              <a:spcAft>
                <a:spcPts val="0"/>
              </a:spcAft>
              <a:buNone/>
            </a:pPr>
            <a:r>
              <a:rPr lang="zh-CN" sz="1300">
                <a:solidFill>
                  <a:srgbClr val="E64100"/>
                </a:solidFill>
                <a:latin typeface="Fira Code"/>
                <a:ea typeface="Fira Code"/>
                <a:cs typeface="Fira Code"/>
                <a:sym typeface="Fira Code"/>
              </a:rPr>
              <a:t>FU_jump</a:t>
            </a:r>
            <a:r>
              <a:rPr lang="zh-CN" sz="1300">
                <a:solidFill>
                  <a:srgbClr val="005661"/>
                </a:solidFill>
                <a:latin typeface="Fira Code"/>
                <a:ea typeface="Fira Code"/>
                <a:cs typeface="Fira Code"/>
                <a:sym typeface="Fira Code"/>
              </a:rPr>
              <a:t> </a:t>
            </a:r>
            <a:r>
              <a:rPr lang="zh-CN" sz="1300">
                <a:solidFill>
                  <a:srgbClr val="E64100"/>
                </a:solidFill>
                <a:latin typeface="Fira Code"/>
                <a:ea typeface="Fira Code"/>
                <a:cs typeface="Fira Code"/>
                <a:sym typeface="Fira Code"/>
              </a:rPr>
              <a:t>ju</a:t>
            </a:r>
            <a:r>
              <a:rPr lang="zh-CN" sz="1300">
                <a:solidFill>
                  <a:srgbClr val="005661"/>
                </a:solidFill>
                <a:latin typeface="Fira Code"/>
                <a:ea typeface="Fira Code"/>
                <a:cs typeface="Fira Code"/>
                <a:sym typeface="Fira Code"/>
              </a:rPr>
              <a:t>(...)</a:t>
            </a:r>
            <a:r>
              <a:rPr lang="zh-CN" sz="1300">
                <a:solidFill>
                  <a:srgbClr val="004D57"/>
                </a:solidFill>
                <a:latin typeface="Fira Code"/>
                <a:ea typeface="Fira Code"/>
                <a:cs typeface="Fira Code"/>
                <a:sym typeface="Fira Code"/>
              </a:rPr>
              <a:t>;</a:t>
            </a:r>
            <a:endParaRPr sz="1300">
              <a:solidFill>
                <a:srgbClr val="004D57"/>
              </a:solidFill>
              <a:latin typeface="Fira Code"/>
              <a:ea typeface="Fira Code"/>
              <a:cs typeface="Fira Code"/>
              <a:sym typeface="Fira Code"/>
            </a:endParaRPr>
          </a:p>
          <a:p>
            <a:pPr indent="0" lvl="0" marL="0" rtl="0" algn="l">
              <a:lnSpc>
                <a:spcPct val="115000"/>
              </a:lnSpc>
              <a:spcBef>
                <a:spcPts val="0"/>
              </a:spcBef>
              <a:spcAft>
                <a:spcPts val="0"/>
              </a:spcAft>
              <a:buNone/>
            </a:pPr>
            <a:r>
              <a:t/>
            </a:r>
            <a:endParaRPr i="1" sz="1300">
              <a:solidFill>
                <a:srgbClr val="8CA6A6"/>
              </a:solidFill>
              <a:latin typeface="Fira Code"/>
              <a:ea typeface="Fira Code"/>
              <a:cs typeface="Fira Code"/>
              <a:sym typeface="Fira Code"/>
            </a:endParaRPr>
          </a:p>
        </p:txBody>
      </p:sp>
      <p:pic>
        <p:nvPicPr>
          <p:cNvPr id="111" name="Google Shape;111;p21"/>
          <p:cNvPicPr preferRelativeResize="0"/>
          <p:nvPr/>
        </p:nvPicPr>
        <p:blipFill rotWithShape="1">
          <a:blip r:embed="rId3">
            <a:alphaModFix/>
          </a:blip>
          <a:srcRect b="929" l="46227" r="11264" t="-930"/>
          <a:stretch/>
        </p:blipFill>
        <p:spPr>
          <a:xfrm>
            <a:off x="6117949" y="187950"/>
            <a:ext cx="3026051" cy="4767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