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46"/>
  </p:notesMasterIdLst>
  <p:handoutMasterIdLst>
    <p:handoutMasterId r:id="rId47"/>
  </p:handoutMasterIdLst>
  <p:sldIdLst>
    <p:sldId id="510" r:id="rId2"/>
    <p:sldId id="338" r:id="rId3"/>
    <p:sldId id="259" r:id="rId4"/>
    <p:sldId id="422" r:id="rId5"/>
    <p:sldId id="261" r:id="rId6"/>
    <p:sldId id="423" r:id="rId7"/>
    <p:sldId id="424" r:id="rId8"/>
    <p:sldId id="425" r:id="rId9"/>
    <p:sldId id="304" r:id="rId10"/>
    <p:sldId id="334" r:id="rId11"/>
    <p:sldId id="426" r:id="rId12"/>
    <p:sldId id="428" r:id="rId13"/>
    <p:sldId id="427" r:id="rId14"/>
    <p:sldId id="429" r:id="rId15"/>
    <p:sldId id="430" r:id="rId16"/>
    <p:sldId id="526" r:id="rId17"/>
    <p:sldId id="431" r:id="rId18"/>
    <p:sldId id="432" r:id="rId19"/>
    <p:sldId id="433" r:id="rId20"/>
    <p:sldId id="434" r:id="rId21"/>
    <p:sldId id="436" r:id="rId22"/>
    <p:sldId id="435" r:id="rId23"/>
    <p:sldId id="437" r:id="rId24"/>
    <p:sldId id="465" r:id="rId25"/>
    <p:sldId id="438" r:id="rId26"/>
    <p:sldId id="439" r:id="rId27"/>
    <p:sldId id="440" r:id="rId28"/>
    <p:sldId id="441" r:id="rId29"/>
    <p:sldId id="527" r:id="rId30"/>
    <p:sldId id="332" r:id="rId31"/>
    <p:sldId id="443" r:id="rId32"/>
    <p:sldId id="310" r:id="rId33"/>
    <p:sldId id="444" r:id="rId34"/>
    <p:sldId id="528" r:id="rId35"/>
    <p:sldId id="529" r:id="rId36"/>
    <p:sldId id="445" r:id="rId37"/>
    <p:sldId id="446" r:id="rId38"/>
    <p:sldId id="447" r:id="rId39"/>
    <p:sldId id="530" r:id="rId40"/>
    <p:sldId id="514" r:id="rId41"/>
    <p:sldId id="531" r:id="rId42"/>
    <p:sldId id="265" r:id="rId43"/>
    <p:sldId id="517" r:id="rId44"/>
    <p:sldId id="525" r:id="rId45"/>
  </p:sldIdLst>
  <p:sldSz cx="9144000" cy="5143500" type="screen16x9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91942" autoAdjust="0"/>
  </p:normalViewPr>
  <p:slideViewPr>
    <p:cSldViewPr>
      <p:cViewPr varScale="1">
        <p:scale>
          <a:sx n="103" d="100"/>
          <a:sy n="103" d="100"/>
        </p:scale>
        <p:origin x="907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43" d="100"/>
          <a:sy n="43" d="100"/>
        </p:scale>
        <p:origin x="-1522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6.xml"/><Relationship Id="rId3" Type="http://schemas.openxmlformats.org/officeDocument/2006/relationships/slide" Target="slides/slide6.xml"/><Relationship Id="rId21" Type="http://schemas.openxmlformats.org/officeDocument/2006/relationships/slide" Target="slides/slide27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2.xml"/><Relationship Id="rId25" Type="http://schemas.openxmlformats.org/officeDocument/2006/relationships/slide" Target="slides/slide35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0" Type="http://schemas.openxmlformats.org/officeDocument/2006/relationships/slide" Target="slides/slide26.xml"/><Relationship Id="rId29" Type="http://schemas.openxmlformats.org/officeDocument/2006/relationships/slide" Target="slides/slide39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4.xml"/><Relationship Id="rId32" Type="http://schemas.openxmlformats.org/officeDocument/2006/relationships/slide" Target="slides/slide42.xml"/><Relationship Id="rId5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33.xml"/><Relationship Id="rId28" Type="http://schemas.openxmlformats.org/officeDocument/2006/relationships/slide" Target="slides/slide38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31" Type="http://schemas.openxmlformats.org/officeDocument/2006/relationships/slide" Target="slides/slide41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32.xml"/><Relationship Id="rId27" Type="http://schemas.openxmlformats.org/officeDocument/2006/relationships/slide" Target="slides/slide37.xml"/><Relationship Id="rId30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6E02737-9EDC-486B-9FA2-7BA88369F459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843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2DF634E1-86B7-472B-997F-758D89A647D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7461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570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6729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</a:p>
          <a:p>
            <a:r>
              <a:rPr lang="en-US"/>
              <a:t>X-axis is time</a:t>
            </a:r>
          </a:p>
          <a:p>
            <a:r>
              <a:rPr lang="en-US"/>
              <a:t>Latency</a:t>
            </a:r>
          </a:p>
          <a:p>
            <a:r>
              <a:rPr lang="en-US"/>
              <a:t>Cliché: </a:t>
            </a:r>
          </a:p>
          <a:p>
            <a:r>
              <a:rPr lang="en-US"/>
              <a:t>Not e that x86 didn’t have cache on chip until 1989</a:t>
            </a:r>
          </a:p>
        </p:txBody>
      </p:sp>
      <p:sp>
        <p:nvSpPr>
          <p:cNvPr id="75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143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57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664050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1736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00308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0" rIns="90480"/>
          <a:lstStyle/>
          <a:p>
            <a:r>
              <a:rPr lang="en-US"/>
              <a:t>1st generation</a:t>
            </a:r>
          </a:p>
          <a:p>
            <a:r>
              <a:rPr lang="en-US"/>
              <a:t>Latency 1/2</a:t>
            </a:r>
          </a:p>
          <a:p>
            <a:r>
              <a:rPr lang="en-US"/>
              <a:t>but Clock rate 3X and IPC is 3X</a:t>
            </a:r>
          </a:p>
          <a:p>
            <a:endParaRPr lang="en-US"/>
          </a:p>
          <a:p>
            <a:r>
              <a:rPr lang="en-US"/>
              <a:t>Now move to other 1/2 of industry</a:t>
            </a:r>
          </a:p>
        </p:txBody>
      </p:sp>
      <p:sp>
        <p:nvSpPr>
          <p:cNvPr id="76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206952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39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94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070373"/>
            <a:ext cx="8077200" cy="1207294"/>
          </a:xfrm>
          <a:prstGeom prst="rect">
            <a:avLst/>
          </a:prstGeom>
        </p:spPr>
        <p:txBody>
          <a:bodyPr/>
          <a:lstStyle>
            <a:lvl1pPr>
              <a:defRPr sz="345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581275"/>
            <a:ext cx="6629400" cy="12573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51292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00150"/>
            <a:ext cx="7924800" cy="3314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5174E8-652F-464A-86CA-2D7E6D87BB01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3096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4" y="171450"/>
            <a:ext cx="2084387" cy="4343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171450"/>
            <a:ext cx="6102350" cy="434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02A40D-3D9A-4295-B581-10A83FB7BFF9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1191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00150"/>
            <a:ext cx="7924800" cy="3314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B95CACC-7845-42BC-AEE8-163F5E336AE4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16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7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" y="1168004"/>
            <a:ext cx="4405313" cy="34313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57713" y="1168004"/>
            <a:ext cx="4406900" cy="16585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57713" y="2940844"/>
            <a:ext cx="4406900" cy="1658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4677966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87A1D5F-89AA-4861-9A8F-A92FBC978C42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9179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" y="1168004"/>
            <a:ext cx="8964613" cy="16585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" y="2940844"/>
            <a:ext cx="8964613" cy="1658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4677966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728C8E-C40D-49C5-BFC4-E7E4FC077E51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3964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" y="1168004"/>
            <a:ext cx="8964613" cy="16585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2940844"/>
            <a:ext cx="8964613" cy="1658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4677966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B519F6-644D-4916-8FDA-FF5730D45229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70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71450"/>
            <a:ext cx="7696200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085850"/>
            <a:ext cx="4191000" cy="3600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91000" cy="3600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7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05576"/>
            <a:ext cx="7924800" cy="33147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54750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191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0"/>
            <a:ext cx="3886200" cy="33147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3886200" cy="33147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FC5E9DE-D0B3-4EB0-8CD3-FB7D2A852850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39844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5488EC-B46F-44F8-A643-C3A633354705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362747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6EC956-56AF-4FC0-ACF2-3C0EFE554EC0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29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6E6C9C3-7A40-4267-82C7-1EDB0EDFDA9F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4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04526D-1F8F-4250-AB93-32D1B9D97919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6309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D6ED9F-FCD0-4CFD-9024-632B184325E7}" type="datetime10">
              <a:rPr lang="zh-CN" altLang="en-US" smtClean="0"/>
              <a:t>12:14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ZJU_Computer Architecture_pipelining_jxh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8762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467544" y="164107"/>
            <a:ext cx="3713932" cy="413296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7474"/>
            <a:ext cx="864096" cy="4899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95700" y="164109"/>
            <a:ext cx="5328592" cy="413296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31804" y="543114"/>
            <a:ext cx="4392488" cy="3429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1629" y="174216"/>
            <a:ext cx="7903790" cy="3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51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3" y="596437"/>
            <a:ext cx="868724" cy="7754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761660"/>
            <a:ext cx="9144000" cy="124213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143004" y="2058591"/>
            <a:ext cx="6346031" cy="6477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15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4454334" y="3003798"/>
            <a:ext cx="235332" cy="162018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0" y="1670258"/>
            <a:ext cx="9143999" cy="3429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363713" y="3494476"/>
            <a:ext cx="2416579" cy="141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4256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41480"/>
            <a:ext cx="6702499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sz="1800" dirty="0"/>
              <a:t>5.2 Review of the ABCs of Caches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E3C377-3C6D-4B6B-8A52-7AA2CE0C5060}"/>
              </a:ext>
            </a:extLst>
          </p:cNvPr>
          <p:cNvSpPr/>
          <p:nvPr/>
        </p:nvSpPr>
        <p:spPr>
          <a:xfrm>
            <a:off x="1120711" y="686172"/>
            <a:ext cx="21194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dirty="0"/>
              <a:t>36 terms of Cache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D774CCE-7409-4845-9145-FE8C3F41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80466"/>
              </p:ext>
            </p:extLst>
          </p:nvPr>
        </p:nvGraphicFramePr>
        <p:xfrm>
          <a:off x="1468301" y="1030446"/>
          <a:ext cx="6293123" cy="3596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6797">
                  <a:extLst>
                    <a:ext uri="{9D8B030D-6E8A-4147-A177-3AD203B41FA5}">
                      <a16:colId xmlns:a16="http://schemas.microsoft.com/office/drawing/2014/main" val="3236114871"/>
                    </a:ext>
                  </a:extLst>
                </a:gridCol>
                <a:gridCol w="2323615">
                  <a:extLst>
                    <a:ext uri="{9D8B030D-6E8A-4147-A177-3AD203B41FA5}">
                      <a16:colId xmlns:a16="http://schemas.microsoft.com/office/drawing/2014/main" val="112852230"/>
                    </a:ext>
                  </a:extLst>
                </a:gridCol>
                <a:gridCol w="1742711">
                  <a:extLst>
                    <a:ext uri="{9D8B030D-6E8A-4147-A177-3AD203B41FA5}">
                      <a16:colId xmlns:a16="http://schemas.microsoft.com/office/drawing/2014/main" val="1471002979"/>
                    </a:ext>
                  </a:extLst>
                </a:gridCol>
              </a:tblGrid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Cache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full associative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write allocate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4008888519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Virtual memory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dirty bit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unified cache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537393737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Memory stall cycles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block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block offset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381337475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misses per instruction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direct mapped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write back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48834631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Valid bit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data cache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locality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37445617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Block address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hit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address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749785098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Write through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cache miss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357830387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Instruction cache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page fault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miss rate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299640247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random replacememt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index field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cache hit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417639323"/>
                  </a:ext>
                </a:extLst>
              </a:tr>
              <a:tr h="543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Average memory access 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tag field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2645441901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n-way set associative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no-write allocate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miss penalty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381134328"/>
                  </a:ext>
                </a:extLst>
              </a:tr>
              <a:tr h="2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Least-recently used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write buffer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write stall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83365247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771550"/>
            <a:ext cx="7488832" cy="3829050"/>
          </a:xfrm>
          <a:noFill/>
          <a:ln/>
        </p:spPr>
        <p:txBody>
          <a:bodyPr lIns="67866" rIns="67866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500" b="1" dirty="0"/>
              <a:t>Caching</a:t>
            </a:r>
            <a:r>
              <a:rPr lang="en-US" sz="1500" dirty="0"/>
              <a:t> is a general concept used in processors, operating 		      systems, file systems, and applications.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50" dirty="0"/>
              <a:t>There are</a:t>
            </a:r>
            <a:r>
              <a:rPr lang="en-US" sz="1650" dirty="0">
                <a:solidFill>
                  <a:schemeClr val="hlink"/>
                </a:solidFill>
              </a:rPr>
              <a:t> </a:t>
            </a:r>
            <a:r>
              <a:rPr lang="en-US" sz="1650" b="1" dirty="0"/>
              <a:t>Four Questions </a:t>
            </a:r>
            <a:r>
              <a:rPr lang="en-US" sz="1650" dirty="0"/>
              <a:t>for Memory Hierarchy Designers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50" dirty="0"/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chemeClr val="hlink"/>
                </a:solidFill>
              </a:rPr>
              <a:t>Q1</a:t>
            </a:r>
            <a:r>
              <a:rPr lang="en-US" sz="1500" dirty="0"/>
              <a:t>: Where can a block be placed in the upper level? </a:t>
            </a:r>
            <a:r>
              <a:rPr lang="en-US" sz="1500" i="1" dirty="0">
                <a:solidFill>
                  <a:schemeClr val="hlink"/>
                </a:solidFill>
              </a:rPr>
              <a:t>(Block placement)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Fully Associative, Set Associative, Direct Mapped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chemeClr val="hlink"/>
                </a:solidFill>
              </a:rPr>
              <a:t>Q2</a:t>
            </a:r>
            <a:r>
              <a:rPr lang="en-US" sz="1500" dirty="0"/>
              <a:t>: How is a block found if it is in the upper level? </a:t>
            </a:r>
            <a:r>
              <a:rPr lang="en-US" sz="1500" i="1" dirty="0">
                <a:solidFill>
                  <a:schemeClr val="hlink"/>
                </a:solidFill>
              </a:rPr>
              <a:t>(Block identification)</a:t>
            </a: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dirty="0"/>
              <a:t>Tag/Block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chemeClr val="hlink"/>
                </a:solidFill>
              </a:rPr>
              <a:t>Q3</a:t>
            </a:r>
            <a:r>
              <a:rPr lang="en-US" sz="1500" dirty="0"/>
              <a:t>: Which block should be replaced on a miss? </a:t>
            </a:r>
            <a:r>
              <a:rPr lang="en-US" sz="1500" i="1" dirty="0">
                <a:solidFill>
                  <a:schemeClr val="hlink"/>
                </a:solidFill>
              </a:rPr>
              <a:t>(Block replacement)</a:t>
            </a:r>
            <a:endParaRPr lang="en-US" sz="1500" dirty="0"/>
          </a:p>
          <a:p>
            <a:pPr lvl="1">
              <a:lnSpc>
                <a:spcPct val="80000"/>
              </a:lnSpc>
            </a:pPr>
            <a:r>
              <a:rPr lang="en-US" dirty="0"/>
              <a:t>Random, LRU,FIFO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1500" dirty="0">
                <a:solidFill>
                  <a:schemeClr val="hlink"/>
                </a:solidFill>
              </a:rPr>
              <a:t>Q4</a:t>
            </a:r>
            <a:r>
              <a:rPr lang="en-US" sz="1500" dirty="0"/>
              <a:t>: What happens on a write? </a:t>
            </a:r>
            <a:r>
              <a:rPr lang="en-US" sz="1500" i="1" dirty="0">
                <a:solidFill>
                  <a:schemeClr val="hlink"/>
                </a:solidFill>
              </a:rPr>
              <a:t>(Write strategy)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Write Back or Write Through (with Write Buffer)</a:t>
            </a:r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41480"/>
            <a:ext cx="6726256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sz="1800" dirty="0"/>
              <a:t>Four Questions for Memory Hierarchy Designers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8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699542"/>
            <a:ext cx="7689998" cy="3657600"/>
          </a:xfrm>
          <a:noFill/>
          <a:ln/>
        </p:spPr>
        <p:txBody>
          <a:bodyPr lIns="67866" rIns="67866"/>
          <a:lstStyle/>
          <a:p>
            <a:r>
              <a:rPr lang="en-US" altLang="zh-CN" sz="2100" dirty="0">
                <a:ea typeface="宋体" pitchFamily="2" charset="-122"/>
              </a:rPr>
              <a:t>Direct mapped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Block can only go in one place in the cache </a:t>
            </a:r>
          </a:p>
          <a:p>
            <a:pPr algn="ctr">
              <a:buFontTx/>
              <a:buNone/>
            </a:pPr>
            <a:r>
              <a:rPr lang="en-US" altLang="zh-CN" sz="1650" dirty="0">
                <a:ea typeface="宋体" pitchFamily="2" charset="-122"/>
              </a:rPr>
              <a:t>Usually address </a:t>
            </a:r>
            <a:r>
              <a:rPr lang="en-US" altLang="zh-CN" sz="165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1650" dirty="0">
                <a:ea typeface="宋体" pitchFamily="2" charset="-122"/>
              </a:rPr>
              <a:t> Number of blocks in cache</a:t>
            </a:r>
          </a:p>
          <a:p>
            <a:r>
              <a:rPr lang="en-US" altLang="zh-CN" sz="2100" dirty="0">
                <a:solidFill>
                  <a:schemeClr val="hlink"/>
                </a:solidFill>
                <a:ea typeface="宋体" pitchFamily="2" charset="-122"/>
              </a:rPr>
              <a:t>Fully associative </a:t>
            </a:r>
          </a:p>
          <a:p>
            <a:pPr algn="ctr">
              <a:buFontTx/>
              <a:buNone/>
            </a:pPr>
            <a:r>
              <a:rPr lang="en-US" altLang="zh-CN" sz="1650" dirty="0">
                <a:ea typeface="宋体" pitchFamily="2" charset="-122"/>
              </a:rPr>
              <a:t>Block can go anywhere in cache. </a:t>
            </a:r>
          </a:p>
          <a:p>
            <a:r>
              <a:rPr lang="en-US" altLang="zh-CN" sz="2100" dirty="0">
                <a:solidFill>
                  <a:schemeClr val="hlink"/>
                </a:solidFill>
                <a:ea typeface="宋体" pitchFamily="2" charset="-122"/>
              </a:rPr>
              <a:t>Set associative</a:t>
            </a:r>
            <a:r>
              <a:rPr lang="en-US" altLang="zh-CN" sz="21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Block can go in one of a set of places in the cache. 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A set is a group of blocks in the cache.</a:t>
            </a:r>
          </a:p>
          <a:p>
            <a:pPr lvl="1" algn="ctr">
              <a:buFontTx/>
              <a:buNone/>
            </a:pPr>
            <a:r>
              <a:rPr lang="en-US" altLang="zh-CN" sz="1650" dirty="0">
                <a:ea typeface="宋体" pitchFamily="2" charset="-122"/>
              </a:rPr>
              <a:t>Block address </a:t>
            </a:r>
            <a:r>
              <a:rPr lang="en-US" altLang="zh-CN" sz="1650" dirty="0">
                <a:solidFill>
                  <a:schemeClr val="hlink"/>
                </a:solidFill>
                <a:ea typeface="宋体" pitchFamily="2" charset="-122"/>
              </a:rPr>
              <a:t>MOD</a:t>
            </a:r>
            <a:r>
              <a:rPr lang="en-US" altLang="zh-CN" sz="1650" dirty="0">
                <a:ea typeface="宋体" pitchFamily="2" charset="-122"/>
              </a:rPr>
              <a:t> Number of </a:t>
            </a:r>
            <a:r>
              <a:rPr lang="en-US" altLang="zh-CN" sz="1650" i="1" dirty="0">
                <a:ea typeface="宋体" pitchFamily="2" charset="-122"/>
              </a:rPr>
              <a:t>sets</a:t>
            </a:r>
            <a:r>
              <a:rPr lang="en-US" altLang="zh-CN" sz="1650" dirty="0">
                <a:ea typeface="宋体" pitchFamily="2" charset="-122"/>
              </a:rPr>
              <a:t> in the cache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If sets have n blocks, the cache is said to be n-way set associative. </a:t>
            </a:r>
            <a:r>
              <a:rPr lang="en-US" altLang="zh-CN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 </a:t>
            </a:r>
            <a:endParaRPr lang="en-US" dirty="0"/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685925" y="271463"/>
            <a:ext cx="5772150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Q1:</a:t>
            </a:r>
            <a:r>
              <a:rPr lang="en-US" b="0" dirty="0">
                <a:solidFill>
                  <a:srgbClr val="081D58"/>
                </a:solidFill>
                <a:latin typeface="Times New Roman" pitchFamily="18" charset="0"/>
              </a:rPr>
              <a:t> </a:t>
            </a:r>
            <a:r>
              <a:rPr lang="en-US" dirty="0"/>
              <a:t>Block Placement</a:t>
            </a:r>
            <a:br>
              <a:rPr lang="en-US" dirty="0"/>
            </a:br>
            <a:endParaRPr lang="en-US" dirty="0"/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395536" y="4083918"/>
            <a:ext cx="5943600" cy="99257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195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Note that direct mapped is the same as 1-way</a:t>
            </a:r>
            <a:r>
              <a:rPr lang="en-US" altLang="zh-CN" sz="195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95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 associative, and fully associative is m-way</a:t>
            </a:r>
            <a:r>
              <a:rPr lang="en-US" altLang="zh-CN" sz="1950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950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set-associative (for a cache with m blocks).</a:t>
            </a:r>
            <a:r>
              <a:rPr lang="en-US" altLang="zh-CN" sz="1950" dirty="0">
                <a:latin typeface="Comic Sans MS" pitchFamily="66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85750"/>
            <a:ext cx="6745932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Figure5.4 </a:t>
            </a:r>
            <a:r>
              <a:rPr lang="en-US" b="0" dirty="0">
                <a:solidFill>
                  <a:srgbClr val="081D58"/>
                </a:solidFill>
              </a:rPr>
              <a:t> </a:t>
            </a:r>
            <a:r>
              <a:rPr lang="en-US" dirty="0"/>
              <a:t>8-32 Block Placement</a:t>
            </a:r>
            <a:br>
              <a:rPr lang="en-US" dirty="0"/>
            </a:br>
            <a:endParaRPr lang="en-US" dirty="0"/>
          </a:p>
        </p:txBody>
      </p:sp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742950"/>
            <a:ext cx="63436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028700"/>
            <a:ext cx="7575698" cy="3657600"/>
          </a:xfrm>
          <a:noFill/>
          <a:ln/>
        </p:spPr>
        <p:txBody>
          <a:bodyPr lIns="67866" rIns="67866"/>
          <a:lstStyle/>
          <a:p>
            <a:r>
              <a:rPr lang="en-US" dirty="0">
                <a:ea typeface="宋体" pitchFamily="2" charset="-122"/>
              </a:rPr>
              <a:t>Every block has an </a:t>
            </a:r>
            <a:r>
              <a:rPr lang="en-US" b="1" dirty="0">
                <a:ea typeface="宋体" pitchFamily="2" charset="-122"/>
              </a:rPr>
              <a:t>address tag </a:t>
            </a:r>
            <a:r>
              <a:rPr lang="en-US" dirty="0">
                <a:ea typeface="宋体" pitchFamily="2" charset="-122"/>
              </a:rPr>
              <a:t>that stores the main memory address of the data stored in the block.</a:t>
            </a:r>
          </a:p>
          <a:p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When checking the cache, the processor will </a:t>
            </a:r>
            <a:r>
              <a:rPr lang="en-US" b="1" dirty="0">
                <a:ea typeface="宋体" pitchFamily="2" charset="-122"/>
              </a:rPr>
              <a:t>compare</a:t>
            </a:r>
            <a:r>
              <a:rPr lang="en-US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dirty="0">
                <a:ea typeface="宋体" pitchFamily="2" charset="-122"/>
              </a:rPr>
              <a:t>the requested </a:t>
            </a:r>
            <a:r>
              <a:rPr lang="en-US" b="1" dirty="0">
                <a:ea typeface="宋体" pitchFamily="2" charset="-122"/>
              </a:rPr>
              <a:t>memory address to the cache tag</a:t>
            </a:r>
            <a:r>
              <a:rPr lang="en-US" dirty="0">
                <a:ea typeface="宋体" pitchFamily="2" charset="-122"/>
              </a:rPr>
              <a:t> -- if the two are equal, then there is a cache hit and the data is present in the cache</a:t>
            </a:r>
          </a:p>
          <a:p>
            <a:pPr marL="0" indent="0">
              <a:buNone/>
            </a:pPr>
            <a:endParaRPr lang="en-US" dirty="0">
              <a:ea typeface="宋体" pitchFamily="2" charset="-122"/>
            </a:endParaRPr>
          </a:p>
          <a:p>
            <a:r>
              <a:rPr lang="en-US" dirty="0">
                <a:ea typeface="宋体" pitchFamily="2" charset="-122"/>
              </a:rPr>
              <a:t>Often, each cache block also has a </a:t>
            </a:r>
            <a:r>
              <a:rPr lang="en-US" b="1" dirty="0">
                <a:ea typeface="宋体" pitchFamily="2" charset="-122"/>
              </a:rPr>
              <a:t>valid bit </a:t>
            </a:r>
            <a:r>
              <a:rPr lang="en-US" dirty="0">
                <a:ea typeface="宋体" pitchFamily="2" charset="-122"/>
              </a:rPr>
              <a:t>that tells if the contents of the cache block are valid</a:t>
            </a:r>
          </a:p>
          <a:p>
            <a:pPr>
              <a:buFontTx/>
              <a:buNone/>
            </a:pPr>
            <a:endParaRPr lang="en-US" sz="1950" dirty="0">
              <a:ea typeface="宋体" pitchFamily="2" charset="-122"/>
            </a:endParaRP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41480"/>
            <a:ext cx="6702499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Q2: Block Identification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485900"/>
            <a:ext cx="7463680" cy="3371850"/>
          </a:xfrm>
          <a:noFill/>
          <a:ln/>
        </p:spPr>
        <p:txBody>
          <a:bodyPr lIns="67866" rIns="67866"/>
          <a:lstStyle/>
          <a:p>
            <a:pPr>
              <a:lnSpc>
                <a:spcPct val="80000"/>
              </a:lnSpc>
            </a:pPr>
            <a:r>
              <a:rPr lang="en-US" dirty="0">
                <a:ea typeface="宋体" pitchFamily="2" charset="-122"/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chemeClr val="hlink"/>
                </a:solidFill>
              </a:rPr>
              <a:t>Index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81D58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FD0128"/>
                </a:solidFill>
              </a:rPr>
              <a:t>set</a:t>
            </a:r>
            <a:r>
              <a:rPr lang="en-US" sz="1800" dirty="0">
                <a:solidFill>
                  <a:srgbClr val="000000"/>
                </a:solidFill>
              </a:rPr>
              <a:t>, in case of a </a:t>
            </a:r>
            <a:r>
              <a:rPr lang="en-US" sz="1800" dirty="0">
                <a:solidFill>
                  <a:srgbClr val="FD0128"/>
                </a:solidFill>
              </a:rPr>
              <a:t>set-associative cache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FD0128"/>
                </a:solidFill>
              </a:rPr>
              <a:t>block</a:t>
            </a:r>
            <a:r>
              <a:rPr lang="en-US" sz="1800" dirty="0">
                <a:solidFill>
                  <a:srgbClr val="000000"/>
                </a:solidFill>
              </a:rPr>
              <a:t>, in case of a </a:t>
            </a:r>
            <a:r>
              <a:rPr lang="en-US" sz="1800" dirty="0">
                <a:solidFill>
                  <a:srgbClr val="FD0128"/>
                </a:solidFill>
              </a:rPr>
              <a:t>direct-mapped cache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Has as many bits as </a:t>
            </a:r>
            <a:r>
              <a:rPr lang="en-US" sz="1800" dirty="0">
                <a:solidFill>
                  <a:srgbClr val="FD0128"/>
                </a:solidFill>
              </a:rPr>
              <a:t>log2(#sets) </a:t>
            </a:r>
            <a:r>
              <a:rPr lang="en-US" sz="1800" dirty="0">
                <a:solidFill>
                  <a:srgbClr val="000000"/>
                </a:solidFill>
              </a:rPr>
              <a:t>for </a:t>
            </a:r>
            <a:r>
              <a:rPr lang="en-US" sz="1800" dirty="0">
                <a:solidFill>
                  <a:srgbClr val="FD0128"/>
                </a:solidFill>
              </a:rPr>
              <a:t>set-associative caches</a:t>
            </a:r>
            <a:r>
              <a:rPr lang="en-US" sz="1800" dirty="0">
                <a:solidFill>
                  <a:srgbClr val="000000"/>
                </a:solidFill>
              </a:rPr>
              <a:t>, or </a:t>
            </a:r>
            <a:r>
              <a:rPr lang="en-US" sz="1800" dirty="0">
                <a:solidFill>
                  <a:srgbClr val="FD0128"/>
                </a:solidFill>
              </a:rPr>
              <a:t>log2(#blocks) </a:t>
            </a:r>
            <a:r>
              <a:rPr lang="en-US" sz="1800" dirty="0">
                <a:solidFill>
                  <a:srgbClr val="000000"/>
                </a:solidFill>
              </a:rPr>
              <a:t>for </a:t>
            </a:r>
            <a:r>
              <a:rPr lang="en-US" sz="1800" dirty="0">
                <a:solidFill>
                  <a:srgbClr val="FD0128"/>
                </a:solidFill>
              </a:rPr>
              <a:t>direct-mapped caches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Byte Offset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81D58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The byte within the block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Has as many bits as </a:t>
            </a:r>
            <a:r>
              <a:rPr lang="en-US" sz="1800" dirty="0">
                <a:solidFill>
                  <a:srgbClr val="FD0128"/>
                </a:solidFill>
              </a:rPr>
              <a:t>log2(size of block)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Tag</a:t>
            </a:r>
            <a:r>
              <a:rPr lang="en-US" dirty="0">
                <a:solidFill>
                  <a:srgbClr val="000000"/>
                </a:solidFill>
              </a:rPr>
              <a:t> is used to find the matching block within a set or in the cache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Has as many bits as </a:t>
            </a:r>
            <a:r>
              <a:rPr lang="en-US" sz="1800" dirty="0" err="1">
                <a:solidFill>
                  <a:srgbClr val="FD0128"/>
                </a:solidFill>
              </a:rPr>
              <a:t>Address_size</a:t>
            </a:r>
            <a:r>
              <a:rPr lang="en-US" sz="1800" dirty="0">
                <a:solidFill>
                  <a:srgbClr val="FD0128"/>
                </a:solidFill>
              </a:rPr>
              <a:t> – </a:t>
            </a:r>
            <a:r>
              <a:rPr lang="en-US" sz="1800" dirty="0" err="1">
                <a:solidFill>
                  <a:srgbClr val="FD0128"/>
                </a:solidFill>
              </a:rPr>
              <a:t>Index_size</a:t>
            </a:r>
            <a:r>
              <a:rPr lang="en-US" sz="1800" dirty="0">
                <a:solidFill>
                  <a:srgbClr val="FD0128"/>
                </a:solidFill>
              </a:rPr>
              <a:t> – </a:t>
            </a:r>
            <a:r>
              <a:rPr lang="en-US" sz="1800" dirty="0" err="1">
                <a:solidFill>
                  <a:srgbClr val="FD0128"/>
                </a:solidFill>
              </a:rPr>
              <a:t>Byte_Offset_Size</a:t>
            </a:r>
            <a:endParaRPr lang="en-US" sz="1800" dirty="0">
              <a:solidFill>
                <a:srgbClr val="FD0128"/>
              </a:solidFill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14300"/>
            <a:ext cx="6774507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The Format of the Physical Address</a:t>
            </a:r>
          </a:p>
        </p:txBody>
      </p:sp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914401"/>
            <a:ext cx="3857625" cy="75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23678"/>
            <a:ext cx="6572250" cy="1682353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8E37235-893B-7E34-0D75-BED8456E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E2C58EA6-B333-849C-014A-D7CE252E2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535" y="771550"/>
            <a:ext cx="7463680" cy="3371850"/>
          </a:xfrm>
          <a:noFill/>
          <a:ln/>
        </p:spPr>
        <p:txBody>
          <a:bodyPr lIns="67866" rIns="67866"/>
          <a:lstStyle/>
          <a:p>
            <a:pPr>
              <a:lnSpc>
                <a:spcPct val="80000"/>
              </a:lnSpc>
            </a:pPr>
            <a:r>
              <a:rPr lang="en-US" dirty="0">
                <a:ea typeface="宋体" pitchFamily="2" charset="-122"/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chemeClr val="hlink"/>
                </a:solidFill>
              </a:rPr>
              <a:t>Index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81D58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FD0128"/>
                </a:solidFill>
              </a:rPr>
              <a:t>set</a:t>
            </a:r>
            <a:r>
              <a:rPr lang="en-US" sz="1800" dirty="0">
                <a:solidFill>
                  <a:srgbClr val="000000"/>
                </a:solidFill>
              </a:rPr>
              <a:t>, in case of a </a:t>
            </a:r>
            <a:r>
              <a:rPr lang="en-US" sz="1800" dirty="0">
                <a:solidFill>
                  <a:srgbClr val="FD0128"/>
                </a:solidFill>
              </a:rPr>
              <a:t>set-associative cache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The </a:t>
            </a:r>
            <a:r>
              <a:rPr lang="en-US" sz="1800" dirty="0">
                <a:solidFill>
                  <a:srgbClr val="FD0128"/>
                </a:solidFill>
              </a:rPr>
              <a:t>block</a:t>
            </a:r>
            <a:r>
              <a:rPr lang="en-US" sz="1800" dirty="0">
                <a:solidFill>
                  <a:srgbClr val="000000"/>
                </a:solidFill>
              </a:rPr>
              <a:t>, in case of a </a:t>
            </a:r>
            <a:r>
              <a:rPr lang="en-US" sz="1800" dirty="0">
                <a:solidFill>
                  <a:srgbClr val="FD0128"/>
                </a:solidFill>
              </a:rPr>
              <a:t>direct-mapped cache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Has as many bits as </a:t>
            </a:r>
            <a:r>
              <a:rPr lang="en-US" sz="1800" dirty="0">
                <a:solidFill>
                  <a:srgbClr val="FD0128"/>
                </a:solidFill>
              </a:rPr>
              <a:t>log2(#sets) </a:t>
            </a:r>
            <a:r>
              <a:rPr lang="en-US" sz="1800" dirty="0">
                <a:solidFill>
                  <a:srgbClr val="000000"/>
                </a:solidFill>
              </a:rPr>
              <a:t>for </a:t>
            </a:r>
            <a:r>
              <a:rPr lang="en-US" sz="1800" dirty="0">
                <a:solidFill>
                  <a:srgbClr val="FD0128"/>
                </a:solidFill>
              </a:rPr>
              <a:t>set-associative caches</a:t>
            </a:r>
            <a:r>
              <a:rPr lang="en-US" sz="1800" dirty="0">
                <a:solidFill>
                  <a:srgbClr val="000000"/>
                </a:solidFill>
              </a:rPr>
              <a:t>, or </a:t>
            </a:r>
            <a:r>
              <a:rPr lang="en-US" sz="1800" dirty="0">
                <a:solidFill>
                  <a:srgbClr val="FD0128"/>
                </a:solidFill>
              </a:rPr>
              <a:t>log2(#blocks) </a:t>
            </a:r>
            <a:r>
              <a:rPr lang="en-US" sz="1800" dirty="0">
                <a:solidFill>
                  <a:srgbClr val="000000"/>
                </a:solidFill>
              </a:rPr>
              <a:t>for </a:t>
            </a:r>
            <a:r>
              <a:rPr lang="en-US" sz="1800" dirty="0">
                <a:solidFill>
                  <a:srgbClr val="FD0128"/>
                </a:solidFill>
              </a:rPr>
              <a:t>direct-mapped caches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Byte Offset</a:t>
            </a:r>
            <a:r>
              <a:rPr lang="en-US" dirty="0">
                <a:solidFill>
                  <a:srgbClr val="000000"/>
                </a:solidFill>
              </a:rPr>
              <a:t> field selects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81D58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The byte within the block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Has as many bits as </a:t>
            </a:r>
            <a:r>
              <a:rPr lang="en-US" sz="1800" dirty="0">
                <a:solidFill>
                  <a:srgbClr val="FD0128"/>
                </a:solidFill>
              </a:rPr>
              <a:t>log2(size of block)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chemeClr val="hlink"/>
                </a:solidFill>
              </a:rPr>
              <a:t>Tag</a:t>
            </a:r>
            <a:r>
              <a:rPr lang="en-US" dirty="0">
                <a:solidFill>
                  <a:srgbClr val="000000"/>
                </a:solidFill>
              </a:rPr>
              <a:t> is used to find the matching block within a set or in the cache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Has as many bits as </a:t>
            </a:r>
            <a:r>
              <a:rPr lang="en-US" sz="1800" dirty="0" err="1">
                <a:solidFill>
                  <a:srgbClr val="FD0128"/>
                </a:solidFill>
              </a:rPr>
              <a:t>Address_size</a:t>
            </a:r>
            <a:r>
              <a:rPr lang="en-US" sz="1800" dirty="0">
                <a:solidFill>
                  <a:srgbClr val="FD0128"/>
                </a:solidFill>
              </a:rPr>
              <a:t> – </a:t>
            </a:r>
            <a:r>
              <a:rPr lang="en-US" sz="1800" dirty="0" err="1">
                <a:solidFill>
                  <a:srgbClr val="FD0128"/>
                </a:solidFill>
              </a:rPr>
              <a:t>Index_size</a:t>
            </a:r>
            <a:r>
              <a:rPr lang="en-US" sz="1800" dirty="0">
                <a:solidFill>
                  <a:srgbClr val="FD0128"/>
                </a:solidFill>
              </a:rPr>
              <a:t> – </a:t>
            </a:r>
            <a:r>
              <a:rPr lang="en-US" sz="1800" dirty="0" err="1">
                <a:solidFill>
                  <a:srgbClr val="FD0128"/>
                </a:solidFill>
              </a:rPr>
              <a:t>Byte_Offset_Size</a:t>
            </a:r>
            <a:endParaRPr lang="en-US" sz="1800" dirty="0">
              <a:solidFill>
                <a:srgbClr val="FD0128"/>
              </a:solidFill>
            </a:endParaRPr>
          </a:p>
        </p:txBody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7BCEBDD4-BBE4-0C05-B3F2-188C8EE8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114300"/>
            <a:ext cx="6774507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The Format of the Physical Address</a:t>
            </a:r>
          </a:p>
        </p:txBody>
      </p:sp>
      <p:pic>
        <p:nvPicPr>
          <p:cNvPr id="771076" name="Picture 4">
            <a:extLst>
              <a:ext uri="{FF2B5EF4-FFF2-40B4-BE49-F238E27FC236}">
                <a16:creationId xmlns:a16="http://schemas.microsoft.com/office/drawing/2014/main" id="{19C32366-D2F7-DBFC-4B2E-D4C8D9658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06" y="1995686"/>
            <a:ext cx="3857625" cy="75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1077" name="Picture 5">
            <a:extLst>
              <a:ext uri="{FF2B5EF4-FFF2-40B4-BE49-F238E27FC236}">
                <a16:creationId xmlns:a16="http://schemas.microsoft.com/office/drawing/2014/main" id="{A03546F3-F636-891B-CFCB-004C3ED32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58217"/>
            <a:ext cx="5688632" cy="1456166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2778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1428750" y="1200150"/>
            <a:ext cx="6343650" cy="742950"/>
          </a:xfrm>
          <a:ln/>
        </p:spPr>
        <p:txBody>
          <a:bodyPr lIns="67866" rIns="67866"/>
          <a:lstStyle/>
          <a:p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141480"/>
            <a:ext cx="8341010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pPr algn="l"/>
            <a:r>
              <a:rPr lang="en-US" sz="1950" dirty="0"/>
              <a:t>Direct-mapped Cache Example (1-word Blocks)</a:t>
            </a:r>
          </a:p>
        </p:txBody>
      </p:sp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69" y="655830"/>
            <a:ext cx="7189431" cy="4053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idx="1"/>
          </p:nvPr>
        </p:nvSpPr>
        <p:spPr>
          <a:xfrm>
            <a:off x="1428750" y="628650"/>
            <a:ext cx="6343650" cy="742950"/>
          </a:xfrm>
          <a:noFill/>
          <a:ln/>
        </p:spPr>
        <p:txBody>
          <a:bodyPr lIns="67866" rIns="67866"/>
          <a:lstStyle/>
          <a:p>
            <a:r>
              <a:rPr lang="en-US" sz="1650">
                <a:solidFill>
                  <a:srgbClr val="000000"/>
                </a:solidFill>
                <a:latin typeface="Times New Roman" pitchFamily="18" charset="0"/>
              </a:rPr>
              <a:t>Assume cache has 4 blocks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827584" y="115755"/>
            <a:ext cx="6997148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pPr algn="l"/>
            <a:r>
              <a:rPr lang="en-US" sz="1950" dirty="0"/>
              <a:t>Fully-Associative Cache example (1-word Blocks)</a:t>
            </a:r>
          </a:p>
        </p:txBody>
      </p:sp>
      <p:pic>
        <p:nvPicPr>
          <p:cNvPr id="773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00125"/>
            <a:ext cx="6572250" cy="395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idx="1"/>
          </p:nvPr>
        </p:nvSpPr>
        <p:spPr>
          <a:xfrm>
            <a:off x="827584" y="628650"/>
            <a:ext cx="7545982" cy="742950"/>
          </a:xfrm>
          <a:noFill/>
          <a:ln/>
        </p:spPr>
        <p:txBody>
          <a:bodyPr lIns="67866" rIns="67866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50" dirty="0">
                <a:solidFill>
                  <a:srgbClr val="000000"/>
                </a:solidFill>
                <a:latin typeface="Times New Roman" pitchFamily="18" charset="0"/>
              </a:rPr>
              <a:t>Assume cache has 4 blocks and each block is 1 word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50" dirty="0">
                <a:solidFill>
                  <a:srgbClr val="000000"/>
                </a:solidFill>
                <a:latin typeface="Times New Roman" pitchFamily="18" charset="0"/>
              </a:rPr>
              <a:t>2 blocks per set, hence 2 sets per cache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827584" y="114300"/>
            <a:ext cx="6997148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sz="1950" dirty="0"/>
              <a:t>2-Way Set-Associative Cache</a:t>
            </a:r>
          </a:p>
        </p:txBody>
      </p:sp>
      <p:graphicFrame>
        <p:nvGraphicFramePr>
          <p:cNvPr id="774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01055"/>
              </p:ext>
            </p:extLst>
          </p:nvPr>
        </p:nvGraphicFramePr>
        <p:xfrm>
          <a:off x="1804515" y="1275606"/>
          <a:ext cx="5534969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7811590" imgH="5180952" progId="Paint.Picture">
                  <p:embed/>
                </p:oleObj>
              </mc:Choice>
              <mc:Fallback>
                <p:oleObj name="BMP 图像" r:id="rId2" imgW="7811590" imgH="5180952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515" y="1275606"/>
                        <a:ext cx="5534969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Architecture</a:t>
            </a:r>
          </a:p>
        </p:txBody>
      </p:sp>
      <p:sp>
        <p:nvSpPr>
          <p:cNvPr id="6666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7429500" y="0"/>
            <a:ext cx="571500" cy="57150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661629" y="672703"/>
            <a:ext cx="7972416" cy="3798094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68580" tIns="34290" rIns="68580" bIns="34290" rtlCol="0" anchor="ctr">
            <a:noAutofit/>
          </a:bodyPr>
          <a:lstStyle/>
          <a:p>
            <a:pPr algn="l"/>
            <a:r>
              <a:rPr lang="en-US" altLang="zh-CN" dirty="0">
                <a:latin typeface="+mj-lt"/>
                <a:ea typeface="+mj-ea"/>
                <a:cs typeface="+mj-cs"/>
              </a:rPr>
              <a:t>Chapter 5 Memory - Hierarchy Design</a:t>
            </a:r>
          </a:p>
          <a:p>
            <a:pPr algn="l"/>
            <a:endParaRPr lang="en-US" altLang="zh-CN" sz="1500" dirty="0">
              <a:latin typeface="+mj-lt"/>
              <a:ea typeface="+mj-ea"/>
              <a:cs typeface="+mj-cs"/>
            </a:endParaRPr>
          </a:p>
          <a:p>
            <a:pPr algn="l"/>
            <a:endParaRPr lang="en-US" altLang="zh-CN" sz="1500" dirty="0">
              <a:latin typeface="+mj-lt"/>
              <a:ea typeface="+mj-ea"/>
              <a:cs typeface="+mj-cs"/>
            </a:endParaRP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5.1	Introduction 				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5.2	Review of the ABCs of Caches 	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5.3	Cache Performance 			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5.4	Reducing Cache Miss Penalty 	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5.5	Reducing Miss Rate 			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5.6	Reducing Cache Miss Penalty or Miss Rate via Parallelism 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5.7	Reducing Hit Time 			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5.8	Main Memory and Organizations for Improving Performance 	</a:t>
            </a:r>
          </a:p>
          <a:p>
            <a:pPr algn="l"/>
            <a:r>
              <a:rPr lang="en-US" altLang="zh-CN" sz="1500" dirty="0">
                <a:latin typeface="+mj-lt"/>
                <a:ea typeface="+mj-ea"/>
                <a:cs typeface="+mj-cs"/>
              </a:rPr>
              <a:t>5.9	Memory Technology			</a:t>
            </a: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5657850" y="4686300"/>
            <a:ext cx="2228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1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pPr algn="r" eaLnBrk="1" hangingPunct="1">
                <a:spcBef>
                  <a:spcPct val="50000"/>
                </a:spcBef>
              </a:pPr>
              <a:t>2</a:t>
            </a:fld>
            <a:endParaRPr lang="en-US" altLang="zh-CN" sz="15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628650"/>
            <a:ext cx="7461398" cy="857250"/>
          </a:xfrm>
          <a:noFill/>
          <a:ln/>
        </p:spPr>
        <p:txBody>
          <a:bodyPr lIns="67866" rIns="67866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350" dirty="0">
                <a:solidFill>
                  <a:srgbClr val="000000"/>
                </a:solidFill>
              </a:rPr>
              <a:t>In a direct-mapped cache, there is only one block that can be replaced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350" dirty="0">
                <a:solidFill>
                  <a:srgbClr val="000000"/>
                </a:solidFill>
              </a:rPr>
              <a:t>In set-associative and fully-associative caches, there are N blocks (where N is the degree of associativity</a:t>
            </a: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755576" y="114300"/>
            <a:ext cx="7072285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sz="1950" dirty="0"/>
              <a:t>Q3: Block </a:t>
            </a:r>
            <a:r>
              <a:rPr lang="en-US" dirty="0"/>
              <a:t>Replacement</a:t>
            </a:r>
          </a:p>
        </p:txBody>
      </p:sp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71600"/>
            <a:ext cx="6629400" cy="348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800100"/>
            <a:ext cx="7639794" cy="4343400"/>
          </a:xfrm>
          <a:noFill/>
          <a:ln/>
        </p:spPr>
        <p:txBody>
          <a:bodyPr lIns="67866" rIns="67866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</a:rPr>
              <a:t>Several different replacement policies can be used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Random replacement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randomly pick any block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500" dirty="0">
                <a:solidFill>
                  <a:srgbClr val="081D58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Easy to implement in hardware, just requires a random number generator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</a:rPr>
              <a:t>Spreads allocation uniformly across cache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</a:rPr>
              <a:t>May evict a block that is about to be accessed</a:t>
            </a:r>
          </a:p>
          <a:p>
            <a:pPr marL="685800" lvl="2" indent="0">
              <a:spcBef>
                <a:spcPct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Least-recently used (LRU)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en-US" i="1" dirty="0">
                <a:solidFill>
                  <a:srgbClr val="000000"/>
                </a:solidFill>
              </a:rPr>
              <a:t>pick the block in the set which was least recently accessed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</a:rPr>
              <a:t>Assumed more recently accessed blocks more likely to be referenced again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1500" dirty="0">
                <a:solidFill>
                  <a:srgbClr val="000000"/>
                </a:solidFill>
                <a:ea typeface="宋体" pitchFamily="2" charset="-122"/>
              </a:rPr>
              <a:t>This requires extra bits in the cache to keep track of accesses.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b="0" dirty="0">
              <a:solidFill>
                <a:srgbClr val="FD0128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FD0128"/>
                </a:solidFill>
              </a:rPr>
              <a:t>First </a:t>
            </a:r>
            <a:r>
              <a:rPr lang="en-US" b="0" dirty="0" err="1">
                <a:solidFill>
                  <a:srgbClr val="FD0128"/>
                </a:solidFill>
              </a:rPr>
              <a:t>in,first</a:t>
            </a:r>
            <a:r>
              <a:rPr lang="en-US" b="0" dirty="0">
                <a:solidFill>
                  <a:srgbClr val="FD0128"/>
                </a:solidFill>
              </a:rPr>
              <a:t> out(FIFO)</a:t>
            </a:r>
            <a:r>
              <a:rPr lang="en-US" b="0" i="1" dirty="0">
                <a:solidFill>
                  <a:srgbClr val="000000"/>
                </a:solidFill>
              </a:rPr>
              <a:t>-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Choose a block from the set </a:t>
            </a:r>
            <a:r>
              <a:rPr lang="en-US" i="1" dirty="0">
                <a:solidFill>
                  <a:srgbClr val="000000"/>
                </a:solidFill>
              </a:rPr>
              <a:t>which was first came into the cache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27185"/>
            <a:ext cx="7145982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sz="1950" dirty="0"/>
              <a:t>Strategy of block Replacement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800100"/>
            <a:ext cx="7689998" cy="4114800"/>
          </a:xfrm>
          <a:noFill/>
          <a:ln/>
        </p:spPr>
        <p:txBody>
          <a:bodyPr lIns="67866" rIns="67866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</a:rPr>
              <a:t>When data is written into the cache (on a store), is the data also written to main memory?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write-through cache</a:t>
            </a:r>
          </a:p>
          <a:p>
            <a:pPr lvl="2"/>
            <a:r>
              <a:rPr lang="en-US" sz="1200" dirty="0"/>
              <a:t>Can always discard cached data - most up-to-date data is in memory</a:t>
            </a:r>
          </a:p>
          <a:p>
            <a:pPr lvl="2"/>
            <a:r>
              <a:rPr lang="en-US" sz="1200" dirty="0"/>
              <a:t>Cache control bit: only a </a:t>
            </a:r>
            <a:r>
              <a:rPr lang="en-US" sz="1200" i="1" dirty="0"/>
              <a:t>valid</a:t>
            </a:r>
            <a:r>
              <a:rPr lang="en-US" sz="1200" dirty="0"/>
              <a:t> bit</a:t>
            </a:r>
          </a:p>
          <a:p>
            <a:pPr lvl="2"/>
            <a:r>
              <a:rPr lang="en-US" sz="1200" dirty="0"/>
              <a:t>memory (or other processors) always have latest data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b="0" dirty="0">
                <a:solidFill>
                  <a:srgbClr val="000000"/>
                </a:solidFill>
              </a:rPr>
              <a:t>If the data is NOT written to memory, the cache is called a </a:t>
            </a:r>
            <a:r>
              <a:rPr lang="en-US" i="1" dirty="0">
                <a:solidFill>
                  <a:srgbClr val="D00E30"/>
                </a:solidFill>
              </a:rPr>
              <a:t>write-back cache</a:t>
            </a:r>
          </a:p>
          <a:p>
            <a:pPr lvl="2"/>
            <a:r>
              <a:rPr lang="en-US" sz="1200" dirty="0"/>
              <a:t>Can’t just discard cached data - may have to write it back to memory</a:t>
            </a:r>
          </a:p>
          <a:p>
            <a:pPr lvl="2"/>
            <a:r>
              <a:rPr lang="en-US" sz="1200" dirty="0"/>
              <a:t>Cache control bits: both </a:t>
            </a:r>
            <a:r>
              <a:rPr lang="en-US" sz="1200" i="1" dirty="0"/>
              <a:t>valid</a:t>
            </a:r>
            <a:r>
              <a:rPr lang="en-US" sz="1200" dirty="0"/>
              <a:t> and </a:t>
            </a:r>
            <a:r>
              <a:rPr lang="en-US" sz="1200" i="1" dirty="0"/>
              <a:t>dirty </a:t>
            </a:r>
            <a:r>
              <a:rPr lang="en-US" sz="1200" dirty="0"/>
              <a:t>bits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sz="1200" dirty="0"/>
              <a:t>much lower bandwidth, since data often overwritten multiple times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zh-CN" sz="1650" i="1" dirty="0">
              <a:solidFill>
                <a:srgbClr val="D00E3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350" dirty="0">
                <a:ea typeface="宋体" pitchFamily="2" charset="-122"/>
              </a:rPr>
              <a:t>Write-through adv: Read misses don't result in writes, memory hierarchy is </a:t>
            </a:r>
            <a:r>
              <a:rPr lang="en-US" altLang="zh-CN" sz="1350" b="1" dirty="0">
                <a:ea typeface="宋体" pitchFamily="2" charset="-122"/>
              </a:rPr>
              <a:t>consistent</a:t>
            </a:r>
            <a:r>
              <a:rPr lang="en-US" altLang="zh-CN" sz="1350" dirty="0">
                <a:ea typeface="宋体" pitchFamily="2" charset="-122"/>
              </a:rPr>
              <a:t> and it is simple to implement.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350" dirty="0">
                <a:ea typeface="宋体" pitchFamily="2" charset="-122"/>
              </a:rPr>
              <a:t>Write back adv: Writes occur at speed of cache and main memory bandwidth is smaller when multiple writes occur to the same block. </a:t>
            </a:r>
            <a:endParaRPr lang="en-US" sz="1350" dirty="0">
              <a:ea typeface="宋体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41480"/>
            <a:ext cx="7069156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Q4: Write Strategy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800100"/>
            <a:ext cx="7689998" cy="4114800"/>
          </a:xfrm>
          <a:noFill/>
          <a:ln/>
        </p:spPr>
        <p:txBody>
          <a:bodyPr lIns="67866" rIns="67866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>
                <a:ea typeface="宋体" pitchFamily="2" charset="-122"/>
              </a:rPr>
              <a:t>Write stall </a:t>
            </a:r>
            <a:r>
              <a:rPr lang="en-US" altLang="zh-CN" dirty="0">
                <a:ea typeface="宋体" pitchFamily="2" charset="-122"/>
              </a:rPr>
              <a:t>---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When the CPU must wait for writes to complete during write through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Write buffers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A small cache that can hold a few values waiting to go to main memory.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To avoid stalling on writes, many CPUs use a write buffer.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This buffer helps when writes are clustered.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It does not entirely eliminate stalls since it is possible for the buffer to fill if the burst is larger than the buffer.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b="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41480"/>
            <a:ext cx="7069156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Write stall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71450"/>
            <a:ext cx="7145982" cy="402078"/>
          </a:xfrm>
        </p:spPr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Write buffers</a:t>
            </a:r>
            <a:endParaRPr lang="en-US" sz="1800" dirty="0">
              <a:ea typeface="宋体" pitchFamily="2" charset="-122"/>
            </a:endParaRPr>
          </a:p>
        </p:txBody>
      </p:sp>
      <p:grpSp>
        <p:nvGrpSpPr>
          <p:cNvPr id="807939" name="Group 3"/>
          <p:cNvGrpSpPr>
            <a:grpSpLocks/>
          </p:cNvGrpSpPr>
          <p:nvPr/>
        </p:nvGrpSpPr>
        <p:grpSpPr bwMode="auto">
          <a:xfrm>
            <a:off x="1799109" y="843558"/>
            <a:ext cx="4914900" cy="3559969"/>
            <a:chOff x="960" y="1152"/>
            <a:chExt cx="4128" cy="2990"/>
          </a:xfrm>
        </p:grpSpPr>
        <p:pic>
          <p:nvPicPr>
            <p:cNvPr id="8079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7941" name="Text Box 5"/>
            <p:cNvSpPr txBox="1">
              <a:spLocks noChangeArrowheads="1"/>
            </p:cNvSpPr>
            <p:nvPr/>
          </p:nvSpPr>
          <p:spPr bwMode="auto">
            <a:xfrm>
              <a:off x="3808" y="3079"/>
              <a:ext cx="766" cy="5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write</a:t>
              </a:r>
            </a:p>
            <a:p>
              <a:r>
                <a:rPr lang="en-US">
                  <a:latin typeface="Comic Sans MS" pitchFamily="66" charset="0"/>
                </a:rPr>
                <a:t>buffer</a:t>
              </a:r>
            </a:p>
          </p:txBody>
        </p:sp>
        <p:sp>
          <p:nvSpPr>
            <p:cNvPr id="807942" name="Text Box 6"/>
            <p:cNvSpPr txBox="1">
              <a:spLocks noChangeArrowheads="1"/>
            </p:cNvSpPr>
            <p:nvPr/>
          </p:nvSpPr>
          <p:spPr bwMode="auto">
            <a:xfrm>
              <a:off x="3888" y="1184"/>
              <a:ext cx="541" cy="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CPU</a:t>
              </a:r>
            </a:p>
            <a:p>
              <a:endParaRPr lang="en-US">
                <a:latin typeface="Comic Sans MS" pitchFamily="66" charset="0"/>
              </a:endParaRPr>
            </a:p>
            <a:p>
              <a:r>
                <a:rPr lang="en-US" sz="1200">
                  <a:latin typeface="Comic Sans MS" pitchFamily="66" charset="0"/>
                </a:rPr>
                <a:t>in out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07943" name="Text Box 7"/>
            <p:cNvSpPr txBox="1">
              <a:spLocks noChangeArrowheads="1"/>
            </p:cNvSpPr>
            <p:nvPr/>
          </p:nvSpPr>
          <p:spPr bwMode="auto">
            <a:xfrm>
              <a:off x="3310" y="3541"/>
              <a:ext cx="1504" cy="5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   DRAM   </a:t>
              </a:r>
            </a:p>
            <a:p>
              <a:r>
                <a:rPr lang="en-US">
                  <a:latin typeface="Comic Sans MS" pitchFamily="66" charset="0"/>
                </a:rPr>
                <a:t>(or lower mem)</a:t>
              </a:r>
            </a:p>
          </p:txBody>
        </p:sp>
      </p:grp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5971059" y="1815108"/>
            <a:ext cx="1143000" cy="1371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5628159" y="1643658"/>
            <a:ext cx="0" cy="15430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6" name="Line 10"/>
          <p:cNvSpPr>
            <a:spLocks noChangeShapeType="1"/>
          </p:cNvSpPr>
          <p:nvPr/>
        </p:nvSpPr>
        <p:spPr bwMode="auto">
          <a:xfrm>
            <a:off x="5628159" y="3643908"/>
            <a:ext cx="0" cy="171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7" name="Text Box 11"/>
          <p:cNvSpPr txBox="1">
            <a:spLocks noChangeArrowheads="1"/>
          </p:cNvSpPr>
          <p:nvPr/>
        </p:nvSpPr>
        <p:spPr bwMode="auto">
          <a:xfrm>
            <a:off x="6631299" y="1529358"/>
            <a:ext cx="16417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Write Buffer</a:t>
            </a:r>
          </a:p>
        </p:txBody>
      </p:sp>
      <p:sp>
        <p:nvSpPr>
          <p:cNvPr id="807948" name="Line 12"/>
          <p:cNvSpPr>
            <a:spLocks noChangeShapeType="1"/>
          </p:cNvSpPr>
          <p:nvPr/>
        </p:nvSpPr>
        <p:spPr bwMode="auto">
          <a:xfrm flipV="1">
            <a:off x="5285259" y="1529358"/>
            <a:ext cx="0" cy="22288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800100"/>
            <a:ext cx="7689998" cy="4114800"/>
          </a:xfrm>
          <a:noFill/>
          <a:ln/>
        </p:spPr>
        <p:txBody>
          <a:bodyPr lIns="67866" rIns="67866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ea typeface="宋体" pitchFamily="2" charset="-122"/>
              </a:rPr>
              <a:t>Write misses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solidFill>
                  <a:srgbClr val="000000"/>
                </a:solidFill>
                <a:ea typeface="宋体" pitchFamily="2" charset="-122"/>
              </a:rPr>
              <a:t>If a miss occurs on a write (the block is not present), there are two options.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ea typeface="宋体" pitchFamily="2" charset="-122"/>
              </a:rPr>
              <a:t>Write allocate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solidFill>
                  <a:srgbClr val="000000"/>
                </a:solidFill>
                <a:ea typeface="宋体" pitchFamily="2" charset="-122"/>
              </a:rPr>
              <a:t>The block is loaded into the cache on a miss before anything else occurs.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ea typeface="宋体" pitchFamily="2" charset="-122"/>
              </a:rPr>
              <a:t>Write around (no write allocate)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solidFill>
                  <a:srgbClr val="000000"/>
                </a:solidFill>
                <a:ea typeface="宋体" pitchFamily="2" charset="-122"/>
              </a:rPr>
              <a:t>The block is only written to main memory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solidFill>
                  <a:srgbClr val="000000"/>
                </a:solidFill>
                <a:ea typeface="宋体" pitchFamily="2" charset="-122"/>
              </a:rPr>
              <a:t>It is not stored in the cache.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50" dirty="0">
                <a:solidFill>
                  <a:srgbClr val="000000"/>
                </a:solidFill>
                <a:ea typeface="宋体" pitchFamily="2" charset="-122"/>
              </a:rPr>
              <a:t> 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solidFill>
                  <a:srgbClr val="000000"/>
                </a:solidFill>
                <a:ea typeface="宋体" pitchFamily="2" charset="-122"/>
              </a:rPr>
              <a:t>In general, write-back caches use write-allocate , and write-through caches use write-around . 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827584" y="141480"/>
            <a:ext cx="6963137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altLang="zh-CN" sz="2400" dirty="0">
                <a:ea typeface="宋体" pitchFamily="2" charset="-122"/>
              </a:rPr>
              <a:t>Write misses 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800100"/>
            <a:ext cx="7689998" cy="2457450"/>
          </a:xfrm>
          <a:noFill/>
          <a:ln/>
        </p:spPr>
        <p:txBody>
          <a:bodyPr lIns="67866" rIns="67866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950" dirty="0">
                <a:ea typeface="宋体" pitchFamily="2" charset="-122"/>
              </a:rPr>
              <a:t>Assume a fully associative write-back cache with many cache entries that starts empty. Below is a sequence of five memory operations(the address is in square brackets):</a:t>
            </a:r>
            <a:r>
              <a:rPr lang="en-US" altLang="zh-CN" sz="1950" i="1" dirty="0">
                <a:ea typeface="宋体" pitchFamily="2" charset="-122"/>
              </a:rPr>
              <a:t> 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sz="1950" i="1" dirty="0"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i="1" dirty="0">
                <a:ea typeface="宋体" pitchFamily="2" charset="-122"/>
              </a:rPr>
              <a:t>1 		</a:t>
            </a:r>
            <a:r>
              <a:rPr lang="en-US" altLang="zh-CN" dirty="0">
                <a:ea typeface="宋体" pitchFamily="2" charset="-122"/>
              </a:rPr>
              <a:t>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itchFamily="2" charset="-122"/>
              </a:rPr>
              <a:t>2		write Mem[100];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itchFamily="2" charset="-122"/>
              </a:rPr>
              <a:t>3		Read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itchFamily="2" charset="-122"/>
              </a:rPr>
              <a:t>4		write Mem[200];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ea typeface="宋体" pitchFamily="2" charset="-122"/>
              </a:rPr>
              <a:t>5		write Mem[100];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50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500" dirty="0">
              <a:ea typeface="宋体" pitchFamily="2" charset="-122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500" dirty="0">
              <a:ea typeface="宋体" pitchFamily="2" charset="-122"/>
            </a:endParaRP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52501"/>
            <a:ext cx="7069156" cy="5143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Example  </a:t>
            </a:r>
            <a:endParaRPr lang="en-US" dirty="0"/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4572000" y="2301721"/>
            <a:ext cx="32004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950" dirty="0">
                <a:latin typeface="+mn-lt"/>
                <a:ea typeface="宋体" pitchFamily="2" charset="-122"/>
              </a:rPr>
              <a:t>What are the number of hits and misses when using no-write allocate versus write allocate?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755576" y="3363928"/>
            <a:ext cx="7496336" cy="159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950" dirty="0">
                <a:latin typeface="+mn-lt"/>
                <a:ea typeface="宋体" pitchFamily="2" charset="-122"/>
              </a:rPr>
              <a:t>Answer :</a:t>
            </a:r>
          </a:p>
          <a:p>
            <a:pPr algn="l"/>
            <a:r>
              <a:rPr lang="en-US" altLang="zh-CN" sz="1950" dirty="0">
                <a:latin typeface="+mn-lt"/>
                <a:ea typeface="宋体" pitchFamily="2" charset="-122"/>
              </a:rPr>
              <a:t>for no-write allocate 	misses: 1,2,3,5</a:t>
            </a:r>
          </a:p>
          <a:p>
            <a:pPr algn="l"/>
            <a:r>
              <a:rPr lang="en-US" altLang="zh-CN" sz="1950" dirty="0">
                <a:latin typeface="+mn-lt"/>
                <a:ea typeface="宋体" pitchFamily="2" charset="-122"/>
              </a:rPr>
              <a:t>			    	hit: 4</a:t>
            </a:r>
          </a:p>
          <a:p>
            <a:pPr algn="l"/>
            <a:r>
              <a:rPr lang="en-US" altLang="zh-CN" sz="1950" dirty="0">
                <a:latin typeface="+mn-lt"/>
                <a:ea typeface="宋体" pitchFamily="2" charset="-122"/>
              </a:rPr>
              <a:t>for write allocate		misses: 1,3</a:t>
            </a:r>
          </a:p>
          <a:p>
            <a:pPr algn="l"/>
            <a:r>
              <a:rPr lang="en-US" altLang="zh-CN" sz="1950" dirty="0">
                <a:latin typeface="+mn-lt"/>
                <a:ea typeface="宋体" pitchFamily="2" charset="-122"/>
              </a:rPr>
              <a:t>				hit: 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6" grpId="0" autoUpdateAnimBg="0"/>
      <p:bldP spid="7813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idx="1"/>
          </p:nvPr>
        </p:nvSpPr>
        <p:spPr>
          <a:xfrm>
            <a:off x="661629" y="1025178"/>
            <a:ext cx="7820742" cy="3314700"/>
          </a:xfrm>
        </p:spPr>
        <p:txBody>
          <a:bodyPr/>
          <a:lstStyle/>
          <a:p>
            <a:r>
              <a:rPr lang="en-US" altLang="zh-CN" dirty="0"/>
              <a:t>Unified cache </a:t>
            </a:r>
          </a:p>
          <a:p>
            <a:pPr lvl="1"/>
            <a:r>
              <a:rPr lang="en-US" altLang="zh-CN" dirty="0"/>
              <a:t>All memory requests go through a single cache. </a:t>
            </a:r>
          </a:p>
          <a:p>
            <a:pPr lvl="1"/>
            <a:r>
              <a:rPr lang="en-US" altLang="zh-CN" dirty="0"/>
              <a:t>This requires less hardware, but also has lower performance</a:t>
            </a:r>
          </a:p>
          <a:p>
            <a:r>
              <a:rPr lang="en-US" altLang="zh-CN" dirty="0"/>
              <a:t>Split I &amp; D cache </a:t>
            </a:r>
          </a:p>
          <a:p>
            <a:pPr lvl="1"/>
            <a:r>
              <a:rPr lang="en-US" altLang="zh-CN" dirty="0"/>
              <a:t>A separate cache is used for instructions and data. </a:t>
            </a:r>
          </a:p>
          <a:p>
            <a:pPr lvl="1"/>
            <a:r>
              <a:rPr lang="en-US" altLang="zh-CN" dirty="0"/>
              <a:t>This uses additional hardware, though there are some simplifications (the I cache is read-only). </a:t>
            </a:r>
          </a:p>
          <a:p>
            <a:pPr lvl="2"/>
            <a:endParaRPr lang="en-US" altLang="zh-CN" dirty="0"/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 vs. unified caches </a:t>
            </a:r>
            <a:endParaRPr lang="en-US" dirty="0"/>
          </a:p>
        </p:txBody>
      </p:sp>
      <p:grpSp>
        <p:nvGrpSpPr>
          <p:cNvPr id="782342" name="Group 6"/>
          <p:cNvGrpSpPr>
            <a:grpSpLocks/>
          </p:cNvGrpSpPr>
          <p:nvPr/>
        </p:nvGrpSpPr>
        <p:grpSpPr bwMode="auto">
          <a:xfrm>
            <a:off x="2114550" y="3308770"/>
            <a:ext cx="4800600" cy="1226500"/>
            <a:chOff x="816" y="1001"/>
            <a:chExt cx="3792" cy="1241"/>
          </a:xfrm>
        </p:grpSpPr>
        <p:sp>
          <p:nvSpPr>
            <p:cNvPr id="782343" name="Rectangle 7"/>
            <p:cNvSpPr>
              <a:spLocks noChangeArrowheads="1"/>
            </p:cNvSpPr>
            <p:nvPr/>
          </p:nvSpPr>
          <p:spPr bwMode="auto">
            <a:xfrm>
              <a:off x="3199" y="1240"/>
              <a:ext cx="362" cy="2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44" name="Rectangle 8"/>
            <p:cNvSpPr>
              <a:spLocks noChangeArrowheads="1"/>
            </p:cNvSpPr>
            <p:nvPr/>
          </p:nvSpPr>
          <p:spPr bwMode="auto">
            <a:xfrm>
              <a:off x="2112" y="1232"/>
              <a:ext cx="960" cy="2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I-Cache-1</a:t>
              </a:r>
            </a:p>
          </p:txBody>
        </p:sp>
        <p:grpSp>
          <p:nvGrpSpPr>
            <p:cNvPr id="782345" name="Group 9"/>
            <p:cNvGrpSpPr>
              <a:grpSpLocks/>
            </p:cNvGrpSpPr>
            <p:nvPr/>
          </p:nvGrpSpPr>
          <p:grpSpPr bwMode="auto">
            <a:xfrm>
              <a:off x="816" y="1001"/>
              <a:ext cx="960" cy="1241"/>
              <a:chOff x="816" y="1193"/>
              <a:chExt cx="960" cy="1241"/>
            </a:xfrm>
          </p:grpSpPr>
          <p:sp>
            <p:nvSpPr>
              <p:cNvPr id="782346" name="Rectangle 10"/>
              <p:cNvSpPr>
                <a:spLocks noChangeArrowheads="1"/>
              </p:cNvSpPr>
              <p:nvPr/>
            </p:nvSpPr>
            <p:spPr bwMode="auto">
              <a:xfrm>
                <a:off x="1115" y="1193"/>
                <a:ext cx="362" cy="2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1050">
                    <a:latin typeface="Comic Sans MS" pitchFamily="66" charset="0"/>
                  </a:rPr>
                  <a:t>Proc</a:t>
                </a:r>
              </a:p>
            </p:txBody>
          </p:sp>
          <p:sp>
            <p:nvSpPr>
              <p:cNvPr id="782347" name="Rectangle 11"/>
              <p:cNvSpPr>
                <a:spLocks noChangeArrowheads="1"/>
              </p:cNvSpPr>
              <p:nvPr/>
            </p:nvSpPr>
            <p:spPr bwMode="auto">
              <a:xfrm>
                <a:off x="936" y="1497"/>
                <a:ext cx="720" cy="4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05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050">
                    <a:latin typeface="Comic Sans MS" pitchFamily="66" charset="0"/>
                  </a:rPr>
                  <a:t>Cache-1</a:t>
                </a:r>
              </a:p>
            </p:txBody>
          </p:sp>
          <p:sp>
            <p:nvSpPr>
              <p:cNvPr id="782348" name="Rectangle 12"/>
              <p:cNvSpPr>
                <a:spLocks noChangeArrowheads="1"/>
              </p:cNvSpPr>
              <p:nvPr/>
            </p:nvSpPr>
            <p:spPr bwMode="auto">
              <a:xfrm>
                <a:off x="816" y="2014"/>
                <a:ext cx="960" cy="4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1050">
                    <a:latin typeface="Comic Sans MS" pitchFamily="66" charset="0"/>
                  </a:rPr>
                  <a:t>Unified</a:t>
                </a:r>
              </a:p>
              <a:p>
                <a:r>
                  <a:rPr lang="en-US" sz="1050">
                    <a:latin typeface="Comic Sans MS" pitchFamily="66" charset="0"/>
                  </a:rPr>
                  <a:t>Cache-2</a:t>
                </a:r>
              </a:p>
            </p:txBody>
          </p:sp>
        </p:grpSp>
        <p:sp>
          <p:nvSpPr>
            <p:cNvPr id="782349" name="Rectangle 13"/>
            <p:cNvSpPr>
              <a:spLocks noChangeArrowheads="1"/>
            </p:cNvSpPr>
            <p:nvPr/>
          </p:nvSpPr>
          <p:spPr bwMode="auto">
            <a:xfrm>
              <a:off x="3696" y="1240"/>
              <a:ext cx="912" cy="2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D-Cache-1</a:t>
              </a:r>
            </a:p>
          </p:txBody>
        </p:sp>
        <p:sp>
          <p:nvSpPr>
            <p:cNvPr id="782350" name="Rectangle 14"/>
            <p:cNvSpPr>
              <a:spLocks noChangeArrowheads="1"/>
            </p:cNvSpPr>
            <p:nvPr/>
          </p:nvSpPr>
          <p:spPr bwMode="auto">
            <a:xfrm>
              <a:off x="1115" y="1001"/>
              <a:ext cx="362" cy="2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Proc</a:t>
              </a:r>
            </a:p>
          </p:txBody>
        </p:sp>
        <p:sp>
          <p:nvSpPr>
            <p:cNvPr id="782351" name="Rectangle 15"/>
            <p:cNvSpPr>
              <a:spLocks noChangeArrowheads="1"/>
            </p:cNvSpPr>
            <p:nvPr/>
          </p:nvSpPr>
          <p:spPr bwMode="auto">
            <a:xfrm>
              <a:off x="2880" y="1550"/>
              <a:ext cx="960" cy="4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1050">
                  <a:latin typeface="Comic Sans MS" pitchFamily="66" charset="0"/>
                </a:rPr>
                <a:t>Unified</a:t>
              </a:r>
            </a:p>
            <a:p>
              <a:r>
                <a:rPr lang="en-US" sz="1050">
                  <a:latin typeface="Comic Sans MS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:the Alpha 21264 data cache </a:t>
            </a:r>
            <a:endParaRPr lang="en-US" dirty="0"/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71501"/>
            <a:ext cx="5486400" cy="441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E47F07E-CC6E-6201-D5A2-72B3F61F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>
            <a:extLst>
              <a:ext uri="{FF2B5EF4-FFF2-40B4-BE49-F238E27FC236}">
                <a16:creationId xmlns:a16="http://schemas.microsoft.com/office/drawing/2014/main" id="{8DF45D09-A1D2-7E90-45F2-04B1A8C51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:the Alpha 21264 data cache </a:t>
            </a:r>
            <a:endParaRPr lang="en-US" dirty="0"/>
          </a:p>
        </p:txBody>
      </p:sp>
      <p:grpSp>
        <p:nvGrpSpPr>
          <p:cNvPr id="783369" name="Group 9">
            <a:extLst>
              <a:ext uri="{FF2B5EF4-FFF2-40B4-BE49-F238E27FC236}">
                <a16:creationId xmlns:a16="http://schemas.microsoft.com/office/drawing/2014/main" id="{42194F53-483B-5B93-25D2-A97565B2632D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742950"/>
            <a:ext cx="6515100" cy="2031206"/>
            <a:chOff x="144" y="2352"/>
            <a:chExt cx="5472" cy="1706"/>
          </a:xfrm>
        </p:grpSpPr>
        <p:sp>
          <p:nvSpPr>
            <p:cNvPr id="783367" name="Rectangle 7">
              <a:extLst>
                <a:ext uri="{FF2B5EF4-FFF2-40B4-BE49-F238E27FC236}">
                  <a16:creationId xmlns:a16="http://schemas.microsoft.com/office/drawing/2014/main" id="{EFCFFB49-7F89-516F-25A8-480379351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352"/>
              <a:ext cx="5472" cy="170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SzPct val="100000"/>
              </a:pPr>
              <a:r>
                <a:rPr lang="en-US" altLang="zh-CN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Step1  </a:t>
              </a:r>
              <a:r>
                <a:rPr lang="en-US" altLang="zh-CN" dirty="0">
                  <a:latin typeface="+mn-lt"/>
                  <a:ea typeface="宋体" pitchFamily="2" charset="-122"/>
                </a:rPr>
                <a:t> Cache is divided into 2 fields: the 38 bit block address and the 6-bit block offset(64=2</a:t>
              </a:r>
              <a:r>
                <a:rPr lang="en-US" altLang="zh-CN" baseline="30000" dirty="0">
                  <a:latin typeface="+mn-lt"/>
                  <a:ea typeface="宋体" pitchFamily="2" charset="-122"/>
                </a:rPr>
                <a:t>6</a:t>
              </a:r>
              <a:r>
                <a:rPr lang="en-US" altLang="zh-CN" dirty="0">
                  <a:latin typeface="+mn-lt"/>
                  <a:ea typeface="宋体" pitchFamily="2" charset="-122"/>
                </a:rPr>
                <a:t>and 38+6=44).</a:t>
              </a:r>
            </a:p>
            <a:p>
              <a:pPr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3366" name="Object 6">
              <a:extLst>
                <a:ext uri="{FF2B5EF4-FFF2-40B4-BE49-F238E27FC236}">
                  <a16:creationId xmlns:a16="http://schemas.microsoft.com/office/drawing/2014/main" id="{0C096DEF-50E0-5DF3-C679-A1020FE125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976"/>
            <a:ext cx="2880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像" r:id="rId2" imgW="2377646" imgH="838095" progId="Paint.Picture">
                    <p:embed/>
                  </p:oleObj>
                </mc:Choice>
                <mc:Fallback>
                  <p:oleObj name="BMP 图像" r:id="rId2" imgW="2377646" imgH="838095" progId="Paint.Picture">
                    <p:embed/>
                    <p:pic>
                      <p:nvPicPr>
                        <p:cNvPr id="7833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880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3371" name="Rectangle 11">
            <a:extLst>
              <a:ext uri="{FF2B5EF4-FFF2-40B4-BE49-F238E27FC236}">
                <a16:creationId xmlns:a16="http://schemas.microsoft.com/office/drawing/2014/main" id="{730669E4-F6DA-9FFB-D2D8-F40047CB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76" y="3384461"/>
            <a:ext cx="3033188" cy="1477328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Step3 </a:t>
            </a:r>
            <a:r>
              <a:rPr lang="en-US" altLang="zh-CN" dirty="0">
                <a:latin typeface="+mn-lt"/>
                <a:ea typeface="宋体" pitchFamily="2" charset="-122"/>
              </a:rPr>
              <a:t>the two tags are compared and the winner is selected. Tag contains valid bit, else the results of the comparison are ignored.</a:t>
            </a:r>
          </a:p>
        </p:txBody>
      </p:sp>
      <p:sp>
        <p:nvSpPr>
          <p:cNvPr id="783372" name="Rectangle 12">
            <a:extLst>
              <a:ext uri="{FF2B5EF4-FFF2-40B4-BE49-F238E27FC236}">
                <a16:creationId xmlns:a16="http://schemas.microsoft.com/office/drawing/2014/main" id="{7E399F54-AADA-B6DD-100E-046FD3DE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46" y="2742513"/>
            <a:ext cx="3602581" cy="64633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Step2 </a:t>
            </a:r>
            <a:r>
              <a:rPr lang="en-US" altLang="zh-CN" i="1" dirty="0">
                <a:latin typeface="+mn-lt"/>
                <a:ea typeface="宋体" pitchFamily="2" charset="-122"/>
              </a:rPr>
              <a:t>Index selection ,Be reading the two tags from cache.</a:t>
            </a:r>
          </a:p>
        </p:txBody>
      </p:sp>
      <p:sp>
        <p:nvSpPr>
          <p:cNvPr id="783373" name="Rectangle 13">
            <a:extLst>
              <a:ext uri="{FF2B5EF4-FFF2-40B4-BE49-F238E27FC236}">
                <a16:creationId xmlns:a16="http://schemas.microsoft.com/office/drawing/2014/main" id="{0CBED851-3B65-1ADE-5BB9-69AF1912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597" y="2771964"/>
            <a:ext cx="4898727" cy="2031325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Step4 </a:t>
            </a:r>
            <a:r>
              <a:rPr lang="en-US" altLang="zh-CN" dirty="0">
                <a:latin typeface="+mn-lt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 one tag does match, </a:t>
            </a:r>
            <a:r>
              <a:rPr lang="en-US" altLang="zh-CN" dirty="0">
                <a:latin typeface="+mn-lt"/>
                <a:ea typeface="宋体" pitchFamily="2" charset="-122"/>
              </a:rPr>
              <a:t>CPU loads the proper data from the cache, else from main memory.</a:t>
            </a:r>
          </a:p>
          <a:p>
            <a:pPr algn="l"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The 21264 allows 3 clock cycles for these four steps, so the instructions in the following 2 clock cycles would wait if they tried to use the result of the load.</a:t>
            </a:r>
          </a:p>
        </p:txBody>
      </p:sp>
    </p:spTree>
    <p:extLst>
      <p:ext uri="{BB962C8B-B14F-4D97-AF65-F5344CB8AC3E}">
        <p14:creationId xmlns:p14="http://schemas.microsoft.com/office/powerpoint/2010/main" val="209589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1" grpId="0" animBg="1" autoUpdateAnimBg="0"/>
      <p:bldP spid="783372" grpId="0" animBg="1" autoUpdateAnimBg="0"/>
      <p:bldP spid="78337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657" name="Rectangle 313"/>
          <p:cNvSpPr>
            <a:spLocks noGrp="1" noChangeArrowheads="1"/>
          </p:cNvSpPr>
          <p:nvPr>
            <p:ph idx="1"/>
          </p:nvPr>
        </p:nvSpPr>
        <p:spPr>
          <a:xfrm>
            <a:off x="661629" y="1005576"/>
            <a:ext cx="8020768" cy="3314700"/>
          </a:xfrm>
        </p:spPr>
        <p:txBody>
          <a:bodyPr/>
          <a:lstStyle/>
          <a:p>
            <a:r>
              <a:rPr lang="en-US" dirty="0"/>
              <a:t>Processor-Memory Performance Gap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Introduction</a:t>
            </a:r>
            <a:endParaRPr lang="en-US" dirty="0"/>
          </a:p>
        </p:txBody>
      </p:sp>
      <p:grpSp>
        <p:nvGrpSpPr>
          <p:cNvPr id="569683" name="Group 339"/>
          <p:cNvGrpSpPr>
            <a:grpSpLocks/>
          </p:cNvGrpSpPr>
          <p:nvPr/>
        </p:nvGrpSpPr>
        <p:grpSpPr bwMode="auto">
          <a:xfrm>
            <a:off x="1714500" y="1543051"/>
            <a:ext cx="5886450" cy="1431131"/>
            <a:chOff x="480" y="1344"/>
            <a:chExt cx="4944" cy="1202"/>
          </a:xfrm>
        </p:grpSpPr>
        <p:sp>
          <p:nvSpPr>
            <p:cNvPr id="569661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62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9525" tIns="9525" rIns="9525" bIns="9525"/>
            <a:lstStyle/>
            <a:p>
              <a:r>
                <a:rPr lang="zh-CN" altLang="en-US" sz="165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C</a:t>
              </a:r>
            </a:p>
            <a:p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 a</a:t>
              </a:r>
            </a:p>
            <a:p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 c</a:t>
              </a:r>
            </a:p>
            <a:p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 h</a:t>
              </a:r>
            </a:p>
            <a:p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 e</a:t>
              </a:r>
            </a:p>
          </p:txBody>
        </p:sp>
        <p:sp>
          <p:nvSpPr>
            <p:cNvPr id="569663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9525" tIns="9525" rIns="9525" bIns="9525"/>
            <a:lstStyle/>
            <a:p>
              <a:pPr algn="just"/>
              <a:endParaRPr lang="zh-CN" altLang="en-US" sz="1650">
                <a:latin typeface="Times New Roman" pitchFamily="18" charset="0"/>
                <a:ea typeface="宋体" pitchFamily="2" charset="-122"/>
              </a:endParaRPr>
            </a:p>
            <a:p>
              <a:pPr algn="just"/>
              <a:r>
                <a:rPr lang="zh-CN" altLang="en-US" sz="1650">
                  <a:latin typeface="Times New Roman" pitchFamily="18" charset="0"/>
                  <a:ea typeface="宋体" pitchFamily="2" charset="-122"/>
                </a:rPr>
                <a:t>  </a:t>
              </a:r>
            </a:p>
            <a:p>
              <a:r>
                <a:rPr lang="en-US" altLang="zh-CN" sz="1650">
                  <a:latin typeface="Times New Roman" pitchFamily="18" charset="0"/>
                  <a:ea typeface="宋体" pitchFamily="2" charset="-122"/>
                </a:rPr>
                <a:t>Memory </a:t>
              </a:r>
            </a:p>
          </p:txBody>
        </p:sp>
        <p:sp>
          <p:nvSpPr>
            <p:cNvPr id="569664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569665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25" tIns="9525" rIns="9525" bIns="9525"/>
            <a:lstStyle/>
            <a:p>
              <a:pPr algn="just"/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CPU</a:t>
              </a:r>
            </a:p>
          </p:txBody>
        </p:sp>
        <p:sp>
          <p:nvSpPr>
            <p:cNvPr id="569666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25" tIns="9525" rIns="9525" bIns="9525"/>
            <a:lstStyle/>
            <a:p>
              <a:pPr algn="just"/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I/O devices</a:t>
              </a:r>
            </a:p>
          </p:txBody>
        </p:sp>
        <p:sp>
          <p:nvSpPr>
            <p:cNvPr id="569669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70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25" tIns="9525" rIns="9525" bIns="9525"/>
            <a:lstStyle/>
            <a:p>
              <a:r>
                <a:rPr lang="en-US" altLang="zh-CN" sz="1650">
                  <a:latin typeface="Times New Roman" pitchFamily="18" charset="0"/>
                  <a:ea typeface="宋体" pitchFamily="2" charset="-122"/>
                </a:rPr>
                <a:t>Memory bus</a:t>
              </a:r>
            </a:p>
          </p:txBody>
        </p:sp>
        <p:sp>
          <p:nvSpPr>
            <p:cNvPr id="569671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25" tIns="9525" rIns="9525" bIns="9525"/>
            <a:lstStyle/>
            <a:p>
              <a:pPr algn="just"/>
              <a:r>
                <a:rPr lang="en-US" altLang="zh-CN" sz="1650">
                  <a:latin typeface="Times New Roman" pitchFamily="18" charset="0"/>
                  <a:ea typeface="宋体" pitchFamily="2" charset="-122"/>
                </a:rPr>
                <a:t>I/O bus</a:t>
              </a:r>
            </a:p>
          </p:txBody>
        </p:sp>
        <p:sp>
          <p:nvSpPr>
            <p:cNvPr id="569672" name="Rectangle 328"/>
            <p:cNvSpPr>
              <a:spLocks noChangeArrowheads="1"/>
            </p:cNvSpPr>
            <p:nvPr/>
          </p:nvSpPr>
          <p:spPr bwMode="auto">
            <a:xfrm>
              <a:off x="612" y="2027"/>
              <a:ext cx="720" cy="22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25" tIns="9525" rIns="9525" bIns="9525"/>
            <a:lstStyle/>
            <a:p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Registers</a:t>
              </a:r>
            </a:p>
          </p:txBody>
        </p:sp>
        <p:sp>
          <p:nvSpPr>
            <p:cNvPr id="569674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9675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69682" name="Group 338"/>
          <p:cNvGrpSpPr>
            <a:grpSpLocks/>
          </p:cNvGrpSpPr>
          <p:nvPr/>
        </p:nvGrpSpPr>
        <p:grpSpPr bwMode="auto">
          <a:xfrm>
            <a:off x="1403648" y="2818628"/>
            <a:ext cx="6454478" cy="1777603"/>
            <a:chOff x="336" y="2352"/>
            <a:chExt cx="5292" cy="1493"/>
          </a:xfrm>
        </p:grpSpPr>
        <p:sp>
          <p:nvSpPr>
            <p:cNvPr id="569673" name="Rectangle 329"/>
            <p:cNvSpPr>
              <a:spLocks noChangeArrowheads="1"/>
            </p:cNvSpPr>
            <p:nvPr/>
          </p:nvSpPr>
          <p:spPr bwMode="auto">
            <a:xfrm>
              <a:off x="336" y="3123"/>
              <a:ext cx="5232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525" tIns="9525" rIns="9525" bIns="9525"/>
            <a:lstStyle/>
            <a:p>
              <a:pPr algn="just"/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Size:      500B          64KB          	               512MB            	 100GB</a:t>
              </a:r>
            </a:p>
            <a:p>
              <a:pPr algn="just"/>
              <a:r>
                <a:rPr lang="en-US" altLang="zh-CN" sz="1650" dirty="0">
                  <a:latin typeface="Times New Roman" pitchFamily="18" charset="0"/>
                  <a:ea typeface="宋体" pitchFamily="2" charset="-122"/>
                </a:rPr>
                <a:t>Speed:   0.25ns          1ns                            100ns                               5ms</a:t>
              </a:r>
            </a:p>
          </p:txBody>
        </p:sp>
        <p:sp>
          <p:nvSpPr>
            <p:cNvPr id="569678" name="Text Box 334"/>
            <p:cNvSpPr txBox="1">
              <a:spLocks noChangeArrowheads="1"/>
            </p:cNvSpPr>
            <p:nvPr/>
          </p:nvSpPr>
          <p:spPr bwMode="auto">
            <a:xfrm>
              <a:off x="576" y="2640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Register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79" name="Text Box 335"/>
            <p:cNvSpPr txBox="1">
              <a:spLocks noChangeArrowheads="1"/>
            </p:cNvSpPr>
            <p:nvPr/>
          </p:nvSpPr>
          <p:spPr bwMode="auto">
            <a:xfrm>
              <a:off x="1584" y="2657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Cache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0" name="Text Box 336"/>
            <p:cNvSpPr txBox="1">
              <a:spLocks noChangeArrowheads="1"/>
            </p:cNvSpPr>
            <p:nvPr/>
          </p:nvSpPr>
          <p:spPr bwMode="auto">
            <a:xfrm>
              <a:off x="3024" y="2657"/>
              <a:ext cx="105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  <p:sp>
          <p:nvSpPr>
            <p:cNvPr id="569681" name="Text Box 337"/>
            <p:cNvSpPr txBox="1">
              <a:spLocks noChangeArrowheads="1"/>
            </p:cNvSpPr>
            <p:nvPr/>
          </p:nvSpPr>
          <p:spPr bwMode="auto">
            <a:xfrm>
              <a:off x="4656" y="2352"/>
              <a:ext cx="97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Disk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Memory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+mn-lt"/>
                  <a:ea typeface="宋体" pitchFamily="2" charset="-122"/>
                </a:rPr>
                <a:t>reference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3" name="Rectangle 1031"/>
          <p:cNvSpPr>
            <a:spLocks noGrp="1" noChangeArrowheads="1"/>
          </p:cNvSpPr>
          <p:nvPr>
            <p:ph type="title"/>
          </p:nvPr>
        </p:nvSpPr>
        <p:spPr>
          <a:xfrm>
            <a:off x="741276" y="42175"/>
            <a:ext cx="6286500" cy="685800"/>
          </a:xfrm>
        </p:spPr>
        <p:txBody>
          <a:bodyPr/>
          <a:lstStyle/>
          <a:p>
            <a:r>
              <a:rPr lang="en-US" dirty="0"/>
              <a:t>5.3  Cache performance</a:t>
            </a:r>
          </a:p>
        </p:txBody>
      </p:sp>
      <p:sp>
        <p:nvSpPr>
          <p:cNvPr id="659459" name="Rectangle 1027"/>
          <p:cNvSpPr>
            <a:spLocks noChangeArrowheads="1"/>
          </p:cNvSpPr>
          <p:nvPr/>
        </p:nvSpPr>
        <p:spPr bwMode="auto">
          <a:xfrm>
            <a:off x="741276" y="685800"/>
            <a:ext cx="7661448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Memory System Performance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dirty="0">
                <a:latin typeface="+mn-lt"/>
                <a:ea typeface="宋体" pitchFamily="2" charset="-122"/>
              </a:rPr>
              <a:t>CPU Execution time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1500" dirty="0">
                <a:latin typeface="+mn-lt"/>
                <a:ea typeface="宋体" pitchFamily="2" charset="-122"/>
              </a:rPr>
              <a:t>CPU Execution time = (CPU clock cycles + Memory stall cycles)×Clock cycle time</a:t>
            </a: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214313" indent="-214313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  <a:p>
            <a:pPr marL="514350" lvl="1" indent="-1714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 dirty="0" err="1">
                <a:latin typeface="+mn-lt"/>
              </a:rPr>
              <a:t>CPI</a:t>
            </a:r>
            <a:r>
              <a:rPr lang="en-US" b="1" baseline="-25000" dirty="0" err="1">
                <a:latin typeface="+mn-lt"/>
              </a:rPr>
              <a:t>Execution</a:t>
            </a:r>
            <a:r>
              <a:rPr lang="en-US" b="1" dirty="0">
                <a:latin typeface="+mn-lt"/>
              </a:rPr>
              <a:t> includes ALU and Memory instructions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1500" dirty="0">
              <a:latin typeface="+mn-lt"/>
              <a:ea typeface="宋体" pitchFamily="2" charset="-122"/>
            </a:endParaRPr>
          </a:p>
        </p:txBody>
      </p:sp>
      <p:grpSp>
        <p:nvGrpSpPr>
          <p:cNvPr id="659472" name="Group 1040"/>
          <p:cNvGrpSpPr>
            <a:grpSpLocks/>
          </p:cNvGrpSpPr>
          <p:nvPr/>
        </p:nvGrpSpPr>
        <p:grpSpPr bwMode="auto">
          <a:xfrm>
            <a:off x="1485900" y="2857500"/>
            <a:ext cx="6286500" cy="1028700"/>
            <a:chOff x="354" y="960"/>
            <a:chExt cx="5195" cy="872"/>
          </a:xfrm>
        </p:grpSpPr>
        <p:graphicFrame>
          <p:nvGraphicFramePr>
            <p:cNvPr id="659473" name="Object 1041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242200" imgH="622080" progId="Equation.3">
                    <p:embed/>
                  </p:oleObj>
                </mc:Choice>
                <mc:Fallback>
                  <p:oleObj name="公式" r:id="rId2" imgW="8242200" imgH="62208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9474" name="Object 1042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149960" imgH="622080" progId="Equation.3">
                    <p:embed/>
                  </p:oleObj>
                </mc:Choice>
                <mc:Fallback>
                  <p:oleObj name="公式" r:id="rId4" imgW="7149960" imgH="62208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9475" name="Picture 1043" descr="chap5_1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096691"/>
            <a:ext cx="7029450" cy="5893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9477" name="Freeform 1045"/>
          <p:cNvSpPr>
            <a:spLocks/>
          </p:cNvSpPr>
          <p:nvPr/>
        </p:nvSpPr>
        <p:spPr bwMode="auto">
          <a:xfrm>
            <a:off x="2195735" y="1605328"/>
            <a:ext cx="3400637" cy="590303"/>
          </a:xfrm>
          <a:custGeom>
            <a:avLst/>
            <a:gdLst>
              <a:gd name="T0" fmla="*/ 1200 w 2688"/>
              <a:gd name="T1" fmla="*/ 0 h 288"/>
              <a:gd name="T2" fmla="*/ 2688 w 2688"/>
              <a:gd name="T3" fmla="*/ 0 h 288"/>
              <a:gd name="T4" fmla="*/ 0 w 2688"/>
              <a:gd name="T5" fmla="*/ 288 h 288"/>
              <a:gd name="connsiteX0" fmla="*/ 4464 w 9979"/>
              <a:gd name="connsiteY0" fmla="*/ 0 h 10000"/>
              <a:gd name="connsiteX1" fmla="*/ 9979 w 9979"/>
              <a:gd name="connsiteY1" fmla="*/ 5777 h 10000"/>
              <a:gd name="connsiteX2" fmla="*/ 0 w 9979"/>
              <a:gd name="connsiteY2" fmla="*/ 10000 h 10000"/>
              <a:gd name="connsiteX0" fmla="*/ 7639 w 10000"/>
              <a:gd name="connsiteY0" fmla="*/ 0 h 15983"/>
              <a:gd name="connsiteX1" fmla="*/ 10000 w 10000"/>
              <a:gd name="connsiteY1" fmla="*/ 11760 h 15983"/>
              <a:gd name="connsiteX2" fmla="*/ 0 w 10000"/>
              <a:gd name="connsiteY2" fmla="*/ 15983 h 15983"/>
              <a:gd name="connsiteX0" fmla="*/ 7639 w 9234"/>
              <a:gd name="connsiteY0" fmla="*/ 0 h 15983"/>
              <a:gd name="connsiteX1" fmla="*/ 9234 w 9234"/>
              <a:gd name="connsiteY1" fmla="*/ 7221 h 15983"/>
              <a:gd name="connsiteX2" fmla="*/ 0 w 9234"/>
              <a:gd name="connsiteY2" fmla="*/ 15983 h 15983"/>
              <a:gd name="connsiteX0" fmla="*/ 8273 w 10000"/>
              <a:gd name="connsiteY0" fmla="*/ 0 h 10000"/>
              <a:gd name="connsiteX1" fmla="*/ 10000 w 10000"/>
              <a:gd name="connsiteY1" fmla="*/ 4518 h 10000"/>
              <a:gd name="connsiteX2" fmla="*/ 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8273" y="0"/>
                </a:moveTo>
                <a:lnTo>
                  <a:pt x="10000" y="4518"/>
                </a:lnTo>
                <a:cubicBezTo>
                  <a:pt x="6383" y="6603"/>
                  <a:pt x="3729" y="8173"/>
                  <a:pt x="0" y="1000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5839"/>
            <a:ext cx="6344208" cy="685800"/>
          </a:xfrm>
        </p:spPr>
        <p:txBody>
          <a:bodyPr/>
          <a:lstStyle/>
          <a:p>
            <a:r>
              <a:rPr lang="en-US" dirty="0"/>
              <a:t>Average Memory Access Time</a:t>
            </a:r>
          </a:p>
        </p:txBody>
      </p:sp>
      <p:sp>
        <p:nvSpPr>
          <p:cNvPr id="785410" name="Rectangle 2"/>
          <p:cNvSpPr>
            <a:spLocks noChangeArrowheads="1"/>
          </p:cNvSpPr>
          <p:nvPr/>
        </p:nvSpPr>
        <p:spPr bwMode="auto">
          <a:xfrm>
            <a:off x="683568" y="685800"/>
            <a:ext cx="7776864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dirty="0">
                <a:solidFill>
                  <a:schemeClr val="hlink"/>
                </a:solidFill>
                <a:latin typeface="+mn-lt"/>
              </a:rPr>
              <a:t>Average Memory Access Time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zh-CN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  <p:grpSp>
        <p:nvGrpSpPr>
          <p:cNvPr id="785427" name="Group 19"/>
          <p:cNvGrpSpPr>
            <a:grpSpLocks/>
          </p:cNvGrpSpPr>
          <p:nvPr/>
        </p:nvGrpSpPr>
        <p:grpSpPr bwMode="auto">
          <a:xfrm>
            <a:off x="1287922" y="1200150"/>
            <a:ext cx="6627019" cy="2096691"/>
            <a:chOff x="22" y="1010"/>
            <a:chExt cx="5566" cy="1761"/>
          </a:xfrm>
        </p:grpSpPr>
        <p:grpSp>
          <p:nvGrpSpPr>
            <p:cNvPr id="785426" name="Group 18"/>
            <p:cNvGrpSpPr>
              <a:grpSpLocks/>
            </p:cNvGrpSpPr>
            <p:nvPr/>
          </p:nvGrpSpPr>
          <p:grpSpPr bwMode="auto">
            <a:xfrm>
              <a:off x="22" y="1010"/>
              <a:ext cx="5230" cy="1116"/>
              <a:chOff x="22" y="1010"/>
              <a:chExt cx="5230" cy="1116"/>
            </a:xfrm>
          </p:grpSpPr>
          <p:sp>
            <p:nvSpPr>
              <p:cNvPr id="785413" name="Rectangle 5"/>
              <p:cNvSpPr>
                <a:spLocks noChangeArrowheads="1"/>
              </p:cNvSpPr>
              <p:nvPr/>
            </p:nvSpPr>
            <p:spPr bwMode="auto">
              <a:xfrm>
                <a:off x="22" y="1106"/>
                <a:ext cx="249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Average Memory Access Time＝</a:t>
                </a:r>
                <a:endParaRPr lang="zh-CN" altLang="en-US" sz="15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4" name="Rectangle 6"/>
              <p:cNvSpPr>
                <a:spLocks noChangeArrowheads="1"/>
              </p:cNvSpPr>
              <p:nvPr/>
            </p:nvSpPr>
            <p:spPr bwMode="auto">
              <a:xfrm>
                <a:off x="2795" y="1010"/>
                <a:ext cx="168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latin typeface="+mn-lt"/>
                    <a:ea typeface="宋体" pitchFamily="2" charset="-122"/>
                  </a:rPr>
                  <a:t>Whole accesses time</a:t>
                </a:r>
                <a:endParaRPr lang="zh-CN" altLang="en-US" sz="15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5" name="Rectangle 7"/>
              <p:cNvSpPr>
                <a:spLocks noChangeArrowheads="1"/>
              </p:cNvSpPr>
              <p:nvPr/>
            </p:nvSpPr>
            <p:spPr bwMode="auto">
              <a:xfrm>
                <a:off x="2490" y="1202"/>
                <a:ext cx="250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1500"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6" name="Line 8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17" name="Rectangle 9"/>
              <p:cNvSpPr>
                <a:spLocks noChangeArrowheads="1"/>
              </p:cNvSpPr>
              <p:nvPr/>
            </p:nvSpPr>
            <p:spPr bwMode="auto">
              <a:xfrm>
                <a:off x="1535" y="1378"/>
                <a:ext cx="37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Accesses time on hitting+ Accesses time on miss </a:t>
                </a:r>
                <a:endParaRPr lang="zh-CN" altLang="en-US" sz="15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8" name="Rectangle 10"/>
              <p:cNvSpPr>
                <a:spLocks noChangeArrowheads="1"/>
              </p:cNvSpPr>
              <p:nvPr/>
            </p:nvSpPr>
            <p:spPr bwMode="auto">
              <a:xfrm>
                <a:off x="2174" y="1586"/>
                <a:ext cx="250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All memory accesses in program</a:t>
                </a:r>
                <a:endParaRPr lang="zh-CN" altLang="en-US" sz="15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19" name="Line 11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5420" name="Rectangle 12"/>
              <p:cNvSpPr>
                <a:spLocks noChangeArrowheads="1"/>
              </p:cNvSpPr>
              <p:nvPr/>
            </p:nvSpPr>
            <p:spPr bwMode="auto">
              <a:xfrm>
                <a:off x="1384" y="1478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1565" y="1874"/>
                <a:ext cx="308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zh-CN" sz="15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 Hit time + (Miss Rate </a:t>
                </a:r>
                <a:r>
                  <a:rPr lang="en-US" altLang="zh-CN" sz="1500" dirty="0">
                    <a:latin typeface="+mn-lt"/>
                    <a:ea typeface="宋体" pitchFamily="2" charset="-122"/>
                  </a:rPr>
                  <a:t>×</a:t>
                </a:r>
                <a:r>
                  <a:rPr lang="en-US" altLang="zh-CN" sz="15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 Miss Penalty)</a:t>
                </a:r>
              </a:p>
            </p:txBody>
          </p:sp>
        </p:grpSp>
        <p:graphicFrame>
          <p:nvGraphicFramePr>
            <p:cNvPr id="785423" name="Object 15"/>
            <p:cNvGraphicFramePr>
              <a:graphicFrameLocks noChangeAspect="1"/>
            </p:cNvGraphicFramePr>
            <p:nvPr/>
          </p:nvGraphicFramePr>
          <p:xfrm>
            <a:off x="1420" y="2167"/>
            <a:ext cx="4168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04960" imgH="507960" progId="Equation.DSMT4">
                    <p:embed/>
                  </p:oleObj>
                </mc:Choice>
                <mc:Fallback>
                  <p:oleObj name="Equation" r:id="rId2" imgW="3504960" imgH="5079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167"/>
                          <a:ext cx="4168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5428" name="Object 20"/>
          <p:cNvGraphicFramePr>
            <a:graphicFrameLocks noChangeAspect="1"/>
          </p:cNvGraphicFramePr>
          <p:nvPr/>
        </p:nvGraphicFramePr>
        <p:xfrm>
          <a:off x="1200150" y="3749278"/>
          <a:ext cx="6629400" cy="594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933960" imgH="622080" progId="Equation.3">
                  <p:embed/>
                </p:oleObj>
              </mc:Choice>
              <mc:Fallback>
                <p:oleObj name="公式" r:id="rId4" imgW="6933960" imgH="622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749278"/>
                        <a:ext cx="6629400" cy="594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822127"/>
            <a:ext cx="7910556" cy="1608133"/>
          </a:xfrm>
          <a:noFill/>
          <a:ln/>
        </p:spPr>
        <p:txBody>
          <a:bodyPr wrap="square" lIns="47625" tIns="19050" rIns="47625" bIns="19050">
            <a:spAutoFit/>
          </a:bodyPr>
          <a:lstStyle/>
          <a:p>
            <a:pPr marL="152400" indent="-152400">
              <a:spcBef>
                <a:spcPct val="0"/>
              </a:spcBef>
              <a:tabLst>
                <a:tab pos="595313" algn="l"/>
              </a:tabLst>
            </a:pPr>
            <a:r>
              <a:rPr lang="en-US" dirty="0">
                <a:solidFill>
                  <a:schemeClr val="hlink"/>
                </a:solidFill>
              </a:rPr>
              <a:t>Suppose </a:t>
            </a:r>
            <a:r>
              <a:rPr lang="en-US" dirty="0"/>
              <a:t>a processor executes at </a:t>
            </a:r>
          </a:p>
          <a:p>
            <a:pPr lvl="1" indent="-142875">
              <a:spcBef>
                <a:spcPct val="0"/>
              </a:spcBef>
              <a:tabLst>
                <a:tab pos="595313" algn="l"/>
              </a:tabLst>
            </a:pPr>
            <a:r>
              <a:rPr lang="en-US" dirty="0"/>
              <a:t>Clock Rate = 200 MHz (5 ns per cycle), Ideal (no misses) CPI = 1.1 </a:t>
            </a:r>
          </a:p>
          <a:p>
            <a:pPr lvl="1" indent="-142875">
              <a:spcBef>
                <a:spcPct val="0"/>
              </a:spcBef>
              <a:tabLst>
                <a:tab pos="595313" algn="l"/>
              </a:tabLst>
            </a:pPr>
            <a:r>
              <a:rPr lang="en-US" dirty="0"/>
              <a:t>50% </a:t>
            </a:r>
            <a:r>
              <a:rPr lang="en-US" dirty="0" err="1"/>
              <a:t>arith</a:t>
            </a:r>
            <a:r>
              <a:rPr lang="en-US" dirty="0"/>
              <a:t>/logic, 30%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r>
              <a:rPr lang="en-US" dirty="0"/>
              <a:t>, 20% control</a:t>
            </a:r>
          </a:p>
          <a:p>
            <a:pPr marL="152400" indent="-152400">
              <a:spcBef>
                <a:spcPct val="0"/>
              </a:spcBef>
              <a:tabLst>
                <a:tab pos="595313" algn="l"/>
              </a:tabLst>
            </a:pPr>
            <a:r>
              <a:rPr lang="en-US" dirty="0"/>
              <a:t>Suppose that 10% of memory operations get 50 cycle miss penalty</a:t>
            </a:r>
          </a:p>
          <a:p>
            <a:pPr marL="152400" indent="-152400">
              <a:spcBef>
                <a:spcPct val="0"/>
              </a:spcBef>
              <a:tabLst>
                <a:tab pos="595313" algn="l"/>
              </a:tabLst>
            </a:pPr>
            <a:r>
              <a:rPr lang="en-US" dirty="0"/>
              <a:t>Suppose that 1% of instructions get same miss penalty</a:t>
            </a:r>
            <a:endParaRPr lang="en-US" altLang="zh-CN" dirty="0">
              <a:ea typeface="宋体" pitchFamily="2" charset="-122"/>
            </a:endParaRPr>
          </a:p>
          <a:p>
            <a:pPr marL="152400" indent="-152400">
              <a:spcBef>
                <a:spcPct val="0"/>
              </a:spcBef>
              <a:tabLst>
                <a:tab pos="595313" algn="l"/>
              </a:tabLst>
            </a:pPr>
            <a:r>
              <a:rPr lang="en-US" altLang="zh-CN" dirty="0">
                <a:ea typeface="宋体" pitchFamily="2" charset="-122"/>
              </a:rPr>
              <a:t>What is the </a:t>
            </a:r>
            <a:r>
              <a:rPr lang="en-US" altLang="zh-CN" dirty="0" err="1">
                <a:solidFill>
                  <a:schemeClr val="hlink"/>
                </a:solidFill>
                <a:ea typeface="宋体" pitchFamily="2" charset="-122"/>
              </a:rPr>
              <a:t>CPUtime</a:t>
            </a:r>
            <a:r>
              <a:rPr lang="en-US" altLang="zh-CN" dirty="0">
                <a:ea typeface="宋体" pitchFamily="2" charset="-122"/>
              </a:rPr>
              <a:t> and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AMAT</a:t>
            </a:r>
            <a:r>
              <a:rPr lang="en-US" altLang="zh-CN" dirty="0">
                <a:ea typeface="宋体" pitchFamily="2" charset="-122"/>
              </a:rPr>
              <a:t> ?</a:t>
            </a:r>
            <a:endParaRPr lang="en-US" dirty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71450"/>
            <a:ext cx="5214091" cy="361637"/>
          </a:xfrm>
          <a:noFill/>
          <a:ln/>
        </p:spPr>
        <p:txBody>
          <a:bodyPr vert="horz" wrap="square" lIns="47625" tIns="19050" rIns="47625" bIns="19050" rtlCol="0" anchor="t">
            <a:spAutoFit/>
          </a:bodyPr>
          <a:lstStyle/>
          <a:p>
            <a:r>
              <a:rPr lang="en-US"/>
              <a:t>Example1: Impact on Performance</a:t>
            </a: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1324146" y="2571750"/>
            <a:ext cx="6629400" cy="230832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  <a:buFontTx/>
              <a:buChar char="•"/>
            </a:pPr>
            <a:r>
              <a:rPr lang="en-US" dirty="0" err="1">
                <a:solidFill>
                  <a:schemeClr val="hlink"/>
                </a:solidFill>
                <a:latin typeface="Comic Sans MS" pitchFamily="66" charset="0"/>
              </a:rPr>
              <a:t>Answer:</a:t>
            </a:r>
            <a:r>
              <a:rPr lang="en-US" dirty="0" err="1">
                <a:latin typeface="Comic Sans MS" pitchFamily="66" charset="0"/>
              </a:rPr>
              <a:t>CPI</a:t>
            </a:r>
            <a:r>
              <a:rPr lang="en-US" dirty="0">
                <a:latin typeface="Comic Sans MS" pitchFamily="66" charset="0"/>
              </a:rPr>
              <a:t> = ideal CPI + average stalls per instruction		 = </a:t>
            </a: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1.1(cycles/ins)  +</a:t>
            </a:r>
            <a:br>
              <a:rPr lang="en-US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	[ 0.30 (</a:t>
            </a:r>
            <a:r>
              <a:rPr lang="en-US" dirty="0" err="1">
                <a:solidFill>
                  <a:schemeClr val="accent1"/>
                </a:solidFill>
                <a:latin typeface="Comic Sans MS" pitchFamily="66" charset="0"/>
              </a:rPr>
              <a:t>DataMops</a:t>
            </a: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		x 0.10 (miss/</a:t>
            </a:r>
            <a:r>
              <a:rPr lang="en-US" dirty="0" err="1">
                <a:solidFill>
                  <a:schemeClr val="accent1"/>
                </a:solidFill>
                <a:latin typeface="Comic Sans MS" pitchFamily="66" charset="0"/>
              </a:rPr>
              <a:t>DataMop</a:t>
            </a: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) x 50 (cycle/miss)] 	+	[ 1 (</a:t>
            </a:r>
            <a:r>
              <a:rPr lang="en-US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/ins) </a:t>
            </a:r>
            <a:br>
              <a:rPr lang="en-US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		x 0.01 (miss/</a:t>
            </a:r>
            <a:r>
              <a:rPr lang="en-US" dirty="0" err="1">
                <a:solidFill>
                  <a:schemeClr val="accent1"/>
                </a:solidFill>
                <a:latin typeface="Comic Sans MS" pitchFamily="66" charset="0"/>
              </a:rPr>
              <a:t>InstMop</a:t>
            </a:r>
            <a:r>
              <a:rPr lang="en-US" dirty="0">
                <a:solidFill>
                  <a:schemeClr val="accent1"/>
                </a:solidFill>
                <a:latin typeface="Comic Sans MS" pitchFamily="66" charset="0"/>
              </a:rPr>
              <a:t>) x 50 (cycle/miss)] </a:t>
            </a:r>
            <a:br>
              <a:rPr lang="en-US" dirty="0">
                <a:solidFill>
                  <a:schemeClr val="accent1"/>
                </a:solidFill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	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= (1.1 +  1.5 + .5) cycle/ins = 3.1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 algn="l">
              <a:buSzPct val="100000"/>
              <a:buFontTx/>
              <a:buChar char="•"/>
            </a:pPr>
            <a:r>
              <a:rPr lang="en-US" dirty="0">
                <a:latin typeface="Comic Sans MS" pitchFamily="66" charset="0"/>
              </a:rPr>
              <a:t>AMAT=(1/1.3)x[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1+0.01x50</a:t>
            </a:r>
            <a:r>
              <a:rPr lang="en-US" dirty="0">
                <a:latin typeface="Comic Sans MS" pitchFamily="66" charset="0"/>
              </a:rPr>
              <a:t>]+(0.3/1.3)x[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1+0.1x50</a:t>
            </a:r>
            <a:r>
              <a:rPr lang="en-US" dirty="0">
                <a:latin typeface="Comic Sans MS" pitchFamily="66" charset="0"/>
              </a:rPr>
              <a:t>]=2.54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685800"/>
            <a:ext cx="7776864" cy="1437317"/>
          </a:xfrm>
          <a:noFill/>
          <a:ln/>
        </p:spPr>
        <p:txBody>
          <a:bodyPr wrap="square" lIns="47625" tIns="19050" rIns="47625" bIns="19050">
            <a:spAutoFit/>
          </a:bodyPr>
          <a:lstStyle/>
          <a:p>
            <a:pPr marL="152400" indent="-152400">
              <a:lnSpc>
                <a:spcPct val="85000"/>
              </a:lnSpc>
              <a:buNone/>
              <a:tabLst>
                <a:tab pos="595313" algn="l"/>
              </a:tabLst>
            </a:pPr>
            <a:r>
              <a:rPr lang="en-US" dirty="0">
                <a:solidFill>
                  <a:schemeClr val="hlink"/>
                </a:solidFill>
              </a:rPr>
              <a:t>Assume (p395):</a:t>
            </a:r>
            <a:r>
              <a:rPr lang="en-US" dirty="0"/>
              <a:t> Ideal CPI=1 (no misses) </a:t>
            </a:r>
          </a:p>
          <a:p>
            <a:pPr marL="152400" indent="-152400">
              <a:lnSpc>
                <a:spcPct val="85000"/>
              </a:lnSpc>
              <a:tabLst>
                <a:tab pos="595313" algn="l"/>
              </a:tabLst>
            </a:pPr>
            <a:r>
              <a:rPr lang="en-US" dirty="0"/>
              <a:t>L/S’s structure . 50% of instructions are data accesses</a:t>
            </a:r>
          </a:p>
          <a:p>
            <a:pPr marL="152400" indent="-152400">
              <a:lnSpc>
                <a:spcPct val="85000"/>
              </a:lnSpc>
              <a:tabLst>
                <a:tab pos="595313" algn="l"/>
              </a:tabLst>
            </a:pPr>
            <a:r>
              <a:rPr lang="en-US" dirty="0"/>
              <a:t>Miss penalty is 25 clock cycles</a:t>
            </a:r>
          </a:p>
          <a:p>
            <a:pPr marL="152400" indent="-152400">
              <a:lnSpc>
                <a:spcPct val="85000"/>
              </a:lnSpc>
              <a:tabLst>
                <a:tab pos="595313" algn="l"/>
              </a:tabLst>
            </a:pPr>
            <a:r>
              <a:rPr lang="en-US" dirty="0"/>
              <a:t>Miss rate is 2%</a:t>
            </a:r>
          </a:p>
          <a:p>
            <a:pPr marL="152400" indent="-152400">
              <a:lnSpc>
                <a:spcPct val="85000"/>
              </a:lnSpc>
              <a:tabLst>
                <a:tab pos="595313" algn="l"/>
              </a:tabLst>
            </a:pPr>
            <a:r>
              <a:rPr lang="en-US" dirty="0">
                <a:solidFill>
                  <a:schemeClr val="hlink"/>
                </a:solidFill>
              </a:rPr>
              <a:t>How faster would the computer be if all instructions were cache hits?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71451"/>
            <a:ext cx="5157677" cy="361637"/>
          </a:xfrm>
          <a:noFill/>
          <a:ln/>
        </p:spPr>
        <p:txBody>
          <a:bodyPr vert="horz" wrap="square" lIns="47625" tIns="19050" rIns="47625" bIns="19050" rtlCol="0" anchor="t">
            <a:spAutoFit/>
          </a:bodyPr>
          <a:lstStyle/>
          <a:p>
            <a:r>
              <a:rPr lang="en-US" dirty="0">
                <a:latin typeface="+mn-lt"/>
              </a:rPr>
              <a:t>Example2: Impact on Performance</a:t>
            </a:r>
          </a:p>
        </p:txBody>
      </p:sp>
      <p:graphicFrame>
        <p:nvGraphicFramePr>
          <p:cNvPr id="78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250458"/>
              </p:ext>
            </p:extLst>
          </p:nvPr>
        </p:nvGraphicFramePr>
        <p:xfrm>
          <a:off x="1514475" y="3647844"/>
          <a:ext cx="5364956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634680" progId="Equation.DSMT4">
                  <p:embed/>
                </p:oleObj>
              </mc:Choice>
              <mc:Fallback>
                <p:oleObj name="Equation" r:id="rId2" imgW="429228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3647844"/>
                        <a:ext cx="5364956" cy="707231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36" name="Rectangle 4"/>
          <p:cNvSpPr>
            <a:spLocks noChangeArrowheads="1"/>
          </p:cNvSpPr>
          <p:nvPr/>
        </p:nvSpPr>
        <p:spPr bwMode="auto">
          <a:xfrm>
            <a:off x="683568" y="2189035"/>
            <a:ext cx="7776864" cy="16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marL="152400" indent="-152400" algn="l">
              <a:lnSpc>
                <a:spcPct val="85000"/>
              </a:lnSpc>
              <a:spcBef>
                <a:spcPct val="30000"/>
              </a:spcBef>
              <a:buSzPct val="100000"/>
              <a:buFontTx/>
              <a:buChar char="•"/>
              <a:tabLst>
                <a:tab pos="595313" algn="l"/>
              </a:tabLst>
            </a:pPr>
            <a:r>
              <a:rPr lang="en-US" dirty="0">
                <a:solidFill>
                  <a:schemeClr val="hlink"/>
                </a:solidFill>
                <a:latin typeface="+mn-lt"/>
              </a:rPr>
              <a:t>Answer:</a:t>
            </a:r>
            <a:r>
              <a:rPr lang="en-US" dirty="0">
                <a:latin typeface="+mn-lt"/>
              </a:rPr>
              <a:t> </a:t>
            </a:r>
            <a:r>
              <a:rPr lang="en-US" sz="1500" dirty="0">
                <a:latin typeface="+mn-lt"/>
              </a:rPr>
              <a:t>first compute the performance for always hits:</a:t>
            </a:r>
          </a:p>
          <a:p>
            <a:pPr marL="152400" indent="-1524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595313" algn="l"/>
              </a:tabLst>
            </a:pPr>
            <a:r>
              <a:rPr lang="en-US" sz="1500" dirty="0" err="1">
                <a:latin typeface="+mn-lt"/>
              </a:rPr>
              <a:t>CPU</a:t>
            </a:r>
            <a:r>
              <a:rPr lang="en-US" sz="1500" baseline="-25000" dirty="0" err="1">
                <a:latin typeface="+mn-lt"/>
              </a:rPr>
              <a:t>execution</a:t>
            </a:r>
            <a:r>
              <a:rPr lang="en-US" sz="1500" baseline="-25000" dirty="0">
                <a:latin typeface="+mn-lt"/>
              </a:rPr>
              <a:t> time</a:t>
            </a:r>
            <a:r>
              <a:rPr lang="en-US" sz="1500" dirty="0">
                <a:latin typeface="+mn-lt"/>
              </a:rPr>
              <a:t> =(CPU clock </a:t>
            </a:r>
            <a:r>
              <a:rPr lang="en-US" sz="1500" dirty="0" err="1">
                <a:latin typeface="+mn-lt"/>
              </a:rPr>
              <a:t>cycles+memory</a:t>
            </a:r>
            <a:r>
              <a:rPr lang="en-US" sz="1500" dirty="0">
                <a:latin typeface="+mn-lt"/>
              </a:rPr>
              <a:t> stall cycles)</a:t>
            </a:r>
            <a:r>
              <a:rPr lang="en-US" altLang="zh-CN" sz="1500" dirty="0">
                <a:latin typeface="+mn-lt"/>
                <a:ea typeface="宋体" pitchFamily="2" charset="-122"/>
              </a:rPr>
              <a:t>×clock cycle</a:t>
            </a:r>
          </a:p>
          <a:p>
            <a:pPr marL="152400" indent="-1524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595313" algn="l"/>
              </a:tabLst>
            </a:pPr>
            <a:r>
              <a:rPr lang="en-US" altLang="zh-CN" sz="1500" dirty="0">
                <a:latin typeface="+mn-lt"/>
                <a:ea typeface="宋体" pitchFamily="2" charset="-122"/>
              </a:rPr>
              <a:t>				=(IC ×CPI+0) ×Clock cycle</a:t>
            </a:r>
          </a:p>
          <a:p>
            <a:pPr marL="152400" indent="-1524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595313" algn="l"/>
              </a:tabLst>
            </a:pPr>
            <a:r>
              <a:rPr lang="en-US" altLang="zh-CN" sz="1500" dirty="0">
                <a:latin typeface="+mn-lt"/>
                <a:ea typeface="宋体" pitchFamily="2" charset="-122"/>
              </a:rPr>
              <a:t>				=IC ×1.0 ×clock cycle</a:t>
            </a:r>
          </a:p>
          <a:p>
            <a:pPr marL="152400" indent="-1524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595313" algn="l"/>
              </a:tabLst>
            </a:pPr>
            <a:r>
              <a:rPr lang="en-US" altLang="zh-CN" sz="1500" dirty="0">
                <a:latin typeface="+mn-lt"/>
                <a:ea typeface="宋体" pitchFamily="2" charset="-122"/>
              </a:rPr>
              <a:t>	Now for the computer with the real </a:t>
            </a:r>
            <a:r>
              <a:rPr lang="en-US" altLang="zh-CN" sz="1500" dirty="0" err="1">
                <a:latin typeface="+mn-lt"/>
                <a:ea typeface="宋体" pitchFamily="2" charset="-122"/>
              </a:rPr>
              <a:t>cache,first</a:t>
            </a:r>
            <a:r>
              <a:rPr lang="en-US" altLang="zh-CN" sz="1500" dirty="0">
                <a:latin typeface="+mn-lt"/>
                <a:ea typeface="宋体" pitchFamily="2" charset="-122"/>
              </a:rPr>
              <a:t> compute memory stall cycles:</a:t>
            </a:r>
          </a:p>
          <a:p>
            <a:pPr marL="152400" indent="-152400" algn="l">
              <a:lnSpc>
                <a:spcPct val="85000"/>
              </a:lnSpc>
              <a:spcBef>
                <a:spcPct val="30000"/>
              </a:spcBef>
              <a:buSzPct val="100000"/>
              <a:tabLst>
                <a:tab pos="595313" algn="l"/>
              </a:tabLst>
            </a:pPr>
            <a:r>
              <a:rPr lang="en-US" altLang="zh-CN" sz="1500" dirty="0">
                <a:latin typeface="+mn-lt"/>
                <a:ea typeface="宋体" pitchFamily="2" charset="-122"/>
              </a:rPr>
              <a:t>	</a:t>
            </a:r>
            <a:endParaRPr lang="en-US" sz="15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9F9F4F-2754-92CF-A21A-33CD93B5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>
            <a:extLst>
              <a:ext uri="{FF2B5EF4-FFF2-40B4-BE49-F238E27FC236}">
                <a16:creationId xmlns:a16="http://schemas.microsoft.com/office/drawing/2014/main" id="{F114470F-3BF2-E355-A89F-A2035E1F1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171451"/>
            <a:ext cx="5157677" cy="361637"/>
          </a:xfrm>
          <a:noFill/>
          <a:ln/>
        </p:spPr>
        <p:txBody>
          <a:bodyPr vert="horz" wrap="square" lIns="47625" tIns="19050" rIns="47625" bIns="19050" rtlCol="0" anchor="t">
            <a:spAutoFit/>
          </a:bodyPr>
          <a:lstStyle/>
          <a:p>
            <a:r>
              <a:rPr lang="en-US" dirty="0">
                <a:latin typeface="+mn-lt"/>
              </a:rPr>
              <a:t>Example2: Impact on Performance</a:t>
            </a:r>
          </a:p>
        </p:txBody>
      </p:sp>
      <p:sp>
        <p:nvSpPr>
          <p:cNvPr id="786439" name="Text Box 7">
            <a:extLst>
              <a:ext uri="{FF2B5EF4-FFF2-40B4-BE49-F238E27FC236}">
                <a16:creationId xmlns:a16="http://schemas.microsoft.com/office/drawing/2014/main" id="{39DC816F-CDB8-3F2A-A7A9-7C477C75E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05576"/>
            <a:ext cx="6343650" cy="1073371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50" dirty="0">
                <a:latin typeface="+mn-lt"/>
                <a:ea typeface="宋体" pitchFamily="2" charset="-122"/>
              </a:rPr>
              <a:t>The total performance is thus:</a:t>
            </a:r>
          </a:p>
          <a:p>
            <a:pPr algn="l">
              <a:spcBef>
                <a:spcPct val="50000"/>
              </a:spcBef>
            </a:pPr>
            <a:r>
              <a:rPr lang="en-US" altLang="zh-CN" sz="1650" dirty="0">
                <a:latin typeface="+mn-lt"/>
                <a:ea typeface="宋体" pitchFamily="2" charset="-122"/>
              </a:rPr>
              <a:t> </a:t>
            </a:r>
            <a:r>
              <a:rPr lang="en-US" altLang="zh-CN" sz="1500" dirty="0">
                <a:latin typeface="+mn-lt"/>
                <a:ea typeface="宋体" pitchFamily="2" charset="-122"/>
              </a:rPr>
              <a:t>CPU execution time cache =(IC ×1.0+IC ×0.75) ×Clock cycle</a:t>
            </a:r>
          </a:p>
          <a:p>
            <a:pPr algn="l">
              <a:spcBef>
                <a:spcPct val="50000"/>
              </a:spcBef>
            </a:pPr>
            <a:r>
              <a:rPr lang="en-US" altLang="zh-CN" sz="1500" dirty="0">
                <a:latin typeface="+mn-lt"/>
                <a:ea typeface="宋体" pitchFamily="2" charset="-122"/>
              </a:rPr>
              <a:t>		 	      =1.75 ×IC ×Clock cycle</a:t>
            </a:r>
          </a:p>
        </p:txBody>
      </p:sp>
      <p:sp>
        <p:nvSpPr>
          <p:cNvPr id="786441" name="Text Box 9">
            <a:extLst>
              <a:ext uri="{FF2B5EF4-FFF2-40B4-BE49-F238E27FC236}">
                <a16:creationId xmlns:a16="http://schemas.microsoft.com/office/drawing/2014/main" id="{1CFF8C55-7922-D1E5-B9EF-DD034757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3" y="2078947"/>
            <a:ext cx="6400800" cy="1834754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50" dirty="0">
                <a:latin typeface="+mn-lt"/>
                <a:ea typeface="宋体" pitchFamily="2" charset="-122"/>
              </a:rPr>
              <a:t>The performance ratio is the inverse of the execution times</a:t>
            </a:r>
          </a:p>
          <a:p>
            <a:pPr algn="l">
              <a:spcBef>
                <a:spcPct val="50000"/>
              </a:spcBef>
            </a:pPr>
            <a:r>
              <a:rPr lang="en-US" altLang="zh-CN" sz="1650" dirty="0">
                <a:latin typeface="+mn-lt"/>
                <a:ea typeface="宋体" pitchFamily="2" charset="-122"/>
              </a:rPr>
              <a:t> CPU execution time </a:t>
            </a:r>
            <a:r>
              <a:rPr lang="en-US" altLang="zh-CN" sz="1650" baseline="-25000" dirty="0">
                <a:latin typeface="+mn-lt"/>
                <a:ea typeface="宋体" pitchFamily="2" charset="-122"/>
              </a:rPr>
              <a:t>cache	      </a:t>
            </a:r>
            <a:r>
              <a:rPr lang="en-US" altLang="zh-CN" sz="1650" dirty="0">
                <a:latin typeface="+mn-lt"/>
                <a:ea typeface="宋体" pitchFamily="2" charset="-122"/>
              </a:rPr>
              <a:t>1.75 </a:t>
            </a:r>
            <a:r>
              <a:rPr lang="en-US" altLang="zh-CN" sz="1500" dirty="0">
                <a:latin typeface="+mn-lt"/>
                <a:ea typeface="宋体" pitchFamily="2" charset="-122"/>
              </a:rPr>
              <a:t>×IC ×Clock cycle</a:t>
            </a:r>
          </a:p>
          <a:p>
            <a:pPr algn="l">
              <a:spcBef>
                <a:spcPct val="50000"/>
              </a:spcBef>
            </a:pPr>
            <a:r>
              <a:rPr lang="en-US" sz="1650" dirty="0">
                <a:latin typeface="+mn-lt"/>
              </a:rPr>
              <a:t>    CPU execution time	    </a:t>
            </a:r>
            <a:r>
              <a:rPr lang="en-US" altLang="zh-CN" sz="1500" dirty="0">
                <a:latin typeface="+mn-lt"/>
                <a:ea typeface="宋体" pitchFamily="2" charset="-122"/>
              </a:rPr>
              <a:t>1.0 ×</a:t>
            </a:r>
            <a:r>
              <a:rPr lang="en-US" sz="1650" dirty="0">
                <a:latin typeface="+mn-lt"/>
              </a:rPr>
              <a:t> </a:t>
            </a:r>
            <a:r>
              <a:rPr lang="en-US" altLang="zh-CN" sz="1500" dirty="0">
                <a:latin typeface="+mn-lt"/>
                <a:ea typeface="宋体" pitchFamily="2" charset="-122"/>
              </a:rPr>
              <a:t>IC ×clock cycle</a:t>
            </a:r>
            <a:r>
              <a:rPr lang="en-US" sz="1650" dirty="0">
                <a:latin typeface="+mn-lt"/>
              </a:rPr>
              <a:t> 	</a:t>
            </a:r>
          </a:p>
          <a:p>
            <a:pPr algn="l">
              <a:spcBef>
                <a:spcPct val="50000"/>
              </a:spcBef>
            </a:pPr>
            <a:r>
              <a:rPr lang="en-US" altLang="zh-CN" sz="1650" dirty="0">
                <a:latin typeface="+mn-lt"/>
                <a:ea typeface="宋体" pitchFamily="2" charset="-122"/>
              </a:rPr>
              <a:t>				</a:t>
            </a:r>
            <a:r>
              <a:rPr lang="en-US" altLang="zh-CN" sz="15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＝1.75</a:t>
            </a:r>
          </a:p>
          <a:p>
            <a:pPr algn="l">
              <a:spcBef>
                <a:spcPct val="50000"/>
              </a:spcBef>
            </a:pPr>
            <a:r>
              <a:rPr lang="en-US" altLang="zh-CN" sz="15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The computer with no cache misses is 1.75 time faster.</a:t>
            </a:r>
          </a:p>
        </p:txBody>
      </p:sp>
    </p:spTree>
    <p:extLst>
      <p:ext uri="{BB962C8B-B14F-4D97-AF65-F5344CB8AC3E}">
        <p14:creationId xmlns:p14="http://schemas.microsoft.com/office/powerpoint/2010/main" val="1724793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075E4AB-A71D-7868-FF74-EFE2FB4C9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>
            <a:extLst>
              <a:ext uri="{FF2B5EF4-FFF2-40B4-BE49-F238E27FC236}">
                <a16:creationId xmlns:a16="http://schemas.microsoft.com/office/drawing/2014/main" id="{CB5F37A2-0B80-1BCC-1D54-96C41DA0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800100"/>
            <a:ext cx="7978030" cy="26289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950" dirty="0">
                <a:solidFill>
                  <a:schemeClr val="hlink"/>
                </a:solidFill>
              </a:rPr>
              <a:t>Assume(406) :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altLang="zh-CN" sz="1650" dirty="0">
                <a:ea typeface="宋体" pitchFamily="2" charset="-122"/>
              </a:rPr>
              <a:t>unified caches:</a:t>
            </a:r>
            <a:r>
              <a:rPr lang="en-US" sz="1650" dirty="0"/>
              <a:t> 32K </a:t>
            </a:r>
            <a:r>
              <a:rPr lang="en-US" altLang="zh-CN" sz="1650" dirty="0">
                <a:ea typeface="宋体" pitchFamily="2" charset="-122"/>
              </a:rPr>
              <a:t>unified</a:t>
            </a:r>
            <a:r>
              <a:rPr lang="en-US" sz="1650" dirty="0"/>
              <a:t> cache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ea typeface="宋体" pitchFamily="2" charset="-122"/>
              </a:rPr>
              <a:t>Split cache: 16K D-cache and 16K I-cache 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ea typeface="宋体" pitchFamily="2" charset="-122"/>
              </a:rPr>
              <a:t>36% of the instructions are data transfer instructions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ea typeface="宋体" pitchFamily="2" charset="-122"/>
              </a:rPr>
              <a:t>A hit takes 1 </a:t>
            </a:r>
            <a:r>
              <a:rPr lang="en-US" altLang="zh-CN" sz="1500" dirty="0" err="1">
                <a:ea typeface="宋体" pitchFamily="2" charset="-122"/>
              </a:rPr>
              <a:t>colck</a:t>
            </a:r>
            <a:r>
              <a:rPr lang="en-US" altLang="zh-CN" sz="1500" dirty="0">
                <a:ea typeface="宋体" pitchFamily="2" charset="-122"/>
              </a:rPr>
              <a:t> cycle 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ea typeface="宋体" pitchFamily="2" charset="-122"/>
              </a:rPr>
              <a:t>The miss penalty is 100 clock cycles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ea typeface="宋体" pitchFamily="2" charset="-122"/>
              </a:rPr>
              <a:t>A load/store take 1 extra clock cycle on a unified cache 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ea typeface="宋体" pitchFamily="2" charset="-122"/>
              </a:rPr>
              <a:t>Write-through with a write-buffer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500" dirty="0">
                <a:ea typeface="宋体" pitchFamily="2" charset="-122"/>
              </a:rPr>
              <a:t>   and ignore stalls due to the write buffer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hlink"/>
                </a:solidFill>
                <a:ea typeface="宋体" pitchFamily="2" charset="-122"/>
              </a:rPr>
              <a:t>What is the miss rate in each case?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hlink"/>
                </a:solidFill>
                <a:ea typeface="宋体" pitchFamily="2" charset="-122"/>
              </a:rPr>
              <a:t>What is the average memory access time in each case?</a:t>
            </a:r>
          </a:p>
          <a:p>
            <a:pPr>
              <a:lnSpc>
                <a:spcPct val="80000"/>
              </a:lnSpc>
            </a:pPr>
            <a:endParaRPr lang="en-US" altLang="zh-CN" sz="1500" dirty="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1500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787458" name="Rectangle 2">
            <a:extLst>
              <a:ext uri="{FF2B5EF4-FFF2-40B4-BE49-F238E27FC236}">
                <a16:creationId xmlns:a16="http://schemas.microsoft.com/office/drawing/2014/main" id="{1E7C5AD4-B43A-34E3-E6D2-921E04998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6511" y="90488"/>
            <a:ext cx="7046540" cy="5715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Example3-1: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787460" name="Rectangle 4">
            <a:extLst>
              <a:ext uri="{FF2B5EF4-FFF2-40B4-BE49-F238E27FC236}">
                <a16:creationId xmlns:a16="http://schemas.microsoft.com/office/drawing/2014/main" id="{9E99352B-83C6-839A-6185-BC96A796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371850"/>
            <a:ext cx="61150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1950" dirty="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1650" dirty="0">
                <a:latin typeface="+mn-lt"/>
                <a:ea typeface="宋体" pitchFamily="2" charset="-122"/>
              </a:rPr>
              <a:t>first let’s convert misses per 1000 instructions into miss rate.</a:t>
            </a:r>
            <a:endParaRPr lang="en-US" altLang="zh-CN" sz="1500" dirty="0">
              <a:latin typeface="+mn-lt"/>
              <a:ea typeface="宋体" pitchFamily="2" charset="-122"/>
            </a:endParaRPr>
          </a:p>
        </p:txBody>
      </p:sp>
      <p:grpSp>
        <p:nvGrpSpPr>
          <p:cNvPr id="787470" name="Group 14">
            <a:extLst>
              <a:ext uri="{FF2B5EF4-FFF2-40B4-BE49-F238E27FC236}">
                <a16:creationId xmlns:a16="http://schemas.microsoft.com/office/drawing/2014/main" id="{206857EC-18A5-244B-05AC-ECED574B7716}"/>
              </a:ext>
            </a:extLst>
          </p:cNvPr>
          <p:cNvGrpSpPr>
            <a:grpSpLocks/>
          </p:cNvGrpSpPr>
          <p:nvPr/>
        </p:nvGrpSpPr>
        <p:grpSpPr bwMode="auto">
          <a:xfrm>
            <a:off x="3486150" y="3943353"/>
            <a:ext cx="3200400" cy="802482"/>
            <a:chOff x="1488" y="3552"/>
            <a:chExt cx="2688" cy="674"/>
          </a:xfrm>
        </p:grpSpPr>
        <p:sp>
          <p:nvSpPr>
            <p:cNvPr id="787461" name="Text Box 5">
              <a:extLst>
                <a:ext uri="{FF2B5EF4-FFF2-40B4-BE49-F238E27FC236}">
                  <a16:creationId xmlns:a16="http://schemas.microsoft.com/office/drawing/2014/main" id="{43858795-CF6B-934D-EF12-46019D7DA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55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dirty="0">
                  <a:latin typeface="+mn-lt"/>
                  <a:ea typeface="宋体" pitchFamily="2" charset="-122"/>
                </a:rPr>
                <a:t>Misses </a:t>
              </a:r>
            </a:p>
          </p:txBody>
        </p:sp>
        <p:sp>
          <p:nvSpPr>
            <p:cNvPr id="787462" name="Text Box 6">
              <a:extLst>
                <a:ext uri="{FF2B5EF4-FFF2-40B4-BE49-F238E27FC236}">
                  <a16:creationId xmlns:a16="http://schemas.microsoft.com/office/drawing/2014/main" id="{98B9BB80-355F-C9DC-2C41-30635BA04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696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>
                  <a:latin typeface="+mn-lt"/>
                  <a:ea typeface="宋体" pitchFamily="2" charset="-122"/>
                </a:rPr>
                <a:t>1000Instruction</a:t>
              </a:r>
            </a:p>
          </p:txBody>
        </p:sp>
        <p:sp>
          <p:nvSpPr>
            <p:cNvPr id="787463" name="Line 7">
              <a:extLst>
                <a:ext uri="{FF2B5EF4-FFF2-40B4-BE49-F238E27FC236}">
                  <a16:creationId xmlns:a16="http://schemas.microsoft.com/office/drawing/2014/main" id="{DEC59CE6-965E-2C2C-D5CB-16BDED232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200">
                <a:latin typeface="+mn-lt"/>
              </a:endParaRPr>
            </a:p>
          </p:txBody>
        </p:sp>
        <p:sp>
          <p:nvSpPr>
            <p:cNvPr id="787464" name="Text Box 8">
              <a:extLst>
                <a:ext uri="{FF2B5EF4-FFF2-40B4-BE49-F238E27FC236}">
                  <a16:creationId xmlns:a16="http://schemas.microsoft.com/office/drawing/2014/main" id="{4A889539-84CF-B2C2-E627-D74CE777C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648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>
                  <a:latin typeface="+mn-lt"/>
                  <a:ea typeface="宋体" pitchFamily="2" charset="-122"/>
                </a:rPr>
                <a:t>/1000 </a:t>
              </a:r>
            </a:p>
          </p:txBody>
        </p:sp>
        <p:sp>
          <p:nvSpPr>
            <p:cNvPr id="787465" name="Line 9">
              <a:extLst>
                <a:ext uri="{FF2B5EF4-FFF2-40B4-BE49-F238E27FC236}">
                  <a16:creationId xmlns:a16="http://schemas.microsoft.com/office/drawing/2014/main" id="{B7C80A84-A912-4FCF-749B-AC21F3A79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888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latin typeface="+mn-lt"/>
              </a:endParaRPr>
            </a:p>
          </p:txBody>
        </p:sp>
        <p:sp>
          <p:nvSpPr>
            <p:cNvPr id="787466" name="Text Box 10">
              <a:extLst>
                <a:ext uri="{FF2B5EF4-FFF2-40B4-BE49-F238E27FC236}">
                  <a16:creationId xmlns:a16="http://schemas.microsoft.com/office/drawing/2014/main" id="{359C7CA9-8BF9-C393-39CB-6401917C9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849"/>
              <a:ext cx="13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dirty="0" err="1">
                  <a:latin typeface="+mn-lt"/>
                  <a:ea typeface="宋体" pitchFamily="2" charset="-122"/>
                </a:rPr>
                <a:t>Memoryaccesses</a:t>
              </a:r>
              <a:endParaRPr lang="en-US" altLang="zh-CN" sz="1200" dirty="0">
                <a:latin typeface="+mn-lt"/>
                <a:ea typeface="宋体" pitchFamily="2" charset="-122"/>
              </a:endParaRPr>
            </a:p>
          </p:txBody>
        </p:sp>
        <p:sp>
          <p:nvSpPr>
            <p:cNvPr id="787467" name="Text Box 11">
              <a:extLst>
                <a:ext uri="{FF2B5EF4-FFF2-40B4-BE49-F238E27FC236}">
                  <a16:creationId xmlns:a16="http://schemas.microsoft.com/office/drawing/2014/main" id="{F12C4550-AEF6-2503-5367-9458ED2C7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93"/>
              <a:ext cx="1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>
                  <a:latin typeface="+mn-lt"/>
                  <a:ea typeface="宋体" pitchFamily="2" charset="-122"/>
                </a:rPr>
                <a:t>Instructions</a:t>
              </a:r>
            </a:p>
          </p:txBody>
        </p:sp>
        <p:sp>
          <p:nvSpPr>
            <p:cNvPr id="787468" name="Line 12">
              <a:extLst>
                <a:ext uri="{FF2B5EF4-FFF2-40B4-BE49-F238E27FC236}">
                  <a16:creationId xmlns:a16="http://schemas.microsoft.com/office/drawing/2014/main" id="{C6FF73CF-5814-8A7B-D734-124B1260E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404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200">
                <a:latin typeface="+mn-lt"/>
              </a:endParaRPr>
            </a:p>
          </p:txBody>
        </p:sp>
        <p:sp>
          <p:nvSpPr>
            <p:cNvPr id="787469" name="Text Box 13">
              <a:extLst>
                <a:ext uri="{FF2B5EF4-FFF2-40B4-BE49-F238E27FC236}">
                  <a16:creationId xmlns:a16="http://schemas.microsoft.com/office/drawing/2014/main" id="{458AB384-B5C8-4DAF-7CA2-9CCD4FCB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744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dirty="0">
                  <a:latin typeface="+mn-lt"/>
                  <a:ea typeface="宋体" pitchFamily="2" charset="-122"/>
                </a:rPr>
                <a:t>Miss rate= </a:t>
              </a:r>
            </a:p>
          </p:txBody>
        </p:sp>
      </p:grpSp>
      <p:grpSp>
        <p:nvGrpSpPr>
          <p:cNvPr id="787494" name="Group 38">
            <a:extLst>
              <a:ext uri="{FF2B5EF4-FFF2-40B4-BE49-F238E27FC236}">
                <a16:creationId xmlns:a16="http://schemas.microsoft.com/office/drawing/2014/main" id="{968FDE58-9A90-08DA-C94A-C0CA8C84D340}"/>
              </a:ext>
            </a:extLst>
          </p:cNvPr>
          <p:cNvGrpSpPr>
            <a:grpSpLocks/>
          </p:cNvGrpSpPr>
          <p:nvPr/>
        </p:nvGrpSpPr>
        <p:grpSpPr bwMode="auto">
          <a:xfrm>
            <a:off x="1398747" y="3380184"/>
            <a:ext cx="6286500" cy="1269207"/>
            <a:chOff x="192" y="2976"/>
            <a:chExt cx="5280" cy="1066"/>
          </a:xfrm>
        </p:grpSpPr>
        <p:sp>
          <p:nvSpPr>
            <p:cNvPr id="787493" name="Rectangle 37">
              <a:extLst>
                <a:ext uri="{FF2B5EF4-FFF2-40B4-BE49-F238E27FC236}">
                  <a16:creationId xmlns:a16="http://schemas.microsoft.com/office/drawing/2014/main" id="{85F7E779-5C44-8708-78A4-C4F83E06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976"/>
              <a:ext cx="5280" cy="106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500" dirty="0">
                  <a:latin typeface="+mn-lt"/>
                  <a:ea typeface="宋体" pitchFamily="2" charset="-122"/>
                </a:rPr>
                <a:t>From </a:t>
              </a:r>
              <a:r>
                <a:rPr lang="en-US" altLang="zh-CN" sz="1650" dirty="0">
                  <a:latin typeface="+mn-lt"/>
                  <a:ea typeface="宋体" pitchFamily="2" charset="-122"/>
                </a:rPr>
                <a:t>Figure 5.8 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The unified miss rate needs to account for instruction and data accesses:</a:t>
              </a:r>
            </a:p>
            <a:p>
              <a:pPr>
                <a:spcBef>
                  <a:spcPct val="50000"/>
                </a:spcBef>
              </a:pPr>
              <a:endParaRPr lang="en-US" altLang="zh-CN" sz="1500" dirty="0">
                <a:latin typeface="+mn-lt"/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1500" dirty="0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7" name="Group 31">
              <a:extLst>
                <a:ext uri="{FF2B5EF4-FFF2-40B4-BE49-F238E27FC236}">
                  <a16:creationId xmlns:a16="http://schemas.microsoft.com/office/drawing/2014/main" id="{51FAF863-B62F-D0B8-272B-C1341D47E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0" y="3456"/>
              <a:ext cx="3649" cy="559"/>
              <a:chOff x="2981" y="2112"/>
              <a:chExt cx="3649" cy="559"/>
            </a:xfrm>
          </p:grpSpPr>
          <p:sp>
            <p:nvSpPr>
              <p:cNvPr id="787488" name="Rectangle 32">
                <a:extLst>
                  <a:ext uri="{FF2B5EF4-FFF2-40B4-BE49-F238E27FC236}">
                    <a16:creationId xmlns:a16="http://schemas.microsoft.com/office/drawing/2014/main" id="{5DEFFD46-8FA0-11CD-1093-4AFC33B6F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1" y="2264"/>
                <a:ext cx="1623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1500" baseline="-250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32KB unified</a:t>
                </a:r>
                <a:r>
                  <a:rPr lang="en-US" altLang="zh-CN" sz="15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15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9" name="Rectangle 33">
                <a:extLst>
                  <a:ext uri="{FF2B5EF4-FFF2-40B4-BE49-F238E27FC236}">
                    <a16:creationId xmlns:a16="http://schemas.microsoft.com/office/drawing/2014/main" id="{269A6BD5-2652-DAA5-FDED-174A3739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6" y="2112"/>
                <a:ext cx="87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43.3/1000</a:t>
                </a:r>
                <a:endParaRPr lang="zh-CN" altLang="en-US" sz="15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0" name="Rectangle 34">
                <a:extLst>
                  <a:ext uri="{FF2B5EF4-FFF2-40B4-BE49-F238E27FC236}">
                    <a16:creationId xmlns:a16="http://schemas.microsoft.com/office/drawing/2014/main" id="{AB7B339C-3F5C-A83B-770F-94FA6B466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9" y="2400"/>
                <a:ext cx="879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1.00+0.36</a:t>
                </a:r>
                <a:endParaRPr lang="zh-CN" altLang="en-US" sz="15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91" name="Line 35">
                <a:extLst>
                  <a:ext uri="{FF2B5EF4-FFF2-40B4-BE49-F238E27FC236}">
                    <a16:creationId xmlns:a16="http://schemas.microsoft.com/office/drawing/2014/main" id="{C54ED50C-F6E9-8EB4-3EBE-0B54D865D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92" name="Rectangle 36">
                <a:extLst>
                  <a:ext uri="{FF2B5EF4-FFF2-40B4-BE49-F238E27FC236}">
                    <a16:creationId xmlns:a16="http://schemas.microsoft.com/office/drawing/2014/main" id="{1164678A-B3D9-474A-7F32-E31257D4D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8" y="2256"/>
                <a:ext cx="81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accent1"/>
                    </a:solidFill>
                    <a:latin typeface="+mn-lt"/>
                    <a:ea typeface="宋体" pitchFamily="2" charset="-122"/>
                  </a:rPr>
                  <a:t>＝0.0318</a:t>
                </a:r>
                <a:endParaRPr lang="zh-CN" altLang="en-US" sz="1500">
                  <a:solidFill>
                    <a:schemeClr val="accent1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0180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6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6511" y="90488"/>
            <a:ext cx="7046540" cy="57150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Example3-1: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pSp>
        <p:nvGrpSpPr>
          <p:cNvPr id="787495" name="Group 39"/>
          <p:cNvGrpSpPr>
            <a:grpSpLocks/>
          </p:cNvGrpSpPr>
          <p:nvPr/>
        </p:nvGrpSpPr>
        <p:grpSpPr bwMode="auto">
          <a:xfrm>
            <a:off x="285750" y="569115"/>
            <a:ext cx="8678738" cy="3150394"/>
            <a:chOff x="144" y="720"/>
            <a:chExt cx="5376" cy="2646"/>
          </a:xfrm>
        </p:grpSpPr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144" y="720"/>
              <a:ext cx="5376" cy="264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50" dirty="0">
                  <a:latin typeface="+mn-lt"/>
                  <a:ea typeface="宋体" pitchFamily="2" charset="-122"/>
                </a:rPr>
                <a:t>Since every instruction access has exactly one memory access to fetch the instruction, according to Figure 5.8 the instruction cache miss rate is</a:t>
              </a: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1500" dirty="0">
                  <a:latin typeface="+mn-lt"/>
                  <a:ea typeface="宋体" pitchFamily="2" charset="-122"/>
                </a:rPr>
                <a:t>Since 36% of the instructions are data transfers, </a:t>
              </a:r>
              <a:r>
                <a:rPr lang="en-US" altLang="zh-CN" sz="1650" dirty="0">
                  <a:latin typeface="+mn-lt"/>
                  <a:ea typeface="宋体" pitchFamily="2" charset="-122"/>
                </a:rPr>
                <a:t>according to Figure 5.8 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the data miss rate is </a:t>
              </a: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latin typeface="+mn-lt"/>
                <a:ea typeface="宋体" pitchFamily="2" charset="-122"/>
              </a:endParaRPr>
            </a:p>
          </p:txBody>
        </p:sp>
        <p:grpSp>
          <p:nvGrpSpPr>
            <p:cNvPr id="787480" name="Group 24"/>
            <p:cNvGrpSpPr>
              <a:grpSpLocks/>
            </p:cNvGrpSpPr>
            <p:nvPr/>
          </p:nvGrpSpPr>
          <p:grpSpPr bwMode="auto">
            <a:xfrm>
              <a:off x="970" y="1392"/>
              <a:ext cx="3696" cy="559"/>
              <a:chOff x="2890" y="2112"/>
              <a:chExt cx="3696" cy="559"/>
            </a:xfrm>
          </p:grpSpPr>
          <p:sp>
            <p:nvSpPr>
              <p:cNvPr id="787475" name="Rectangle 19"/>
              <p:cNvSpPr>
                <a:spLocks noChangeArrowheads="1"/>
              </p:cNvSpPr>
              <p:nvPr/>
            </p:nvSpPr>
            <p:spPr bwMode="auto">
              <a:xfrm>
                <a:off x="2890" y="2264"/>
                <a:ext cx="1796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1500" baseline="-250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instruction</a:t>
                </a:r>
                <a:r>
                  <a:rPr lang="en-US" altLang="zh-CN" sz="1500" dirty="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1500" dirty="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6" name="Rectangle 20"/>
              <p:cNvSpPr>
                <a:spLocks noChangeArrowheads="1"/>
              </p:cNvSpPr>
              <p:nvPr/>
            </p:nvSpPr>
            <p:spPr bwMode="auto">
              <a:xfrm>
                <a:off x="4846" y="2112"/>
                <a:ext cx="875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3.82/1000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7" name="Rectangle 21"/>
              <p:cNvSpPr>
                <a:spLocks noChangeArrowheads="1"/>
              </p:cNvSpPr>
              <p:nvPr/>
            </p:nvSpPr>
            <p:spPr bwMode="auto">
              <a:xfrm>
                <a:off x="5089" y="2400"/>
                <a:ext cx="380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1.0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78" name="Line 22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79" name="Rectangle 23"/>
              <p:cNvSpPr>
                <a:spLocks noChangeArrowheads="1"/>
              </p:cNvSpPr>
              <p:nvPr/>
            </p:nvSpPr>
            <p:spPr bwMode="auto">
              <a:xfrm>
                <a:off x="5864" y="2256"/>
                <a:ext cx="722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＝0.004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  <p:grpSp>
          <p:nvGrpSpPr>
            <p:cNvPr id="787481" name="Group 25"/>
            <p:cNvGrpSpPr>
              <a:grpSpLocks/>
            </p:cNvGrpSpPr>
            <p:nvPr/>
          </p:nvGrpSpPr>
          <p:grpSpPr bwMode="auto">
            <a:xfrm>
              <a:off x="1058" y="2448"/>
              <a:ext cx="3547" cy="559"/>
              <a:chOff x="3033" y="2112"/>
              <a:chExt cx="3547" cy="559"/>
            </a:xfrm>
          </p:grpSpPr>
          <p:sp>
            <p:nvSpPr>
              <p:cNvPr id="787482" name="Rectangle 26"/>
              <p:cNvSpPr>
                <a:spLocks noChangeArrowheads="1"/>
              </p:cNvSpPr>
              <p:nvPr/>
            </p:nvSpPr>
            <p:spPr bwMode="auto">
              <a:xfrm>
                <a:off x="3033" y="2264"/>
                <a:ext cx="1515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Miss rate </a:t>
                </a:r>
                <a:r>
                  <a:rPr lang="en-US" altLang="zh-CN" sz="1500" baseline="-250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16KB data</a:t>
                </a:r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3" name="Rectangle 27"/>
              <p:cNvSpPr>
                <a:spLocks noChangeArrowheads="1"/>
              </p:cNvSpPr>
              <p:nvPr/>
            </p:nvSpPr>
            <p:spPr bwMode="auto">
              <a:xfrm>
                <a:off x="4846" y="2112"/>
                <a:ext cx="875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40.9/1000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4" name="Rectangle 28"/>
              <p:cNvSpPr>
                <a:spLocks noChangeArrowheads="1"/>
              </p:cNvSpPr>
              <p:nvPr/>
            </p:nvSpPr>
            <p:spPr bwMode="auto">
              <a:xfrm>
                <a:off x="5043" y="2400"/>
                <a:ext cx="470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0.36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  <p:sp>
            <p:nvSpPr>
              <p:cNvPr id="787485" name="Line 29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787486" name="Rectangle 30"/>
              <p:cNvSpPr>
                <a:spLocks noChangeArrowheads="1"/>
              </p:cNvSpPr>
              <p:nvPr/>
            </p:nvSpPr>
            <p:spPr bwMode="auto">
              <a:xfrm>
                <a:off x="5870" y="2256"/>
                <a:ext cx="710" cy="271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500">
                    <a:solidFill>
                      <a:schemeClr val="hlink"/>
                    </a:solidFill>
                    <a:latin typeface="+mn-lt"/>
                    <a:ea typeface="宋体" pitchFamily="2" charset="-122"/>
                  </a:rPr>
                  <a:t>＝0.114</a:t>
                </a:r>
                <a:endParaRPr lang="zh-CN" altLang="en-US" sz="1500">
                  <a:solidFill>
                    <a:schemeClr val="hlink"/>
                  </a:solidFill>
                  <a:latin typeface="+mn-lt"/>
                  <a:ea typeface="宋体" pitchFamily="2" charset="-122"/>
                </a:endParaRPr>
              </a:p>
            </p:txBody>
          </p:sp>
        </p:grpSp>
      </p:grpSp>
      <p:grpSp>
        <p:nvGrpSpPr>
          <p:cNvPr id="787470" name="Group 14"/>
          <p:cNvGrpSpPr>
            <a:grpSpLocks/>
          </p:cNvGrpSpPr>
          <p:nvPr/>
        </p:nvGrpSpPr>
        <p:grpSpPr bwMode="auto">
          <a:xfrm>
            <a:off x="3486150" y="3943353"/>
            <a:ext cx="3200400" cy="802482"/>
            <a:chOff x="1488" y="3552"/>
            <a:chExt cx="2688" cy="674"/>
          </a:xfrm>
        </p:grpSpPr>
        <p:sp>
          <p:nvSpPr>
            <p:cNvPr id="787461" name="Text Box 5"/>
            <p:cNvSpPr txBox="1">
              <a:spLocks noChangeArrowheads="1"/>
            </p:cNvSpPr>
            <p:nvPr/>
          </p:nvSpPr>
          <p:spPr bwMode="auto">
            <a:xfrm>
              <a:off x="2736" y="3552"/>
              <a:ext cx="11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dirty="0">
                  <a:latin typeface="+mn-lt"/>
                  <a:ea typeface="宋体" pitchFamily="2" charset="-122"/>
                </a:rPr>
                <a:t>Misses </a:t>
              </a:r>
            </a:p>
          </p:txBody>
        </p:sp>
        <p:sp>
          <p:nvSpPr>
            <p:cNvPr id="787462" name="Text Box 6"/>
            <p:cNvSpPr txBox="1">
              <a:spLocks noChangeArrowheads="1"/>
            </p:cNvSpPr>
            <p:nvPr/>
          </p:nvSpPr>
          <p:spPr bwMode="auto">
            <a:xfrm>
              <a:off x="2400" y="3696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>
                  <a:latin typeface="+mn-lt"/>
                  <a:ea typeface="宋体" pitchFamily="2" charset="-122"/>
                </a:rPr>
                <a:t>1000Instruction</a:t>
              </a:r>
            </a:p>
          </p:txBody>
        </p:sp>
        <p:sp>
          <p:nvSpPr>
            <p:cNvPr id="787463" name="Line 7"/>
            <p:cNvSpPr>
              <a:spLocks noChangeShapeType="1"/>
            </p:cNvSpPr>
            <p:nvPr/>
          </p:nvSpPr>
          <p:spPr bwMode="auto">
            <a:xfrm>
              <a:off x="2496" y="374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200">
                <a:latin typeface="+mn-lt"/>
              </a:endParaRPr>
            </a:p>
          </p:txBody>
        </p:sp>
        <p:sp>
          <p:nvSpPr>
            <p:cNvPr id="787464" name="Text Box 8"/>
            <p:cNvSpPr txBox="1">
              <a:spLocks noChangeArrowheads="1"/>
            </p:cNvSpPr>
            <p:nvPr/>
          </p:nvSpPr>
          <p:spPr bwMode="auto">
            <a:xfrm>
              <a:off x="3552" y="3648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>
                  <a:latin typeface="+mn-lt"/>
                  <a:ea typeface="宋体" pitchFamily="2" charset="-122"/>
                </a:rPr>
                <a:t>/1000 </a:t>
              </a:r>
            </a:p>
          </p:txBody>
        </p:sp>
        <p:sp>
          <p:nvSpPr>
            <p:cNvPr id="787465" name="Line 9"/>
            <p:cNvSpPr>
              <a:spLocks noChangeShapeType="1"/>
            </p:cNvSpPr>
            <p:nvPr/>
          </p:nvSpPr>
          <p:spPr bwMode="auto">
            <a:xfrm>
              <a:off x="2496" y="3888"/>
              <a:ext cx="14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latin typeface="+mn-lt"/>
              </a:endParaRPr>
            </a:p>
          </p:txBody>
        </p:sp>
        <p:sp>
          <p:nvSpPr>
            <p:cNvPr id="787466" name="Text Box 10"/>
            <p:cNvSpPr txBox="1">
              <a:spLocks noChangeArrowheads="1"/>
            </p:cNvSpPr>
            <p:nvPr/>
          </p:nvSpPr>
          <p:spPr bwMode="auto">
            <a:xfrm>
              <a:off x="2640" y="3849"/>
              <a:ext cx="13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dirty="0" err="1">
                  <a:latin typeface="+mn-lt"/>
                  <a:ea typeface="宋体" pitchFamily="2" charset="-122"/>
                </a:rPr>
                <a:t>Memoryaccesses</a:t>
              </a:r>
              <a:endParaRPr lang="en-US" altLang="zh-CN" sz="1200" dirty="0">
                <a:latin typeface="+mn-lt"/>
                <a:ea typeface="宋体" pitchFamily="2" charset="-122"/>
              </a:endParaRPr>
            </a:p>
          </p:txBody>
        </p:sp>
        <p:sp>
          <p:nvSpPr>
            <p:cNvPr id="787467" name="Text Box 11"/>
            <p:cNvSpPr txBox="1">
              <a:spLocks noChangeArrowheads="1"/>
            </p:cNvSpPr>
            <p:nvPr/>
          </p:nvSpPr>
          <p:spPr bwMode="auto">
            <a:xfrm>
              <a:off x="2784" y="3993"/>
              <a:ext cx="12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>
                  <a:latin typeface="+mn-lt"/>
                  <a:ea typeface="宋体" pitchFamily="2" charset="-122"/>
                </a:rPr>
                <a:t>Instructions</a:t>
              </a:r>
            </a:p>
          </p:txBody>
        </p:sp>
        <p:sp>
          <p:nvSpPr>
            <p:cNvPr id="787468" name="Line 12"/>
            <p:cNvSpPr>
              <a:spLocks noChangeShapeType="1"/>
            </p:cNvSpPr>
            <p:nvPr/>
          </p:nvSpPr>
          <p:spPr bwMode="auto">
            <a:xfrm>
              <a:off x="2688" y="4041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200">
                <a:latin typeface="+mn-lt"/>
              </a:endParaRPr>
            </a:p>
          </p:txBody>
        </p:sp>
        <p:sp>
          <p:nvSpPr>
            <p:cNvPr id="787469" name="Text Box 13"/>
            <p:cNvSpPr txBox="1">
              <a:spLocks noChangeArrowheads="1"/>
            </p:cNvSpPr>
            <p:nvPr/>
          </p:nvSpPr>
          <p:spPr bwMode="auto">
            <a:xfrm>
              <a:off x="1488" y="3744"/>
              <a:ext cx="10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dirty="0">
                  <a:latin typeface="+mn-lt"/>
                  <a:ea typeface="宋体" pitchFamily="2" charset="-122"/>
                </a:rPr>
                <a:t>Miss rate= </a:t>
              </a:r>
            </a:p>
          </p:txBody>
        </p:sp>
      </p:grpSp>
      <p:sp>
        <p:nvSpPr>
          <p:cNvPr id="787496" name="Text Box 40"/>
          <p:cNvSpPr txBox="1">
            <a:spLocks noChangeArrowheads="1"/>
          </p:cNvSpPr>
          <p:nvPr/>
        </p:nvSpPr>
        <p:spPr bwMode="auto">
          <a:xfrm>
            <a:off x="249746" y="3327870"/>
            <a:ext cx="8750746" cy="1361911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650" dirty="0">
                <a:latin typeface="+mn-lt"/>
                <a:ea typeface="宋体" pitchFamily="2" charset="-122"/>
              </a:rPr>
              <a:t>Basing on Figure 2.32 on page 138 there is 74% instruction references in split cache. The average miss rate for the split cache is:</a:t>
            </a:r>
          </a:p>
          <a:p>
            <a:pPr>
              <a:spcBef>
                <a:spcPct val="50000"/>
              </a:spcBef>
            </a:pPr>
            <a:r>
              <a:rPr lang="en-US" altLang="zh-CN" sz="165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(74%×0.004)+(26% × 0.114)=0.0324</a:t>
            </a:r>
          </a:p>
          <a:p>
            <a:pPr algn="l">
              <a:spcBef>
                <a:spcPct val="50000"/>
              </a:spcBef>
            </a:pPr>
            <a:r>
              <a:rPr lang="en-US" altLang="zh-CN" sz="165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Thus ,a 32KB unified cache has a slightly lower effective miss rate than two 16KB caches.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7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8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96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425252" y="645021"/>
            <a:ext cx="7963172" cy="571500"/>
          </a:xfrm>
          <a:solidFill>
            <a:srgbClr val="CCECFF"/>
          </a:solidFill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average memory access time can be divided into instruction and data accesses: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9682" y="-31551"/>
            <a:ext cx="5372100" cy="85725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Example3-2: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aphicFrame>
        <p:nvGraphicFramePr>
          <p:cNvPr id="78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001157"/>
              </p:ext>
            </p:extLst>
          </p:nvPr>
        </p:nvGraphicFramePr>
        <p:xfrm>
          <a:off x="2051720" y="1018134"/>
          <a:ext cx="5453063" cy="97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3680" imgH="723600" progId="Equation.DSMT4">
                  <p:embed/>
                </p:oleObj>
              </mc:Choice>
              <mc:Fallback>
                <p:oleObj name="Equation" r:id="rId2" imgW="4063680" imgH="72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018134"/>
                        <a:ext cx="5453063" cy="970359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5" name="Rectangle 5"/>
          <p:cNvSpPr>
            <a:spLocks noChangeArrowheads="1"/>
          </p:cNvSpPr>
          <p:nvPr/>
        </p:nvSpPr>
        <p:spPr bwMode="auto">
          <a:xfrm>
            <a:off x="425252" y="1988493"/>
            <a:ext cx="8352928" cy="12001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marL="214313" indent="-214313" algn="l">
              <a:buSzPct val="100000"/>
              <a:buFontTx/>
              <a:buChar char="•"/>
            </a:pPr>
            <a:r>
              <a:rPr lang="en-US" altLang="zh-CN" dirty="0" err="1">
                <a:latin typeface="+mn-lt"/>
                <a:ea typeface="宋体" pitchFamily="2" charset="-122"/>
              </a:rPr>
              <a:t>Therefore,the</a:t>
            </a:r>
            <a:r>
              <a:rPr lang="en-US" altLang="zh-CN" dirty="0">
                <a:latin typeface="+mn-lt"/>
                <a:ea typeface="宋体" pitchFamily="2" charset="-122"/>
              </a:rPr>
              <a:t> time for each organization is </a:t>
            </a:r>
          </a:p>
          <a:p>
            <a:pPr marL="214313" indent="-214313" algn="l"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Average memory access </a:t>
            </a:r>
            <a:r>
              <a:rPr lang="en-US" altLang="zh-CN" dirty="0" err="1">
                <a:latin typeface="+mn-lt"/>
                <a:ea typeface="宋体" pitchFamily="2" charset="-122"/>
              </a:rPr>
              <a:t>time</a:t>
            </a:r>
            <a:r>
              <a:rPr lang="en-US" altLang="zh-CN" baseline="-25000" dirty="0" err="1">
                <a:latin typeface="+mn-lt"/>
                <a:ea typeface="宋体" pitchFamily="2" charset="-122"/>
              </a:rPr>
              <a:t>split</a:t>
            </a:r>
            <a:endParaRPr lang="en-US" altLang="zh-CN" baseline="-25000" dirty="0">
              <a:latin typeface="+mn-lt"/>
              <a:ea typeface="宋体" pitchFamily="2" charset="-122"/>
            </a:endParaRPr>
          </a:p>
          <a:p>
            <a:pPr marL="214313" indent="-214313" algn="l"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=74%×(1+0.004×100)+ 26%×(1+0.114×100)</a:t>
            </a:r>
          </a:p>
          <a:p>
            <a:pPr marL="214313" indent="-214313" algn="l"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=(74%×1.38)+(26%×12.36)=1.023+3.214=</a:t>
            </a: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4.24</a:t>
            </a:r>
          </a:p>
        </p:txBody>
      </p:sp>
      <p:sp>
        <p:nvSpPr>
          <p:cNvPr id="788488" name="Rectangle 8"/>
          <p:cNvSpPr>
            <a:spLocks noChangeArrowheads="1"/>
          </p:cNvSpPr>
          <p:nvPr/>
        </p:nvSpPr>
        <p:spPr bwMode="auto">
          <a:xfrm>
            <a:off x="425252" y="3153815"/>
            <a:ext cx="5184576" cy="1344663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Average memory access </a:t>
            </a:r>
            <a:r>
              <a:rPr lang="en-US" altLang="zh-CN" dirty="0" err="1">
                <a:latin typeface="+mn-lt"/>
                <a:ea typeface="宋体" pitchFamily="2" charset="-122"/>
              </a:rPr>
              <a:t>time</a:t>
            </a:r>
            <a:r>
              <a:rPr lang="en-US" altLang="zh-CN" baseline="-25000" dirty="0" err="1">
                <a:latin typeface="+mn-lt"/>
                <a:ea typeface="宋体" pitchFamily="2" charset="-122"/>
              </a:rPr>
              <a:t>unified</a:t>
            </a:r>
            <a:endParaRPr lang="en-US" altLang="zh-CN" baseline="-25000" dirty="0">
              <a:latin typeface="+mn-lt"/>
              <a:ea typeface="宋体" pitchFamily="2" charset="-122"/>
            </a:endParaRP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=74%×(1+0.0318×100)+ 26%×(1+1+0.0318×100)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=(74%×4.18)+(26%×5.18)=3.096+1.348=</a:t>
            </a: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4.44</a:t>
            </a:r>
            <a:endParaRPr lang="en-US" altLang="zh-CN" dirty="0">
              <a:latin typeface="+mn-lt"/>
              <a:ea typeface="宋体" pitchFamily="2" charset="-122"/>
            </a:endParaRPr>
          </a:p>
        </p:txBody>
      </p:sp>
      <p:sp>
        <p:nvSpPr>
          <p:cNvPr id="788489" name="Rectangle 9"/>
          <p:cNvSpPr>
            <a:spLocks noChangeArrowheads="1"/>
          </p:cNvSpPr>
          <p:nvPr/>
        </p:nvSpPr>
        <p:spPr bwMode="auto">
          <a:xfrm>
            <a:off x="5580112" y="2032188"/>
            <a:ext cx="3376239" cy="2484734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Hence, this split cache in this example—which offer two memory ports per clock cycle, thereby avoiding the structural hazard—have a better average memory access time than the single-ported unified cache despite having a worse effective miss rate.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8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5" grpId="0" animBg="1" autoUpdateAnimBg="0"/>
      <p:bldP spid="788488" grpId="0" animBg="1" autoUpdateAnimBg="0"/>
      <p:bldP spid="78848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971550"/>
            <a:ext cx="6858000" cy="240030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650">
                <a:solidFill>
                  <a:schemeClr val="hlink"/>
                </a:solidFill>
              </a:rPr>
              <a:t>Assume(408):</a:t>
            </a:r>
            <a:r>
              <a:rPr lang="en-US" sz="1350">
                <a:solidFill>
                  <a:schemeClr val="hlink"/>
                </a:solidFill>
              </a:rPr>
              <a:t> </a:t>
            </a:r>
            <a:r>
              <a:rPr lang="en-US" sz="1350"/>
              <a:t>in-order execution computer, such as the Ultra SPARC </a:t>
            </a:r>
            <a:r>
              <a:rPr lang="en-US" altLang="zh-CN" sz="1350">
                <a:ea typeface="宋体" pitchFamily="2" charset="-122"/>
              </a:rPr>
              <a:t>Ⅲ.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penalty: 100 clock cycles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Miss rate	: 2%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Memory references Per instruction: 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Average cache misses per 1000 instructions: 30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>
                <a:ea typeface="宋体" pitchFamily="2" charset="-122"/>
              </a:rPr>
              <a:t>CPI ＝1.0(ignoring memory stalls)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500">
                <a:solidFill>
                  <a:schemeClr val="hlink"/>
                </a:solidFill>
                <a:ea typeface="宋体" pitchFamily="2" charset="-122"/>
              </a:rPr>
              <a:t>What is the impact on performance when behavior of the cache is included (Calclate the impact using both misses per instruction and miss rate.)?</a:t>
            </a:r>
            <a:endParaRPr lang="en-US" altLang="zh-CN" sz="1350">
              <a:ea typeface="宋体" pitchFamily="2" charset="-122"/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9682" y="-21978"/>
            <a:ext cx="5943600" cy="85725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Example4: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grpSp>
        <p:nvGrpSpPr>
          <p:cNvPr id="789516" name="Group 12"/>
          <p:cNvGrpSpPr>
            <a:grpSpLocks/>
          </p:cNvGrpSpPr>
          <p:nvPr/>
        </p:nvGrpSpPr>
        <p:grpSpPr bwMode="auto">
          <a:xfrm>
            <a:off x="1304925" y="3371850"/>
            <a:ext cx="6467475" cy="1543050"/>
            <a:chOff x="288" y="2832"/>
            <a:chExt cx="5144" cy="1296"/>
          </a:xfrm>
        </p:grpSpPr>
        <p:sp>
          <p:nvSpPr>
            <p:cNvPr id="789514" name="Rectangle 10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5" tIns="33338" rIns="67865" bIns="33338"/>
            <a:lstStyle/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950">
                  <a:solidFill>
                    <a:schemeClr val="hlink"/>
                  </a:solidFill>
                  <a:latin typeface="+mn-lt"/>
                </a:rPr>
                <a:t>Answer : </a:t>
              </a:r>
              <a:r>
                <a:rPr lang="en-US" altLang="zh-CN">
                  <a:latin typeface="+mn-lt"/>
                  <a:ea typeface="宋体" pitchFamily="2" charset="-122"/>
                </a:rPr>
                <a:t>The performance, including cache misses, is</a:t>
              </a:r>
              <a:endParaRPr lang="en-US" sz="1950">
                <a:solidFill>
                  <a:schemeClr val="hlink"/>
                </a:solidFill>
                <a:latin typeface="+mn-lt"/>
              </a:endParaRP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195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195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150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5" name="Object 11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00600" imgH="495000" progId="Equation.3">
                    <p:embed/>
                  </p:oleObj>
                </mc:Choice>
                <mc:Fallback>
                  <p:oleObj name="公式" r:id="rId2" imgW="4800600" imgH="495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AEC05D-DE10-6A6A-AA88-5F1BE2D9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>
            <a:extLst>
              <a:ext uri="{FF2B5EF4-FFF2-40B4-BE49-F238E27FC236}">
                <a16:creationId xmlns:a16="http://schemas.microsoft.com/office/drawing/2014/main" id="{08D3BAF1-60D6-C34C-E172-D70D9B2BA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9682" y="-21978"/>
            <a:ext cx="5943600" cy="85725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Example4: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789509" name="Rectangle 5">
            <a:extLst>
              <a:ext uri="{FF2B5EF4-FFF2-40B4-BE49-F238E27FC236}">
                <a16:creationId xmlns:a16="http://schemas.microsoft.com/office/drawing/2014/main" id="{6AC8B018-2DB3-E215-F99D-8E1EE4B3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2" y="699417"/>
            <a:ext cx="6400800" cy="971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marL="214313" indent="-214313" algn="l">
              <a:buSzPct val="100000"/>
            </a:pPr>
            <a:r>
              <a:rPr lang="en-US" altLang="zh-CN">
                <a:latin typeface="+mn-lt"/>
                <a:ea typeface="宋体" pitchFamily="2" charset="-122"/>
              </a:rPr>
              <a:t>CPU time</a:t>
            </a:r>
            <a:r>
              <a:rPr lang="en-US" altLang="zh-CN" baseline="-25000">
                <a:latin typeface="+mn-lt"/>
                <a:ea typeface="宋体" pitchFamily="2" charset="-122"/>
              </a:rPr>
              <a:t> with cache </a:t>
            </a:r>
            <a:r>
              <a:rPr lang="en-US" altLang="zh-CN">
                <a:latin typeface="+mn-lt"/>
                <a:ea typeface="宋体" pitchFamily="2" charset="-122"/>
              </a:rPr>
              <a:t>＝</a:t>
            </a:r>
            <a:endParaRPr lang="en-US" altLang="zh-CN" baseline="-25000">
              <a:latin typeface="+mn-lt"/>
              <a:ea typeface="宋体" pitchFamily="2" charset="-122"/>
            </a:endParaRPr>
          </a:p>
          <a:p>
            <a:pPr marL="214313" indent="-214313" algn="l">
              <a:buSzPct val="100000"/>
            </a:pPr>
            <a:r>
              <a:rPr lang="en-US" altLang="zh-CN" baseline="-25000">
                <a:latin typeface="+mn-lt"/>
                <a:ea typeface="宋体" pitchFamily="2" charset="-122"/>
              </a:rPr>
              <a:t>		</a:t>
            </a:r>
            <a:r>
              <a:rPr lang="en-US" altLang="zh-CN">
                <a:latin typeface="+mn-lt"/>
                <a:ea typeface="宋体" pitchFamily="2" charset="-122"/>
              </a:rPr>
              <a:t>＝IC×(1.0+</a:t>
            </a:r>
            <a:r>
              <a:rPr lang="en-US" altLang="zh-CN">
                <a:solidFill>
                  <a:schemeClr val="hlink"/>
                </a:solidFill>
                <a:latin typeface="+mn-lt"/>
                <a:ea typeface="宋体" pitchFamily="2" charset="-122"/>
              </a:rPr>
              <a:t>(30/1000×100)</a:t>
            </a:r>
            <a:r>
              <a:rPr lang="en-US" altLang="zh-CN">
                <a:latin typeface="+mn-lt"/>
                <a:ea typeface="宋体" pitchFamily="2" charset="-122"/>
              </a:rPr>
              <a:t>) × Clock cycle time</a:t>
            </a:r>
          </a:p>
          <a:p>
            <a:pPr marL="214313" indent="-214313" algn="l">
              <a:buSzPct val="100000"/>
            </a:pPr>
            <a:r>
              <a:rPr lang="en-US" altLang="zh-CN">
                <a:latin typeface="+mn-lt"/>
                <a:ea typeface="宋体" pitchFamily="2" charset="-122"/>
              </a:rPr>
              <a:t> 	 	＝IC × 4.00 × Clock cycle time </a:t>
            </a:r>
          </a:p>
        </p:txBody>
      </p:sp>
      <p:grpSp>
        <p:nvGrpSpPr>
          <p:cNvPr id="789520" name="Group 16">
            <a:extLst>
              <a:ext uri="{FF2B5EF4-FFF2-40B4-BE49-F238E27FC236}">
                <a16:creationId xmlns:a16="http://schemas.microsoft.com/office/drawing/2014/main" id="{C613D925-54DB-CA72-C5F6-FB6FA5191755}"/>
              </a:ext>
            </a:extLst>
          </p:cNvPr>
          <p:cNvGrpSpPr>
            <a:grpSpLocks/>
          </p:cNvGrpSpPr>
          <p:nvPr/>
        </p:nvGrpSpPr>
        <p:grpSpPr bwMode="auto">
          <a:xfrm>
            <a:off x="453827" y="1597285"/>
            <a:ext cx="6457950" cy="1543050"/>
            <a:chOff x="232" y="2928"/>
            <a:chExt cx="5424" cy="1296"/>
          </a:xfrm>
        </p:grpSpPr>
        <p:sp>
          <p:nvSpPr>
            <p:cNvPr id="789518" name="Rectangle 14">
              <a:extLst>
                <a:ext uri="{FF2B5EF4-FFF2-40B4-BE49-F238E27FC236}">
                  <a16:creationId xmlns:a16="http://schemas.microsoft.com/office/drawing/2014/main" id="{7961926C-249B-DB7B-AB92-16EA6F20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2928"/>
              <a:ext cx="5424" cy="1296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5" tIns="33338" rIns="67865" bIns="33338"/>
            <a:lstStyle/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950" dirty="0">
                  <a:solidFill>
                    <a:schemeClr val="hlink"/>
                  </a:solidFill>
                  <a:latin typeface="+mn-lt"/>
                </a:rPr>
                <a:t>Now </a:t>
              </a:r>
              <a:r>
                <a:rPr lang="en-US" sz="1950" dirty="0" err="1">
                  <a:solidFill>
                    <a:schemeClr val="hlink"/>
                  </a:solidFill>
                  <a:latin typeface="+mn-lt"/>
                </a:rPr>
                <a:t>caculating</a:t>
              </a:r>
              <a:r>
                <a:rPr lang="en-US" sz="1950" dirty="0">
                  <a:solidFill>
                    <a:schemeClr val="hlink"/>
                  </a:solidFill>
                  <a:latin typeface="+mn-lt"/>
                </a:rPr>
                <a:t> performance using miss rate:</a:t>
              </a:r>
              <a:endParaRPr lang="en-US" altLang="zh-CN" sz="1950" dirty="0">
                <a:solidFill>
                  <a:schemeClr val="hlink"/>
                </a:solidFill>
                <a:latin typeface="+mn-lt"/>
                <a:ea typeface="宋体" pitchFamily="2" charset="-122"/>
              </a:endParaRP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sz="150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789519" name="Object 15">
              <a:extLst>
                <a:ext uri="{FF2B5EF4-FFF2-40B4-BE49-F238E27FC236}">
                  <a16:creationId xmlns:a16="http://schemas.microsoft.com/office/drawing/2014/main" id="{5BAB9425-7C53-E909-8A13-7792560DD1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875834"/>
                </p:ext>
              </p:extLst>
            </p:nvPr>
          </p:nvGraphicFramePr>
          <p:xfrm>
            <a:off x="246" y="3240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6095880" imgH="495000" progId="Equation.3">
                    <p:embed/>
                  </p:oleObj>
                </mc:Choice>
                <mc:Fallback>
                  <p:oleObj name="公式" r:id="rId3" imgW="6095880" imgH="495000" progId="Equation.3">
                    <p:embed/>
                    <p:pic>
                      <p:nvPicPr>
                        <p:cNvPr id="78951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" y="3240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9521" name="Rectangle 17">
            <a:extLst>
              <a:ext uri="{FF2B5EF4-FFF2-40B4-BE49-F238E27FC236}">
                <a16:creationId xmlns:a16="http://schemas.microsoft.com/office/drawing/2014/main" id="{5E6E0B54-AC8B-7FCC-1476-AEC2ECB8F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27" y="2483110"/>
            <a:ext cx="6343650" cy="971550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marL="214313" indent="-214313" algn="l"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CPU time</a:t>
            </a:r>
            <a:r>
              <a:rPr lang="en-US" altLang="zh-CN" baseline="-25000" dirty="0">
                <a:latin typeface="+mn-lt"/>
                <a:ea typeface="宋体" pitchFamily="2" charset="-122"/>
              </a:rPr>
              <a:t> with cache </a:t>
            </a:r>
            <a:r>
              <a:rPr lang="en-US" altLang="zh-CN" dirty="0">
                <a:latin typeface="+mn-lt"/>
                <a:ea typeface="宋体" pitchFamily="2" charset="-122"/>
              </a:rPr>
              <a:t>＝</a:t>
            </a:r>
            <a:endParaRPr lang="en-US" altLang="zh-CN" baseline="-25000" dirty="0">
              <a:latin typeface="+mn-lt"/>
              <a:ea typeface="宋体" pitchFamily="2" charset="-122"/>
            </a:endParaRPr>
          </a:p>
          <a:p>
            <a:pPr marL="214313" indent="-214313" algn="l">
              <a:buSzPct val="100000"/>
            </a:pPr>
            <a:r>
              <a:rPr lang="en-US" altLang="zh-CN" baseline="-25000" dirty="0">
                <a:latin typeface="+mn-lt"/>
                <a:ea typeface="宋体" pitchFamily="2" charset="-122"/>
              </a:rPr>
              <a:t>		</a:t>
            </a:r>
            <a:r>
              <a:rPr lang="en-US" altLang="zh-CN" dirty="0">
                <a:latin typeface="+mn-lt"/>
                <a:ea typeface="宋体" pitchFamily="2" charset="-122"/>
              </a:rPr>
              <a:t>＝IC×(1.0+</a:t>
            </a: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(1.5×2%×100)</a:t>
            </a:r>
            <a:r>
              <a:rPr lang="en-US" altLang="zh-CN" dirty="0">
                <a:latin typeface="+mn-lt"/>
                <a:ea typeface="宋体" pitchFamily="2" charset="-122"/>
              </a:rPr>
              <a:t>) × Clock cycle time</a:t>
            </a:r>
          </a:p>
          <a:p>
            <a:pPr marL="214313" indent="-214313" algn="l">
              <a:buSzPct val="100000"/>
            </a:pPr>
            <a:r>
              <a:rPr lang="en-US" altLang="zh-CN" dirty="0">
                <a:latin typeface="+mn-lt"/>
                <a:ea typeface="宋体" pitchFamily="2" charset="-122"/>
              </a:rPr>
              <a:t> 	 	＝IC × 4.00 × Clock cycle time </a:t>
            </a:r>
          </a:p>
          <a:p>
            <a:pPr marL="214313" indent="-214313" algn="l">
              <a:buSzPct val="100000"/>
            </a:pPr>
            <a:endParaRPr lang="en-US" altLang="zh-CN" dirty="0">
              <a:latin typeface="+mn-lt"/>
              <a:ea typeface="宋体" pitchFamily="2" charset="-122"/>
            </a:endParaRPr>
          </a:p>
          <a:p>
            <a:pPr marL="214313" indent="-214313" algn="l">
              <a:buSzPct val="100000"/>
            </a:pPr>
            <a:endParaRPr lang="en-US" altLang="zh-CN" dirty="0">
              <a:latin typeface="+mn-lt"/>
              <a:ea typeface="宋体" pitchFamily="2" charset="-122"/>
            </a:endParaRPr>
          </a:p>
        </p:txBody>
      </p:sp>
      <p:sp>
        <p:nvSpPr>
          <p:cNvPr id="789510" name="Rectangle 6">
            <a:extLst>
              <a:ext uri="{FF2B5EF4-FFF2-40B4-BE49-F238E27FC236}">
                <a16:creationId xmlns:a16="http://schemas.microsoft.com/office/drawing/2014/main" id="{97ED2177-DE74-F0C2-AB29-87BE1317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2" y="3340360"/>
            <a:ext cx="8427937" cy="175167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marL="214313" indent="-214313" algn="l">
              <a:buSzPct val="100000"/>
              <a:buFontTx/>
              <a:buChar char="•"/>
            </a:pPr>
            <a:r>
              <a:rPr lang="en-US" altLang="zh-CN" dirty="0">
                <a:latin typeface="+mn-lt"/>
                <a:ea typeface="宋体" pitchFamily="2" charset="-122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14313" indent="-214313" algn="l">
              <a:buSzPct val="100000"/>
              <a:buFontTx/>
              <a:buChar char="•"/>
            </a:pPr>
            <a:r>
              <a:rPr lang="en-US" altLang="zh-CN" dirty="0">
                <a:latin typeface="+mn-lt"/>
                <a:ea typeface="宋体" pitchFamily="2" charset="-122"/>
              </a:rPr>
              <a:t>Without any memory hierarchy at all the CPI would increase again to </a:t>
            </a: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1.0+100×1.5 or 151</a:t>
            </a:r>
            <a:r>
              <a:rPr lang="en-US" altLang="zh-CN" dirty="0">
                <a:latin typeface="+mn-lt"/>
                <a:ea typeface="宋体" pitchFamily="2" charset="-122"/>
              </a:rPr>
              <a:t>—factor of almost </a:t>
            </a:r>
            <a:r>
              <a:rPr lang="en-US" altLang="zh-CN" dirty="0">
                <a:solidFill>
                  <a:schemeClr val="hlink"/>
                </a:solidFill>
                <a:latin typeface="+mn-lt"/>
                <a:ea typeface="宋体" pitchFamily="2" charset="-122"/>
              </a:rPr>
              <a:t>40 time</a:t>
            </a:r>
            <a:r>
              <a:rPr lang="en-US" altLang="zh-CN" dirty="0">
                <a:latin typeface="+mn-lt"/>
                <a:ea typeface="宋体" pitchFamily="2" charset="-122"/>
              </a:rPr>
              <a:t> longer than a system with a cache. </a:t>
            </a:r>
          </a:p>
        </p:txBody>
      </p:sp>
    </p:spTree>
    <p:extLst>
      <p:ext uri="{BB962C8B-B14F-4D97-AF65-F5344CB8AC3E}">
        <p14:creationId xmlns:p14="http://schemas.microsoft.com/office/powerpoint/2010/main" val="3472740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9" grpId="0" animBg="1" autoUpdateAnimBg="0"/>
      <p:bldP spid="789521" grpId="0" animBg="1" autoUpdateAnimBg="0"/>
      <p:bldP spid="7895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4301728"/>
            <a:ext cx="7924800" cy="62150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1980: no cache in µproc; 1995 2-level cache on chip</a:t>
            </a:r>
            <a:br>
              <a:rPr lang="en-US" altLang="zh-CN" dirty="0"/>
            </a:br>
            <a:r>
              <a:rPr lang="en-US" altLang="zh-CN" dirty="0"/>
              <a:t>(1989 first Intel µproc with a cache on chip)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the Memory Hierarchy?</a:t>
            </a:r>
          </a:p>
        </p:txBody>
      </p:sp>
      <p:sp>
        <p:nvSpPr>
          <p:cNvPr id="758789" name="Rectangle 5"/>
          <p:cNvSpPr>
            <a:spLocks noChangeArrowheads="1"/>
          </p:cNvSpPr>
          <p:nvPr/>
        </p:nvSpPr>
        <p:spPr bwMode="auto">
          <a:xfrm>
            <a:off x="6677025" y="1200150"/>
            <a:ext cx="952500" cy="62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>
                <a:latin typeface="Arial" pitchFamily="34" charset="0"/>
              </a:rPr>
              <a:t>µProc</a:t>
            </a:r>
          </a:p>
          <a:p>
            <a:pPr algn="l"/>
            <a:r>
              <a:rPr lang="en-US">
                <a:latin typeface="Arial" pitchFamily="34" charset="0"/>
              </a:rPr>
              <a:t>60%/yr.</a:t>
            </a:r>
          </a:p>
        </p:txBody>
      </p:sp>
      <p:sp>
        <p:nvSpPr>
          <p:cNvPr id="758790" name="Rectangle 6"/>
          <p:cNvSpPr>
            <a:spLocks noChangeArrowheads="1"/>
          </p:cNvSpPr>
          <p:nvPr/>
        </p:nvSpPr>
        <p:spPr bwMode="auto">
          <a:xfrm>
            <a:off x="6686550" y="2933700"/>
            <a:ext cx="952500" cy="62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DRAM</a:t>
            </a:r>
          </a:p>
          <a:p>
            <a:pPr algn="l"/>
            <a:r>
              <a:rPr lang="en-US" dirty="0">
                <a:latin typeface="Arial" pitchFamily="34" charset="0"/>
              </a:rPr>
              <a:t>7%/yr.</a:t>
            </a:r>
          </a:p>
        </p:txBody>
      </p:sp>
      <p:sp>
        <p:nvSpPr>
          <p:cNvPr id="758791" name="Arc 7"/>
          <p:cNvSpPr>
            <a:spLocks/>
          </p:cNvSpPr>
          <p:nvPr/>
        </p:nvSpPr>
        <p:spPr bwMode="auto">
          <a:xfrm>
            <a:off x="6293644" y="3049191"/>
            <a:ext cx="419100" cy="140494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2" name="Line 8"/>
          <p:cNvSpPr>
            <a:spLocks noChangeShapeType="1"/>
          </p:cNvSpPr>
          <p:nvPr/>
        </p:nvSpPr>
        <p:spPr bwMode="auto">
          <a:xfrm>
            <a:off x="23300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3" name="Line 9"/>
          <p:cNvSpPr>
            <a:spLocks noChangeShapeType="1"/>
          </p:cNvSpPr>
          <p:nvPr/>
        </p:nvSpPr>
        <p:spPr bwMode="auto">
          <a:xfrm>
            <a:off x="23872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4" name="Line 10"/>
          <p:cNvSpPr>
            <a:spLocks noChangeShapeType="1"/>
          </p:cNvSpPr>
          <p:nvPr/>
        </p:nvSpPr>
        <p:spPr bwMode="auto">
          <a:xfrm>
            <a:off x="24443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5" name="Line 11"/>
          <p:cNvSpPr>
            <a:spLocks noChangeShapeType="1"/>
          </p:cNvSpPr>
          <p:nvPr/>
        </p:nvSpPr>
        <p:spPr bwMode="auto">
          <a:xfrm>
            <a:off x="25015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6" name="Line 12"/>
          <p:cNvSpPr>
            <a:spLocks noChangeShapeType="1"/>
          </p:cNvSpPr>
          <p:nvPr/>
        </p:nvSpPr>
        <p:spPr bwMode="auto">
          <a:xfrm>
            <a:off x="25586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7" name="Line 13"/>
          <p:cNvSpPr>
            <a:spLocks noChangeShapeType="1"/>
          </p:cNvSpPr>
          <p:nvPr/>
        </p:nvSpPr>
        <p:spPr bwMode="auto">
          <a:xfrm>
            <a:off x="26158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8" name="Line 14"/>
          <p:cNvSpPr>
            <a:spLocks noChangeShapeType="1"/>
          </p:cNvSpPr>
          <p:nvPr/>
        </p:nvSpPr>
        <p:spPr bwMode="auto">
          <a:xfrm>
            <a:off x="26729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799" name="Line 15"/>
          <p:cNvSpPr>
            <a:spLocks noChangeShapeType="1"/>
          </p:cNvSpPr>
          <p:nvPr/>
        </p:nvSpPr>
        <p:spPr bwMode="auto">
          <a:xfrm>
            <a:off x="27301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0" name="Line 16"/>
          <p:cNvSpPr>
            <a:spLocks noChangeShapeType="1"/>
          </p:cNvSpPr>
          <p:nvPr/>
        </p:nvSpPr>
        <p:spPr bwMode="auto">
          <a:xfrm>
            <a:off x="27872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1" name="Line 17"/>
          <p:cNvSpPr>
            <a:spLocks noChangeShapeType="1"/>
          </p:cNvSpPr>
          <p:nvPr/>
        </p:nvSpPr>
        <p:spPr bwMode="auto">
          <a:xfrm>
            <a:off x="28444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2" name="Line 18"/>
          <p:cNvSpPr>
            <a:spLocks noChangeShapeType="1"/>
          </p:cNvSpPr>
          <p:nvPr/>
        </p:nvSpPr>
        <p:spPr bwMode="auto">
          <a:xfrm>
            <a:off x="29015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3" name="Line 19"/>
          <p:cNvSpPr>
            <a:spLocks noChangeShapeType="1"/>
          </p:cNvSpPr>
          <p:nvPr/>
        </p:nvSpPr>
        <p:spPr bwMode="auto">
          <a:xfrm>
            <a:off x="29587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4" name="Line 20"/>
          <p:cNvSpPr>
            <a:spLocks noChangeShapeType="1"/>
          </p:cNvSpPr>
          <p:nvPr/>
        </p:nvSpPr>
        <p:spPr bwMode="auto">
          <a:xfrm>
            <a:off x="30158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5" name="Line 21"/>
          <p:cNvSpPr>
            <a:spLocks noChangeShapeType="1"/>
          </p:cNvSpPr>
          <p:nvPr/>
        </p:nvSpPr>
        <p:spPr bwMode="auto">
          <a:xfrm>
            <a:off x="30730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6" name="Line 22"/>
          <p:cNvSpPr>
            <a:spLocks noChangeShapeType="1"/>
          </p:cNvSpPr>
          <p:nvPr/>
        </p:nvSpPr>
        <p:spPr bwMode="auto">
          <a:xfrm>
            <a:off x="31301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7" name="Line 23"/>
          <p:cNvSpPr>
            <a:spLocks noChangeShapeType="1"/>
          </p:cNvSpPr>
          <p:nvPr/>
        </p:nvSpPr>
        <p:spPr bwMode="auto">
          <a:xfrm>
            <a:off x="31873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8" name="Line 24"/>
          <p:cNvSpPr>
            <a:spLocks noChangeShapeType="1"/>
          </p:cNvSpPr>
          <p:nvPr/>
        </p:nvSpPr>
        <p:spPr bwMode="auto">
          <a:xfrm>
            <a:off x="32444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09" name="Line 25"/>
          <p:cNvSpPr>
            <a:spLocks noChangeShapeType="1"/>
          </p:cNvSpPr>
          <p:nvPr/>
        </p:nvSpPr>
        <p:spPr bwMode="auto">
          <a:xfrm>
            <a:off x="33016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0" name="Line 26"/>
          <p:cNvSpPr>
            <a:spLocks noChangeShapeType="1"/>
          </p:cNvSpPr>
          <p:nvPr/>
        </p:nvSpPr>
        <p:spPr bwMode="auto">
          <a:xfrm>
            <a:off x="33587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1" name="Line 27"/>
          <p:cNvSpPr>
            <a:spLocks noChangeShapeType="1"/>
          </p:cNvSpPr>
          <p:nvPr/>
        </p:nvSpPr>
        <p:spPr bwMode="auto">
          <a:xfrm>
            <a:off x="34159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2" name="Line 28"/>
          <p:cNvSpPr>
            <a:spLocks noChangeShapeType="1"/>
          </p:cNvSpPr>
          <p:nvPr/>
        </p:nvSpPr>
        <p:spPr bwMode="auto">
          <a:xfrm>
            <a:off x="34730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3" name="Line 29"/>
          <p:cNvSpPr>
            <a:spLocks noChangeShapeType="1"/>
          </p:cNvSpPr>
          <p:nvPr/>
        </p:nvSpPr>
        <p:spPr bwMode="auto">
          <a:xfrm>
            <a:off x="35302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4" name="Line 30"/>
          <p:cNvSpPr>
            <a:spLocks noChangeShapeType="1"/>
          </p:cNvSpPr>
          <p:nvPr/>
        </p:nvSpPr>
        <p:spPr bwMode="auto">
          <a:xfrm>
            <a:off x="35873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5" name="Line 31"/>
          <p:cNvSpPr>
            <a:spLocks noChangeShapeType="1"/>
          </p:cNvSpPr>
          <p:nvPr/>
        </p:nvSpPr>
        <p:spPr bwMode="auto">
          <a:xfrm>
            <a:off x="36445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6" name="Line 32"/>
          <p:cNvSpPr>
            <a:spLocks noChangeShapeType="1"/>
          </p:cNvSpPr>
          <p:nvPr/>
        </p:nvSpPr>
        <p:spPr bwMode="auto">
          <a:xfrm>
            <a:off x="37016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7" name="Line 33"/>
          <p:cNvSpPr>
            <a:spLocks noChangeShapeType="1"/>
          </p:cNvSpPr>
          <p:nvPr/>
        </p:nvSpPr>
        <p:spPr bwMode="auto">
          <a:xfrm>
            <a:off x="37588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8" name="Line 34"/>
          <p:cNvSpPr>
            <a:spLocks noChangeShapeType="1"/>
          </p:cNvSpPr>
          <p:nvPr/>
        </p:nvSpPr>
        <p:spPr bwMode="auto">
          <a:xfrm>
            <a:off x="38159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19" name="Line 35"/>
          <p:cNvSpPr>
            <a:spLocks noChangeShapeType="1"/>
          </p:cNvSpPr>
          <p:nvPr/>
        </p:nvSpPr>
        <p:spPr bwMode="auto">
          <a:xfrm>
            <a:off x="38731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0" name="Line 36"/>
          <p:cNvSpPr>
            <a:spLocks noChangeShapeType="1"/>
          </p:cNvSpPr>
          <p:nvPr/>
        </p:nvSpPr>
        <p:spPr bwMode="auto">
          <a:xfrm>
            <a:off x="39302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1" name="Line 37"/>
          <p:cNvSpPr>
            <a:spLocks noChangeShapeType="1"/>
          </p:cNvSpPr>
          <p:nvPr/>
        </p:nvSpPr>
        <p:spPr bwMode="auto">
          <a:xfrm>
            <a:off x="39874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2" name="Line 38"/>
          <p:cNvSpPr>
            <a:spLocks noChangeShapeType="1"/>
          </p:cNvSpPr>
          <p:nvPr/>
        </p:nvSpPr>
        <p:spPr bwMode="auto">
          <a:xfrm>
            <a:off x="40445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3" name="Line 39"/>
          <p:cNvSpPr>
            <a:spLocks noChangeShapeType="1"/>
          </p:cNvSpPr>
          <p:nvPr/>
        </p:nvSpPr>
        <p:spPr bwMode="auto">
          <a:xfrm>
            <a:off x="41017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4" name="Line 40"/>
          <p:cNvSpPr>
            <a:spLocks noChangeShapeType="1"/>
          </p:cNvSpPr>
          <p:nvPr/>
        </p:nvSpPr>
        <p:spPr bwMode="auto">
          <a:xfrm>
            <a:off x="41588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5" name="Line 41"/>
          <p:cNvSpPr>
            <a:spLocks noChangeShapeType="1"/>
          </p:cNvSpPr>
          <p:nvPr/>
        </p:nvSpPr>
        <p:spPr bwMode="auto">
          <a:xfrm>
            <a:off x="42160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6" name="Line 42"/>
          <p:cNvSpPr>
            <a:spLocks noChangeShapeType="1"/>
          </p:cNvSpPr>
          <p:nvPr/>
        </p:nvSpPr>
        <p:spPr bwMode="auto">
          <a:xfrm>
            <a:off x="42731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7" name="Line 43"/>
          <p:cNvSpPr>
            <a:spLocks noChangeShapeType="1"/>
          </p:cNvSpPr>
          <p:nvPr/>
        </p:nvSpPr>
        <p:spPr bwMode="auto">
          <a:xfrm>
            <a:off x="43303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8" name="Line 44"/>
          <p:cNvSpPr>
            <a:spLocks noChangeShapeType="1"/>
          </p:cNvSpPr>
          <p:nvPr/>
        </p:nvSpPr>
        <p:spPr bwMode="auto">
          <a:xfrm>
            <a:off x="43874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29" name="Line 45"/>
          <p:cNvSpPr>
            <a:spLocks noChangeShapeType="1"/>
          </p:cNvSpPr>
          <p:nvPr/>
        </p:nvSpPr>
        <p:spPr bwMode="auto">
          <a:xfrm>
            <a:off x="44446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0" name="Line 46"/>
          <p:cNvSpPr>
            <a:spLocks noChangeShapeType="1"/>
          </p:cNvSpPr>
          <p:nvPr/>
        </p:nvSpPr>
        <p:spPr bwMode="auto">
          <a:xfrm>
            <a:off x="45017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1" name="Line 47"/>
          <p:cNvSpPr>
            <a:spLocks noChangeShapeType="1"/>
          </p:cNvSpPr>
          <p:nvPr/>
        </p:nvSpPr>
        <p:spPr bwMode="auto">
          <a:xfrm>
            <a:off x="45589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2" name="Line 48"/>
          <p:cNvSpPr>
            <a:spLocks noChangeShapeType="1"/>
          </p:cNvSpPr>
          <p:nvPr/>
        </p:nvSpPr>
        <p:spPr bwMode="auto">
          <a:xfrm>
            <a:off x="46160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3" name="Line 49"/>
          <p:cNvSpPr>
            <a:spLocks noChangeShapeType="1"/>
          </p:cNvSpPr>
          <p:nvPr/>
        </p:nvSpPr>
        <p:spPr bwMode="auto">
          <a:xfrm>
            <a:off x="46732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4" name="Line 50"/>
          <p:cNvSpPr>
            <a:spLocks noChangeShapeType="1"/>
          </p:cNvSpPr>
          <p:nvPr/>
        </p:nvSpPr>
        <p:spPr bwMode="auto">
          <a:xfrm>
            <a:off x="47303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5" name="Line 51"/>
          <p:cNvSpPr>
            <a:spLocks noChangeShapeType="1"/>
          </p:cNvSpPr>
          <p:nvPr/>
        </p:nvSpPr>
        <p:spPr bwMode="auto">
          <a:xfrm>
            <a:off x="47875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6" name="Line 52"/>
          <p:cNvSpPr>
            <a:spLocks noChangeShapeType="1"/>
          </p:cNvSpPr>
          <p:nvPr/>
        </p:nvSpPr>
        <p:spPr bwMode="auto">
          <a:xfrm>
            <a:off x="48446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7" name="Line 53"/>
          <p:cNvSpPr>
            <a:spLocks noChangeShapeType="1"/>
          </p:cNvSpPr>
          <p:nvPr/>
        </p:nvSpPr>
        <p:spPr bwMode="auto">
          <a:xfrm>
            <a:off x="49018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8" name="Line 54"/>
          <p:cNvSpPr>
            <a:spLocks noChangeShapeType="1"/>
          </p:cNvSpPr>
          <p:nvPr/>
        </p:nvSpPr>
        <p:spPr bwMode="auto">
          <a:xfrm>
            <a:off x="49589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39" name="Line 55"/>
          <p:cNvSpPr>
            <a:spLocks noChangeShapeType="1"/>
          </p:cNvSpPr>
          <p:nvPr/>
        </p:nvSpPr>
        <p:spPr bwMode="auto">
          <a:xfrm>
            <a:off x="50161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0" name="Line 56"/>
          <p:cNvSpPr>
            <a:spLocks noChangeShapeType="1"/>
          </p:cNvSpPr>
          <p:nvPr/>
        </p:nvSpPr>
        <p:spPr bwMode="auto">
          <a:xfrm>
            <a:off x="50732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1" name="Line 57"/>
          <p:cNvSpPr>
            <a:spLocks noChangeShapeType="1"/>
          </p:cNvSpPr>
          <p:nvPr/>
        </p:nvSpPr>
        <p:spPr bwMode="auto">
          <a:xfrm>
            <a:off x="51304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2" name="Line 58"/>
          <p:cNvSpPr>
            <a:spLocks noChangeShapeType="1"/>
          </p:cNvSpPr>
          <p:nvPr/>
        </p:nvSpPr>
        <p:spPr bwMode="auto">
          <a:xfrm>
            <a:off x="51875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3" name="Line 59"/>
          <p:cNvSpPr>
            <a:spLocks noChangeShapeType="1"/>
          </p:cNvSpPr>
          <p:nvPr/>
        </p:nvSpPr>
        <p:spPr bwMode="auto">
          <a:xfrm>
            <a:off x="52447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4" name="Line 60"/>
          <p:cNvSpPr>
            <a:spLocks noChangeShapeType="1"/>
          </p:cNvSpPr>
          <p:nvPr/>
        </p:nvSpPr>
        <p:spPr bwMode="auto">
          <a:xfrm>
            <a:off x="53018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5" name="Line 61"/>
          <p:cNvSpPr>
            <a:spLocks noChangeShapeType="1"/>
          </p:cNvSpPr>
          <p:nvPr/>
        </p:nvSpPr>
        <p:spPr bwMode="auto">
          <a:xfrm>
            <a:off x="53590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6" name="Line 62"/>
          <p:cNvSpPr>
            <a:spLocks noChangeShapeType="1"/>
          </p:cNvSpPr>
          <p:nvPr/>
        </p:nvSpPr>
        <p:spPr bwMode="auto">
          <a:xfrm>
            <a:off x="54161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7" name="Line 63"/>
          <p:cNvSpPr>
            <a:spLocks noChangeShapeType="1"/>
          </p:cNvSpPr>
          <p:nvPr/>
        </p:nvSpPr>
        <p:spPr bwMode="auto">
          <a:xfrm>
            <a:off x="54733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8" name="Line 64"/>
          <p:cNvSpPr>
            <a:spLocks noChangeShapeType="1"/>
          </p:cNvSpPr>
          <p:nvPr/>
        </p:nvSpPr>
        <p:spPr bwMode="auto">
          <a:xfrm>
            <a:off x="55304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9" name="Line 65"/>
          <p:cNvSpPr>
            <a:spLocks noChangeShapeType="1"/>
          </p:cNvSpPr>
          <p:nvPr/>
        </p:nvSpPr>
        <p:spPr bwMode="auto">
          <a:xfrm>
            <a:off x="55876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0" name="Line 66"/>
          <p:cNvSpPr>
            <a:spLocks noChangeShapeType="1"/>
          </p:cNvSpPr>
          <p:nvPr/>
        </p:nvSpPr>
        <p:spPr bwMode="auto">
          <a:xfrm>
            <a:off x="56447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1" name="Line 67"/>
          <p:cNvSpPr>
            <a:spLocks noChangeShapeType="1"/>
          </p:cNvSpPr>
          <p:nvPr/>
        </p:nvSpPr>
        <p:spPr bwMode="auto">
          <a:xfrm>
            <a:off x="57019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2" name="Line 68"/>
          <p:cNvSpPr>
            <a:spLocks noChangeShapeType="1"/>
          </p:cNvSpPr>
          <p:nvPr/>
        </p:nvSpPr>
        <p:spPr bwMode="auto">
          <a:xfrm>
            <a:off x="57590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3" name="Line 69"/>
          <p:cNvSpPr>
            <a:spLocks noChangeShapeType="1"/>
          </p:cNvSpPr>
          <p:nvPr/>
        </p:nvSpPr>
        <p:spPr bwMode="auto">
          <a:xfrm>
            <a:off x="58162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4" name="Line 70"/>
          <p:cNvSpPr>
            <a:spLocks noChangeShapeType="1"/>
          </p:cNvSpPr>
          <p:nvPr/>
        </p:nvSpPr>
        <p:spPr bwMode="auto">
          <a:xfrm>
            <a:off x="58733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5" name="Line 71"/>
          <p:cNvSpPr>
            <a:spLocks noChangeShapeType="1"/>
          </p:cNvSpPr>
          <p:nvPr/>
        </p:nvSpPr>
        <p:spPr bwMode="auto">
          <a:xfrm>
            <a:off x="59305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6" name="Line 72"/>
          <p:cNvSpPr>
            <a:spLocks noChangeShapeType="1"/>
          </p:cNvSpPr>
          <p:nvPr/>
        </p:nvSpPr>
        <p:spPr bwMode="auto">
          <a:xfrm>
            <a:off x="59876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7" name="Line 73"/>
          <p:cNvSpPr>
            <a:spLocks noChangeShapeType="1"/>
          </p:cNvSpPr>
          <p:nvPr/>
        </p:nvSpPr>
        <p:spPr bwMode="auto">
          <a:xfrm>
            <a:off x="60448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8" name="Line 74"/>
          <p:cNvSpPr>
            <a:spLocks noChangeShapeType="1"/>
          </p:cNvSpPr>
          <p:nvPr/>
        </p:nvSpPr>
        <p:spPr bwMode="auto">
          <a:xfrm>
            <a:off x="61019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59" name="Line 75"/>
          <p:cNvSpPr>
            <a:spLocks noChangeShapeType="1"/>
          </p:cNvSpPr>
          <p:nvPr/>
        </p:nvSpPr>
        <p:spPr bwMode="auto">
          <a:xfrm>
            <a:off x="615910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0" name="Line 76"/>
          <p:cNvSpPr>
            <a:spLocks noChangeShapeType="1"/>
          </p:cNvSpPr>
          <p:nvPr/>
        </p:nvSpPr>
        <p:spPr bwMode="auto">
          <a:xfrm>
            <a:off x="6216253" y="2897982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1" name="Line 77"/>
          <p:cNvSpPr>
            <a:spLocks noChangeShapeType="1"/>
          </p:cNvSpPr>
          <p:nvPr/>
        </p:nvSpPr>
        <p:spPr bwMode="auto">
          <a:xfrm>
            <a:off x="23300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2" name="Line 78"/>
          <p:cNvSpPr>
            <a:spLocks noChangeShapeType="1"/>
          </p:cNvSpPr>
          <p:nvPr/>
        </p:nvSpPr>
        <p:spPr bwMode="auto">
          <a:xfrm>
            <a:off x="23872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3" name="Line 79"/>
          <p:cNvSpPr>
            <a:spLocks noChangeShapeType="1"/>
          </p:cNvSpPr>
          <p:nvPr/>
        </p:nvSpPr>
        <p:spPr bwMode="auto">
          <a:xfrm>
            <a:off x="24443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4" name="Line 80"/>
          <p:cNvSpPr>
            <a:spLocks noChangeShapeType="1"/>
          </p:cNvSpPr>
          <p:nvPr/>
        </p:nvSpPr>
        <p:spPr bwMode="auto">
          <a:xfrm>
            <a:off x="25015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5" name="Line 81"/>
          <p:cNvSpPr>
            <a:spLocks noChangeShapeType="1"/>
          </p:cNvSpPr>
          <p:nvPr/>
        </p:nvSpPr>
        <p:spPr bwMode="auto">
          <a:xfrm>
            <a:off x="25586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6" name="Line 82"/>
          <p:cNvSpPr>
            <a:spLocks noChangeShapeType="1"/>
          </p:cNvSpPr>
          <p:nvPr/>
        </p:nvSpPr>
        <p:spPr bwMode="auto">
          <a:xfrm>
            <a:off x="26158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7" name="Line 83"/>
          <p:cNvSpPr>
            <a:spLocks noChangeShapeType="1"/>
          </p:cNvSpPr>
          <p:nvPr/>
        </p:nvSpPr>
        <p:spPr bwMode="auto">
          <a:xfrm>
            <a:off x="26729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8" name="Line 84"/>
          <p:cNvSpPr>
            <a:spLocks noChangeShapeType="1"/>
          </p:cNvSpPr>
          <p:nvPr/>
        </p:nvSpPr>
        <p:spPr bwMode="auto">
          <a:xfrm>
            <a:off x="27301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69" name="Line 85"/>
          <p:cNvSpPr>
            <a:spLocks noChangeShapeType="1"/>
          </p:cNvSpPr>
          <p:nvPr/>
        </p:nvSpPr>
        <p:spPr bwMode="auto">
          <a:xfrm>
            <a:off x="27872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0" name="Line 86"/>
          <p:cNvSpPr>
            <a:spLocks noChangeShapeType="1"/>
          </p:cNvSpPr>
          <p:nvPr/>
        </p:nvSpPr>
        <p:spPr bwMode="auto">
          <a:xfrm>
            <a:off x="28444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1" name="Line 87"/>
          <p:cNvSpPr>
            <a:spLocks noChangeShapeType="1"/>
          </p:cNvSpPr>
          <p:nvPr/>
        </p:nvSpPr>
        <p:spPr bwMode="auto">
          <a:xfrm>
            <a:off x="29015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2" name="Line 88"/>
          <p:cNvSpPr>
            <a:spLocks noChangeShapeType="1"/>
          </p:cNvSpPr>
          <p:nvPr/>
        </p:nvSpPr>
        <p:spPr bwMode="auto">
          <a:xfrm>
            <a:off x="29587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3" name="Line 89"/>
          <p:cNvSpPr>
            <a:spLocks noChangeShapeType="1"/>
          </p:cNvSpPr>
          <p:nvPr/>
        </p:nvSpPr>
        <p:spPr bwMode="auto">
          <a:xfrm>
            <a:off x="30158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4" name="Line 90"/>
          <p:cNvSpPr>
            <a:spLocks noChangeShapeType="1"/>
          </p:cNvSpPr>
          <p:nvPr/>
        </p:nvSpPr>
        <p:spPr bwMode="auto">
          <a:xfrm>
            <a:off x="30730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5" name="Line 91"/>
          <p:cNvSpPr>
            <a:spLocks noChangeShapeType="1"/>
          </p:cNvSpPr>
          <p:nvPr/>
        </p:nvSpPr>
        <p:spPr bwMode="auto">
          <a:xfrm>
            <a:off x="31301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6" name="Line 92"/>
          <p:cNvSpPr>
            <a:spLocks noChangeShapeType="1"/>
          </p:cNvSpPr>
          <p:nvPr/>
        </p:nvSpPr>
        <p:spPr bwMode="auto">
          <a:xfrm>
            <a:off x="31873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7" name="Line 93"/>
          <p:cNvSpPr>
            <a:spLocks noChangeShapeType="1"/>
          </p:cNvSpPr>
          <p:nvPr/>
        </p:nvSpPr>
        <p:spPr bwMode="auto">
          <a:xfrm>
            <a:off x="32444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8" name="Line 94"/>
          <p:cNvSpPr>
            <a:spLocks noChangeShapeType="1"/>
          </p:cNvSpPr>
          <p:nvPr/>
        </p:nvSpPr>
        <p:spPr bwMode="auto">
          <a:xfrm>
            <a:off x="33016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9" name="Line 95"/>
          <p:cNvSpPr>
            <a:spLocks noChangeShapeType="1"/>
          </p:cNvSpPr>
          <p:nvPr/>
        </p:nvSpPr>
        <p:spPr bwMode="auto">
          <a:xfrm>
            <a:off x="33587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0" name="Line 96"/>
          <p:cNvSpPr>
            <a:spLocks noChangeShapeType="1"/>
          </p:cNvSpPr>
          <p:nvPr/>
        </p:nvSpPr>
        <p:spPr bwMode="auto">
          <a:xfrm>
            <a:off x="34159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1" name="Line 97"/>
          <p:cNvSpPr>
            <a:spLocks noChangeShapeType="1"/>
          </p:cNvSpPr>
          <p:nvPr/>
        </p:nvSpPr>
        <p:spPr bwMode="auto">
          <a:xfrm>
            <a:off x="34730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2" name="Line 98"/>
          <p:cNvSpPr>
            <a:spLocks noChangeShapeType="1"/>
          </p:cNvSpPr>
          <p:nvPr/>
        </p:nvSpPr>
        <p:spPr bwMode="auto">
          <a:xfrm>
            <a:off x="35302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3" name="Line 99"/>
          <p:cNvSpPr>
            <a:spLocks noChangeShapeType="1"/>
          </p:cNvSpPr>
          <p:nvPr/>
        </p:nvSpPr>
        <p:spPr bwMode="auto">
          <a:xfrm>
            <a:off x="35873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4" name="Line 100"/>
          <p:cNvSpPr>
            <a:spLocks noChangeShapeType="1"/>
          </p:cNvSpPr>
          <p:nvPr/>
        </p:nvSpPr>
        <p:spPr bwMode="auto">
          <a:xfrm>
            <a:off x="36445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5" name="Line 101"/>
          <p:cNvSpPr>
            <a:spLocks noChangeShapeType="1"/>
          </p:cNvSpPr>
          <p:nvPr/>
        </p:nvSpPr>
        <p:spPr bwMode="auto">
          <a:xfrm>
            <a:off x="37016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6" name="Line 102"/>
          <p:cNvSpPr>
            <a:spLocks noChangeShapeType="1"/>
          </p:cNvSpPr>
          <p:nvPr/>
        </p:nvSpPr>
        <p:spPr bwMode="auto">
          <a:xfrm>
            <a:off x="37588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7" name="Line 103"/>
          <p:cNvSpPr>
            <a:spLocks noChangeShapeType="1"/>
          </p:cNvSpPr>
          <p:nvPr/>
        </p:nvSpPr>
        <p:spPr bwMode="auto">
          <a:xfrm>
            <a:off x="38159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8" name="Line 104"/>
          <p:cNvSpPr>
            <a:spLocks noChangeShapeType="1"/>
          </p:cNvSpPr>
          <p:nvPr/>
        </p:nvSpPr>
        <p:spPr bwMode="auto">
          <a:xfrm>
            <a:off x="38731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89" name="Line 105"/>
          <p:cNvSpPr>
            <a:spLocks noChangeShapeType="1"/>
          </p:cNvSpPr>
          <p:nvPr/>
        </p:nvSpPr>
        <p:spPr bwMode="auto">
          <a:xfrm>
            <a:off x="39302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0" name="Line 106"/>
          <p:cNvSpPr>
            <a:spLocks noChangeShapeType="1"/>
          </p:cNvSpPr>
          <p:nvPr/>
        </p:nvSpPr>
        <p:spPr bwMode="auto">
          <a:xfrm>
            <a:off x="39874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1" name="Line 107"/>
          <p:cNvSpPr>
            <a:spLocks noChangeShapeType="1"/>
          </p:cNvSpPr>
          <p:nvPr/>
        </p:nvSpPr>
        <p:spPr bwMode="auto">
          <a:xfrm>
            <a:off x="40445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2" name="Line 108"/>
          <p:cNvSpPr>
            <a:spLocks noChangeShapeType="1"/>
          </p:cNvSpPr>
          <p:nvPr/>
        </p:nvSpPr>
        <p:spPr bwMode="auto">
          <a:xfrm>
            <a:off x="41017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3" name="Line 109"/>
          <p:cNvSpPr>
            <a:spLocks noChangeShapeType="1"/>
          </p:cNvSpPr>
          <p:nvPr/>
        </p:nvSpPr>
        <p:spPr bwMode="auto">
          <a:xfrm>
            <a:off x="41588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4" name="Line 110"/>
          <p:cNvSpPr>
            <a:spLocks noChangeShapeType="1"/>
          </p:cNvSpPr>
          <p:nvPr/>
        </p:nvSpPr>
        <p:spPr bwMode="auto">
          <a:xfrm>
            <a:off x="42160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5" name="Line 111"/>
          <p:cNvSpPr>
            <a:spLocks noChangeShapeType="1"/>
          </p:cNvSpPr>
          <p:nvPr/>
        </p:nvSpPr>
        <p:spPr bwMode="auto">
          <a:xfrm>
            <a:off x="42731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6" name="Line 112"/>
          <p:cNvSpPr>
            <a:spLocks noChangeShapeType="1"/>
          </p:cNvSpPr>
          <p:nvPr/>
        </p:nvSpPr>
        <p:spPr bwMode="auto">
          <a:xfrm>
            <a:off x="43303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7" name="Line 113"/>
          <p:cNvSpPr>
            <a:spLocks noChangeShapeType="1"/>
          </p:cNvSpPr>
          <p:nvPr/>
        </p:nvSpPr>
        <p:spPr bwMode="auto">
          <a:xfrm>
            <a:off x="43874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8" name="Line 114"/>
          <p:cNvSpPr>
            <a:spLocks noChangeShapeType="1"/>
          </p:cNvSpPr>
          <p:nvPr/>
        </p:nvSpPr>
        <p:spPr bwMode="auto">
          <a:xfrm>
            <a:off x="44446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99" name="Line 115"/>
          <p:cNvSpPr>
            <a:spLocks noChangeShapeType="1"/>
          </p:cNvSpPr>
          <p:nvPr/>
        </p:nvSpPr>
        <p:spPr bwMode="auto">
          <a:xfrm>
            <a:off x="45017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0" name="Line 116"/>
          <p:cNvSpPr>
            <a:spLocks noChangeShapeType="1"/>
          </p:cNvSpPr>
          <p:nvPr/>
        </p:nvSpPr>
        <p:spPr bwMode="auto">
          <a:xfrm>
            <a:off x="45589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1" name="Line 117"/>
          <p:cNvSpPr>
            <a:spLocks noChangeShapeType="1"/>
          </p:cNvSpPr>
          <p:nvPr/>
        </p:nvSpPr>
        <p:spPr bwMode="auto">
          <a:xfrm>
            <a:off x="46160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2" name="Line 118"/>
          <p:cNvSpPr>
            <a:spLocks noChangeShapeType="1"/>
          </p:cNvSpPr>
          <p:nvPr/>
        </p:nvSpPr>
        <p:spPr bwMode="auto">
          <a:xfrm>
            <a:off x="46732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3" name="Line 119"/>
          <p:cNvSpPr>
            <a:spLocks noChangeShapeType="1"/>
          </p:cNvSpPr>
          <p:nvPr/>
        </p:nvSpPr>
        <p:spPr bwMode="auto">
          <a:xfrm>
            <a:off x="47303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4" name="Line 120"/>
          <p:cNvSpPr>
            <a:spLocks noChangeShapeType="1"/>
          </p:cNvSpPr>
          <p:nvPr/>
        </p:nvSpPr>
        <p:spPr bwMode="auto">
          <a:xfrm>
            <a:off x="47875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5" name="Line 121"/>
          <p:cNvSpPr>
            <a:spLocks noChangeShapeType="1"/>
          </p:cNvSpPr>
          <p:nvPr/>
        </p:nvSpPr>
        <p:spPr bwMode="auto">
          <a:xfrm>
            <a:off x="48446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6" name="Line 122"/>
          <p:cNvSpPr>
            <a:spLocks noChangeShapeType="1"/>
          </p:cNvSpPr>
          <p:nvPr/>
        </p:nvSpPr>
        <p:spPr bwMode="auto">
          <a:xfrm>
            <a:off x="49018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7" name="Line 123"/>
          <p:cNvSpPr>
            <a:spLocks noChangeShapeType="1"/>
          </p:cNvSpPr>
          <p:nvPr/>
        </p:nvSpPr>
        <p:spPr bwMode="auto">
          <a:xfrm>
            <a:off x="49589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8" name="Line 124"/>
          <p:cNvSpPr>
            <a:spLocks noChangeShapeType="1"/>
          </p:cNvSpPr>
          <p:nvPr/>
        </p:nvSpPr>
        <p:spPr bwMode="auto">
          <a:xfrm>
            <a:off x="50161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09" name="Line 125"/>
          <p:cNvSpPr>
            <a:spLocks noChangeShapeType="1"/>
          </p:cNvSpPr>
          <p:nvPr/>
        </p:nvSpPr>
        <p:spPr bwMode="auto">
          <a:xfrm>
            <a:off x="50732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0" name="Line 126"/>
          <p:cNvSpPr>
            <a:spLocks noChangeShapeType="1"/>
          </p:cNvSpPr>
          <p:nvPr/>
        </p:nvSpPr>
        <p:spPr bwMode="auto">
          <a:xfrm>
            <a:off x="51304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1" name="Line 127"/>
          <p:cNvSpPr>
            <a:spLocks noChangeShapeType="1"/>
          </p:cNvSpPr>
          <p:nvPr/>
        </p:nvSpPr>
        <p:spPr bwMode="auto">
          <a:xfrm>
            <a:off x="51875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2" name="Line 128"/>
          <p:cNvSpPr>
            <a:spLocks noChangeShapeType="1"/>
          </p:cNvSpPr>
          <p:nvPr/>
        </p:nvSpPr>
        <p:spPr bwMode="auto">
          <a:xfrm>
            <a:off x="52447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3" name="Line 129"/>
          <p:cNvSpPr>
            <a:spLocks noChangeShapeType="1"/>
          </p:cNvSpPr>
          <p:nvPr/>
        </p:nvSpPr>
        <p:spPr bwMode="auto">
          <a:xfrm>
            <a:off x="53018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4" name="Line 130"/>
          <p:cNvSpPr>
            <a:spLocks noChangeShapeType="1"/>
          </p:cNvSpPr>
          <p:nvPr/>
        </p:nvSpPr>
        <p:spPr bwMode="auto">
          <a:xfrm>
            <a:off x="53590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5" name="Line 131"/>
          <p:cNvSpPr>
            <a:spLocks noChangeShapeType="1"/>
          </p:cNvSpPr>
          <p:nvPr/>
        </p:nvSpPr>
        <p:spPr bwMode="auto">
          <a:xfrm>
            <a:off x="54161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6" name="Line 132"/>
          <p:cNvSpPr>
            <a:spLocks noChangeShapeType="1"/>
          </p:cNvSpPr>
          <p:nvPr/>
        </p:nvSpPr>
        <p:spPr bwMode="auto">
          <a:xfrm>
            <a:off x="54733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7" name="Line 133"/>
          <p:cNvSpPr>
            <a:spLocks noChangeShapeType="1"/>
          </p:cNvSpPr>
          <p:nvPr/>
        </p:nvSpPr>
        <p:spPr bwMode="auto">
          <a:xfrm>
            <a:off x="55304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8" name="Line 134"/>
          <p:cNvSpPr>
            <a:spLocks noChangeShapeType="1"/>
          </p:cNvSpPr>
          <p:nvPr/>
        </p:nvSpPr>
        <p:spPr bwMode="auto">
          <a:xfrm>
            <a:off x="55876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19" name="Line 135"/>
          <p:cNvSpPr>
            <a:spLocks noChangeShapeType="1"/>
          </p:cNvSpPr>
          <p:nvPr/>
        </p:nvSpPr>
        <p:spPr bwMode="auto">
          <a:xfrm>
            <a:off x="56447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0" name="Line 136"/>
          <p:cNvSpPr>
            <a:spLocks noChangeShapeType="1"/>
          </p:cNvSpPr>
          <p:nvPr/>
        </p:nvSpPr>
        <p:spPr bwMode="auto">
          <a:xfrm>
            <a:off x="57019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1" name="Line 137"/>
          <p:cNvSpPr>
            <a:spLocks noChangeShapeType="1"/>
          </p:cNvSpPr>
          <p:nvPr/>
        </p:nvSpPr>
        <p:spPr bwMode="auto">
          <a:xfrm>
            <a:off x="57590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2" name="Line 138"/>
          <p:cNvSpPr>
            <a:spLocks noChangeShapeType="1"/>
          </p:cNvSpPr>
          <p:nvPr/>
        </p:nvSpPr>
        <p:spPr bwMode="auto">
          <a:xfrm>
            <a:off x="58162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3" name="Line 139"/>
          <p:cNvSpPr>
            <a:spLocks noChangeShapeType="1"/>
          </p:cNvSpPr>
          <p:nvPr/>
        </p:nvSpPr>
        <p:spPr bwMode="auto">
          <a:xfrm>
            <a:off x="58733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4" name="Line 140"/>
          <p:cNvSpPr>
            <a:spLocks noChangeShapeType="1"/>
          </p:cNvSpPr>
          <p:nvPr/>
        </p:nvSpPr>
        <p:spPr bwMode="auto">
          <a:xfrm>
            <a:off x="59305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5" name="Line 141"/>
          <p:cNvSpPr>
            <a:spLocks noChangeShapeType="1"/>
          </p:cNvSpPr>
          <p:nvPr/>
        </p:nvSpPr>
        <p:spPr bwMode="auto">
          <a:xfrm>
            <a:off x="59876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6" name="Line 142"/>
          <p:cNvSpPr>
            <a:spLocks noChangeShapeType="1"/>
          </p:cNvSpPr>
          <p:nvPr/>
        </p:nvSpPr>
        <p:spPr bwMode="auto">
          <a:xfrm>
            <a:off x="60448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7" name="Line 143"/>
          <p:cNvSpPr>
            <a:spLocks noChangeShapeType="1"/>
          </p:cNvSpPr>
          <p:nvPr/>
        </p:nvSpPr>
        <p:spPr bwMode="auto">
          <a:xfrm>
            <a:off x="61019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8" name="Line 144"/>
          <p:cNvSpPr>
            <a:spLocks noChangeShapeType="1"/>
          </p:cNvSpPr>
          <p:nvPr/>
        </p:nvSpPr>
        <p:spPr bwMode="auto">
          <a:xfrm>
            <a:off x="615910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29" name="Line 145"/>
          <p:cNvSpPr>
            <a:spLocks noChangeShapeType="1"/>
          </p:cNvSpPr>
          <p:nvPr/>
        </p:nvSpPr>
        <p:spPr bwMode="auto">
          <a:xfrm>
            <a:off x="6216253" y="21740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0" name="Line 146"/>
          <p:cNvSpPr>
            <a:spLocks noChangeShapeType="1"/>
          </p:cNvSpPr>
          <p:nvPr/>
        </p:nvSpPr>
        <p:spPr bwMode="auto">
          <a:xfrm>
            <a:off x="23300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1" name="Line 147"/>
          <p:cNvSpPr>
            <a:spLocks noChangeShapeType="1"/>
          </p:cNvSpPr>
          <p:nvPr/>
        </p:nvSpPr>
        <p:spPr bwMode="auto">
          <a:xfrm>
            <a:off x="23872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2" name="Line 148"/>
          <p:cNvSpPr>
            <a:spLocks noChangeShapeType="1"/>
          </p:cNvSpPr>
          <p:nvPr/>
        </p:nvSpPr>
        <p:spPr bwMode="auto">
          <a:xfrm>
            <a:off x="24443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3" name="Line 149"/>
          <p:cNvSpPr>
            <a:spLocks noChangeShapeType="1"/>
          </p:cNvSpPr>
          <p:nvPr/>
        </p:nvSpPr>
        <p:spPr bwMode="auto">
          <a:xfrm>
            <a:off x="25015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4" name="Line 150"/>
          <p:cNvSpPr>
            <a:spLocks noChangeShapeType="1"/>
          </p:cNvSpPr>
          <p:nvPr/>
        </p:nvSpPr>
        <p:spPr bwMode="auto">
          <a:xfrm>
            <a:off x="25586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5" name="Line 151"/>
          <p:cNvSpPr>
            <a:spLocks noChangeShapeType="1"/>
          </p:cNvSpPr>
          <p:nvPr/>
        </p:nvSpPr>
        <p:spPr bwMode="auto">
          <a:xfrm>
            <a:off x="26158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6" name="Line 152"/>
          <p:cNvSpPr>
            <a:spLocks noChangeShapeType="1"/>
          </p:cNvSpPr>
          <p:nvPr/>
        </p:nvSpPr>
        <p:spPr bwMode="auto">
          <a:xfrm>
            <a:off x="26729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7" name="Line 153"/>
          <p:cNvSpPr>
            <a:spLocks noChangeShapeType="1"/>
          </p:cNvSpPr>
          <p:nvPr/>
        </p:nvSpPr>
        <p:spPr bwMode="auto">
          <a:xfrm>
            <a:off x="27301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8" name="Line 154"/>
          <p:cNvSpPr>
            <a:spLocks noChangeShapeType="1"/>
          </p:cNvSpPr>
          <p:nvPr/>
        </p:nvSpPr>
        <p:spPr bwMode="auto">
          <a:xfrm>
            <a:off x="27872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39" name="Line 155"/>
          <p:cNvSpPr>
            <a:spLocks noChangeShapeType="1"/>
          </p:cNvSpPr>
          <p:nvPr/>
        </p:nvSpPr>
        <p:spPr bwMode="auto">
          <a:xfrm>
            <a:off x="28444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0" name="Line 156"/>
          <p:cNvSpPr>
            <a:spLocks noChangeShapeType="1"/>
          </p:cNvSpPr>
          <p:nvPr/>
        </p:nvSpPr>
        <p:spPr bwMode="auto">
          <a:xfrm>
            <a:off x="29015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1" name="Line 157"/>
          <p:cNvSpPr>
            <a:spLocks noChangeShapeType="1"/>
          </p:cNvSpPr>
          <p:nvPr/>
        </p:nvSpPr>
        <p:spPr bwMode="auto">
          <a:xfrm>
            <a:off x="29587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2" name="Line 158"/>
          <p:cNvSpPr>
            <a:spLocks noChangeShapeType="1"/>
          </p:cNvSpPr>
          <p:nvPr/>
        </p:nvSpPr>
        <p:spPr bwMode="auto">
          <a:xfrm>
            <a:off x="30158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3" name="Line 159"/>
          <p:cNvSpPr>
            <a:spLocks noChangeShapeType="1"/>
          </p:cNvSpPr>
          <p:nvPr/>
        </p:nvSpPr>
        <p:spPr bwMode="auto">
          <a:xfrm>
            <a:off x="30730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4" name="Line 160"/>
          <p:cNvSpPr>
            <a:spLocks noChangeShapeType="1"/>
          </p:cNvSpPr>
          <p:nvPr/>
        </p:nvSpPr>
        <p:spPr bwMode="auto">
          <a:xfrm>
            <a:off x="31301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5" name="Line 161"/>
          <p:cNvSpPr>
            <a:spLocks noChangeShapeType="1"/>
          </p:cNvSpPr>
          <p:nvPr/>
        </p:nvSpPr>
        <p:spPr bwMode="auto">
          <a:xfrm>
            <a:off x="31873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6" name="Line 162"/>
          <p:cNvSpPr>
            <a:spLocks noChangeShapeType="1"/>
          </p:cNvSpPr>
          <p:nvPr/>
        </p:nvSpPr>
        <p:spPr bwMode="auto">
          <a:xfrm>
            <a:off x="32444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7" name="Line 163"/>
          <p:cNvSpPr>
            <a:spLocks noChangeShapeType="1"/>
          </p:cNvSpPr>
          <p:nvPr/>
        </p:nvSpPr>
        <p:spPr bwMode="auto">
          <a:xfrm>
            <a:off x="33016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8" name="Line 164"/>
          <p:cNvSpPr>
            <a:spLocks noChangeShapeType="1"/>
          </p:cNvSpPr>
          <p:nvPr/>
        </p:nvSpPr>
        <p:spPr bwMode="auto">
          <a:xfrm>
            <a:off x="33587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49" name="Line 165"/>
          <p:cNvSpPr>
            <a:spLocks noChangeShapeType="1"/>
          </p:cNvSpPr>
          <p:nvPr/>
        </p:nvSpPr>
        <p:spPr bwMode="auto">
          <a:xfrm>
            <a:off x="34159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0" name="Line 166"/>
          <p:cNvSpPr>
            <a:spLocks noChangeShapeType="1"/>
          </p:cNvSpPr>
          <p:nvPr/>
        </p:nvSpPr>
        <p:spPr bwMode="auto">
          <a:xfrm>
            <a:off x="34730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1" name="Line 167"/>
          <p:cNvSpPr>
            <a:spLocks noChangeShapeType="1"/>
          </p:cNvSpPr>
          <p:nvPr/>
        </p:nvSpPr>
        <p:spPr bwMode="auto">
          <a:xfrm>
            <a:off x="35302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2" name="Line 168"/>
          <p:cNvSpPr>
            <a:spLocks noChangeShapeType="1"/>
          </p:cNvSpPr>
          <p:nvPr/>
        </p:nvSpPr>
        <p:spPr bwMode="auto">
          <a:xfrm>
            <a:off x="35873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3" name="Line 169"/>
          <p:cNvSpPr>
            <a:spLocks noChangeShapeType="1"/>
          </p:cNvSpPr>
          <p:nvPr/>
        </p:nvSpPr>
        <p:spPr bwMode="auto">
          <a:xfrm>
            <a:off x="36445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4" name="Line 170"/>
          <p:cNvSpPr>
            <a:spLocks noChangeShapeType="1"/>
          </p:cNvSpPr>
          <p:nvPr/>
        </p:nvSpPr>
        <p:spPr bwMode="auto">
          <a:xfrm>
            <a:off x="37016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5" name="Line 171"/>
          <p:cNvSpPr>
            <a:spLocks noChangeShapeType="1"/>
          </p:cNvSpPr>
          <p:nvPr/>
        </p:nvSpPr>
        <p:spPr bwMode="auto">
          <a:xfrm>
            <a:off x="37588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6" name="Line 172"/>
          <p:cNvSpPr>
            <a:spLocks noChangeShapeType="1"/>
          </p:cNvSpPr>
          <p:nvPr/>
        </p:nvSpPr>
        <p:spPr bwMode="auto">
          <a:xfrm>
            <a:off x="38159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7" name="Line 173"/>
          <p:cNvSpPr>
            <a:spLocks noChangeShapeType="1"/>
          </p:cNvSpPr>
          <p:nvPr/>
        </p:nvSpPr>
        <p:spPr bwMode="auto">
          <a:xfrm>
            <a:off x="38731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8" name="Line 174"/>
          <p:cNvSpPr>
            <a:spLocks noChangeShapeType="1"/>
          </p:cNvSpPr>
          <p:nvPr/>
        </p:nvSpPr>
        <p:spPr bwMode="auto">
          <a:xfrm>
            <a:off x="39302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59" name="Line 175"/>
          <p:cNvSpPr>
            <a:spLocks noChangeShapeType="1"/>
          </p:cNvSpPr>
          <p:nvPr/>
        </p:nvSpPr>
        <p:spPr bwMode="auto">
          <a:xfrm>
            <a:off x="39874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0" name="Line 176"/>
          <p:cNvSpPr>
            <a:spLocks noChangeShapeType="1"/>
          </p:cNvSpPr>
          <p:nvPr/>
        </p:nvSpPr>
        <p:spPr bwMode="auto">
          <a:xfrm>
            <a:off x="40445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1" name="Line 177"/>
          <p:cNvSpPr>
            <a:spLocks noChangeShapeType="1"/>
          </p:cNvSpPr>
          <p:nvPr/>
        </p:nvSpPr>
        <p:spPr bwMode="auto">
          <a:xfrm>
            <a:off x="41017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2" name="Line 178"/>
          <p:cNvSpPr>
            <a:spLocks noChangeShapeType="1"/>
          </p:cNvSpPr>
          <p:nvPr/>
        </p:nvSpPr>
        <p:spPr bwMode="auto">
          <a:xfrm>
            <a:off x="41588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3" name="Line 179"/>
          <p:cNvSpPr>
            <a:spLocks noChangeShapeType="1"/>
          </p:cNvSpPr>
          <p:nvPr/>
        </p:nvSpPr>
        <p:spPr bwMode="auto">
          <a:xfrm>
            <a:off x="42160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4" name="Line 180"/>
          <p:cNvSpPr>
            <a:spLocks noChangeShapeType="1"/>
          </p:cNvSpPr>
          <p:nvPr/>
        </p:nvSpPr>
        <p:spPr bwMode="auto">
          <a:xfrm>
            <a:off x="42731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5" name="Line 181"/>
          <p:cNvSpPr>
            <a:spLocks noChangeShapeType="1"/>
          </p:cNvSpPr>
          <p:nvPr/>
        </p:nvSpPr>
        <p:spPr bwMode="auto">
          <a:xfrm>
            <a:off x="43303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6" name="Line 182"/>
          <p:cNvSpPr>
            <a:spLocks noChangeShapeType="1"/>
          </p:cNvSpPr>
          <p:nvPr/>
        </p:nvSpPr>
        <p:spPr bwMode="auto">
          <a:xfrm>
            <a:off x="43874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7" name="Line 183"/>
          <p:cNvSpPr>
            <a:spLocks noChangeShapeType="1"/>
          </p:cNvSpPr>
          <p:nvPr/>
        </p:nvSpPr>
        <p:spPr bwMode="auto">
          <a:xfrm>
            <a:off x="44446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8" name="Line 184"/>
          <p:cNvSpPr>
            <a:spLocks noChangeShapeType="1"/>
          </p:cNvSpPr>
          <p:nvPr/>
        </p:nvSpPr>
        <p:spPr bwMode="auto">
          <a:xfrm>
            <a:off x="45017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69" name="Line 185"/>
          <p:cNvSpPr>
            <a:spLocks noChangeShapeType="1"/>
          </p:cNvSpPr>
          <p:nvPr/>
        </p:nvSpPr>
        <p:spPr bwMode="auto">
          <a:xfrm>
            <a:off x="45589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0" name="Line 186"/>
          <p:cNvSpPr>
            <a:spLocks noChangeShapeType="1"/>
          </p:cNvSpPr>
          <p:nvPr/>
        </p:nvSpPr>
        <p:spPr bwMode="auto">
          <a:xfrm>
            <a:off x="46160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1" name="Line 187"/>
          <p:cNvSpPr>
            <a:spLocks noChangeShapeType="1"/>
          </p:cNvSpPr>
          <p:nvPr/>
        </p:nvSpPr>
        <p:spPr bwMode="auto">
          <a:xfrm>
            <a:off x="46732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2" name="Line 188"/>
          <p:cNvSpPr>
            <a:spLocks noChangeShapeType="1"/>
          </p:cNvSpPr>
          <p:nvPr/>
        </p:nvSpPr>
        <p:spPr bwMode="auto">
          <a:xfrm>
            <a:off x="47303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3" name="Line 189"/>
          <p:cNvSpPr>
            <a:spLocks noChangeShapeType="1"/>
          </p:cNvSpPr>
          <p:nvPr/>
        </p:nvSpPr>
        <p:spPr bwMode="auto">
          <a:xfrm>
            <a:off x="47875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4" name="Line 190"/>
          <p:cNvSpPr>
            <a:spLocks noChangeShapeType="1"/>
          </p:cNvSpPr>
          <p:nvPr/>
        </p:nvSpPr>
        <p:spPr bwMode="auto">
          <a:xfrm>
            <a:off x="48446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5" name="Line 191"/>
          <p:cNvSpPr>
            <a:spLocks noChangeShapeType="1"/>
          </p:cNvSpPr>
          <p:nvPr/>
        </p:nvSpPr>
        <p:spPr bwMode="auto">
          <a:xfrm>
            <a:off x="49018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6" name="Line 192"/>
          <p:cNvSpPr>
            <a:spLocks noChangeShapeType="1"/>
          </p:cNvSpPr>
          <p:nvPr/>
        </p:nvSpPr>
        <p:spPr bwMode="auto">
          <a:xfrm>
            <a:off x="49589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7" name="Line 193"/>
          <p:cNvSpPr>
            <a:spLocks noChangeShapeType="1"/>
          </p:cNvSpPr>
          <p:nvPr/>
        </p:nvSpPr>
        <p:spPr bwMode="auto">
          <a:xfrm>
            <a:off x="50161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8" name="Line 194"/>
          <p:cNvSpPr>
            <a:spLocks noChangeShapeType="1"/>
          </p:cNvSpPr>
          <p:nvPr/>
        </p:nvSpPr>
        <p:spPr bwMode="auto">
          <a:xfrm>
            <a:off x="50732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79" name="Line 195"/>
          <p:cNvSpPr>
            <a:spLocks noChangeShapeType="1"/>
          </p:cNvSpPr>
          <p:nvPr/>
        </p:nvSpPr>
        <p:spPr bwMode="auto">
          <a:xfrm>
            <a:off x="51304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0" name="Line 196"/>
          <p:cNvSpPr>
            <a:spLocks noChangeShapeType="1"/>
          </p:cNvSpPr>
          <p:nvPr/>
        </p:nvSpPr>
        <p:spPr bwMode="auto">
          <a:xfrm>
            <a:off x="51875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1" name="Line 197"/>
          <p:cNvSpPr>
            <a:spLocks noChangeShapeType="1"/>
          </p:cNvSpPr>
          <p:nvPr/>
        </p:nvSpPr>
        <p:spPr bwMode="auto">
          <a:xfrm>
            <a:off x="52447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2" name="Line 198"/>
          <p:cNvSpPr>
            <a:spLocks noChangeShapeType="1"/>
          </p:cNvSpPr>
          <p:nvPr/>
        </p:nvSpPr>
        <p:spPr bwMode="auto">
          <a:xfrm>
            <a:off x="53018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3" name="Line 199"/>
          <p:cNvSpPr>
            <a:spLocks noChangeShapeType="1"/>
          </p:cNvSpPr>
          <p:nvPr/>
        </p:nvSpPr>
        <p:spPr bwMode="auto">
          <a:xfrm>
            <a:off x="53590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4" name="Line 200"/>
          <p:cNvSpPr>
            <a:spLocks noChangeShapeType="1"/>
          </p:cNvSpPr>
          <p:nvPr/>
        </p:nvSpPr>
        <p:spPr bwMode="auto">
          <a:xfrm>
            <a:off x="54161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5" name="Line 201"/>
          <p:cNvSpPr>
            <a:spLocks noChangeShapeType="1"/>
          </p:cNvSpPr>
          <p:nvPr/>
        </p:nvSpPr>
        <p:spPr bwMode="auto">
          <a:xfrm>
            <a:off x="54733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6" name="Line 202"/>
          <p:cNvSpPr>
            <a:spLocks noChangeShapeType="1"/>
          </p:cNvSpPr>
          <p:nvPr/>
        </p:nvSpPr>
        <p:spPr bwMode="auto">
          <a:xfrm>
            <a:off x="55304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7" name="Line 203"/>
          <p:cNvSpPr>
            <a:spLocks noChangeShapeType="1"/>
          </p:cNvSpPr>
          <p:nvPr/>
        </p:nvSpPr>
        <p:spPr bwMode="auto">
          <a:xfrm>
            <a:off x="55876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8" name="Line 204"/>
          <p:cNvSpPr>
            <a:spLocks noChangeShapeType="1"/>
          </p:cNvSpPr>
          <p:nvPr/>
        </p:nvSpPr>
        <p:spPr bwMode="auto">
          <a:xfrm>
            <a:off x="56447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89" name="Line 205"/>
          <p:cNvSpPr>
            <a:spLocks noChangeShapeType="1"/>
          </p:cNvSpPr>
          <p:nvPr/>
        </p:nvSpPr>
        <p:spPr bwMode="auto">
          <a:xfrm>
            <a:off x="57019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0" name="Line 206"/>
          <p:cNvSpPr>
            <a:spLocks noChangeShapeType="1"/>
          </p:cNvSpPr>
          <p:nvPr/>
        </p:nvSpPr>
        <p:spPr bwMode="auto">
          <a:xfrm>
            <a:off x="57590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1" name="Line 207"/>
          <p:cNvSpPr>
            <a:spLocks noChangeShapeType="1"/>
          </p:cNvSpPr>
          <p:nvPr/>
        </p:nvSpPr>
        <p:spPr bwMode="auto">
          <a:xfrm>
            <a:off x="58162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2" name="Line 208"/>
          <p:cNvSpPr>
            <a:spLocks noChangeShapeType="1"/>
          </p:cNvSpPr>
          <p:nvPr/>
        </p:nvSpPr>
        <p:spPr bwMode="auto">
          <a:xfrm>
            <a:off x="58733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3" name="Line 209"/>
          <p:cNvSpPr>
            <a:spLocks noChangeShapeType="1"/>
          </p:cNvSpPr>
          <p:nvPr/>
        </p:nvSpPr>
        <p:spPr bwMode="auto">
          <a:xfrm>
            <a:off x="59305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4" name="Line 210"/>
          <p:cNvSpPr>
            <a:spLocks noChangeShapeType="1"/>
          </p:cNvSpPr>
          <p:nvPr/>
        </p:nvSpPr>
        <p:spPr bwMode="auto">
          <a:xfrm>
            <a:off x="59876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5" name="Line 211"/>
          <p:cNvSpPr>
            <a:spLocks noChangeShapeType="1"/>
          </p:cNvSpPr>
          <p:nvPr/>
        </p:nvSpPr>
        <p:spPr bwMode="auto">
          <a:xfrm>
            <a:off x="60448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6" name="Line 212"/>
          <p:cNvSpPr>
            <a:spLocks noChangeShapeType="1"/>
          </p:cNvSpPr>
          <p:nvPr/>
        </p:nvSpPr>
        <p:spPr bwMode="auto">
          <a:xfrm>
            <a:off x="61019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7" name="Line 213"/>
          <p:cNvSpPr>
            <a:spLocks noChangeShapeType="1"/>
          </p:cNvSpPr>
          <p:nvPr/>
        </p:nvSpPr>
        <p:spPr bwMode="auto">
          <a:xfrm>
            <a:off x="615910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8" name="Line 214"/>
          <p:cNvSpPr>
            <a:spLocks noChangeShapeType="1"/>
          </p:cNvSpPr>
          <p:nvPr/>
        </p:nvSpPr>
        <p:spPr bwMode="auto">
          <a:xfrm>
            <a:off x="6216253" y="1450181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999" name="Line 215"/>
          <p:cNvSpPr>
            <a:spLocks noChangeShapeType="1"/>
          </p:cNvSpPr>
          <p:nvPr/>
        </p:nvSpPr>
        <p:spPr bwMode="auto">
          <a:xfrm flipV="1">
            <a:off x="2215753" y="1440656"/>
            <a:ext cx="0" cy="2190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00" name="Line 216"/>
          <p:cNvSpPr>
            <a:spLocks noChangeShapeType="1"/>
          </p:cNvSpPr>
          <p:nvPr/>
        </p:nvSpPr>
        <p:spPr bwMode="auto">
          <a:xfrm>
            <a:off x="2187178" y="3616151"/>
            <a:ext cx="476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1" name="Line 217"/>
          <p:cNvSpPr>
            <a:spLocks noChangeShapeType="1"/>
          </p:cNvSpPr>
          <p:nvPr/>
        </p:nvSpPr>
        <p:spPr bwMode="auto">
          <a:xfrm>
            <a:off x="2215753" y="3616151"/>
            <a:ext cx="4019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2" name="Line 218"/>
          <p:cNvSpPr>
            <a:spLocks noChangeShapeType="1"/>
          </p:cNvSpPr>
          <p:nvPr/>
        </p:nvSpPr>
        <p:spPr bwMode="auto">
          <a:xfrm flipV="1">
            <a:off x="221575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3" name="Line 219"/>
          <p:cNvSpPr>
            <a:spLocks noChangeShapeType="1"/>
          </p:cNvSpPr>
          <p:nvPr/>
        </p:nvSpPr>
        <p:spPr bwMode="auto">
          <a:xfrm flipV="1">
            <a:off x="241577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4" name="Line 220"/>
          <p:cNvSpPr>
            <a:spLocks noChangeShapeType="1"/>
          </p:cNvSpPr>
          <p:nvPr/>
        </p:nvSpPr>
        <p:spPr bwMode="auto">
          <a:xfrm flipV="1">
            <a:off x="262532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5" name="Line 221"/>
          <p:cNvSpPr>
            <a:spLocks noChangeShapeType="1"/>
          </p:cNvSpPr>
          <p:nvPr/>
        </p:nvSpPr>
        <p:spPr bwMode="auto">
          <a:xfrm flipV="1">
            <a:off x="282535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6" name="Line 222"/>
          <p:cNvSpPr>
            <a:spLocks noChangeShapeType="1"/>
          </p:cNvSpPr>
          <p:nvPr/>
        </p:nvSpPr>
        <p:spPr bwMode="auto">
          <a:xfrm flipV="1">
            <a:off x="302537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7" name="Line 223"/>
          <p:cNvSpPr>
            <a:spLocks noChangeShapeType="1"/>
          </p:cNvSpPr>
          <p:nvPr/>
        </p:nvSpPr>
        <p:spPr bwMode="auto">
          <a:xfrm flipV="1">
            <a:off x="322540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8" name="Line 224"/>
          <p:cNvSpPr>
            <a:spLocks noChangeShapeType="1"/>
          </p:cNvSpPr>
          <p:nvPr/>
        </p:nvSpPr>
        <p:spPr bwMode="auto">
          <a:xfrm flipV="1">
            <a:off x="342542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09" name="Line 225"/>
          <p:cNvSpPr>
            <a:spLocks noChangeShapeType="1"/>
          </p:cNvSpPr>
          <p:nvPr/>
        </p:nvSpPr>
        <p:spPr bwMode="auto">
          <a:xfrm flipV="1">
            <a:off x="362545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0" name="Line 226"/>
          <p:cNvSpPr>
            <a:spLocks noChangeShapeType="1"/>
          </p:cNvSpPr>
          <p:nvPr/>
        </p:nvSpPr>
        <p:spPr bwMode="auto">
          <a:xfrm flipV="1">
            <a:off x="382547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1" name="Line 227"/>
          <p:cNvSpPr>
            <a:spLocks noChangeShapeType="1"/>
          </p:cNvSpPr>
          <p:nvPr/>
        </p:nvSpPr>
        <p:spPr bwMode="auto">
          <a:xfrm flipV="1">
            <a:off x="403502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2" name="Line 228"/>
          <p:cNvSpPr>
            <a:spLocks noChangeShapeType="1"/>
          </p:cNvSpPr>
          <p:nvPr/>
        </p:nvSpPr>
        <p:spPr bwMode="auto">
          <a:xfrm flipV="1">
            <a:off x="423505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3" name="Line 229"/>
          <p:cNvSpPr>
            <a:spLocks noChangeShapeType="1"/>
          </p:cNvSpPr>
          <p:nvPr/>
        </p:nvSpPr>
        <p:spPr bwMode="auto">
          <a:xfrm flipV="1">
            <a:off x="443507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4" name="Line 230"/>
          <p:cNvSpPr>
            <a:spLocks noChangeShapeType="1"/>
          </p:cNvSpPr>
          <p:nvPr/>
        </p:nvSpPr>
        <p:spPr bwMode="auto">
          <a:xfrm flipV="1">
            <a:off x="463510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5" name="Line 231"/>
          <p:cNvSpPr>
            <a:spLocks noChangeShapeType="1"/>
          </p:cNvSpPr>
          <p:nvPr/>
        </p:nvSpPr>
        <p:spPr bwMode="auto">
          <a:xfrm flipV="1">
            <a:off x="483512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6" name="Line 232"/>
          <p:cNvSpPr>
            <a:spLocks noChangeShapeType="1"/>
          </p:cNvSpPr>
          <p:nvPr/>
        </p:nvSpPr>
        <p:spPr bwMode="auto">
          <a:xfrm flipV="1">
            <a:off x="503515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7" name="Line 233"/>
          <p:cNvSpPr>
            <a:spLocks noChangeShapeType="1"/>
          </p:cNvSpPr>
          <p:nvPr/>
        </p:nvSpPr>
        <p:spPr bwMode="auto">
          <a:xfrm flipV="1">
            <a:off x="523517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8" name="Line 234"/>
          <p:cNvSpPr>
            <a:spLocks noChangeShapeType="1"/>
          </p:cNvSpPr>
          <p:nvPr/>
        </p:nvSpPr>
        <p:spPr bwMode="auto">
          <a:xfrm flipV="1">
            <a:off x="544472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19" name="Line 235"/>
          <p:cNvSpPr>
            <a:spLocks noChangeShapeType="1"/>
          </p:cNvSpPr>
          <p:nvPr/>
        </p:nvSpPr>
        <p:spPr bwMode="auto">
          <a:xfrm flipV="1">
            <a:off x="564475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20" name="Line 236"/>
          <p:cNvSpPr>
            <a:spLocks noChangeShapeType="1"/>
          </p:cNvSpPr>
          <p:nvPr/>
        </p:nvSpPr>
        <p:spPr bwMode="auto">
          <a:xfrm flipV="1">
            <a:off x="584477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21" name="Line 237"/>
          <p:cNvSpPr>
            <a:spLocks noChangeShapeType="1"/>
          </p:cNvSpPr>
          <p:nvPr/>
        </p:nvSpPr>
        <p:spPr bwMode="auto">
          <a:xfrm flipV="1">
            <a:off x="6044803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22" name="Line 238"/>
          <p:cNvSpPr>
            <a:spLocks noChangeShapeType="1"/>
          </p:cNvSpPr>
          <p:nvPr/>
        </p:nvSpPr>
        <p:spPr bwMode="auto">
          <a:xfrm flipV="1">
            <a:off x="6244828" y="3570907"/>
            <a:ext cx="0" cy="809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23" name="Freeform 239"/>
          <p:cNvSpPr>
            <a:spLocks/>
          </p:cNvSpPr>
          <p:nvPr/>
        </p:nvSpPr>
        <p:spPr bwMode="auto">
          <a:xfrm>
            <a:off x="2210991" y="1464469"/>
            <a:ext cx="4030265" cy="2163366"/>
          </a:xfrm>
          <a:custGeom>
            <a:avLst/>
            <a:gdLst>
              <a:gd name="T0" fmla="*/ 0 w 3385"/>
              <a:gd name="T1" fmla="*/ 1816 h 1817"/>
              <a:gd name="T2" fmla="*/ 168 w 3385"/>
              <a:gd name="T3" fmla="*/ 1752 h 1817"/>
              <a:gd name="T4" fmla="*/ 344 w 3385"/>
              <a:gd name="T5" fmla="*/ 1696 h 1817"/>
              <a:gd name="T6" fmla="*/ 512 w 3385"/>
              <a:gd name="T7" fmla="*/ 1640 h 1817"/>
              <a:gd name="T8" fmla="*/ 680 w 3385"/>
              <a:gd name="T9" fmla="*/ 1576 h 1817"/>
              <a:gd name="T10" fmla="*/ 848 w 3385"/>
              <a:gd name="T11" fmla="*/ 1520 h 1817"/>
              <a:gd name="T12" fmla="*/ 1016 w 3385"/>
              <a:gd name="T13" fmla="*/ 1456 h 1817"/>
              <a:gd name="T14" fmla="*/ 1184 w 3385"/>
              <a:gd name="T15" fmla="*/ 1400 h 1817"/>
              <a:gd name="T16" fmla="*/ 1352 w 3385"/>
              <a:gd name="T17" fmla="*/ 1296 h 1817"/>
              <a:gd name="T18" fmla="*/ 1528 w 3385"/>
              <a:gd name="T19" fmla="*/ 1184 h 1817"/>
              <a:gd name="T20" fmla="*/ 1696 w 3385"/>
              <a:gd name="T21" fmla="*/ 1080 h 1817"/>
              <a:gd name="T22" fmla="*/ 1864 w 3385"/>
              <a:gd name="T23" fmla="*/ 968 h 1817"/>
              <a:gd name="T24" fmla="*/ 2032 w 3385"/>
              <a:gd name="T25" fmla="*/ 864 h 1817"/>
              <a:gd name="T26" fmla="*/ 2200 w 3385"/>
              <a:gd name="T27" fmla="*/ 752 h 1817"/>
              <a:gd name="T28" fmla="*/ 2368 w 3385"/>
              <a:gd name="T29" fmla="*/ 648 h 1817"/>
              <a:gd name="T30" fmla="*/ 2536 w 3385"/>
              <a:gd name="T31" fmla="*/ 536 h 1817"/>
              <a:gd name="T32" fmla="*/ 2712 w 3385"/>
              <a:gd name="T33" fmla="*/ 432 h 1817"/>
              <a:gd name="T34" fmla="*/ 2880 w 3385"/>
              <a:gd name="T35" fmla="*/ 328 h 1817"/>
              <a:gd name="T36" fmla="*/ 3048 w 3385"/>
              <a:gd name="T37" fmla="*/ 216 h 1817"/>
              <a:gd name="T38" fmla="*/ 3216 w 3385"/>
              <a:gd name="T39" fmla="*/ 112 h 1817"/>
              <a:gd name="T40" fmla="*/ 3384 w 3385"/>
              <a:gd name="T41" fmla="*/ 0 h 1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024" name="Freeform 240"/>
          <p:cNvSpPr>
            <a:spLocks/>
          </p:cNvSpPr>
          <p:nvPr/>
        </p:nvSpPr>
        <p:spPr bwMode="auto">
          <a:xfrm>
            <a:off x="2210991" y="3198019"/>
            <a:ext cx="4030265" cy="429816"/>
          </a:xfrm>
          <a:custGeom>
            <a:avLst/>
            <a:gdLst>
              <a:gd name="T0" fmla="*/ 0 w 3385"/>
              <a:gd name="T1" fmla="*/ 360 h 361"/>
              <a:gd name="T2" fmla="*/ 168 w 3385"/>
              <a:gd name="T3" fmla="*/ 344 h 361"/>
              <a:gd name="T4" fmla="*/ 344 w 3385"/>
              <a:gd name="T5" fmla="*/ 320 h 361"/>
              <a:gd name="T6" fmla="*/ 512 w 3385"/>
              <a:gd name="T7" fmla="*/ 304 h 361"/>
              <a:gd name="T8" fmla="*/ 680 w 3385"/>
              <a:gd name="T9" fmla="*/ 288 h 361"/>
              <a:gd name="T10" fmla="*/ 848 w 3385"/>
              <a:gd name="T11" fmla="*/ 272 h 361"/>
              <a:gd name="T12" fmla="*/ 1016 w 3385"/>
              <a:gd name="T13" fmla="*/ 248 h 361"/>
              <a:gd name="T14" fmla="*/ 1184 w 3385"/>
              <a:gd name="T15" fmla="*/ 232 h 361"/>
              <a:gd name="T16" fmla="*/ 1352 w 3385"/>
              <a:gd name="T17" fmla="*/ 216 h 361"/>
              <a:gd name="T18" fmla="*/ 1528 w 3385"/>
              <a:gd name="T19" fmla="*/ 200 h 361"/>
              <a:gd name="T20" fmla="*/ 1696 w 3385"/>
              <a:gd name="T21" fmla="*/ 176 h 361"/>
              <a:gd name="T22" fmla="*/ 1864 w 3385"/>
              <a:gd name="T23" fmla="*/ 160 h 361"/>
              <a:gd name="T24" fmla="*/ 2032 w 3385"/>
              <a:gd name="T25" fmla="*/ 144 h 361"/>
              <a:gd name="T26" fmla="*/ 2200 w 3385"/>
              <a:gd name="T27" fmla="*/ 128 h 361"/>
              <a:gd name="T28" fmla="*/ 2368 w 3385"/>
              <a:gd name="T29" fmla="*/ 104 h 361"/>
              <a:gd name="T30" fmla="*/ 2536 w 3385"/>
              <a:gd name="T31" fmla="*/ 88 h 361"/>
              <a:gd name="T32" fmla="*/ 2712 w 3385"/>
              <a:gd name="T33" fmla="*/ 72 h 361"/>
              <a:gd name="T34" fmla="*/ 2880 w 3385"/>
              <a:gd name="T35" fmla="*/ 56 h 361"/>
              <a:gd name="T36" fmla="*/ 3048 w 3385"/>
              <a:gd name="T37" fmla="*/ 32 h 361"/>
              <a:gd name="T38" fmla="*/ 3216 w 3385"/>
              <a:gd name="T39" fmla="*/ 16 h 361"/>
              <a:gd name="T40" fmla="*/ 3384 w 3385"/>
              <a:gd name="T41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9025" name="Rectangle 241"/>
          <p:cNvSpPr>
            <a:spLocks noChangeArrowheads="1"/>
          </p:cNvSpPr>
          <p:nvPr/>
        </p:nvSpPr>
        <p:spPr bwMode="auto">
          <a:xfrm>
            <a:off x="2187178" y="3581623"/>
            <a:ext cx="38100" cy="50006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26" name="Rectangle 242"/>
          <p:cNvSpPr>
            <a:spLocks noChangeArrowheads="1"/>
          </p:cNvSpPr>
          <p:nvPr/>
        </p:nvSpPr>
        <p:spPr bwMode="auto">
          <a:xfrm>
            <a:off x="2387203" y="3507854"/>
            <a:ext cx="38100" cy="50006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27" name="Rectangle 243"/>
          <p:cNvSpPr>
            <a:spLocks noChangeArrowheads="1"/>
          </p:cNvSpPr>
          <p:nvPr/>
        </p:nvSpPr>
        <p:spPr bwMode="auto">
          <a:xfrm>
            <a:off x="2596753" y="3435846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28" name="Rectangle 244"/>
          <p:cNvSpPr>
            <a:spLocks noChangeArrowheads="1"/>
          </p:cNvSpPr>
          <p:nvPr/>
        </p:nvSpPr>
        <p:spPr bwMode="auto">
          <a:xfrm>
            <a:off x="2796778" y="3393282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29" name="Rectangle 245"/>
          <p:cNvSpPr>
            <a:spLocks noChangeArrowheads="1"/>
          </p:cNvSpPr>
          <p:nvPr/>
        </p:nvSpPr>
        <p:spPr bwMode="auto">
          <a:xfrm>
            <a:off x="2996803" y="3317082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0" name="Rectangle 246"/>
          <p:cNvSpPr>
            <a:spLocks noChangeArrowheads="1"/>
          </p:cNvSpPr>
          <p:nvPr/>
        </p:nvSpPr>
        <p:spPr bwMode="auto">
          <a:xfrm>
            <a:off x="3196828" y="3250407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1" name="Rectangle 247"/>
          <p:cNvSpPr>
            <a:spLocks noChangeArrowheads="1"/>
          </p:cNvSpPr>
          <p:nvPr/>
        </p:nvSpPr>
        <p:spPr bwMode="auto">
          <a:xfrm>
            <a:off x="3396853" y="3174207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2" name="Rectangle 248"/>
          <p:cNvSpPr>
            <a:spLocks noChangeArrowheads="1"/>
          </p:cNvSpPr>
          <p:nvPr/>
        </p:nvSpPr>
        <p:spPr bwMode="auto">
          <a:xfrm>
            <a:off x="3596878" y="3107532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3" name="Rectangle 249"/>
          <p:cNvSpPr>
            <a:spLocks noChangeArrowheads="1"/>
          </p:cNvSpPr>
          <p:nvPr/>
        </p:nvSpPr>
        <p:spPr bwMode="auto">
          <a:xfrm>
            <a:off x="3796903" y="2983707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4" name="Rectangle 250"/>
          <p:cNvSpPr>
            <a:spLocks noChangeArrowheads="1"/>
          </p:cNvSpPr>
          <p:nvPr/>
        </p:nvSpPr>
        <p:spPr bwMode="auto">
          <a:xfrm>
            <a:off x="4006453" y="2850357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5" name="Rectangle 251"/>
          <p:cNvSpPr>
            <a:spLocks noChangeArrowheads="1"/>
          </p:cNvSpPr>
          <p:nvPr/>
        </p:nvSpPr>
        <p:spPr bwMode="auto">
          <a:xfrm>
            <a:off x="4206478" y="2726532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6" name="Rectangle 252"/>
          <p:cNvSpPr>
            <a:spLocks noChangeArrowheads="1"/>
          </p:cNvSpPr>
          <p:nvPr/>
        </p:nvSpPr>
        <p:spPr bwMode="auto">
          <a:xfrm>
            <a:off x="4406503" y="2593181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7" name="Rectangle 253"/>
          <p:cNvSpPr>
            <a:spLocks noChangeArrowheads="1"/>
          </p:cNvSpPr>
          <p:nvPr/>
        </p:nvSpPr>
        <p:spPr bwMode="auto">
          <a:xfrm>
            <a:off x="4606528" y="2469356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8" name="Rectangle 254"/>
          <p:cNvSpPr>
            <a:spLocks noChangeArrowheads="1"/>
          </p:cNvSpPr>
          <p:nvPr/>
        </p:nvSpPr>
        <p:spPr bwMode="auto">
          <a:xfrm>
            <a:off x="4806553" y="2336006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39" name="Rectangle 255"/>
          <p:cNvSpPr>
            <a:spLocks noChangeArrowheads="1"/>
          </p:cNvSpPr>
          <p:nvPr/>
        </p:nvSpPr>
        <p:spPr bwMode="auto">
          <a:xfrm>
            <a:off x="5006578" y="2212181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40" name="Rectangle 256"/>
          <p:cNvSpPr>
            <a:spLocks noChangeArrowheads="1"/>
          </p:cNvSpPr>
          <p:nvPr/>
        </p:nvSpPr>
        <p:spPr bwMode="auto">
          <a:xfrm>
            <a:off x="5206603" y="2078831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41" name="Rectangle 257"/>
          <p:cNvSpPr>
            <a:spLocks noChangeArrowheads="1"/>
          </p:cNvSpPr>
          <p:nvPr/>
        </p:nvSpPr>
        <p:spPr bwMode="auto">
          <a:xfrm>
            <a:off x="5416153" y="1955006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42" name="Rectangle 258"/>
          <p:cNvSpPr>
            <a:spLocks noChangeArrowheads="1"/>
          </p:cNvSpPr>
          <p:nvPr/>
        </p:nvSpPr>
        <p:spPr bwMode="auto">
          <a:xfrm>
            <a:off x="5616178" y="1831181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43" name="Rectangle 259"/>
          <p:cNvSpPr>
            <a:spLocks noChangeArrowheads="1"/>
          </p:cNvSpPr>
          <p:nvPr/>
        </p:nvSpPr>
        <p:spPr bwMode="auto">
          <a:xfrm>
            <a:off x="5816203" y="1697831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44" name="Rectangle 260"/>
          <p:cNvSpPr>
            <a:spLocks noChangeArrowheads="1"/>
          </p:cNvSpPr>
          <p:nvPr/>
        </p:nvSpPr>
        <p:spPr bwMode="auto">
          <a:xfrm>
            <a:off x="6016228" y="1574006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45" name="Rectangle 261"/>
          <p:cNvSpPr>
            <a:spLocks noChangeArrowheads="1"/>
          </p:cNvSpPr>
          <p:nvPr/>
        </p:nvSpPr>
        <p:spPr bwMode="auto">
          <a:xfrm>
            <a:off x="6216253" y="1440656"/>
            <a:ext cx="38100" cy="381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46" name="Rectangle 262"/>
          <p:cNvSpPr>
            <a:spLocks noChangeArrowheads="1"/>
          </p:cNvSpPr>
          <p:nvPr/>
        </p:nvSpPr>
        <p:spPr bwMode="auto">
          <a:xfrm>
            <a:off x="2187178" y="3581623"/>
            <a:ext cx="38100" cy="50006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47" name="Rectangle 263"/>
          <p:cNvSpPr>
            <a:spLocks noChangeArrowheads="1"/>
          </p:cNvSpPr>
          <p:nvPr/>
        </p:nvSpPr>
        <p:spPr bwMode="auto">
          <a:xfrm>
            <a:off x="2400300" y="3587342"/>
            <a:ext cx="38100" cy="50006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48" name="Rectangle 264"/>
          <p:cNvSpPr>
            <a:spLocks noChangeArrowheads="1"/>
          </p:cNvSpPr>
          <p:nvPr/>
        </p:nvSpPr>
        <p:spPr bwMode="auto">
          <a:xfrm>
            <a:off x="2600325" y="3551741"/>
            <a:ext cx="38100" cy="50006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49" name="Rectangle 265"/>
          <p:cNvSpPr>
            <a:spLocks noChangeArrowheads="1"/>
          </p:cNvSpPr>
          <p:nvPr/>
        </p:nvSpPr>
        <p:spPr bwMode="auto">
          <a:xfrm>
            <a:off x="2803922" y="3530103"/>
            <a:ext cx="38100" cy="50006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50" name="Rectangle 266"/>
          <p:cNvSpPr>
            <a:spLocks noChangeArrowheads="1"/>
          </p:cNvSpPr>
          <p:nvPr/>
        </p:nvSpPr>
        <p:spPr bwMode="auto">
          <a:xfrm>
            <a:off x="2996803" y="3507854"/>
            <a:ext cx="38100" cy="50006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51" name="Rectangle 267"/>
          <p:cNvSpPr>
            <a:spLocks noChangeArrowheads="1"/>
          </p:cNvSpPr>
          <p:nvPr/>
        </p:nvSpPr>
        <p:spPr bwMode="auto">
          <a:xfrm>
            <a:off x="3201591" y="3498279"/>
            <a:ext cx="38100" cy="50006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52" name="Rectangle 268"/>
          <p:cNvSpPr>
            <a:spLocks noChangeArrowheads="1"/>
          </p:cNvSpPr>
          <p:nvPr/>
        </p:nvSpPr>
        <p:spPr bwMode="auto">
          <a:xfrm>
            <a:off x="3395662" y="3466753"/>
            <a:ext cx="38100" cy="50006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53" name="Rectangle 269"/>
          <p:cNvSpPr>
            <a:spLocks noChangeArrowheads="1"/>
          </p:cNvSpPr>
          <p:nvPr/>
        </p:nvSpPr>
        <p:spPr bwMode="auto">
          <a:xfrm>
            <a:off x="3596878" y="3444701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54" name="Rectangle 270"/>
          <p:cNvSpPr>
            <a:spLocks noChangeArrowheads="1"/>
          </p:cNvSpPr>
          <p:nvPr/>
        </p:nvSpPr>
        <p:spPr bwMode="auto">
          <a:xfrm>
            <a:off x="3796903" y="3435846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55" name="Rectangle 271"/>
          <p:cNvSpPr>
            <a:spLocks noChangeArrowheads="1"/>
          </p:cNvSpPr>
          <p:nvPr/>
        </p:nvSpPr>
        <p:spPr bwMode="auto">
          <a:xfrm>
            <a:off x="4006453" y="3420368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59056" name="Rectangle 272"/>
          <p:cNvSpPr>
            <a:spLocks noChangeArrowheads="1"/>
          </p:cNvSpPr>
          <p:nvPr/>
        </p:nvSpPr>
        <p:spPr bwMode="auto">
          <a:xfrm>
            <a:off x="4206478" y="3383757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57" name="Rectangle 273"/>
          <p:cNvSpPr>
            <a:spLocks noChangeArrowheads="1"/>
          </p:cNvSpPr>
          <p:nvPr/>
        </p:nvSpPr>
        <p:spPr bwMode="auto">
          <a:xfrm>
            <a:off x="4406503" y="3364707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58" name="Rectangle 274"/>
          <p:cNvSpPr>
            <a:spLocks noChangeArrowheads="1"/>
          </p:cNvSpPr>
          <p:nvPr/>
        </p:nvSpPr>
        <p:spPr bwMode="auto">
          <a:xfrm>
            <a:off x="4606528" y="3345657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59" name="Rectangle 275"/>
          <p:cNvSpPr>
            <a:spLocks noChangeArrowheads="1"/>
          </p:cNvSpPr>
          <p:nvPr/>
        </p:nvSpPr>
        <p:spPr bwMode="auto">
          <a:xfrm>
            <a:off x="4806553" y="3326607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0" name="Rectangle 276"/>
          <p:cNvSpPr>
            <a:spLocks noChangeArrowheads="1"/>
          </p:cNvSpPr>
          <p:nvPr/>
        </p:nvSpPr>
        <p:spPr bwMode="auto">
          <a:xfrm>
            <a:off x="5006578" y="3298032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1" name="Rectangle 277"/>
          <p:cNvSpPr>
            <a:spLocks noChangeArrowheads="1"/>
          </p:cNvSpPr>
          <p:nvPr/>
        </p:nvSpPr>
        <p:spPr bwMode="auto">
          <a:xfrm>
            <a:off x="5206603" y="3278982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2" name="Rectangle 278"/>
          <p:cNvSpPr>
            <a:spLocks noChangeArrowheads="1"/>
          </p:cNvSpPr>
          <p:nvPr/>
        </p:nvSpPr>
        <p:spPr bwMode="auto">
          <a:xfrm>
            <a:off x="5416153" y="3259932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3" name="Rectangle 279"/>
          <p:cNvSpPr>
            <a:spLocks noChangeArrowheads="1"/>
          </p:cNvSpPr>
          <p:nvPr/>
        </p:nvSpPr>
        <p:spPr bwMode="auto">
          <a:xfrm>
            <a:off x="5616178" y="3240882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4" name="Rectangle 280"/>
          <p:cNvSpPr>
            <a:spLocks noChangeArrowheads="1"/>
          </p:cNvSpPr>
          <p:nvPr/>
        </p:nvSpPr>
        <p:spPr bwMode="auto">
          <a:xfrm>
            <a:off x="5816203" y="3212307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5" name="Rectangle 281"/>
          <p:cNvSpPr>
            <a:spLocks noChangeArrowheads="1"/>
          </p:cNvSpPr>
          <p:nvPr/>
        </p:nvSpPr>
        <p:spPr bwMode="auto">
          <a:xfrm>
            <a:off x="6016228" y="3193257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6" name="Rectangle 282"/>
          <p:cNvSpPr>
            <a:spLocks noChangeArrowheads="1"/>
          </p:cNvSpPr>
          <p:nvPr/>
        </p:nvSpPr>
        <p:spPr bwMode="auto">
          <a:xfrm>
            <a:off x="6216253" y="3174207"/>
            <a:ext cx="38100" cy="381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67" name="Rectangle 283"/>
          <p:cNvSpPr>
            <a:spLocks noChangeArrowheads="1"/>
          </p:cNvSpPr>
          <p:nvPr/>
        </p:nvSpPr>
        <p:spPr bwMode="auto">
          <a:xfrm>
            <a:off x="1907381" y="3435846"/>
            <a:ext cx="279725" cy="37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sz="2000" dirty="0">
                <a:latin typeface="Geneva" charset="0"/>
              </a:rPr>
              <a:t>1</a:t>
            </a:r>
          </a:p>
        </p:txBody>
      </p:sp>
      <p:sp>
        <p:nvSpPr>
          <p:cNvPr id="759068" name="Rectangle 284"/>
          <p:cNvSpPr>
            <a:spLocks noChangeArrowheads="1"/>
          </p:cNvSpPr>
          <p:nvPr/>
        </p:nvSpPr>
        <p:spPr bwMode="auto">
          <a:xfrm>
            <a:off x="1726406" y="2709863"/>
            <a:ext cx="496491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sz="2100">
                <a:latin typeface="Geneva" charset="0"/>
              </a:rPr>
              <a:t>10</a:t>
            </a:r>
          </a:p>
        </p:txBody>
      </p:sp>
      <p:sp>
        <p:nvSpPr>
          <p:cNvPr id="759069" name="Rectangle 285"/>
          <p:cNvSpPr>
            <a:spLocks noChangeArrowheads="1"/>
          </p:cNvSpPr>
          <p:nvPr/>
        </p:nvSpPr>
        <p:spPr bwMode="auto">
          <a:xfrm>
            <a:off x="1602581" y="2043113"/>
            <a:ext cx="675084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sz="2100">
                <a:latin typeface="Geneva" charset="0"/>
              </a:rPr>
              <a:t>100</a:t>
            </a:r>
          </a:p>
        </p:txBody>
      </p:sp>
      <p:sp>
        <p:nvSpPr>
          <p:cNvPr id="759070" name="Rectangle 286"/>
          <p:cNvSpPr>
            <a:spLocks noChangeArrowheads="1"/>
          </p:cNvSpPr>
          <p:nvPr/>
        </p:nvSpPr>
        <p:spPr bwMode="auto">
          <a:xfrm>
            <a:off x="1421606" y="1252538"/>
            <a:ext cx="854869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sz="2100">
                <a:latin typeface="Geneva" charset="0"/>
              </a:rPr>
              <a:t>1000</a:t>
            </a:r>
          </a:p>
        </p:txBody>
      </p:sp>
      <p:sp>
        <p:nvSpPr>
          <p:cNvPr id="759071" name="Rectangle 287"/>
          <p:cNvSpPr>
            <a:spLocks noChangeArrowheads="1"/>
          </p:cNvSpPr>
          <p:nvPr/>
        </p:nvSpPr>
        <p:spPr bwMode="auto">
          <a:xfrm rot="16200000">
            <a:off x="201572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1980</a:t>
            </a:r>
          </a:p>
        </p:txBody>
      </p:sp>
      <p:sp>
        <p:nvSpPr>
          <p:cNvPr id="759072" name="Rectangle 288"/>
          <p:cNvSpPr>
            <a:spLocks noChangeArrowheads="1"/>
          </p:cNvSpPr>
          <p:nvPr/>
        </p:nvSpPr>
        <p:spPr bwMode="auto">
          <a:xfrm rot="16200000">
            <a:off x="221575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1981</a:t>
            </a:r>
          </a:p>
        </p:txBody>
      </p:sp>
      <p:sp>
        <p:nvSpPr>
          <p:cNvPr id="759073" name="Rectangle 289"/>
          <p:cNvSpPr>
            <a:spLocks noChangeArrowheads="1"/>
          </p:cNvSpPr>
          <p:nvPr/>
        </p:nvSpPr>
        <p:spPr bwMode="auto">
          <a:xfrm rot="16200000">
            <a:off x="261580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1983</a:t>
            </a:r>
          </a:p>
        </p:txBody>
      </p:sp>
      <p:sp>
        <p:nvSpPr>
          <p:cNvPr id="759074" name="Rectangle 290"/>
          <p:cNvSpPr>
            <a:spLocks noChangeArrowheads="1"/>
          </p:cNvSpPr>
          <p:nvPr/>
        </p:nvSpPr>
        <p:spPr bwMode="auto">
          <a:xfrm rot="16200000">
            <a:off x="281582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1984</a:t>
            </a:r>
          </a:p>
        </p:txBody>
      </p:sp>
      <p:sp>
        <p:nvSpPr>
          <p:cNvPr id="759075" name="Rectangle 291"/>
          <p:cNvSpPr>
            <a:spLocks noChangeArrowheads="1"/>
          </p:cNvSpPr>
          <p:nvPr/>
        </p:nvSpPr>
        <p:spPr bwMode="auto">
          <a:xfrm rot="16200000">
            <a:off x="301585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1985</a:t>
            </a:r>
          </a:p>
        </p:txBody>
      </p:sp>
      <p:sp>
        <p:nvSpPr>
          <p:cNvPr id="759076" name="Rectangle 292"/>
          <p:cNvSpPr>
            <a:spLocks noChangeArrowheads="1"/>
          </p:cNvSpPr>
          <p:nvPr/>
        </p:nvSpPr>
        <p:spPr bwMode="auto">
          <a:xfrm rot="16200000">
            <a:off x="3225403" y="3772312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1986</a:t>
            </a:r>
          </a:p>
        </p:txBody>
      </p:sp>
      <p:sp>
        <p:nvSpPr>
          <p:cNvPr id="759077" name="Rectangle 293"/>
          <p:cNvSpPr>
            <a:spLocks noChangeArrowheads="1"/>
          </p:cNvSpPr>
          <p:nvPr/>
        </p:nvSpPr>
        <p:spPr bwMode="auto">
          <a:xfrm rot="16200000">
            <a:off x="342542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1987</a:t>
            </a:r>
          </a:p>
        </p:txBody>
      </p:sp>
      <p:sp>
        <p:nvSpPr>
          <p:cNvPr id="759078" name="Rectangle 294"/>
          <p:cNvSpPr>
            <a:spLocks noChangeArrowheads="1"/>
          </p:cNvSpPr>
          <p:nvPr/>
        </p:nvSpPr>
        <p:spPr bwMode="auto">
          <a:xfrm rot="16200000">
            <a:off x="362545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1988</a:t>
            </a:r>
          </a:p>
        </p:txBody>
      </p:sp>
      <p:sp>
        <p:nvSpPr>
          <p:cNvPr id="759079" name="Rectangle 295"/>
          <p:cNvSpPr>
            <a:spLocks noChangeArrowheads="1"/>
          </p:cNvSpPr>
          <p:nvPr/>
        </p:nvSpPr>
        <p:spPr bwMode="auto">
          <a:xfrm rot="16200000">
            <a:off x="382547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1989</a:t>
            </a:r>
          </a:p>
        </p:txBody>
      </p:sp>
      <p:sp>
        <p:nvSpPr>
          <p:cNvPr id="759080" name="Rectangle 296"/>
          <p:cNvSpPr>
            <a:spLocks noChangeArrowheads="1"/>
          </p:cNvSpPr>
          <p:nvPr/>
        </p:nvSpPr>
        <p:spPr bwMode="auto">
          <a:xfrm rot="16200000">
            <a:off x="402550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1990</a:t>
            </a:r>
          </a:p>
        </p:txBody>
      </p:sp>
      <p:sp>
        <p:nvSpPr>
          <p:cNvPr id="759081" name="Rectangle 297"/>
          <p:cNvSpPr>
            <a:spLocks noChangeArrowheads="1"/>
          </p:cNvSpPr>
          <p:nvPr/>
        </p:nvSpPr>
        <p:spPr bwMode="auto">
          <a:xfrm rot="16200000">
            <a:off x="422552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1991</a:t>
            </a:r>
          </a:p>
        </p:txBody>
      </p:sp>
      <p:sp>
        <p:nvSpPr>
          <p:cNvPr id="759082" name="Rectangle 298"/>
          <p:cNvSpPr>
            <a:spLocks noChangeArrowheads="1"/>
          </p:cNvSpPr>
          <p:nvPr/>
        </p:nvSpPr>
        <p:spPr bwMode="auto">
          <a:xfrm rot="16200000">
            <a:off x="443507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1992</a:t>
            </a:r>
          </a:p>
        </p:txBody>
      </p:sp>
      <p:sp>
        <p:nvSpPr>
          <p:cNvPr id="759083" name="Rectangle 299"/>
          <p:cNvSpPr>
            <a:spLocks noChangeArrowheads="1"/>
          </p:cNvSpPr>
          <p:nvPr/>
        </p:nvSpPr>
        <p:spPr bwMode="auto">
          <a:xfrm rot="16200000">
            <a:off x="463510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1993</a:t>
            </a:r>
          </a:p>
        </p:txBody>
      </p:sp>
      <p:sp>
        <p:nvSpPr>
          <p:cNvPr id="759084" name="Rectangle 300"/>
          <p:cNvSpPr>
            <a:spLocks noChangeArrowheads="1"/>
          </p:cNvSpPr>
          <p:nvPr/>
        </p:nvSpPr>
        <p:spPr bwMode="auto">
          <a:xfrm rot="16200000">
            <a:off x="483512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1994</a:t>
            </a:r>
          </a:p>
        </p:txBody>
      </p:sp>
      <p:sp>
        <p:nvSpPr>
          <p:cNvPr id="759085" name="Rectangle 301"/>
          <p:cNvSpPr>
            <a:spLocks noChangeArrowheads="1"/>
          </p:cNvSpPr>
          <p:nvPr/>
        </p:nvSpPr>
        <p:spPr bwMode="auto">
          <a:xfrm rot="16200000">
            <a:off x="503515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1995</a:t>
            </a:r>
          </a:p>
        </p:txBody>
      </p:sp>
      <p:sp>
        <p:nvSpPr>
          <p:cNvPr id="759086" name="Rectangle 302"/>
          <p:cNvSpPr>
            <a:spLocks noChangeArrowheads="1"/>
          </p:cNvSpPr>
          <p:nvPr/>
        </p:nvSpPr>
        <p:spPr bwMode="auto">
          <a:xfrm rot="16200000">
            <a:off x="523517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1996</a:t>
            </a:r>
          </a:p>
        </p:txBody>
      </p:sp>
      <p:sp>
        <p:nvSpPr>
          <p:cNvPr id="759087" name="Rectangle 303"/>
          <p:cNvSpPr>
            <a:spLocks noChangeArrowheads="1"/>
          </p:cNvSpPr>
          <p:nvPr/>
        </p:nvSpPr>
        <p:spPr bwMode="auto">
          <a:xfrm rot="16200000">
            <a:off x="543520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1997</a:t>
            </a:r>
          </a:p>
        </p:txBody>
      </p:sp>
      <p:sp>
        <p:nvSpPr>
          <p:cNvPr id="759088" name="Rectangle 304"/>
          <p:cNvSpPr>
            <a:spLocks noChangeArrowheads="1"/>
          </p:cNvSpPr>
          <p:nvPr/>
        </p:nvSpPr>
        <p:spPr bwMode="auto">
          <a:xfrm rot="16200000">
            <a:off x="563522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1998</a:t>
            </a:r>
          </a:p>
        </p:txBody>
      </p:sp>
      <p:sp>
        <p:nvSpPr>
          <p:cNvPr id="759089" name="Rectangle 305"/>
          <p:cNvSpPr>
            <a:spLocks noChangeArrowheads="1"/>
          </p:cNvSpPr>
          <p:nvPr/>
        </p:nvSpPr>
        <p:spPr bwMode="auto">
          <a:xfrm rot="16200000">
            <a:off x="5844778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>
                <a:latin typeface="Geneva" charset="0"/>
              </a:rPr>
              <a:t>1999</a:t>
            </a:r>
          </a:p>
        </p:txBody>
      </p:sp>
      <p:sp>
        <p:nvSpPr>
          <p:cNvPr id="759090" name="Rectangle 306"/>
          <p:cNvSpPr>
            <a:spLocks noChangeArrowheads="1"/>
          </p:cNvSpPr>
          <p:nvPr/>
        </p:nvSpPr>
        <p:spPr bwMode="auto">
          <a:xfrm rot="16200000">
            <a:off x="604480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2000</a:t>
            </a:r>
          </a:p>
        </p:txBody>
      </p:sp>
      <p:sp>
        <p:nvSpPr>
          <p:cNvPr id="759091" name="Rectangle 307"/>
          <p:cNvSpPr>
            <a:spLocks noChangeArrowheads="1"/>
          </p:cNvSpPr>
          <p:nvPr/>
        </p:nvSpPr>
        <p:spPr bwMode="auto">
          <a:xfrm>
            <a:off x="6148387" y="3264694"/>
            <a:ext cx="419100" cy="18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sz="750">
                <a:solidFill>
                  <a:srgbClr val="000000"/>
                </a:solidFill>
                <a:latin typeface="Arial" pitchFamily="34" charset="0"/>
              </a:rPr>
              <a:t>DRAM</a:t>
            </a:r>
          </a:p>
        </p:txBody>
      </p:sp>
      <p:sp>
        <p:nvSpPr>
          <p:cNvPr id="759092" name="Rectangle 308"/>
          <p:cNvSpPr>
            <a:spLocks noChangeArrowheads="1"/>
          </p:cNvSpPr>
          <p:nvPr/>
        </p:nvSpPr>
        <p:spPr bwMode="auto">
          <a:xfrm>
            <a:off x="6234112" y="1407319"/>
            <a:ext cx="320278" cy="18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sz="75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759093" name="Arc 309"/>
          <p:cNvSpPr>
            <a:spLocks/>
          </p:cNvSpPr>
          <p:nvPr/>
        </p:nvSpPr>
        <p:spPr bwMode="auto">
          <a:xfrm>
            <a:off x="6293644" y="1277541"/>
            <a:ext cx="419100" cy="140494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3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94" name="Rectangle 310"/>
          <p:cNvSpPr>
            <a:spLocks noChangeArrowheads="1"/>
          </p:cNvSpPr>
          <p:nvPr/>
        </p:nvSpPr>
        <p:spPr bwMode="auto">
          <a:xfrm rot="16200000">
            <a:off x="2444353" y="3772313"/>
            <a:ext cx="597694" cy="31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algn="l"/>
            <a:r>
              <a:rPr lang="en-US" sz="1600" dirty="0">
                <a:latin typeface="Geneva" charset="0"/>
              </a:rPr>
              <a:t>1982</a:t>
            </a:r>
          </a:p>
        </p:txBody>
      </p:sp>
      <p:sp>
        <p:nvSpPr>
          <p:cNvPr id="759095" name="Line 311"/>
          <p:cNvSpPr>
            <a:spLocks noChangeShapeType="1"/>
          </p:cNvSpPr>
          <p:nvPr/>
        </p:nvSpPr>
        <p:spPr bwMode="auto">
          <a:xfrm>
            <a:off x="5657850" y="1902619"/>
            <a:ext cx="0" cy="135255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96" name="Rectangle 312"/>
          <p:cNvSpPr>
            <a:spLocks noChangeArrowheads="1"/>
          </p:cNvSpPr>
          <p:nvPr/>
        </p:nvSpPr>
        <p:spPr bwMode="auto">
          <a:xfrm>
            <a:off x="5759052" y="2049066"/>
            <a:ext cx="2085975" cy="89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Processor-Memory</a:t>
            </a:r>
          </a:p>
          <a:p>
            <a:pPr algn="l"/>
            <a:r>
              <a:rPr lang="en-US" dirty="0">
                <a:latin typeface="Arial" pitchFamily="34" charset="0"/>
              </a:rPr>
              <a:t>Performance Gap: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(grows 50% / year)</a:t>
            </a:r>
          </a:p>
        </p:txBody>
      </p:sp>
      <p:sp>
        <p:nvSpPr>
          <p:cNvPr id="759097" name="Rectangle 313"/>
          <p:cNvSpPr>
            <a:spLocks noChangeArrowheads="1"/>
          </p:cNvSpPr>
          <p:nvPr/>
        </p:nvSpPr>
        <p:spPr bwMode="auto">
          <a:xfrm rot="16200000">
            <a:off x="669131" y="2383631"/>
            <a:ext cx="1676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sz="2100">
                <a:latin typeface="Arial" pitchFamily="34" charset="0"/>
              </a:rPr>
              <a:t>Performance</a:t>
            </a:r>
          </a:p>
        </p:txBody>
      </p:sp>
      <p:sp>
        <p:nvSpPr>
          <p:cNvPr id="759098" name="Rectangle 314"/>
          <p:cNvSpPr>
            <a:spLocks noChangeArrowheads="1"/>
          </p:cNvSpPr>
          <p:nvPr/>
        </p:nvSpPr>
        <p:spPr bwMode="auto">
          <a:xfrm>
            <a:off x="4105275" y="1593056"/>
            <a:ext cx="1594247" cy="34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>
                <a:solidFill>
                  <a:srgbClr val="FC0128"/>
                </a:solidFill>
                <a:latin typeface="Arial" pitchFamily="34" charset="0"/>
              </a:rPr>
              <a:t>“Moore’s Law”</a:t>
            </a:r>
          </a:p>
        </p:txBody>
      </p:sp>
      <p:sp>
        <p:nvSpPr>
          <p:cNvPr id="759099" name="Rectangle 315"/>
          <p:cNvSpPr>
            <a:spLocks noChangeArrowheads="1"/>
          </p:cNvSpPr>
          <p:nvPr/>
        </p:nvSpPr>
        <p:spPr bwMode="auto">
          <a:xfrm>
            <a:off x="4025503" y="2864644"/>
            <a:ext cx="1437084" cy="34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>
                <a:solidFill>
                  <a:srgbClr val="FC0128"/>
                </a:solidFill>
                <a:latin typeface="Arial" pitchFamily="34" charset="0"/>
              </a:rPr>
              <a:t>“Less’ Law?”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CB5CD7-A855-40BF-8923-A729F56D26C2}"/>
              </a:ext>
            </a:extLst>
          </p:cNvPr>
          <p:cNvSpPr txBox="1"/>
          <p:nvPr/>
        </p:nvSpPr>
        <p:spPr>
          <a:xfrm>
            <a:off x="2252256" y="100557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CPU-DRAM Gap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08410"/>
            <a:ext cx="6858001" cy="2686050"/>
          </a:xfrm>
          <a:solidFill>
            <a:srgbClr val="CCEC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1950" dirty="0">
                <a:solidFill>
                  <a:schemeClr val="hlink"/>
                </a:solidFill>
              </a:rPr>
              <a:t>Assume(p409): </a:t>
            </a:r>
            <a:r>
              <a:rPr lang="en-US" sz="1500" dirty="0">
                <a:solidFill>
                  <a:schemeClr val="hlink"/>
                </a:solidFill>
              </a:rPr>
              <a:t> </a:t>
            </a:r>
            <a:r>
              <a:rPr lang="en-US" sz="1500" dirty="0"/>
              <a:t>CPI=2(perfect cache)	clock cycle time</a:t>
            </a:r>
            <a:r>
              <a:rPr lang="en-US" altLang="zh-CN" sz="1500" dirty="0">
                <a:ea typeface="宋体" pitchFamily="2" charset="-122"/>
              </a:rPr>
              <a:t>＝</a:t>
            </a:r>
            <a:r>
              <a:rPr lang="en-US" sz="1500" dirty="0">
                <a:solidFill>
                  <a:schemeClr val="hlink"/>
                </a:solidFill>
              </a:rPr>
              <a:t>1.0 </a:t>
            </a:r>
            <a:r>
              <a:rPr lang="en-US" sz="1500" dirty="0"/>
              <a:t>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MPI(memory reference per instruction)＝1.5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Size of both caches is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64K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and</a:t>
            </a:r>
            <a:r>
              <a:rPr lang="en-US" altLang="zh-CN" dirty="0">
                <a:ea typeface="宋体" pitchFamily="2" charset="-122"/>
              </a:rPr>
              <a:t> size of both block is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64</a:t>
            </a:r>
            <a:r>
              <a:rPr lang="en-US" altLang="zh-CN" dirty="0">
                <a:ea typeface="宋体" pitchFamily="2" charset="-122"/>
              </a:rPr>
              <a:t> bytes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One cache is direct mapped and other is two-way set associative. the former has miss rate of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1.4%</a:t>
            </a:r>
            <a:r>
              <a:rPr lang="en-US" altLang="zh-CN" dirty="0">
                <a:ea typeface="宋体" pitchFamily="2" charset="-122"/>
              </a:rPr>
              <a:t>, the latter has miss rate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1.0%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The selection multiplexor forces CPU clock cycle time to be stretched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1.25</a:t>
            </a:r>
            <a:r>
              <a:rPr lang="en-US" altLang="zh-CN" dirty="0">
                <a:ea typeface="宋体" pitchFamily="2" charset="-122"/>
              </a:rPr>
              <a:t> times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SzTx/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Miss penalty is 75ns,and hit time is 1 clock cycle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zh-CN" sz="1650" dirty="0">
                <a:solidFill>
                  <a:schemeClr val="hlink"/>
                </a:solidFill>
                <a:ea typeface="宋体" pitchFamily="2" charset="-122"/>
              </a:rPr>
              <a:t>What is the impact of two </a:t>
            </a:r>
            <a:r>
              <a:rPr lang="en-US" altLang="zh-CN" sz="1650" dirty="0" err="1">
                <a:solidFill>
                  <a:schemeClr val="hlink"/>
                </a:solidFill>
                <a:ea typeface="宋体" pitchFamily="2" charset="-122"/>
              </a:rPr>
              <a:t>diffect</a:t>
            </a:r>
            <a:r>
              <a:rPr lang="en-US" altLang="zh-CN" sz="1650" dirty="0">
                <a:solidFill>
                  <a:schemeClr val="hlink"/>
                </a:solidFill>
                <a:ea typeface="宋体" pitchFamily="2" charset="-122"/>
              </a:rPr>
              <a:t> cache organizations on performance of CPU (</a:t>
            </a:r>
            <a:r>
              <a:rPr lang="en-US" altLang="zh-CN" sz="1650" dirty="0" err="1">
                <a:solidFill>
                  <a:schemeClr val="hlink"/>
                </a:solidFill>
                <a:ea typeface="宋体" pitchFamily="2" charset="-122"/>
              </a:rPr>
              <a:t>first,calculate</a:t>
            </a:r>
            <a:r>
              <a:rPr lang="en-US" altLang="zh-CN" sz="1650" dirty="0">
                <a:solidFill>
                  <a:schemeClr val="hlink"/>
                </a:solidFill>
                <a:ea typeface="宋体" pitchFamily="2" charset="-122"/>
              </a:rPr>
              <a:t> the average memory access time and then CPU performance.)?</a:t>
            </a:r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-57150"/>
            <a:ext cx="6115050" cy="85725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Example5: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1257300" y="3371850"/>
            <a:ext cx="6743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5" tIns="33338" rIns="67865" bIns="33338"/>
          <a:lstStyle/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1950" dirty="0">
                <a:solidFill>
                  <a:schemeClr val="hlink"/>
                </a:solidFill>
                <a:latin typeface="+mn-lt"/>
              </a:rPr>
              <a:t>Answer :</a:t>
            </a:r>
            <a:r>
              <a:rPr lang="en-US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zh-CN" sz="1650" dirty="0">
                <a:latin typeface="+mn-lt"/>
                <a:ea typeface="宋体" pitchFamily="2" charset="-122"/>
              </a:rPr>
              <a:t>Average memory access time is 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1500" dirty="0">
                <a:latin typeface="+mn-lt"/>
                <a:ea typeface="宋体" pitchFamily="2" charset="-122"/>
              </a:rPr>
              <a:t>Average memory access </a:t>
            </a:r>
            <a:r>
              <a:rPr lang="en-US" altLang="zh-CN" sz="1500" dirty="0" err="1">
                <a:latin typeface="+mn-lt"/>
                <a:ea typeface="宋体" pitchFamily="2" charset="-122"/>
              </a:rPr>
              <a:t>time＝Hit</a:t>
            </a:r>
            <a:r>
              <a:rPr lang="en-US" altLang="zh-CN" sz="1500" dirty="0">
                <a:latin typeface="+mn-lt"/>
                <a:ea typeface="宋体" pitchFamily="2" charset="-122"/>
              </a:rPr>
              <a:t> </a:t>
            </a:r>
            <a:r>
              <a:rPr lang="en-US" altLang="zh-CN" sz="1500" dirty="0" err="1">
                <a:latin typeface="+mn-lt"/>
                <a:ea typeface="宋体" pitchFamily="2" charset="-122"/>
              </a:rPr>
              <a:t>time+Miss</a:t>
            </a:r>
            <a:r>
              <a:rPr lang="en-US" altLang="zh-CN" sz="1500" dirty="0">
                <a:latin typeface="+mn-lt"/>
                <a:ea typeface="宋体" pitchFamily="2" charset="-122"/>
              </a:rPr>
              <a:t> </a:t>
            </a:r>
            <a:r>
              <a:rPr lang="en-US" altLang="zh-CN" sz="1500" dirty="0" err="1">
                <a:latin typeface="+mn-lt"/>
                <a:ea typeface="宋体" pitchFamily="2" charset="-122"/>
              </a:rPr>
              <a:t>rate×miss</a:t>
            </a:r>
            <a:r>
              <a:rPr lang="en-US" altLang="zh-CN" sz="1500" dirty="0">
                <a:latin typeface="+mn-lt"/>
                <a:ea typeface="宋体" pitchFamily="2" charset="-122"/>
              </a:rPr>
              <a:t> penalty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1500" dirty="0">
                <a:latin typeface="+mn-lt"/>
                <a:ea typeface="宋体" pitchFamily="2" charset="-122"/>
              </a:rPr>
              <a:t>	</a:t>
            </a:r>
            <a:r>
              <a:rPr lang="en-US" altLang="zh-CN" sz="1500" dirty="0">
                <a:latin typeface="+mn-lt"/>
                <a:ea typeface="宋体" pitchFamily="2" charset="-122"/>
              </a:rPr>
              <a:t>Thus, the time for each organization is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15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1500" baseline="-25000" dirty="0">
                <a:latin typeface="+mn-lt"/>
                <a:ea typeface="宋体" pitchFamily="2" charset="-122"/>
              </a:rPr>
              <a:t>1-way</a:t>
            </a:r>
            <a:r>
              <a:rPr lang="en-US" altLang="zh-CN" sz="1500" dirty="0">
                <a:latin typeface="+mn-lt"/>
                <a:ea typeface="宋体" pitchFamily="2" charset="-122"/>
              </a:rPr>
              <a:t>＝1.0+(0.014 ×75)＝</a:t>
            </a:r>
            <a:r>
              <a:rPr lang="en-US" altLang="zh-CN" sz="15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2.05</a:t>
            </a:r>
            <a:r>
              <a:rPr lang="en-US" altLang="zh-CN" sz="1500" dirty="0">
                <a:latin typeface="+mn-lt"/>
                <a:ea typeface="宋体" pitchFamily="2" charset="-122"/>
              </a:rPr>
              <a:t> ns</a:t>
            </a:r>
          </a:p>
          <a:p>
            <a:pPr marL="214313" indent="-214313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1500" dirty="0">
                <a:latin typeface="+mn-lt"/>
                <a:ea typeface="宋体" pitchFamily="2" charset="-122"/>
              </a:rPr>
              <a:t>Average memory access time</a:t>
            </a:r>
            <a:r>
              <a:rPr lang="en-US" altLang="zh-CN" sz="1500" baseline="-25000" dirty="0">
                <a:latin typeface="+mn-lt"/>
                <a:ea typeface="宋体" pitchFamily="2" charset="-122"/>
              </a:rPr>
              <a:t>2-way</a:t>
            </a:r>
            <a:r>
              <a:rPr lang="en-US" altLang="zh-CN" sz="1500" dirty="0">
                <a:latin typeface="+mn-lt"/>
                <a:ea typeface="宋体" pitchFamily="2" charset="-122"/>
              </a:rPr>
              <a:t>＝1.0×</a:t>
            </a:r>
            <a:r>
              <a:rPr lang="en-US" altLang="zh-CN" sz="15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1.25</a:t>
            </a:r>
            <a:r>
              <a:rPr lang="en-US" altLang="zh-CN" sz="1500" dirty="0">
                <a:latin typeface="+mn-lt"/>
                <a:ea typeface="宋体" pitchFamily="2" charset="-122"/>
              </a:rPr>
              <a:t> +(0.01 ×75)＝</a:t>
            </a:r>
            <a:r>
              <a:rPr lang="en-US" altLang="zh-CN" sz="15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2.00</a:t>
            </a:r>
            <a:r>
              <a:rPr lang="en-US" altLang="zh-CN" sz="1500" dirty="0">
                <a:latin typeface="+mn-lt"/>
                <a:ea typeface="宋体" pitchFamily="2" charset="-122"/>
              </a:rPr>
              <a:t> 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16EC7B0-7E11-FA89-E145-05938888E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>
            <a:extLst>
              <a:ext uri="{FF2B5EF4-FFF2-40B4-BE49-F238E27FC236}">
                <a16:creationId xmlns:a16="http://schemas.microsoft.com/office/drawing/2014/main" id="{03F68289-0CFD-13E9-177E-B53421C8C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-57150"/>
            <a:ext cx="6115050" cy="857250"/>
          </a:xfrm>
        </p:spPr>
        <p:txBody>
          <a:bodyPr/>
          <a:lstStyle/>
          <a:p>
            <a:r>
              <a:rPr lang="en-US" dirty="0">
                <a:latin typeface="+mn-lt"/>
              </a:rPr>
              <a:t>Example5: Impact on Performance</a:t>
            </a: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861199" name="Text Box 15">
            <a:extLst>
              <a:ext uri="{FF2B5EF4-FFF2-40B4-BE49-F238E27FC236}">
                <a16:creationId xmlns:a16="http://schemas.microsoft.com/office/drawing/2014/main" id="{0305EBDF-5769-C48A-88E4-16EECBD8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85787"/>
            <a:ext cx="8136904" cy="369332"/>
          </a:xfrm>
          <a:prstGeom prst="rect">
            <a:avLst/>
          </a:prstGeom>
          <a:solidFill>
            <a:srgbClr val="FF899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+mn-lt"/>
                <a:ea typeface="宋体" pitchFamily="2" charset="-122"/>
              </a:rPr>
              <a:t>The average memory access time is better for the 2-way set-associative cache.</a:t>
            </a:r>
          </a:p>
        </p:txBody>
      </p:sp>
      <p:grpSp>
        <p:nvGrpSpPr>
          <p:cNvPr id="861196" name="Group 12">
            <a:extLst>
              <a:ext uri="{FF2B5EF4-FFF2-40B4-BE49-F238E27FC236}">
                <a16:creationId xmlns:a16="http://schemas.microsoft.com/office/drawing/2014/main" id="{915986DB-3127-E29E-EE76-EDA801472D3F}"/>
              </a:ext>
            </a:extLst>
          </p:cNvPr>
          <p:cNvGrpSpPr>
            <a:grpSpLocks/>
          </p:cNvGrpSpPr>
          <p:nvPr/>
        </p:nvGrpSpPr>
        <p:grpSpPr bwMode="auto">
          <a:xfrm>
            <a:off x="555288" y="921448"/>
            <a:ext cx="6686550" cy="2743200"/>
            <a:chOff x="144" y="1536"/>
            <a:chExt cx="5616" cy="2304"/>
          </a:xfrm>
        </p:grpSpPr>
        <p:sp>
          <p:nvSpPr>
            <p:cNvPr id="861188" name="Rectangle 4">
              <a:extLst>
                <a:ext uri="{FF2B5EF4-FFF2-40B4-BE49-F238E27FC236}">
                  <a16:creationId xmlns:a16="http://schemas.microsoft.com/office/drawing/2014/main" id="{701A9109-E148-021A-99DC-933C845A3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5" tIns="33338" rIns="67865" bIns="33338"/>
            <a:lstStyle/>
            <a:p>
              <a:pPr marL="214313" indent="-214313" algn="l">
                <a:buSzPct val="100000"/>
              </a:pPr>
              <a:r>
                <a:rPr lang="en-US" altLang="zh-CN" dirty="0">
                  <a:latin typeface="+mn-lt"/>
                  <a:ea typeface="宋体" pitchFamily="2" charset="-122"/>
                </a:rPr>
                <a:t>CPU performance is</a:t>
              </a:r>
            </a:p>
            <a:p>
              <a:pPr marL="214313" indent="-214313" algn="l"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marL="214313" indent="-214313" algn="l"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marL="214313" indent="-214313" algn="l"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marL="214313" indent="-214313" algn="l"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marL="214313" indent="-214313" algn="l"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marL="214313" indent="-214313" algn="l">
                <a:buSzPct val="100000"/>
              </a:pPr>
              <a:r>
                <a:rPr lang="en-US" altLang="zh-CN" sz="1500" dirty="0">
                  <a:latin typeface="+mn-lt"/>
                  <a:ea typeface="宋体" pitchFamily="2" charset="-122"/>
                </a:rPr>
                <a:t>Substituting 75 ns for </a:t>
              </a:r>
              <a:r>
                <a:rPr lang="en-US" altLang="zh-CN" sz="15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(miss </a:t>
              </a:r>
              <a:r>
                <a:rPr lang="en-US" altLang="zh-CN" sz="1500" dirty="0" err="1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penalty×Clock</a:t>
              </a:r>
              <a:r>
                <a:rPr lang="en-US" altLang="zh-CN" sz="15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 cycle time)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, the performance of each cache organization is</a:t>
              </a: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15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1500" baseline="-25000" dirty="0">
                  <a:latin typeface="+mn-lt"/>
                  <a:ea typeface="宋体" pitchFamily="2" charset="-122"/>
                </a:rPr>
                <a:t>1-way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＝IC×(2×1.0+</a:t>
              </a:r>
              <a:r>
                <a:rPr lang="en-US" altLang="zh-CN" sz="15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×0.014 ×75)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)＝3.58 ×IC</a:t>
              </a: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sz="1500" dirty="0">
                  <a:latin typeface="+mn-lt"/>
                  <a:ea typeface="宋体" pitchFamily="2" charset="-122"/>
                </a:rPr>
                <a:t>CPU time</a:t>
              </a:r>
              <a:r>
                <a:rPr lang="en-US" altLang="zh-CN" sz="1500" baseline="-25000" dirty="0">
                  <a:latin typeface="+mn-lt"/>
                  <a:ea typeface="宋体" pitchFamily="2" charset="-122"/>
                </a:rPr>
                <a:t>2-way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＝IC×(2×1.0×</a:t>
              </a:r>
              <a:r>
                <a:rPr lang="en-US" altLang="zh-CN" sz="15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1.25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+</a:t>
              </a:r>
              <a:r>
                <a:rPr lang="en-US" altLang="zh-CN" sz="1500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(1.5 ×0.010 ×75)</a:t>
              </a:r>
              <a:r>
                <a:rPr lang="en-US" altLang="zh-CN" sz="1500" dirty="0">
                  <a:latin typeface="+mn-lt"/>
                  <a:ea typeface="宋体" pitchFamily="2" charset="-122"/>
                </a:rPr>
                <a:t>)＝3.63 ×IC</a:t>
              </a:r>
            </a:p>
          </p:txBody>
        </p:sp>
        <p:graphicFrame>
          <p:nvGraphicFramePr>
            <p:cNvPr id="861194" name="Object 10">
              <a:extLst>
                <a:ext uri="{FF2B5EF4-FFF2-40B4-BE49-F238E27FC236}">
                  <a16:creationId xmlns:a16="http://schemas.microsoft.com/office/drawing/2014/main" id="{BBE09602-F865-19D6-8589-FAE2EEB855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778360" imgH="1587240" progId="Equation.3">
                    <p:embed/>
                  </p:oleObj>
                </mc:Choice>
                <mc:Fallback>
                  <p:oleObj name="公式" r:id="rId2" imgW="5778360" imgH="1587240" progId="Equation.3">
                    <p:embed/>
                    <p:pic>
                      <p:nvPicPr>
                        <p:cNvPr id="8611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200" name="Group 16">
            <a:extLst>
              <a:ext uri="{FF2B5EF4-FFF2-40B4-BE49-F238E27FC236}">
                <a16:creationId xmlns:a16="http://schemas.microsoft.com/office/drawing/2014/main" id="{2866ED9F-3897-456F-1F0F-B599200A64E1}"/>
              </a:ext>
            </a:extLst>
          </p:cNvPr>
          <p:cNvGrpSpPr>
            <a:grpSpLocks/>
          </p:cNvGrpSpPr>
          <p:nvPr/>
        </p:nvGrpSpPr>
        <p:grpSpPr bwMode="auto">
          <a:xfrm>
            <a:off x="555288" y="3352895"/>
            <a:ext cx="6629400" cy="1738313"/>
            <a:chOff x="96" y="2112"/>
            <a:chExt cx="5568" cy="1460"/>
          </a:xfrm>
        </p:grpSpPr>
        <p:sp>
          <p:nvSpPr>
            <p:cNvPr id="861189" name="Rectangle 5">
              <a:extLst>
                <a:ext uri="{FF2B5EF4-FFF2-40B4-BE49-F238E27FC236}">
                  <a16:creationId xmlns:a16="http://schemas.microsoft.com/office/drawing/2014/main" id="{5CD74CDF-FF2D-1C0A-E8C1-39A0762B2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112"/>
              <a:ext cx="5568" cy="146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5" tIns="33338" rIns="67865" bIns="33338"/>
            <a:lstStyle/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dirty="0">
                  <a:latin typeface="+mn-lt"/>
                  <a:ea typeface="宋体" pitchFamily="2" charset="-122"/>
                </a:rPr>
                <a:t>Relative performance is</a:t>
              </a: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zh-CN" dirty="0">
                <a:latin typeface="+mn-lt"/>
                <a:ea typeface="宋体" pitchFamily="2" charset="-122"/>
              </a:endParaRPr>
            </a:p>
            <a:p>
              <a:pPr marL="214313" indent="-214313"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zh-CN" dirty="0">
                  <a:latin typeface="+mn-lt"/>
                  <a:ea typeface="宋体" pitchFamily="2" charset="-122"/>
                </a:rPr>
                <a:t>In contrast to the results of average memory access time, the direct-mapped </a:t>
              </a:r>
              <a:r>
                <a:rPr lang="en-US" altLang="zh-CN" dirty="0" err="1">
                  <a:latin typeface="+mn-lt"/>
                  <a:ea typeface="宋体" pitchFamily="2" charset="-122"/>
                </a:rPr>
                <a:t>lesds</a:t>
              </a:r>
              <a:r>
                <a:rPr lang="en-US" altLang="zh-CN" dirty="0">
                  <a:latin typeface="+mn-lt"/>
                  <a:ea typeface="宋体" pitchFamily="2" charset="-122"/>
                </a:rPr>
                <a:t> to </a:t>
              </a:r>
              <a:r>
                <a:rPr lang="en-US" altLang="zh-CN" dirty="0" err="1">
                  <a:latin typeface="+mn-lt"/>
                  <a:ea typeface="宋体" pitchFamily="2" charset="-122"/>
                </a:rPr>
                <a:t>slighly</a:t>
              </a:r>
              <a:r>
                <a:rPr lang="en-US" altLang="zh-CN" dirty="0">
                  <a:latin typeface="+mn-lt"/>
                  <a:ea typeface="宋体" pitchFamily="2" charset="-122"/>
                </a:rPr>
                <a:t> better average performance. </a:t>
              </a:r>
              <a:r>
                <a:rPr lang="en-US" altLang="zh-CN" dirty="0">
                  <a:solidFill>
                    <a:schemeClr val="hlink"/>
                  </a:solidFill>
                  <a:latin typeface="+mn-lt"/>
                  <a:ea typeface="宋体" pitchFamily="2" charset="-122"/>
                </a:rPr>
                <a:t>Since CPU time is our bottom-line evaluation.</a:t>
              </a:r>
            </a:p>
          </p:txBody>
        </p:sp>
        <p:graphicFrame>
          <p:nvGraphicFramePr>
            <p:cNvPr id="861197" name="Object 13">
              <a:extLst>
                <a:ext uri="{FF2B5EF4-FFF2-40B4-BE49-F238E27FC236}">
                  <a16:creationId xmlns:a16="http://schemas.microsoft.com/office/drawing/2014/main" id="{B1FEB8AF-5B2F-3CA4-147A-32FD0332FD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0177042"/>
                </p:ext>
              </p:extLst>
            </p:nvPr>
          </p:nvGraphicFramePr>
          <p:xfrm>
            <a:off x="552" y="2380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860640" imgH="469800" progId="Equation.3">
                    <p:embed/>
                  </p:oleObj>
                </mc:Choice>
                <mc:Fallback>
                  <p:oleObj name="公式" r:id="rId4" imgW="3860640" imgH="469800" progId="Equation.3">
                    <p:embed/>
                    <p:pic>
                      <p:nvPicPr>
                        <p:cNvPr id="8611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2380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19654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9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5FAA779-DCB1-4CA7-9D29-8BC8C8FD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29" y="1351360"/>
            <a:ext cx="7867270" cy="3314700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/>
              <a:t>Hence, we organize 17 cache optimizations into four categories:</a:t>
            </a:r>
          </a:p>
          <a:p>
            <a:pPr marL="342900" indent="-342900">
              <a:spcBef>
                <a:spcPct val="0"/>
              </a:spcBef>
              <a:buNone/>
            </a:pPr>
            <a:endParaRPr lang="en-US" altLang="zh-CN" sz="1350" dirty="0"/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/>
              <a:t>1.Reduce the miss penalty--5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>
                <a:ea typeface="宋体" pitchFamily="2" charset="-122"/>
              </a:rPr>
              <a:t>	——multilevel caches, critical word first, read miss before write miss, merging write buffers, and victim caches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>
                <a:ea typeface="宋体" pitchFamily="2" charset="-122"/>
              </a:rPr>
              <a:t>	        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/>
              <a:t>2. Reduce the miss rate--5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>
                <a:ea typeface="宋体" pitchFamily="2" charset="-122"/>
              </a:rPr>
              <a:t>	——larger block size, large cache size, higher associativity, way prediction and pseudo associativity, and compiler optimizations</a:t>
            </a:r>
          </a:p>
          <a:p>
            <a:pPr marL="342900" indent="-342900">
              <a:spcBef>
                <a:spcPct val="0"/>
              </a:spcBef>
              <a:buNone/>
            </a:pPr>
            <a:endParaRPr lang="en-US" altLang="zh-CN" sz="1350" dirty="0"/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b="1" dirty="0"/>
              <a:t>3. Reduce the miss penalty and miss rate via parallelism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>
                <a:ea typeface="宋体" pitchFamily="2" charset="-122"/>
              </a:rPr>
              <a:t>	——non-blocking caches, hardware prefetching, and compiler prefetching		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>
                <a:ea typeface="宋体" pitchFamily="2" charset="-122"/>
              </a:rPr>
              <a:t>					</a:t>
            </a:r>
            <a:endParaRPr lang="en-US" altLang="zh-CN" sz="1350" dirty="0">
              <a:solidFill>
                <a:schemeClr val="hlink"/>
              </a:solidFill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/>
              <a:t>4. Reduce the time to hit in the cache.--4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sz="1350" dirty="0">
                <a:ea typeface="宋体" pitchFamily="2" charset="-122"/>
              </a:rPr>
              <a:t>	——small and simple caches, avoiding address translation, pipelined cache access, and trace caches		 </a:t>
            </a:r>
          </a:p>
          <a:p>
            <a:endParaRPr lang="zh-CN" altLang="en-US" sz="1350" dirty="0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How to Improve</a:t>
            </a:r>
          </a:p>
        </p:txBody>
      </p:sp>
      <p:graphicFrame>
        <p:nvGraphicFramePr>
          <p:cNvPr id="5785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438991"/>
              </p:ext>
            </p:extLst>
          </p:nvPr>
        </p:nvGraphicFramePr>
        <p:xfrm>
          <a:off x="1485900" y="843558"/>
          <a:ext cx="6115050" cy="37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67080" imgH="266400" progId="Equation.3">
                  <p:embed/>
                </p:oleObj>
              </mc:Choice>
              <mc:Fallback>
                <p:oleObj name="公式" r:id="rId2" imgW="426708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843558"/>
                        <a:ext cx="6115050" cy="37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371600"/>
            <a:ext cx="7747148" cy="2628900"/>
          </a:xfrm>
          <a:noFill/>
          <a:ln/>
        </p:spPr>
        <p:txBody>
          <a:bodyPr lIns="67866" rIns="67866"/>
          <a:lstStyle/>
          <a:p>
            <a:pPr marL="342900" indent="-342900">
              <a:spcBef>
                <a:spcPct val="0"/>
              </a:spcBef>
              <a:buNone/>
            </a:pPr>
            <a:r>
              <a:rPr lang="en-US" b="1" dirty="0"/>
              <a:t>1.Reduce the miss penalty ——5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dirty="0"/>
              <a:t>2. Reduce the miss rate</a:t>
            </a:r>
          </a:p>
          <a:p>
            <a:pPr marL="342900" indent="-342900">
              <a:spcBef>
                <a:spcPct val="0"/>
              </a:spcBef>
              <a:buNone/>
            </a:pPr>
            <a:endParaRPr lang="en-US" dirty="0"/>
          </a:p>
          <a:p>
            <a:pPr marL="342900" indent="-342900">
              <a:spcBef>
                <a:spcPct val="0"/>
              </a:spcBef>
              <a:buNone/>
            </a:pPr>
            <a:r>
              <a:rPr lang="en-US" dirty="0"/>
              <a:t>3. Reduce the miss penalty and miss rate via parallelism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342900" indent="-342900">
              <a:spcBef>
                <a:spcPct val="0"/>
              </a:spcBef>
              <a:buNone/>
            </a:pPr>
            <a:r>
              <a:rPr lang="en-US" dirty="0"/>
              <a:t>4. Reduce the time to hit in the cache.</a:t>
            </a:r>
          </a:p>
          <a:p>
            <a:pPr marL="342900" indent="-342900">
              <a:spcBef>
                <a:spcPct val="0"/>
              </a:spcBef>
              <a:buNone/>
            </a:pP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87474"/>
            <a:ext cx="7544916" cy="8572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pPr algn="l"/>
            <a:r>
              <a:rPr lang="en-US" dirty="0"/>
              <a:t>5.4 Reducing Cache miss penalty</a:t>
            </a:r>
            <a:br>
              <a:rPr lang="en-US" dirty="0"/>
            </a:br>
            <a:r>
              <a:rPr lang="en-US" dirty="0"/>
              <a:t> </a:t>
            </a:r>
            <a:r>
              <a:rPr lang="en-US" altLang="zh-CN" sz="1500" dirty="0">
                <a:solidFill>
                  <a:schemeClr val="tx1"/>
                </a:solidFill>
                <a:ea typeface="宋体" pitchFamily="2" charset="-122"/>
              </a:rPr>
              <a:t>Be continued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628" y="951570"/>
            <a:ext cx="6777372" cy="35643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500" b="1"/>
              <a:t>THANK YOU </a:t>
            </a:r>
            <a:endParaRPr lang="en-US" altLang="zh-CN" sz="15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45886" y="2070051"/>
            <a:ext cx="205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24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04561"/>
            <a:ext cx="9144000" cy="2205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262" tIns="32132" rIns="64262" bIns="321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30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4454857" y="2663823"/>
            <a:ext cx="234290" cy="14074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262" tIns="32132" rIns="64262" bIns="321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186"/>
          </a:p>
        </p:txBody>
      </p:sp>
      <p:sp>
        <p:nvSpPr>
          <p:cNvPr id="9" name="矩形 8"/>
          <p:cNvSpPr/>
          <p:nvPr/>
        </p:nvSpPr>
        <p:spPr>
          <a:xfrm>
            <a:off x="0" y="3101541"/>
            <a:ext cx="9143999" cy="642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4262" tIns="32132" rIns="64262" bIns="321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3092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0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1FF1-72A2-4B42-8FD1-CDE806F9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29" y="914400"/>
            <a:ext cx="7607658" cy="3314700"/>
          </a:xfrm>
        </p:spPr>
        <p:txBody>
          <a:bodyPr/>
          <a:lstStyle/>
          <a:p>
            <a:r>
              <a:rPr lang="en-US" altLang="zh-CN" sz="1350" dirty="0">
                <a:ea typeface="宋体" pitchFamily="2" charset="-122"/>
              </a:rPr>
              <a:t>Desktop computers: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</a:rPr>
              <a:t>Are primarily running one application for single user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</a:rPr>
              <a:t>Are concerned more with average latency from the memory hierarchy.</a:t>
            </a:r>
          </a:p>
          <a:p>
            <a:r>
              <a:rPr lang="en-US" altLang="zh-CN" sz="1350" dirty="0">
                <a:ea typeface="宋体" pitchFamily="2" charset="-122"/>
              </a:rPr>
              <a:t>Server computers: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</a:rPr>
              <a:t>May typically have hundreds of users running potentially dozens of applications simultaneously.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</a:rPr>
              <a:t>Are concerned about memory bandwidth.</a:t>
            </a:r>
          </a:p>
          <a:p>
            <a:r>
              <a:rPr lang="en-US" altLang="zh-CN" sz="1350" dirty="0">
                <a:ea typeface="宋体" pitchFamily="2" charset="-122"/>
              </a:rPr>
              <a:t>Embedded computers: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Real-time applications.</a:t>
            </a:r>
          </a:p>
          <a:p>
            <a:pPr lvl="2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Worst-case performance vs Best case performance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Are concerned more about power and battery life.</a:t>
            </a:r>
          </a:p>
          <a:p>
            <a:pPr lvl="2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 Hardware vs software   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Running single app &amp; use simple OS</a:t>
            </a:r>
          </a:p>
          <a:p>
            <a:pPr lvl="2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The protection role of the memory hierarchy is often diminished.</a:t>
            </a:r>
          </a:p>
          <a:p>
            <a:pPr lvl="1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Main memory is very small</a:t>
            </a:r>
          </a:p>
          <a:p>
            <a:pPr lvl="2">
              <a:buFontTx/>
              <a:buChar char="•"/>
            </a:pPr>
            <a:r>
              <a:rPr lang="en-US" altLang="zh-CN" sz="1200" dirty="0">
                <a:ea typeface="宋体" pitchFamily="2" charset="-122"/>
                <a:cs typeface="+mn-cs"/>
              </a:rPr>
              <a:t>often no disk storage</a:t>
            </a:r>
            <a:endParaRPr lang="zh-CN" altLang="en-US" sz="1200" dirty="0">
              <a:ea typeface="宋体" pitchFamily="2" charset="-122"/>
              <a:cs typeface="+mn-cs"/>
            </a:endParaRPr>
          </a:p>
        </p:txBody>
      </p:sp>
      <p:sp>
        <p:nvSpPr>
          <p:cNvPr id="573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500" dirty="0"/>
              <a:t>Three classes of computers With different concerns in memory hierarchy</a:t>
            </a:r>
            <a:endParaRPr lang="zh-CN" altLang="en-US" sz="15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57300"/>
            <a:ext cx="8045846" cy="1028700"/>
          </a:xfrm>
          <a:noFill/>
          <a:ln/>
        </p:spPr>
        <p:txBody>
          <a:bodyPr lIns="67866" rIns="67866"/>
          <a:lstStyle/>
          <a:p>
            <a:pPr>
              <a:spcBef>
                <a:spcPct val="0"/>
              </a:spcBef>
              <a:buSzTx/>
              <a:buNone/>
              <a:tabLst>
                <a:tab pos="2271713" algn="l"/>
                <a:tab pos="5700713" algn="l"/>
              </a:tabLst>
            </a:pPr>
            <a:r>
              <a:rPr lang="en-US" altLang="zh-CN" dirty="0">
                <a:ea typeface="宋体" pitchFamily="2" charset="-122"/>
              </a:rPr>
              <a:t>Component character of hardware:</a:t>
            </a:r>
          </a:p>
          <a:p>
            <a:pPr lvl="1">
              <a:spcBef>
                <a:spcPct val="0"/>
              </a:spcBef>
              <a:buSzTx/>
              <a:buFontTx/>
              <a:buChar char="•"/>
              <a:tabLst>
                <a:tab pos="2271713" algn="l"/>
                <a:tab pos="5700713" algn="l"/>
              </a:tabLst>
            </a:pPr>
            <a:r>
              <a:rPr lang="en-US" altLang="zh-CN" sz="1800" dirty="0">
                <a:ea typeface="宋体" pitchFamily="2" charset="-122"/>
              </a:rPr>
              <a:t>Smaller hardware is faster and more  expensive</a:t>
            </a:r>
          </a:p>
          <a:p>
            <a:pPr lvl="1">
              <a:spcBef>
                <a:spcPct val="0"/>
              </a:spcBef>
              <a:buSzTx/>
              <a:buFontTx/>
              <a:buChar char="•"/>
              <a:tabLst>
                <a:tab pos="2271713" algn="l"/>
                <a:tab pos="5700713" algn="l"/>
              </a:tabLst>
            </a:pPr>
            <a:r>
              <a:rPr lang="en-US" altLang="zh-CN" sz="1800" dirty="0">
                <a:ea typeface="宋体" pitchFamily="2" charset="-122"/>
              </a:rPr>
              <a:t>Bigger memories are lower and cheaper</a:t>
            </a:r>
          </a:p>
          <a:p>
            <a:pPr lvl="1">
              <a:spcBef>
                <a:spcPct val="0"/>
              </a:spcBef>
              <a:buSzTx/>
              <a:buFontTx/>
              <a:buChar char="•"/>
              <a:tabLst>
                <a:tab pos="2271713" algn="l"/>
                <a:tab pos="5700713" algn="l"/>
              </a:tabLst>
            </a:pPr>
            <a:endParaRPr lang="en-US" altLang="zh-CN" sz="18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goal:</a:t>
            </a:r>
          </a:p>
          <a:p>
            <a:pPr lvl="1">
              <a:buFontTx/>
              <a:buChar char="•"/>
            </a:pPr>
            <a:r>
              <a:rPr lang="en-US" altLang="zh-CN" sz="1800" dirty="0">
                <a:ea typeface="宋体" pitchFamily="2" charset="-122"/>
              </a:rPr>
              <a:t>There are speed of smallest memory and capacity of biggest memory </a:t>
            </a:r>
          </a:p>
          <a:p>
            <a:pPr lvl="1">
              <a:buFontTx/>
              <a:buChar char="•"/>
            </a:pPr>
            <a:r>
              <a:rPr lang="en-US" altLang="zh-CN" sz="1800" dirty="0">
                <a:ea typeface="宋体" pitchFamily="2" charset="-122"/>
              </a:rPr>
              <a:t>To provide cost almost as low as the cheapest level of memory and speed almost as fast as the fastest level.</a:t>
            </a:r>
          </a:p>
          <a:p>
            <a:pPr lvl="1">
              <a:buFontTx/>
              <a:buChar char="•"/>
            </a:pPr>
            <a:endParaRPr lang="en-US" altLang="zh-CN" sz="1800" dirty="0">
              <a:solidFill>
                <a:schemeClr val="hlink"/>
              </a:solidFill>
              <a:latin typeface="Comic Sans MS" pitchFamily="66" charset="0"/>
            </a:endParaRPr>
          </a:p>
          <a:p>
            <a:pPr lvl="1">
              <a:spcBef>
                <a:spcPct val="0"/>
              </a:spcBef>
              <a:buSzTx/>
              <a:buFontTx/>
              <a:buChar char="•"/>
              <a:tabLst>
                <a:tab pos="2271713" algn="l"/>
                <a:tab pos="5700713" algn="l"/>
              </a:tabLst>
            </a:pPr>
            <a:endParaRPr lang="en-US" altLang="zh-CN" sz="1800" dirty="0">
              <a:ea typeface="宋体" pitchFamily="2" charset="-122"/>
            </a:endParaRPr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74544"/>
            <a:ext cx="7270465" cy="857250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Enhance speed of memory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3" name="Rectangle 3"/>
          <p:cNvSpPr>
            <a:spLocks noGrp="1" noChangeArrowheads="1"/>
          </p:cNvSpPr>
          <p:nvPr>
            <p:ph idx="1"/>
          </p:nvPr>
        </p:nvSpPr>
        <p:spPr>
          <a:xfrm>
            <a:off x="661629" y="3028950"/>
            <a:ext cx="7820742" cy="1291326"/>
          </a:xfrm>
        </p:spPr>
        <p:txBody>
          <a:bodyPr/>
          <a:lstStyle/>
          <a:p>
            <a:r>
              <a:rPr lang="en-US" dirty="0"/>
              <a:t>The method </a:t>
            </a:r>
          </a:p>
          <a:p>
            <a:pPr lvl="1"/>
            <a:r>
              <a:rPr lang="en-US" altLang="zh-CN" dirty="0"/>
              <a:t>Hierarchies bases on memories of different speeds and size</a:t>
            </a:r>
          </a:p>
          <a:p>
            <a:pPr lvl="1"/>
            <a:r>
              <a:rPr lang="en-US" altLang="zh-CN" dirty="0"/>
              <a:t>The more closely CPU the level is, the faster the one is.</a:t>
            </a:r>
          </a:p>
          <a:p>
            <a:pPr lvl="1"/>
            <a:r>
              <a:rPr lang="en-US" altLang="zh-CN" dirty="0"/>
              <a:t>The more closely CPU the level is, the smaller the one is.</a:t>
            </a:r>
          </a:p>
          <a:p>
            <a:pPr lvl="1"/>
            <a:r>
              <a:rPr lang="en-US" altLang="zh-CN" dirty="0"/>
              <a:t>The more closely CPU the level is, the more expensive one is. </a:t>
            </a:r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method enhance speed of memory </a:t>
            </a: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661629" y="800100"/>
            <a:ext cx="7858842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marL="214313" indent="-214313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2271713" algn="l"/>
                <a:tab pos="5700713" algn="l"/>
              </a:tabLst>
            </a:pPr>
            <a:r>
              <a:rPr lang="en-US" sz="1500" dirty="0">
                <a:latin typeface="+mn-lt"/>
                <a:ea typeface="+mn-ea"/>
              </a:rPr>
              <a:t>By taking advantage of the principle of locality:</a:t>
            </a:r>
          </a:p>
          <a:p>
            <a:pPr marL="557213" lvl="1" indent="-214313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2271713" algn="l"/>
                <a:tab pos="5700713" algn="l"/>
              </a:tabLst>
            </a:pPr>
            <a:r>
              <a:rPr lang="en-US" sz="1500" b="1" dirty="0">
                <a:latin typeface="+mn-lt"/>
                <a:ea typeface="+mn-ea"/>
              </a:rPr>
              <a:t>most programs do not access all code or data uniformly</a:t>
            </a:r>
          </a:p>
          <a:p>
            <a:pPr marL="557213" lvl="1" indent="-214313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2271713" algn="l"/>
                <a:tab pos="5700713" algn="l"/>
              </a:tabLst>
            </a:pPr>
            <a:r>
              <a:rPr lang="en-US" altLang="zh-CN" sz="15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Temporal Locality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Time):</a:t>
            </a:r>
          </a:p>
          <a:p>
            <a:pPr marL="557213" lvl="1" indent="-214313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2271713" algn="l"/>
                <a:tab pos="5700713" algn="l"/>
              </a:tabLst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the </a:t>
            </a:r>
            <a:r>
              <a:rPr lang="en-US" altLang="zh-CN" sz="15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same item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again </a:t>
            </a:r>
            <a:r>
              <a:rPr lang="en-US" altLang="zh-CN" sz="15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857250" lvl="2" indent="-1714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2271713" algn="l"/>
                <a:tab pos="5700713" algn="l"/>
              </a:tabLst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Keep most recently accessed data items closer to the processor</a:t>
            </a:r>
          </a:p>
          <a:p>
            <a:pPr marL="557213" lvl="1" indent="-214313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2271713" algn="l"/>
                <a:tab pos="5700713" algn="l"/>
              </a:tabLst>
            </a:pPr>
            <a:r>
              <a:rPr lang="en-US" altLang="zh-CN" sz="15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Spatial Locality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(Locality in Space):</a:t>
            </a:r>
          </a:p>
          <a:p>
            <a:pPr marL="557213" lvl="1" indent="-214313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2271713" algn="l"/>
                <a:tab pos="5700713" algn="l"/>
              </a:tabLst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If an item is referenced, </a:t>
            </a:r>
            <a:r>
              <a:rPr lang="en-US" altLang="zh-CN" sz="15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nearby items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will tend to be referenced </a:t>
            </a:r>
            <a:r>
              <a:rPr lang="en-US" altLang="zh-CN" sz="1500" dirty="0">
                <a:solidFill>
                  <a:srgbClr val="FD0128"/>
                </a:solidFill>
                <a:latin typeface="Times New Roman" pitchFamily="18" charset="0"/>
                <a:ea typeface="宋体" pitchFamily="2" charset="-122"/>
              </a:rPr>
              <a:t>soon</a:t>
            </a:r>
          </a:p>
          <a:p>
            <a:pPr marL="857250" lvl="2" indent="-171450" algn="l">
              <a:lnSpc>
                <a:spcPct val="800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2271713" algn="l"/>
                <a:tab pos="5700713" algn="l"/>
              </a:tabLst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Move recently accessed groups of contiguous words(block) closer to processor.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3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914400"/>
            <a:ext cx="7145982" cy="10287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50" dirty="0">
                <a:solidFill>
                  <a:srgbClr val="000000"/>
                </a:solidFill>
                <a:latin typeface="Times New Roman" pitchFamily="18" charset="0"/>
              </a:rPr>
              <a:t>By taking advantage of the principle of locality: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50" dirty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1500" dirty="0">
                <a:solidFill>
                  <a:srgbClr val="000000"/>
                </a:solidFill>
                <a:latin typeface="Times New Roman" pitchFamily="18" charset="0"/>
              </a:rPr>
              <a:t>Present the user with as much memory as is available in the cheapest technology.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500" dirty="0">
                <a:solidFill>
                  <a:srgbClr val="081D58"/>
                </a:solidFill>
                <a:latin typeface="Arial" pitchFamily="34" charset="0"/>
              </a:rPr>
              <a:t>. </a:t>
            </a:r>
            <a:r>
              <a:rPr lang="en-US" sz="1500" dirty="0">
                <a:solidFill>
                  <a:srgbClr val="000000"/>
                </a:solidFill>
                <a:latin typeface="Times New Roman" pitchFamily="18" charset="0"/>
              </a:rPr>
              <a:t>Provide access at the speed offered by the fastest technology.</a:t>
            </a:r>
          </a:p>
          <a:p>
            <a:endParaRPr lang="zh-CN" altLang="en-US" sz="1500" dirty="0">
              <a:ea typeface="宋体" pitchFamily="2" charset="-122"/>
            </a:endParaRPr>
          </a:p>
        </p:txBody>
      </p:sp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57150"/>
            <a:ext cx="7056286" cy="642392"/>
          </a:xfrm>
          <a:noFill/>
          <a:ln/>
        </p:spPr>
        <p:txBody>
          <a:bodyPr vert="horz" lIns="67866" tIns="45720" rIns="67866" bIns="45720" rtlCol="0" anchor="ctr">
            <a:noAutofit/>
          </a:bodyPr>
          <a:lstStyle/>
          <a:p>
            <a:r>
              <a:rPr lang="en-US" dirty="0"/>
              <a:t>Memory Hierarchy of a Modern Computer System</a:t>
            </a: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1257300" y="800100"/>
            <a:ext cx="66675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marL="214313" indent="-214313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2271713" algn="l"/>
                <a:tab pos="5700713" algn="l"/>
              </a:tabLst>
            </a:pPr>
            <a:endParaRPr lang="en-US" sz="165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649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926251"/>
            <a:ext cx="6000750" cy="2987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633620"/>
            <a:ext cx="7776864" cy="2571750"/>
          </a:xfrm>
        </p:spPr>
        <p:txBody>
          <a:bodyPr/>
          <a:lstStyle/>
          <a:p>
            <a:r>
              <a:rPr lang="en-US" dirty="0"/>
              <a:t>Small, fast storage used to improve average access time to slow memory.</a:t>
            </a:r>
          </a:p>
          <a:p>
            <a:r>
              <a:rPr lang="en-US" dirty="0"/>
              <a:t>In computer architecture, almost everything is a cache!</a:t>
            </a:r>
          </a:p>
          <a:p>
            <a:pPr lvl="1"/>
            <a:r>
              <a:rPr lang="en-US" dirty="0"/>
              <a:t>Registers “a cache” on variables – software managed</a:t>
            </a:r>
          </a:p>
          <a:p>
            <a:pPr lvl="1"/>
            <a:r>
              <a:rPr lang="en-US" dirty="0"/>
              <a:t>First-level cache a cache on second-level cache</a:t>
            </a:r>
          </a:p>
          <a:p>
            <a:pPr lvl="1"/>
            <a:r>
              <a:rPr lang="en-US" dirty="0"/>
              <a:t>Second-level cache a cache on memory</a:t>
            </a:r>
          </a:p>
          <a:p>
            <a:pPr lvl="1"/>
            <a:r>
              <a:rPr lang="en-US" dirty="0"/>
              <a:t>Memory a cache on disk (virtual memory)</a:t>
            </a:r>
          </a:p>
          <a:p>
            <a:pPr lvl="1"/>
            <a:r>
              <a:rPr lang="en-US" dirty="0"/>
              <a:t>TLB a cache on page table</a:t>
            </a:r>
          </a:p>
          <a:p>
            <a:pPr lvl="1"/>
            <a:r>
              <a:rPr lang="en-US" dirty="0"/>
              <a:t>Branch-prediction a cache on prediction information?</a:t>
            </a:r>
          </a:p>
          <a:p>
            <a:pPr lvl="1"/>
            <a:endParaRPr lang="en-US" dirty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99041"/>
            <a:ext cx="6398214" cy="342900"/>
          </a:xfrm>
        </p:spPr>
        <p:txBody>
          <a:bodyPr/>
          <a:lstStyle/>
          <a:p>
            <a:r>
              <a:rPr lang="en-US" dirty="0"/>
              <a:t>What is a cache?</a:t>
            </a:r>
          </a:p>
        </p:txBody>
      </p:sp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2571750" y="3200400"/>
          <a:ext cx="3949304" cy="180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5265876" imgH="2408129" progId="Paint.Picture">
                  <p:embed/>
                </p:oleObj>
              </mc:Choice>
              <mc:Fallback>
                <p:oleObj name="BMP 图像" r:id="rId2" imgW="5265876" imgH="2408129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200400"/>
                        <a:ext cx="3949304" cy="180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02" name="AutoShape 10"/>
          <p:cNvSpPr>
            <a:spLocks noChangeArrowheads="1"/>
          </p:cNvSpPr>
          <p:nvPr/>
        </p:nvSpPr>
        <p:spPr bwMode="auto">
          <a:xfrm flipV="1">
            <a:off x="6343650" y="3771185"/>
            <a:ext cx="228600" cy="458629"/>
          </a:xfrm>
          <a:prstGeom prst="downArrow">
            <a:avLst>
              <a:gd name="adj1" fmla="val 36676"/>
              <a:gd name="adj2" fmla="val 109387"/>
            </a:avLst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01" name="AutoShape 9"/>
          <p:cNvSpPr>
            <a:spLocks noChangeArrowheads="1"/>
          </p:cNvSpPr>
          <p:nvPr/>
        </p:nvSpPr>
        <p:spPr bwMode="auto">
          <a:xfrm>
            <a:off x="2228850" y="3760470"/>
            <a:ext cx="228600" cy="480060"/>
          </a:xfrm>
          <a:prstGeom prst="downArrow">
            <a:avLst>
              <a:gd name="adj1" fmla="val 39583"/>
              <a:gd name="adj2" fmla="val 12238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 animBg="1"/>
      <p:bldP spid="622601" grpId="0" animBg="1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v5_arch11-12-13</Template>
  <TotalTime>16501</TotalTime>
  <Pages>61</Pages>
  <Words>3832</Words>
  <Application>Microsoft Office PowerPoint</Application>
  <PresentationFormat>全屏显示(16:9)</PresentationFormat>
  <Paragraphs>548</Paragraphs>
  <Slides>44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Geneva</vt:lpstr>
      <vt:lpstr>Palatino</vt:lpstr>
      <vt:lpstr>等线</vt:lpstr>
      <vt:lpstr>黑体</vt:lpstr>
      <vt:lpstr>宋体</vt:lpstr>
      <vt:lpstr>微软雅黑</vt:lpstr>
      <vt:lpstr>Arial</vt:lpstr>
      <vt:lpstr>Comic Sans MS</vt:lpstr>
      <vt:lpstr>Tahoma</vt:lpstr>
      <vt:lpstr>Times New Roman</vt:lpstr>
      <vt:lpstr>Wingdings</vt:lpstr>
      <vt:lpstr>射线</vt:lpstr>
      <vt:lpstr>BMP 图像</vt:lpstr>
      <vt:lpstr>公式</vt:lpstr>
      <vt:lpstr>Equation</vt:lpstr>
      <vt:lpstr>Computer Architecture  ----A Quantitative Approach</vt:lpstr>
      <vt:lpstr>Computer Architecture</vt:lpstr>
      <vt:lpstr>5.1 Introduction</vt:lpstr>
      <vt:lpstr>Who Cares About the Memory Hierarchy?</vt:lpstr>
      <vt:lpstr>Three classes of computers With different concerns in memory hierarchy</vt:lpstr>
      <vt:lpstr>Enhance speed of memory </vt:lpstr>
      <vt:lpstr>The method enhance speed of memory </vt:lpstr>
      <vt:lpstr>Memory Hierarchy of a Modern Computer System</vt:lpstr>
      <vt:lpstr>What is a cache?</vt:lpstr>
      <vt:lpstr>5.2 Review of the ABCs of Caches</vt:lpstr>
      <vt:lpstr>Four Questions for Memory Hierarchy Designers</vt:lpstr>
      <vt:lpstr>Q1: Block Placement </vt:lpstr>
      <vt:lpstr>Figure5.4  8-32 Block Placement </vt:lpstr>
      <vt:lpstr>Q2: Block Identification</vt:lpstr>
      <vt:lpstr>The Format of the Physical Address</vt:lpstr>
      <vt:lpstr>The Format of the Physical Address</vt:lpstr>
      <vt:lpstr>Direct-mapped Cache Example (1-word Blocks)</vt:lpstr>
      <vt:lpstr>Fully-Associative Cache example (1-word Blocks)</vt:lpstr>
      <vt:lpstr>2-Way Set-Associative Cache</vt:lpstr>
      <vt:lpstr>Q3: Block Replacement</vt:lpstr>
      <vt:lpstr>Strategy of block Replacement</vt:lpstr>
      <vt:lpstr>Q4: Write Strategy</vt:lpstr>
      <vt:lpstr>Write stall</vt:lpstr>
      <vt:lpstr>Write buffers</vt:lpstr>
      <vt:lpstr>Write misses </vt:lpstr>
      <vt:lpstr>Example  </vt:lpstr>
      <vt:lpstr>Split vs. unified caches </vt:lpstr>
      <vt:lpstr>An example :the Alpha 21264 data cache </vt:lpstr>
      <vt:lpstr>An example :the Alpha 21264 data cache </vt:lpstr>
      <vt:lpstr>5.3  Cache performance</vt:lpstr>
      <vt:lpstr>Average Memory Access Time</vt:lpstr>
      <vt:lpstr>Example1: Impact on Performance</vt:lpstr>
      <vt:lpstr>Example2: Impact on Performance</vt:lpstr>
      <vt:lpstr>Example2: Impact on Performance</vt:lpstr>
      <vt:lpstr>Example3-1: Impact on Performance</vt:lpstr>
      <vt:lpstr>Example3-1: Impact on Performance</vt:lpstr>
      <vt:lpstr>Example3-2: Impact on Performance</vt:lpstr>
      <vt:lpstr>Example4: Impact on Performance</vt:lpstr>
      <vt:lpstr>Example4: Impact on Performance</vt:lpstr>
      <vt:lpstr>Example5: Impact on Performance</vt:lpstr>
      <vt:lpstr>Example5: Impact on Performance</vt:lpstr>
      <vt:lpstr>How to Improve</vt:lpstr>
      <vt:lpstr>5.4 Reducing Cache miss penalty  Be continued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0 memset</cp:lastModifiedBy>
  <cp:revision>414</cp:revision>
  <cp:lastPrinted>1999-10-22T19:54:41Z</cp:lastPrinted>
  <dcterms:created xsi:type="dcterms:W3CDTF">1996-09-04T07:14:34Z</dcterms:created>
  <dcterms:modified xsi:type="dcterms:W3CDTF">2025-03-31T04:41:12Z</dcterms:modified>
</cp:coreProperties>
</file>