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media/image27.tmp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46"/>
  </p:notesMasterIdLst>
  <p:sldIdLst>
    <p:sldId id="256" r:id="rId3"/>
    <p:sldId id="388" r:id="rId4"/>
    <p:sldId id="389" r:id="rId5"/>
    <p:sldId id="390" r:id="rId6"/>
    <p:sldId id="376" r:id="rId7"/>
    <p:sldId id="374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6" r:id="rId18"/>
    <p:sldId id="387" r:id="rId19"/>
    <p:sldId id="391" r:id="rId20"/>
    <p:sldId id="392" r:id="rId21"/>
    <p:sldId id="393" r:id="rId22"/>
    <p:sldId id="394" r:id="rId23"/>
    <p:sldId id="422" r:id="rId24"/>
    <p:sldId id="423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15" r:id="rId37"/>
    <p:sldId id="413" r:id="rId38"/>
    <p:sldId id="414" r:id="rId39"/>
    <p:sldId id="416" r:id="rId40"/>
    <p:sldId id="417" r:id="rId41"/>
    <p:sldId id="418" r:id="rId42"/>
    <p:sldId id="419" r:id="rId43"/>
    <p:sldId id="420" r:id="rId44"/>
    <p:sldId id="421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 autoAdjust="0"/>
    <p:restoredTop sz="81226" autoAdjust="0"/>
  </p:normalViewPr>
  <p:slideViewPr>
    <p:cSldViewPr>
      <p:cViewPr varScale="1">
        <p:scale>
          <a:sx n="98" d="100"/>
          <a:sy n="98" d="100"/>
        </p:scale>
        <p:origin x="69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FDA8E-0251-4A98-B4C7-D8E18305C69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D350-6F66-451B-9457-23E412BA0A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8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068F7-16DD-4D63-A0D6-E92A34F677D5}" type="datetime3">
              <a:rPr lang="en-AU" altLang="zh-CN" sz="1300" smtClean="0">
                <a:latin typeface="Times New Roman" panose="02020603050405020304" pitchFamily="18" charset="0"/>
              </a:rPr>
              <a:pPr/>
              <a:t>31 March, 2025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981C7F-B332-4CC9-BF3A-812641DFEB12}" type="slidenum">
              <a:rPr lang="en-AU" altLang="zh-CN" sz="1300" smtClean="0">
                <a:latin typeface="Times New Roman" panose="02020603050405020304" pitchFamily="18" charset="0"/>
              </a:rPr>
              <a:pPr/>
              <a:t>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131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D350-6F66-451B-9457-23E412BA0AF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D350-6F66-451B-9457-23E412BA0AF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2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F0662-04BC-43D8-B101-E10A96CD8E59}" type="datetime3">
              <a:rPr lang="en-AU" altLang="zh-CN" sz="1300" smtClean="0">
                <a:latin typeface="Times New Roman" panose="02020603050405020304" pitchFamily="18" charset="0"/>
              </a:rPr>
              <a:pPr/>
              <a:t>31 March, 2025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5DCF57-82A3-4B1F-A94B-5F4DD07DF1C7}" type="slidenum">
              <a:rPr lang="en-AU" altLang="zh-CN" sz="1300" smtClean="0">
                <a:latin typeface="Times New Roman" panose="02020603050405020304" pitchFamily="18" charset="0"/>
              </a:rPr>
              <a:pPr/>
              <a:t>40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338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2418A-2F36-42CF-9B0C-D5D08B3D4C6A}" type="datetime3">
              <a:rPr lang="en-AU" altLang="zh-CN" sz="1300" smtClean="0">
                <a:latin typeface="Times New Roman" panose="02020603050405020304" pitchFamily="18" charset="0"/>
              </a:rPr>
              <a:pPr/>
              <a:t>31 March, 2025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41A03D-15B4-42B6-843D-6C6F7EF1797C}" type="slidenum">
              <a:rPr lang="en-AU" altLang="zh-CN" sz="1300" smtClean="0">
                <a:latin typeface="Times New Roman" panose="02020603050405020304" pitchFamily="18" charset="0"/>
              </a:rPr>
              <a:pPr/>
              <a:t>41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89458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F3C2-81C4-4D75-82BA-5890EE25D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0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28001" y="0"/>
            <a:ext cx="10515600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787613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16157"/>
            <a:ext cx="10515600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89449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0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98034" y="1324815"/>
            <a:ext cx="4897967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996950" y="3943350"/>
            <a:ext cx="6337300" cy="2089150"/>
          </a:xfrm>
          <a:prstGeom prst="rect">
            <a:avLst/>
          </a:prstGeom>
        </p:spPr>
        <p:txBody>
          <a:bodyPr/>
          <a:lstStyle>
            <a:lvl1pPr marL="0" indent="0">
              <a:defRPr sz="2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620409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4" y="1125539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297938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20163"/>
      </p:ext>
    </p:extLst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4" y="1125539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125539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05236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71636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1836142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46663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29416" y="16803"/>
            <a:ext cx="10515600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  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7004505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98286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65595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4" y="1125539"/>
            <a:ext cx="11523133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59256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6785" y="1"/>
            <a:ext cx="2880783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439151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04171"/>
      </p:ext>
    </p:extLst>
  </p:cSld>
  <p:clrMapOvr>
    <a:masterClrMapping/>
  </p:clrMapOvr>
  <p:transition spd="slow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8"/>
            <a:ext cx="11523133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601039"/>
      </p:ext>
    </p:extLst>
  </p:cSld>
  <p:clrMapOvr>
    <a:masterClrMapping/>
  </p:clrMapOvr>
  <p:transition spd="slow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9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125539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27110"/>
      </p:ext>
    </p:extLst>
  </p:cSld>
  <p:clrMapOvr>
    <a:masterClrMapping/>
  </p:clrMapOvr>
  <p:transition spd="slow"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190752" y="6400800"/>
            <a:ext cx="46672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4434" y="1125539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38942"/>
      </p:ext>
    </p:extLst>
  </p:cSld>
  <p:clrMapOvr>
    <a:masterClrMapping/>
  </p:clrMapOvr>
  <p:transition spd="slow"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260351"/>
            <a:ext cx="10657417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11952817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2000252" y="6400800"/>
            <a:ext cx="4667249" cy="457200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757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05262" y="0"/>
            <a:ext cx="10515600" cy="91814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  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0301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 txBox="1">
            <a:spLocks/>
          </p:cNvSpPr>
          <p:nvPr/>
        </p:nvSpPr>
        <p:spPr>
          <a:xfrm>
            <a:off x="1336430" y="16803"/>
            <a:ext cx="10308585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345538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803"/>
            <a:ext cx="10273416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6253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5603" y="0"/>
            <a:ext cx="10515600" cy="9378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8654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001" y="0"/>
            <a:ext cx="10515600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5912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8001" y="0"/>
            <a:ext cx="10515600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94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838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28001" y="0"/>
            <a:ext cx="10515600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6192471"/>
      </p:ext>
    </p:extLst>
  </p:cSld>
  <p:clrMapOvr>
    <a:masterClrMapping/>
  </p:clrMapOvr>
  <p:transition>
    <p:random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tif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1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6200000">
            <a:off x="6178415" y="-5048568"/>
            <a:ext cx="954000" cy="11052000"/>
          </a:xfrm>
          <a:prstGeom prst="rect">
            <a:avLst/>
          </a:prstGeom>
          <a:gradFill flip="none" rotWithShape="1">
            <a:gsLst>
              <a:gs pos="0">
                <a:srgbClr val="28284E"/>
              </a:gs>
              <a:gs pos="85000">
                <a:srgbClr val="317CC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02907" y="-9841"/>
            <a:ext cx="10515600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13692"/>
            <a:ext cx="10515600" cy="506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9100-9E48-4B53-B7BB-0674BCB8EF41}" type="datetimeFigureOut">
              <a:rPr lang="zh-CN" altLang="en-US" smtClean="0"/>
              <a:pPr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5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775884" y="1"/>
            <a:ext cx="10081683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3522133" y="6524625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40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transition spd="slow">
    <p:pull dir="r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oleObject" Target="../embeddings/oleObject2.bin"/><Relationship Id="rId3" Type="http://schemas.openxmlformats.org/officeDocument/2006/relationships/image" Target="../media/image9.wmf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oleObject" Target="../embeddings/oleObject3.bin"/><Relationship Id="rId3" Type="http://schemas.openxmlformats.org/officeDocument/2006/relationships/image" Target="../media/image10.wmf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oleObject" Target="../embeddings/oleObject4.bin"/><Relationship Id="rId3" Type="http://schemas.openxmlformats.org/officeDocument/2006/relationships/image" Target="../media/image11.wmf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22.wmf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emf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tmp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855640" y="1844824"/>
            <a:ext cx="7272808" cy="2520280"/>
          </a:xfrm>
        </p:spPr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  <a:latin typeface="Arial"/>
              </a:rPr>
              <a:t>Appendix C </a:t>
            </a:r>
            <a:br>
              <a:rPr lang="en-US" altLang="zh-CN" dirty="0">
                <a:solidFill>
                  <a:srgbClr val="7030A0"/>
                </a:solidFill>
              </a:rPr>
            </a:br>
            <a:br>
              <a:rPr lang="en-US" altLang="zh-CN" dirty="0">
                <a:solidFill>
                  <a:srgbClr val="7030A0"/>
                </a:solidFill>
              </a:rPr>
            </a:br>
            <a:r>
              <a:rPr lang="en-US" altLang="zh-CN" dirty="0">
                <a:solidFill>
                  <a:srgbClr val="7030A0"/>
                </a:solidFill>
                <a:latin typeface="Arial"/>
              </a:rPr>
              <a:t>Basic pipeline concepts and implementation 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75156"/>
            <a:ext cx="7388225" cy="1008063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Arial"/>
              </a:rPr>
              <a:t>Data hazard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52600" y="1125538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Arial" panose="030F0702030302020204" pitchFamily="66" charset="0"/>
              </a:rPr>
              <a:t>Basic structure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An instruction in flight wants to use a data value that’s </a:t>
            </a:r>
            <a:r>
              <a:rPr lang="en-US" altLang="zh-CN" sz="2000" b="1" dirty="0">
                <a:solidFill>
                  <a:srgbClr val="FF0000"/>
                </a:solidFill>
                <a:latin typeface="Arial" panose="030F0702030302020204" pitchFamily="66" charset="0"/>
              </a:rPr>
              <a:t>not “done</a:t>
            </a:r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” yet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Arial" panose="030F0702030302020204" pitchFamily="66" charset="0"/>
              </a:rPr>
              <a:t>Done</a:t>
            </a:r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” means “it’s been computed” and “it’s located where I would normally expect to go look in the pipe hardware to find it”</a:t>
            </a: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Arial" panose="030F0702030302020204" pitchFamily="66" charset="0"/>
              </a:rPr>
              <a:t>Basic cause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You are used to assuming a purely sequential model of instruction execution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Instruction N finishes before instruction </a:t>
            </a:r>
            <a:r>
              <a:rPr lang="en-US" altLang="zh-CN" sz="2000" b="1" dirty="0" err="1">
                <a:solidFill>
                  <a:srgbClr val="000000"/>
                </a:solidFill>
                <a:latin typeface="Arial" panose="030F0702030302020204" pitchFamily="66" charset="0"/>
              </a:rPr>
              <a:t>N+k</a:t>
            </a:r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, for k &gt;= 1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There are </a:t>
            </a:r>
            <a:r>
              <a:rPr lang="en-US" altLang="zh-CN" sz="2000" b="1" dirty="0">
                <a:solidFill>
                  <a:srgbClr val="FF0000"/>
                </a:solidFill>
                <a:latin typeface="Arial" panose="030F0702030302020204" pitchFamily="66" charset="0"/>
              </a:rPr>
              <a:t>dependencies now between “nearby” instructions</a:t>
            </a:r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 (“near” in sequential order of fetch from memory)</a:t>
            </a: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Arial" panose="030F0702030302020204" pitchFamily="66" charset="0"/>
              </a:rPr>
              <a:t>Consequence+</a:t>
            </a:r>
          </a:p>
          <a:p>
            <a:pPr lvl="1" eaLnBrk="1" hangingPunct="1"/>
            <a:r>
              <a:rPr lang="en-US" altLang="zh-CN" sz="2000" b="1" dirty="0">
                <a:solidFill>
                  <a:srgbClr val="000000"/>
                </a:solidFill>
                <a:latin typeface="Arial" panose="030F0702030302020204" pitchFamily="66" charset="0"/>
              </a:rPr>
              <a:t>Data hazards -- instructions want data values that are not done yet, or not in the right place yet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7901"/>
      </p:ext>
    </p:extLst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289" y="0"/>
            <a:ext cx="8001000" cy="990600"/>
          </a:xfrm>
        </p:spPr>
        <p:txBody>
          <a:bodyPr/>
          <a:lstStyle/>
          <a:p>
            <a:pPr eaLnBrk="1" hangingPunct="1"/>
            <a:r>
              <a:rPr lang="en-US" altLang="zh-CN" sz="3600" dirty="0" err="1">
                <a:latin typeface="Arial"/>
              </a:rPr>
              <a:t>Somecases</a:t>
            </a:r>
            <a:r>
              <a:rPr lang="en-US" altLang="zh-CN" sz="3600" dirty="0">
                <a:latin typeface="Arial"/>
              </a:rPr>
              <a:t> “Double Bump” can do !</a:t>
            </a: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847850" y="1125538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467225" imgH="2752725" progId="Word.Picture.8">
                  <p:embed/>
                </p:oleObj>
              </mc:Choice>
              <mc:Fallback>
                <p:oleObj name="图片" r:id="rId2" imgW="4467225" imgH="275272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125538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623218"/>
      </p:ext>
    </p:extLst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58925" y="0"/>
            <a:ext cx="10261600" cy="9175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  <a:latin typeface="Arial"/>
              </a:rPr>
              <a:t> The simplest way to solve data hazard: stall</a:t>
            </a:r>
            <a:endParaRPr lang="en-US" altLang="zh-CN" sz="4000" dirty="0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16050" y="1114425"/>
            <a:ext cx="9937750" cy="5062538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Arial" panose="030F0702030302020204" pitchFamily="66" charset="0"/>
              </a:rPr>
              <a:t>Proposed solution</a:t>
            </a:r>
            <a:endParaRPr lang="en-US" altLang="zh-CN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 b="1" dirty="0">
                <a:solidFill>
                  <a:srgbClr val="0000CC"/>
                </a:solidFill>
                <a:latin typeface="Arial" panose="030F0702030302020204" pitchFamily="66" charset="0"/>
              </a:rPr>
              <a:t>Don’t</a:t>
            </a:r>
            <a:r>
              <a:rPr lang="en-US" altLang="zh-CN" sz="2400" b="1" dirty="0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let them </a:t>
            </a:r>
            <a:r>
              <a:rPr lang="en-US" altLang="zh-CN" sz="2400" b="1" dirty="0">
                <a:solidFill>
                  <a:srgbClr val="FF0000"/>
                </a:solidFill>
                <a:latin typeface="Arial" panose="030F0702030302020204" pitchFamily="66" charset="0"/>
              </a:rPr>
              <a:t>overlap</a:t>
            </a:r>
            <a:r>
              <a:rPr lang="en-US" altLang="zh-CN" sz="2400" b="1" dirty="0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like this…?</a:t>
            </a: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Arial" panose="030F0702030302020204" pitchFamily="66" charset="0"/>
              </a:rPr>
              <a:t>Mechanics</a:t>
            </a:r>
            <a:endParaRPr lang="en-US" altLang="zh-CN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Don’t let the instruction flow through the pipe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In particular, don’t let it </a:t>
            </a:r>
            <a:r>
              <a:rPr lang="en-US" altLang="zh-CN" sz="2400" b="1" dirty="0">
                <a:solidFill>
                  <a:srgbClr val="FF0000"/>
                </a:solidFill>
                <a:latin typeface="Arial" panose="030F0702030302020204" pitchFamily="66" charset="0"/>
              </a:rPr>
              <a:t>WRITE</a:t>
            </a:r>
            <a:r>
              <a:rPr lang="en-US" altLang="zh-CN" sz="2400" b="1" dirty="0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any bits anywhere in the pipe hardware that represents </a:t>
            </a:r>
            <a:r>
              <a:rPr lang="en-US" altLang="zh-CN" sz="2400" b="1" dirty="0">
                <a:solidFill>
                  <a:srgbClr val="000000"/>
                </a:solidFill>
                <a:latin typeface="Arial" panose="030F0702030302020204" pitchFamily="66" charset="0"/>
              </a:rPr>
              <a:t>REAL </a:t>
            </a:r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CPU state (e.g., register file, memory)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Let the instruction </a:t>
            </a:r>
            <a:r>
              <a:rPr lang="en-US" altLang="zh-CN" sz="2400" dirty="0">
                <a:solidFill>
                  <a:schemeClr val="tx2"/>
                </a:solidFill>
                <a:latin typeface="Arial" panose="030F0702030302020204" pitchFamily="66" charset="0"/>
              </a:rPr>
              <a:t>wait</a:t>
            </a:r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 until the hazard resolved. 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Name for this operation: </a:t>
            </a:r>
            <a:r>
              <a:rPr lang="en-US" altLang="zh-CN" sz="2400" b="1" dirty="0">
                <a:solidFill>
                  <a:srgbClr val="FF0000"/>
                </a:solidFill>
                <a:latin typeface="Arial" panose="030F0702030302020204" pitchFamily="66" charset="0"/>
              </a:rPr>
              <a:t>PIPELINE STALL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01427"/>
      </p:ext>
    </p:extLst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4495800" y="2971800"/>
            <a:ext cx="5827713" cy="609600"/>
            <a:chOff x="1872" y="1872"/>
            <a:chExt cx="3671" cy="384"/>
          </a:xfrm>
        </p:grpSpPr>
        <p:sp>
          <p:nvSpPr>
            <p:cNvPr id="40970" name="AutoShape 3"/>
            <p:cNvSpPr>
              <a:spLocks noChangeArrowheads="1"/>
            </p:cNvSpPr>
            <p:nvPr/>
          </p:nvSpPr>
          <p:spPr bwMode="auto">
            <a:xfrm>
              <a:off x="1872" y="1872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Bubble</a:t>
              </a:r>
            </a:p>
          </p:txBody>
        </p:sp>
        <p:sp>
          <p:nvSpPr>
            <p:cNvPr id="40971" name="AutoShape 4"/>
            <p:cNvSpPr>
              <a:spLocks noChangeArrowheads="1"/>
            </p:cNvSpPr>
            <p:nvPr/>
          </p:nvSpPr>
          <p:spPr bwMode="auto">
            <a:xfrm>
              <a:off x="2569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Bubble</a:t>
              </a:r>
            </a:p>
          </p:txBody>
        </p:sp>
        <p:sp>
          <p:nvSpPr>
            <p:cNvPr id="40972" name="AutoShape 5"/>
            <p:cNvSpPr>
              <a:spLocks noChangeArrowheads="1"/>
            </p:cNvSpPr>
            <p:nvPr/>
          </p:nvSpPr>
          <p:spPr bwMode="auto">
            <a:xfrm>
              <a:off x="4848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Bubble</a:t>
              </a:r>
            </a:p>
          </p:txBody>
        </p:sp>
        <p:sp>
          <p:nvSpPr>
            <p:cNvPr id="40973" name="AutoShape 6"/>
            <p:cNvSpPr>
              <a:spLocks noChangeArrowheads="1"/>
            </p:cNvSpPr>
            <p:nvPr/>
          </p:nvSpPr>
          <p:spPr bwMode="auto">
            <a:xfrm>
              <a:off x="4080" y="1872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Bubble</a:t>
              </a:r>
            </a:p>
          </p:txBody>
        </p:sp>
        <p:sp>
          <p:nvSpPr>
            <p:cNvPr id="40974" name="AutoShape 7"/>
            <p:cNvSpPr>
              <a:spLocks noChangeArrowheads="1"/>
            </p:cNvSpPr>
            <p:nvPr/>
          </p:nvSpPr>
          <p:spPr bwMode="auto">
            <a:xfrm>
              <a:off x="3312" y="1872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Bubble</a:t>
              </a:r>
            </a:p>
          </p:txBody>
        </p:sp>
      </p:grpSp>
      <p:grpSp>
        <p:nvGrpSpPr>
          <p:cNvPr id="40963" name="Group 8"/>
          <p:cNvGrpSpPr>
            <a:grpSpLocks/>
          </p:cNvGrpSpPr>
          <p:nvPr/>
        </p:nvGrpSpPr>
        <p:grpSpPr bwMode="auto">
          <a:xfrm>
            <a:off x="5715000" y="3810000"/>
            <a:ext cx="4608513" cy="609600"/>
            <a:chOff x="2640" y="2400"/>
            <a:chExt cx="2903" cy="384"/>
          </a:xfrm>
        </p:grpSpPr>
        <p:sp>
          <p:nvSpPr>
            <p:cNvPr id="40966" name="AutoShape 9"/>
            <p:cNvSpPr>
              <a:spLocks noChangeArrowheads="1"/>
            </p:cNvSpPr>
            <p:nvPr/>
          </p:nvSpPr>
          <p:spPr bwMode="auto">
            <a:xfrm>
              <a:off x="2640" y="2400"/>
              <a:ext cx="633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Bubble</a:t>
              </a:r>
            </a:p>
          </p:txBody>
        </p:sp>
        <p:sp>
          <p:nvSpPr>
            <p:cNvPr id="40967" name="AutoShape 10"/>
            <p:cNvSpPr>
              <a:spLocks noChangeArrowheads="1"/>
            </p:cNvSpPr>
            <p:nvPr/>
          </p:nvSpPr>
          <p:spPr bwMode="auto">
            <a:xfrm>
              <a:off x="3337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Bubble</a:t>
              </a:r>
            </a:p>
          </p:txBody>
        </p:sp>
        <p:sp>
          <p:nvSpPr>
            <p:cNvPr id="40968" name="AutoShape 11"/>
            <p:cNvSpPr>
              <a:spLocks noChangeArrowheads="1"/>
            </p:cNvSpPr>
            <p:nvPr/>
          </p:nvSpPr>
          <p:spPr bwMode="auto">
            <a:xfrm>
              <a:off x="4848" y="2400"/>
              <a:ext cx="695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Bubble</a:t>
              </a:r>
            </a:p>
          </p:txBody>
        </p:sp>
        <p:sp>
          <p:nvSpPr>
            <p:cNvPr id="40969" name="AutoShape 12"/>
            <p:cNvSpPr>
              <a:spLocks noChangeArrowheads="1"/>
            </p:cNvSpPr>
            <p:nvPr/>
          </p:nvSpPr>
          <p:spPr bwMode="auto">
            <a:xfrm>
              <a:off x="4080" y="2400"/>
              <a:ext cx="695" cy="384"/>
            </a:xfrm>
            <a:prstGeom prst="cloudCallout">
              <a:avLst>
                <a:gd name="adj1" fmla="val -22519"/>
                <a:gd name="adj2" fmla="val 161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Bubble</a:t>
              </a:r>
            </a:p>
          </p:txBody>
        </p:sp>
      </p:grp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1847850" y="1268413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465320" imgH="2756916" progId="Word.Picture.8">
                  <p:embed/>
                </p:oleObj>
              </mc:Choice>
              <mc:Fallback>
                <p:oleObj name="图片" r:id="rId2" imgW="4465320" imgH="27569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268413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14"/>
          <p:cNvSpPr>
            <a:spLocks noGrp="1" noRot="1" noChangeArrowheads="1"/>
          </p:cNvSpPr>
          <p:nvPr>
            <p:ph type="title"/>
          </p:nvPr>
        </p:nvSpPr>
        <p:spPr>
          <a:xfrm>
            <a:off x="1847850" y="0"/>
            <a:ext cx="9864774" cy="1196975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Arial"/>
              </a:rPr>
              <a:t>How do we stall ?   Insert </a:t>
            </a:r>
            <a:r>
              <a:rPr lang="en-US" altLang="zh-CN" sz="3600" dirty="0" err="1">
                <a:solidFill>
                  <a:srgbClr val="0000CC"/>
                </a:solidFill>
                <a:latin typeface="Arial"/>
              </a:rPr>
              <a:t>nop</a:t>
            </a:r>
            <a:r>
              <a:rPr lang="en-US" altLang="zh-CN" sz="3600" dirty="0">
                <a:latin typeface="Arial"/>
              </a:rPr>
              <a:t> by compiler</a:t>
            </a:r>
          </a:p>
        </p:txBody>
      </p:sp>
    </p:spTree>
    <p:extLst>
      <p:ext uri="{BB962C8B-B14F-4D97-AF65-F5344CB8AC3E}">
        <p14:creationId xmlns:p14="http://schemas.microsoft.com/office/powerpoint/2010/main" val="90828997"/>
      </p:ext>
    </p:extLst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FF0000"/>
                </a:solidFill>
                <a:latin typeface="Arial"/>
              </a:rPr>
              <a:t>How do we stall?  Add hardware </a:t>
            </a:r>
            <a:r>
              <a:rPr lang="en-US" altLang="zh-CN" sz="3600" dirty="0">
                <a:solidFill>
                  <a:srgbClr val="0000FF"/>
                </a:solidFill>
                <a:latin typeface="Arial"/>
              </a:rPr>
              <a:t>Interlock </a:t>
            </a:r>
            <a:r>
              <a:rPr lang="en-US" altLang="zh-CN" sz="3600" dirty="0">
                <a:solidFill>
                  <a:srgbClr val="FF0000"/>
                </a:solidFill>
                <a:latin typeface="Arial"/>
              </a:rPr>
              <a:t>!</a:t>
            </a:r>
            <a:endParaRPr lang="en-US" altLang="zh-CN" sz="3600" dirty="0">
              <a:solidFill>
                <a:srgbClr val="000000"/>
              </a:solidFill>
            </a:endParaRP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27448" y="1196752"/>
            <a:ext cx="10513168" cy="5105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CC"/>
                </a:solidFill>
                <a:latin typeface="Arial" panose="030F0702030302020204" pitchFamily="66" charset="0"/>
              </a:rPr>
              <a:t>Add extra hardware to </a:t>
            </a:r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detect</a:t>
            </a:r>
            <a:r>
              <a:rPr lang="en-US" altLang="zh-CN" sz="2800" dirty="0">
                <a:solidFill>
                  <a:srgbClr val="0000CC"/>
                </a:solidFill>
                <a:latin typeface="Arial" panose="030F0702030302020204" pitchFamily="66" charset="0"/>
              </a:rPr>
              <a:t> stall situations</a:t>
            </a:r>
            <a:endParaRPr lang="en-US" altLang="zh-CN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Watches the instruction field bits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Looks for “read versus write” conflicts in particular pipe stages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Basically, a bunch of careful “case logic”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rgbClr val="0000CC"/>
                </a:solidFill>
                <a:latin typeface="Arial" panose="030F0702030302020204" pitchFamily="66" charset="0"/>
              </a:rPr>
              <a:t>Add extra hardware to </a:t>
            </a:r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push</a:t>
            </a:r>
            <a:r>
              <a:rPr lang="en-US" altLang="zh-CN" sz="2800" dirty="0">
                <a:solidFill>
                  <a:srgbClr val="0000CC"/>
                </a:solidFill>
                <a:latin typeface="Arial" panose="030F0702030302020204" pitchFamily="66" charset="0"/>
              </a:rPr>
              <a:t> bubbles thru pipe</a:t>
            </a:r>
            <a:endParaRPr lang="en-US" altLang="zh-CN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Actually, relatively easy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Can just let the instruction you want to stall GO FORWARD through the pipe…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…but, TURN OFF the bits that allow any results to get written into the machine state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anose="030F0702030302020204" pitchFamily="66" charset="0"/>
              </a:rPr>
              <a:t>So, </a:t>
            </a:r>
            <a:r>
              <a:rPr lang="en-US" altLang="zh-CN" sz="2400" dirty="0">
                <a:solidFill>
                  <a:srgbClr val="FF0000"/>
                </a:solidFill>
                <a:latin typeface="Arial" panose="030F0702030302020204" pitchFamily="66" charset="0"/>
              </a:rPr>
              <a:t>the instruction “executes” (it does the work), but doesn’t “save”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91821"/>
      </p:ext>
    </p:extLst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Interlock:  insert stalls </a:t>
            </a:r>
          </a:p>
        </p:txBody>
      </p:sp>
      <p:grpSp>
        <p:nvGrpSpPr>
          <p:cNvPr id="43011" name="Group 9"/>
          <p:cNvGrpSpPr>
            <a:grpSpLocks/>
          </p:cNvGrpSpPr>
          <p:nvPr/>
        </p:nvGrpSpPr>
        <p:grpSpPr bwMode="auto">
          <a:xfrm>
            <a:off x="1847850" y="981075"/>
            <a:ext cx="8515350" cy="4302125"/>
            <a:chOff x="192" y="730"/>
            <a:chExt cx="5364" cy="2710"/>
          </a:xfrm>
        </p:grpSpPr>
        <p:graphicFrame>
          <p:nvGraphicFramePr>
            <p:cNvPr id="43014" name="Object 2"/>
            <p:cNvGraphicFramePr>
              <a:graphicFrameLocks noChangeAspect="1"/>
            </p:cNvGraphicFramePr>
            <p:nvPr/>
          </p:nvGraphicFramePr>
          <p:xfrm>
            <a:off x="192" y="730"/>
            <a:ext cx="5364" cy="2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2" imgW="4457700" imgH="2390775" progId="Word.Picture.8">
                    <p:embed/>
                  </p:oleObj>
                </mc:Choice>
                <mc:Fallback>
                  <p:oleObj name="图片" r:id="rId2" imgW="4457700" imgH="2390775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730"/>
                          <a:ext cx="5364" cy="2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EAEAE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71842" dir="2700000" algn="ctr" rotWithShape="0">
                                  <a:schemeClr val="tx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15" name="Group 4"/>
            <p:cNvGrpSpPr>
              <a:grpSpLocks/>
            </p:cNvGrpSpPr>
            <p:nvPr/>
          </p:nvGrpSpPr>
          <p:grpSpPr bwMode="auto">
            <a:xfrm>
              <a:off x="2653" y="1933"/>
              <a:ext cx="1315" cy="384"/>
              <a:chOff x="1920" y="1824"/>
              <a:chExt cx="1315" cy="384"/>
            </a:xfrm>
          </p:grpSpPr>
          <p:sp>
            <p:nvSpPr>
              <p:cNvPr id="43016" name="AutoShape 5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598" cy="384"/>
              </a:xfrm>
              <a:prstGeom prst="cloudCallout">
                <a:avLst>
                  <a:gd name="adj1" fmla="val 21875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Bubble</a:t>
                </a:r>
              </a:p>
            </p:txBody>
          </p:sp>
          <p:sp>
            <p:nvSpPr>
              <p:cNvPr id="43017" name="AutoShape 6"/>
              <p:cNvSpPr>
                <a:spLocks noChangeArrowheads="1"/>
              </p:cNvSpPr>
              <p:nvPr/>
            </p:nvSpPr>
            <p:spPr bwMode="auto">
              <a:xfrm>
                <a:off x="2578" y="1824"/>
                <a:ext cx="657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0FEFE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Bubble</a:t>
                </a:r>
              </a:p>
            </p:txBody>
          </p:sp>
        </p:grpSp>
      </p:grp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5519738" y="3933825"/>
            <a:ext cx="26193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Arial" panose="030F0702030302020204" pitchFamily="66" charset="0"/>
              </a:rPr>
              <a:t>Empty slots in the </a:t>
            </a:r>
          </a:p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Arial" panose="030F0702030302020204" pitchFamily="66" charset="0"/>
              </a:rPr>
              <a:t>pipe called bubbles;</a:t>
            </a:r>
          </a:p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Arial" panose="030F0702030302020204" pitchFamily="66" charset="0"/>
              </a:rPr>
              <a:t>means no real </a:t>
            </a:r>
          </a:p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Arial" panose="030F0702030302020204" pitchFamily="66" charset="0"/>
              </a:rPr>
              <a:t>instruction work </a:t>
            </a:r>
          </a:p>
          <a:p>
            <a:pPr eaLnBrk="1" hangingPunct="1"/>
            <a:r>
              <a:rPr kumimoji="1" lang="en-US" altLang="zh-CN" sz="2000" b="1">
                <a:solidFill>
                  <a:srgbClr val="339966"/>
                </a:solidFill>
                <a:latin typeface="Arial" panose="030F0702030302020204" pitchFamily="66" charset="0"/>
              </a:rPr>
              <a:t>getting saved here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1847850" y="5734050"/>
            <a:ext cx="547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0000"/>
                </a:solidFill>
                <a:latin typeface="Arial" panose="030F0702030302020204" pitchFamily="66" charset="0"/>
              </a:rPr>
              <a:t>How the interlock is implementated ?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64110"/>
      </p:ext>
    </p:extLst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How the </a:t>
            </a:r>
            <a:r>
              <a:rPr lang="en-US" altLang="zh-CN" dirty="0">
                <a:solidFill>
                  <a:srgbClr val="0000FF"/>
                </a:solidFill>
                <a:latin typeface="Arial"/>
              </a:rPr>
              <a:t>Interlock</a:t>
            </a:r>
            <a:r>
              <a:rPr lang="en-US" altLang="zh-CN" dirty="0">
                <a:latin typeface="Arial"/>
              </a:rPr>
              <a:t> functions?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196752"/>
            <a:ext cx="10837093" cy="506253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Arial" panose="030F0702030302020204" pitchFamily="66" charset="0"/>
              </a:rPr>
              <a:t>The Interlock can </a:t>
            </a:r>
            <a:r>
              <a:rPr lang="en-US" altLang="zh-CN" sz="3200" dirty="0">
                <a:solidFill>
                  <a:srgbClr val="FF0000"/>
                </a:solidFill>
                <a:latin typeface="Arial" panose="030F0702030302020204" pitchFamily="66" charset="0"/>
              </a:rPr>
              <a:t>simulate</a:t>
            </a:r>
            <a:r>
              <a:rPr lang="en-US" altLang="zh-CN" sz="3200" dirty="0">
                <a:latin typeface="Arial" panose="030F0702030302020204" pitchFamily="66" charset="0"/>
              </a:rPr>
              <a:t> the </a:t>
            </a:r>
            <a:r>
              <a:rPr lang="en-US" altLang="zh-CN" sz="3200" dirty="0">
                <a:solidFill>
                  <a:srgbClr val="FF0000"/>
                </a:solidFill>
                <a:latin typeface="Arial" panose="030F0702030302020204" pitchFamily="66" charset="0"/>
              </a:rPr>
              <a:t>NOP</a:t>
            </a:r>
            <a:r>
              <a:rPr lang="en-US" altLang="zh-CN" sz="3200" dirty="0">
                <a:latin typeface="Arial" panose="030F0702030302020204" pitchFamily="66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30F0702030302020204" pitchFamily="66" charset="0"/>
              </a:rPr>
              <a:t>Once it is detected need to add a stall, then </a:t>
            </a:r>
          </a:p>
          <a:p>
            <a:pPr lvl="1" eaLnBrk="1" hangingPunct="1"/>
            <a:endParaRPr lang="en-US" altLang="zh-CN" sz="2800" dirty="0"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Clear</a:t>
            </a:r>
            <a:r>
              <a:rPr lang="en-US" altLang="zh-CN" sz="2800" dirty="0">
                <a:latin typeface="Arial" panose="030F0702030302020204" pitchFamily="66" charset="0"/>
              </a:rPr>
              <a:t>  the ID/EX.IR to be the instruction of </a:t>
            </a:r>
            <a:r>
              <a:rPr lang="en-US" altLang="zh-CN" sz="2800" dirty="0">
                <a:solidFill>
                  <a:schemeClr val="tx2"/>
                </a:solidFill>
                <a:latin typeface="Arial" panose="030F0702030302020204" pitchFamily="66" charset="0"/>
              </a:rPr>
              <a:t>NOP</a:t>
            </a:r>
            <a:r>
              <a:rPr lang="en-US" altLang="zh-CN" sz="2800" dirty="0">
                <a:latin typeface="Arial" panose="030F0702030302020204" pitchFamily="66" charset="0"/>
              </a:rPr>
              <a:t>. </a:t>
            </a:r>
          </a:p>
          <a:p>
            <a:pPr lvl="2" eaLnBrk="1" hangingPunct="1"/>
            <a:r>
              <a:rPr lang="en-US" altLang="zh-CN" dirty="0">
                <a:latin typeface="Arial" panose="030F0702030302020204" pitchFamily="66" charset="0"/>
              </a:rPr>
              <a:t>disable the write signal:  “</a:t>
            </a:r>
            <a:r>
              <a:rPr lang="en-US" altLang="zh-CN" dirty="0" err="1">
                <a:latin typeface="Arial" panose="030F0702030302020204" pitchFamily="66" charset="0"/>
              </a:rPr>
              <a:t>wreg</a:t>
            </a:r>
            <a:r>
              <a:rPr lang="en-US" altLang="zh-CN" dirty="0">
                <a:latin typeface="Arial" panose="030F0702030302020204" pitchFamily="66" charset="0"/>
              </a:rPr>
              <a:t>, </a:t>
            </a:r>
            <a:r>
              <a:rPr lang="en-US" altLang="zh-CN" dirty="0" err="1">
                <a:latin typeface="Arial" panose="030F0702030302020204" pitchFamily="66" charset="0"/>
              </a:rPr>
              <a:t>wmem</a:t>
            </a:r>
            <a:r>
              <a:rPr lang="en-US" altLang="zh-CN" dirty="0">
                <a:latin typeface="Arial" panose="030F0702030302020204" pitchFamily="66" charset="0"/>
              </a:rPr>
              <a:t>”.</a:t>
            </a:r>
          </a:p>
          <a:p>
            <a:pPr lvl="1" eaLnBrk="1" hangingPunct="1"/>
            <a:endParaRPr lang="en-US" altLang="zh-CN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Keep  IF/ID. IR unchanged </a:t>
            </a:r>
            <a:r>
              <a:rPr lang="en-US" altLang="zh-CN" sz="2800" dirty="0">
                <a:latin typeface="Arial" panose="030F0702030302020204" pitchFamily="66" charset="0"/>
              </a:rPr>
              <a:t>for one more clock cycle.</a:t>
            </a:r>
          </a:p>
          <a:p>
            <a:pPr lvl="2" eaLnBrk="1" hangingPunct="1"/>
            <a:r>
              <a:rPr lang="en-US" altLang="zh-CN" sz="2000" dirty="0">
                <a:latin typeface="Arial" panose="030F0702030302020204" pitchFamily="66" charset="0"/>
              </a:rPr>
              <a:t>Disable the write signal:  “</a:t>
            </a:r>
            <a:r>
              <a:rPr lang="en-US" altLang="zh-CN" sz="2000" dirty="0" err="1">
                <a:latin typeface="Arial" panose="030F0702030302020204" pitchFamily="66" charset="0"/>
              </a:rPr>
              <a:t>WritePC</a:t>
            </a:r>
            <a:r>
              <a:rPr lang="en-US" altLang="zh-CN" sz="2000" dirty="0">
                <a:latin typeface="Arial" panose="030F0702030302020204" pitchFamily="66" charset="0"/>
              </a:rPr>
              <a:t>, </a:t>
            </a:r>
            <a:r>
              <a:rPr lang="en-US" altLang="zh-CN" sz="2000" dirty="0" err="1">
                <a:latin typeface="Arial" panose="030F0702030302020204" pitchFamily="66" charset="0"/>
              </a:rPr>
              <a:t>WriteIR</a:t>
            </a:r>
            <a:r>
              <a:rPr lang="en-US" altLang="zh-CN" sz="2000" dirty="0">
                <a:latin typeface="Arial" panose="030F0702030302020204" pitchFamily="66" charset="0"/>
              </a:rPr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1119909016"/>
      </p:ext>
    </p:extLst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3" y="35720"/>
            <a:ext cx="7829550" cy="85725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Arial"/>
              </a:rPr>
              <a:t>How to Stall ? Add a stall control logic !</a:t>
            </a:r>
          </a:p>
        </p:txBody>
      </p:sp>
      <p:grpSp>
        <p:nvGrpSpPr>
          <p:cNvPr id="46083" name="组合 63"/>
          <p:cNvGrpSpPr>
            <a:grpSpLocks/>
          </p:cNvGrpSpPr>
          <p:nvPr/>
        </p:nvGrpSpPr>
        <p:grpSpPr bwMode="auto">
          <a:xfrm>
            <a:off x="1809750" y="928688"/>
            <a:ext cx="8572500" cy="3905250"/>
            <a:chOff x="285720" y="928670"/>
            <a:chExt cx="8572500" cy="3905268"/>
          </a:xfrm>
        </p:grpSpPr>
        <p:sp>
          <p:nvSpPr>
            <p:cNvPr id="4" name="矩形 3"/>
            <p:cNvSpPr/>
            <p:nvPr/>
          </p:nvSpPr>
          <p:spPr>
            <a:xfrm>
              <a:off x="500033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357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86220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43595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089" name="TextBox 8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8572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Arial"/>
                </a:rPr>
                <a:t>PC                    IF/ID                    ID/EX             EX/MEM            MEM/WB</a:t>
              </a:r>
              <a:endParaRPr lang="zh-CN" altLang="en-US" sz="2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072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091" name="TextBox 10"/>
            <p:cNvSpPr txBox="1">
              <a:spLocks noChangeArrowheads="1"/>
            </p:cNvSpPr>
            <p:nvPr/>
          </p:nvSpPr>
          <p:spPr bwMode="auto">
            <a:xfrm>
              <a:off x="642938" y="164306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Arial"/>
                </a:rPr>
                <a:t>F.Inst</a:t>
              </a:r>
              <a:endParaRPr lang="zh-CN" altLang="en-US"/>
            </a:p>
          </p:txBody>
        </p:sp>
        <p:sp>
          <p:nvSpPr>
            <p:cNvPr id="46092" name="TextBox 11"/>
            <p:cNvSpPr txBox="1">
              <a:spLocks noChangeArrowheads="1"/>
            </p:cNvSpPr>
            <p:nvPr/>
          </p:nvSpPr>
          <p:spPr bwMode="auto">
            <a:xfrm>
              <a:off x="2500313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Arial"/>
                </a:rPr>
                <a:t>D.Inst</a:t>
              </a:r>
              <a:endParaRPr lang="zh-CN" altLang="en-US"/>
            </a:p>
          </p:txBody>
        </p:sp>
        <p:sp>
          <p:nvSpPr>
            <p:cNvPr id="46093" name="TextBox 12"/>
            <p:cNvSpPr txBox="1">
              <a:spLocks noChangeArrowheads="1"/>
            </p:cNvSpPr>
            <p:nvPr/>
          </p:nvSpPr>
          <p:spPr bwMode="auto">
            <a:xfrm>
              <a:off x="4357688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Arial"/>
                </a:rPr>
                <a:t>E.Inst</a:t>
              </a:r>
              <a:endParaRPr lang="zh-CN" altLang="en-US"/>
            </a:p>
          </p:txBody>
        </p:sp>
        <p:sp>
          <p:nvSpPr>
            <p:cNvPr id="46094" name="TextBox 13"/>
            <p:cNvSpPr txBox="1">
              <a:spLocks noChangeArrowheads="1"/>
            </p:cNvSpPr>
            <p:nvPr/>
          </p:nvSpPr>
          <p:spPr bwMode="auto">
            <a:xfrm>
              <a:off x="6715125" y="1214438"/>
              <a:ext cx="12144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Arial"/>
                </a:rPr>
                <a:t>M.Inst</a:t>
              </a: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783" y="2643178"/>
              <a:ext cx="1143000" cy="1631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n-US" altLang="zh-CN" sz="2000" dirty="0"/>
            </a:p>
            <a:p>
              <a:pPr eaLnBrk="1" hangingPunct="1">
                <a:defRPr/>
              </a:pPr>
              <a:r>
                <a:rPr lang="en-US" altLang="zh-CN" sz="2000" dirty="0">
                  <a:latin typeface="Arial"/>
                </a:rPr>
                <a:t>Stall control logic</a:t>
              </a:r>
            </a:p>
            <a:p>
              <a:pPr eaLnBrk="1" hangingPunct="1">
                <a:defRPr/>
              </a:pPr>
              <a:endParaRPr lang="zh-CN" altLang="en-US" sz="2000" dirty="0"/>
            </a:p>
          </p:txBody>
        </p:sp>
        <p:grpSp>
          <p:nvGrpSpPr>
            <p:cNvPr id="46096" name="组合 60"/>
            <p:cNvGrpSpPr>
              <a:grpSpLocks/>
            </p:cNvGrpSpPr>
            <p:nvPr/>
          </p:nvGrpSpPr>
          <p:grpSpPr bwMode="auto">
            <a:xfrm>
              <a:off x="2428875" y="2286000"/>
              <a:ext cx="642938" cy="1644650"/>
              <a:chOff x="2428860" y="2285992"/>
              <a:chExt cx="642942" cy="1644662"/>
            </a:xfrm>
          </p:grpSpPr>
          <p:cxnSp>
            <p:nvCxnSpPr>
              <p:cNvPr id="29" name="形状 28"/>
              <p:cNvCxnSpPr>
                <a:endCxn id="16" idx="1"/>
              </p:cNvCxnSpPr>
              <p:nvPr/>
            </p:nvCxnSpPr>
            <p:spPr>
              <a:xfrm rot="16200000" flipH="1">
                <a:off x="2378026" y="2765411"/>
                <a:ext cx="1173177" cy="21431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428830" y="2285980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428830" y="2428857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2643144" y="3929063"/>
                <a:ext cx="42862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1893835" y="3178166"/>
                <a:ext cx="1500206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097" name="TextBox 53"/>
            <p:cNvSpPr txBox="1">
              <a:spLocks noChangeArrowheads="1"/>
            </p:cNvSpPr>
            <p:nvPr/>
          </p:nvSpPr>
          <p:spPr bwMode="auto">
            <a:xfrm>
              <a:off x="2643188" y="3429000"/>
              <a:ext cx="4286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Arial"/>
                </a:rPr>
                <a:t>Rs</a:t>
              </a:r>
              <a:endParaRPr lang="zh-CN" altLang="en-US" sz="1400"/>
            </a:p>
          </p:txBody>
        </p:sp>
        <p:sp>
          <p:nvSpPr>
            <p:cNvPr id="46098" name="TextBox 56"/>
            <p:cNvSpPr txBox="1">
              <a:spLocks noChangeArrowheads="1"/>
            </p:cNvSpPr>
            <p:nvPr/>
          </p:nvSpPr>
          <p:spPr bwMode="auto">
            <a:xfrm>
              <a:off x="2643188" y="4000500"/>
              <a:ext cx="4286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Arial"/>
                </a:rPr>
                <a:t>Rt</a:t>
              </a:r>
              <a:endParaRPr lang="zh-CN" altLang="en-US" sz="1400"/>
            </a:p>
          </p:txBody>
        </p:sp>
        <p:sp>
          <p:nvSpPr>
            <p:cNvPr id="46099" name="TextBox 68"/>
            <p:cNvSpPr txBox="1">
              <a:spLocks noChangeArrowheads="1"/>
            </p:cNvSpPr>
            <p:nvPr/>
          </p:nvSpPr>
          <p:spPr bwMode="auto">
            <a:xfrm>
              <a:off x="4357688" y="2047875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Arial"/>
                </a:rPr>
                <a:t>Wreg</a:t>
              </a:r>
              <a:endParaRPr lang="zh-CN" altLang="en-US" sz="1200"/>
            </a:p>
          </p:txBody>
        </p:sp>
        <p:grpSp>
          <p:nvGrpSpPr>
            <p:cNvPr id="46100" name="组合 69"/>
            <p:cNvGrpSpPr>
              <a:grpSpLocks/>
            </p:cNvGrpSpPr>
            <p:nvPr/>
          </p:nvGrpSpPr>
          <p:grpSpPr bwMode="auto">
            <a:xfrm>
              <a:off x="4214813" y="2286000"/>
              <a:ext cx="573087" cy="625475"/>
              <a:chOff x="4214810" y="2570156"/>
              <a:chExt cx="572298" cy="21749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4357458" y="2570152"/>
                <a:ext cx="428035" cy="16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4679197" y="2679209"/>
                <a:ext cx="214179" cy="15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10800000">
                <a:off x="4214780" y="2785987"/>
                <a:ext cx="570713" cy="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01" name="组合 70"/>
            <p:cNvGrpSpPr>
              <a:grpSpLocks/>
            </p:cNvGrpSpPr>
            <p:nvPr/>
          </p:nvGrpSpPr>
          <p:grpSpPr bwMode="auto">
            <a:xfrm>
              <a:off x="4214813" y="2071688"/>
              <a:ext cx="785812" cy="954087"/>
              <a:chOff x="4214810" y="2570156"/>
              <a:chExt cx="572298" cy="217490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4286470" y="2570153"/>
                <a:ext cx="499460" cy="14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4679210" y="2679044"/>
                <a:ext cx="214596" cy="1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rot="10800000">
                <a:off x="4214788" y="2786196"/>
                <a:ext cx="571142" cy="14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02" name="组合 75"/>
            <p:cNvGrpSpPr>
              <a:grpSpLocks/>
            </p:cNvGrpSpPr>
            <p:nvPr/>
          </p:nvGrpSpPr>
          <p:grpSpPr bwMode="auto">
            <a:xfrm>
              <a:off x="4214813" y="1857375"/>
              <a:ext cx="1143000" cy="1285875"/>
              <a:chOff x="4214810" y="2570156"/>
              <a:chExt cx="572298" cy="21749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4286332" y="2570154"/>
                <a:ext cx="499966" cy="1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4679164" y="2678910"/>
                <a:ext cx="214269" cy="1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rot="10800000">
                <a:off x="4214795" y="2786034"/>
                <a:ext cx="571503" cy="1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03" name="TextBox 79"/>
            <p:cNvSpPr txBox="1">
              <a:spLocks noChangeArrowheads="1"/>
            </p:cNvSpPr>
            <p:nvPr/>
          </p:nvSpPr>
          <p:spPr bwMode="auto">
            <a:xfrm>
              <a:off x="4357688" y="1857375"/>
              <a:ext cx="6429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/>
                </a:rPr>
                <a:t>Branch</a:t>
              </a:r>
              <a:endParaRPr lang="zh-CN" altLang="en-US" sz="1100"/>
            </a:p>
          </p:txBody>
        </p:sp>
        <p:sp>
          <p:nvSpPr>
            <p:cNvPr id="46104" name="TextBox 80"/>
            <p:cNvSpPr txBox="1">
              <a:spLocks noChangeArrowheads="1"/>
            </p:cNvSpPr>
            <p:nvPr/>
          </p:nvSpPr>
          <p:spPr bwMode="auto">
            <a:xfrm>
              <a:off x="4357688" y="1643063"/>
              <a:ext cx="9286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/>
                </a:rPr>
                <a:t>Bubble</a:t>
              </a:r>
              <a:endParaRPr lang="zh-CN" altLang="en-US" sz="1100"/>
            </a:p>
          </p:txBody>
        </p:sp>
        <p:sp>
          <p:nvSpPr>
            <p:cNvPr id="46105" name="TextBox 68"/>
            <p:cNvSpPr txBox="1">
              <a:spLocks noChangeArrowheads="1"/>
            </p:cNvSpPr>
            <p:nvPr/>
          </p:nvSpPr>
          <p:spPr bwMode="auto">
            <a:xfrm>
              <a:off x="6215063" y="2000250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Arial"/>
                </a:rPr>
                <a:t>Wreg</a:t>
              </a:r>
              <a:endParaRPr lang="zh-CN" altLang="en-US" sz="1200"/>
            </a:p>
          </p:txBody>
        </p:sp>
        <p:sp>
          <p:nvSpPr>
            <p:cNvPr id="46106" name="TextBox 79"/>
            <p:cNvSpPr txBox="1">
              <a:spLocks noChangeArrowheads="1"/>
            </p:cNvSpPr>
            <p:nvPr/>
          </p:nvSpPr>
          <p:spPr bwMode="auto">
            <a:xfrm>
              <a:off x="6215063" y="1785938"/>
              <a:ext cx="64293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/>
                </a:rPr>
                <a:t>Branch</a:t>
              </a:r>
              <a:endParaRPr lang="zh-CN" altLang="en-US" sz="1100"/>
            </a:p>
          </p:txBody>
        </p:sp>
        <p:sp>
          <p:nvSpPr>
            <p:cNvPr id="46107" name="TextBox 80"/>
            <p:cNvSpPr txBox="1">
              <a:spLocks noChangeArrowheads="1"/>
            </p:cNvSpPr>
            <p:nvPr/>
          </p:nvSpPr>
          <p:spPr bwMode="auto">
            <a:xfrm>
              <a:off x="6215063" y="1571625"/>
              <a:ext cx="92868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/>
                </a:rPr>
                <a:t>Bubble</a:t>
              </a:r>
              <a:endParaRPr lang="zh-CN" altLang="en-US" sz="1100"/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215033" y="1785924"/>
              <a:ext cx="998537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6134066" y="2887653"/>
              <a:ext cx="215901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>
              <a:off x="6215033" y="2214551"/>
              <a:ext cx="4286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5902293" y="2971791"/>
              <a:ext cx="148431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6170583" y="2000237"/>
              <a:ext cx="6858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 rot="16200000" flipH="1">
              <a:off x="5938803" y="2938454"/>
              <a:ext cx="18383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 bwMode="auto">
            <a:xfrm rot="10800000">
              <a:off x="4214783" y="3960809"/>
              <a:ext cx="2998787" cy="1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 rot="10800000">
              <a:off x="4214783" y="3702045"/>
              <a:ext cx="2428875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 bwMode="auto">
            <a:xfrm rot="10800000">
              <a:off x="4214783" y="3844920"/>
              <a:ext cx="2643187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>
              <a:off x="6215033" y="2428864"/>
              <a:ext cx="21272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 rot="16200000" flipH="1">
              <a:off x="5864986" y="3007511"/>
              <a:ext cx="11287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 bwMode="auto">
            <a:xfrm rot="10800000">
              <a:off x="4286220" y="3571869"/>
              <a:ext cx="2141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120" name="组合 69"/>
            <p:cNvGrpSpPr>
              <a:grpSpLocks/>
            </p:cNvGrpSpPr>
            <p:nvPr/>
          </p:nvGrpSpPr>
          <p:grpSpPr bwMode="auto">
            <a:xfrm>
              <a:off x="4214813" y="2500313"/>
              <a:ext cx="428625" cy="285750"/>
              <a:chOff x="4214810" y="2570156"/>
              <a:chExt cx="572298" cy="21749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4356784" y="2570148"/>
                <a:ext cx="428164" cy="2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4679074" y="2678437"/>
                <a:ext cx="213866" cy="2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10800000">
                <a:off x="4214770" y="2785222"/>
                <a:ext cx="570178" cy="24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21" name="TextBox 68"/>
            <p:cNvSpPr txBox="1">
              <a:spLocks noChangeArrowheads="1"/>
            </p:cNvSpPr>
            <p:nvPr/>
          </p:nvSpPr>
          <p:spPr bwMode="auto">
            <a:xfrm>
              <a:off x="6143625" y="2214563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Arial"/>
                </a:rPr>
                <a:t>   Rd</a:t>
              </a:r>
              <a:endParaRPr lang="zh-CN" altLang="en-US" sz="1200"/>
            </a:p>
          </p:txBody>
        </p:sp>
        <p:sp>
          <p:nvSpPr>
            <p:cNvPr id="46122" name="TextBox 68"/>
            <p:cNvSpPr txBox="1">
              <a:spLocks noChangeArrowheads="1"/>
            </p:cNvSpPr>
            <p:nvPr/>
          </p:nvSpPr>
          <p:spPr bwMode="auto">
            <a:xfrm>
              <a:off x="4286250" y="2295525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Arial"/>
                </a:rPr>
                <a:t>   Rd</a:t>
              </a:r>
              <a:endParaRPr lang="zh-CN" altLang="en-US" sz="1200"/>
            </a:p>
          </p:txBody>
        </p:sp>
        <p:cxnSp>
          <p:nvCxnSpPr>
            <p:cNvPr id="91" name="直接连接符 90"/>
            <p:cNvCxnSpPr>
              <a:stCxn id="16" idx="2"/>
            </p:cNvCxnSpPr>
            <p:nvPr/>
          </p:nvCxnSpPr>
          <p:spPr>
            <a:xfrm rot="5400000">
              <a:off x="3387694" y="4530725"/>
              <a:ext cx="5111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10800000">
              <a:off x="571470" y="4786313"/>
              <a:ext cx="30718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4" idx="2"/>
            </p:cNvCxnSpPr>
            <p:nvPr/>
          </p:nvCxnSpPr>
          <p:spPr>
            <a:xfrm rot="16200000" flipV="1">
              <a:off x="-517560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16200000" flipV="1">
              <a:off x="1339815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27" name="TextBox 79"/>
            <p:cNvSpPr txBox="1">
              <a:spLocks noChangeArrowheads="1"/>
            </p:cNvSpPr>
            <p:nvPr/>
          </p:nvSpPr>
          <p:spPr bwMode="auto">
            <a:xfrm>
              <a:off x="3714750" y="4572000"/>
              <a:ext cx="64293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/>
                </a:rPr>
                <a:t>stall</a:t>
              </a:r>
              <a:endParaRPr lang="zh-CN" altLang="en-US" sz="1100"/>
            </a:p>
          </p:txBody>
        </p:sp>
      </p:grpSp>
      <p:sp>
        <p:nvSpPr>
          <p:cNvPr id="72708" name="TextBox 97"/>
          <p:cNvSpPr txBox="1">
            <a:spLocks noChangeArrowheads="1"/>
          </p:cNvSpPr>
          <p:nvPr/>
        </p:nvSpPr>
        <p:spPr bwMode="auto">
          <a:xfrm>
            <a:off x="2381250" y="4786313"/>
            <a:ext cx="8286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  <a:defRPr/>
            </a:pPr>
            <a:r>
              <a:rPr kumimoji="0" lang="en-US" altLang="zh-CN" sz="2000" dirty="0">
                <a:solidFill>
                  <a:schemeClr val="tx2"/>
                </a:solidFill>
                <a:latin typeface="Arial"/>
              </a:rPr>
              <a:t>To produce a stall signal. If stall ==1 then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  <a:defRPr/>
            </a:pPr>
            <a:r>
              <a:rPr kumimoji="0" lang="en-US" altLang="zh-CN" sz="2000" dirty="0">
                <a:solidFill>
                  <a:schemeClr val="tx2"/>
                </a:solidFill>
                <a:latin typeface="Arial"/>
              </a:rPr>
              <a:t>Use stall to disable writing PC write and IF/ID latch.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  <a:defRPr/>
            </a:pPr>
            <a:r>
              <a:rPr kumimoji="0" lang="en-US" altLang="zh-CN" sz="2000" dirty="0">
                <a:solidFill>
                  <a:schemeClr val="tx2"/>
                </a:solidFill>
                <a:latin typeface="Arial"/>
              </a:rPr>
              <a:t>Push  a bubble into next stage.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dirty="0">
                <a:solidFill>
                  <a:schemeClr val="tx2"/>
                </a:solidFill>
                <a:latin typeface="Arial"/>
              </a:rPr>
              <a:t>Bubble = 1 and disable control signal  </a:t>
            </a:r>
            <a:r>
              <a:rPr kumimoji="0" lang="en-US" altLang="zh-CN" sz="2000" dirty="0" err="1">
                <a:solidFill>
                  <a:schemeClr val="tx2"/>
                </a:solidFill>
                <a:latin typeface="Arial"/>
              </a:rPr>
              <a:t>Wreg</a:t>
            </a:r>
            <a:r>
              <a:rPr kumimoji="0" lang="en-US" altLang="zh-CN" sz="2000" dirty="0">
                <a:solidFill>
                  <a:schemeClr val="tx2"/>
                </a:solidFill>
                <a:latin typeface="Arial"/>
              </a:rPr>
              <a:t> and </a:t>
            </a:r>
            <a:r>
              <a:rPr kumimoji="0" lang="en-US" altLang="zh-CN" sz="2000" dirty="0" err="1">
                <a:solidFill>
                  <a:schemeClr val="tx2"/>
                </a:solidFill>
                <a:latin typeface="Arial"/>
              </a:rPr>
              <a:t>Wmem</a:t>
            </a:r>
            <a:r>
              <a:rPr kumimoji="0" lang="en-US" altLang="zh-CN" sz="2000" dirty="0">
                <a:solidFill>
                  <a:schemeClr val="tx2"/>
                </a:solidFill>
                <a:latin typeface="Arial"/>
              </a:rPr>
              <a:t>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dirty="0" err="1">
                <a:solidFill>
                  <a:schemeClr val="tx2"/>
                </a:solidFill>
                <a:latin typeface="Arial"/>
              </a:rPr>
              <a:t>Puch</a:t>
            </a:r>
            <a:r>
              <a:rPr kumimoji="0" lang="en-US" altLang="zh-CN" sz="2000" dirty="0">
                <a:solidFill>
                  <a:schemeClr val="tx2"/>
                </a:solidFill>
                <a:latin typeface="Arial"/>
              </a:rPr>
              <a:t> a </a:t>
            </a:r>
            <a:r>
              <a:rPr kumimoji="0" lang="en-US" altLang="zh-CN" sz="2000" dirty="0" err="1">
                <a:solidFill>
                  <a:schemeClr val="tx2"/>
                </a:solidFill>
                <a:latin typeface="Arial"/>
              </a:rPr>
              <a:t>nop</a:t>
            </a:r>
            <a:r>
              <a:rPr kumimoji="0" lang="en-US" altLang="zh-CN" sz="2000" dirty="0">
                <a:solidFill>
                  <a:schemeClr val="tx2"/>
                </a:solidFill>
                <a:latin typeface="Arial"/>
              </a:rPr>
              <a:t> forward into ID/EX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dirty="0">
                <a:solidFill>
                  <a:schemeClr val="tx2"/>
                </a:solidFill>
                <a:latin typeface="Arial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44200138"/>
      </p:ext>
    </p:extLst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29897"/>
            <a:ext cx="8856984" cy="950831"/>
          </a:xfrm>
        </p:spPr>
        <p:txBody>
          <a:bodyPr/>
          <a:lstStyle/>
          <a:p>
            <a:r>
              <a:rPr lang="en-US" altLang="zh-CN" dirty="0">
                <a:latin typeface="Arial"/>
              </a:rPr>
              <a:t>How to stall (when data hazard )?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161807"/>
            <a:ext cx="10515600" cy="5063271"/>
          </a:xfrm>
        </p:spPr>
        <p:txBody>
          <a:bodyPr/>
          <a:lstStyle/>
          <a:p>
            <a:r>
              <a:rPr lang="en-US" altLang="zh-CN" dirty="0">
                <a:latin typeface="Arial"/>
              </a:rPr>
              <a:t>If  stall == 0                   </a:t>
            </a:r>
            <a:r>
              <a:rPr lang="en-US" altLang="zh-CN" sz="2400" dirty="0">
                <a:solidFill>
                  <a:srgbClr val="0000CC"/>
                </a:solidFill>
                <a:latin typeface="Arial"/>
              </a:rPr>
              <a:t>//stop the latter ones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en-US" altLang="zh-CN" dirty="0">
                <a:latin typeface="Arial"/>
              </a:rPr>
              <a:t> then  PC </a:t>
            </a:r>
            <a:r>
              <a:rPr lang="en-US" altLang="zh-CN" dirty="0">
                <a:latin typeface="Arial"/>
                <a:sym typeface="Wingdings" pitchFamily="2" charset="2"/>
              </a:rPr>
              <a:t> new PC;    IF/</a:t>
            </a:r>
            <a:r>
              <a:rPr lang="en-US" altLang="zh-CN" dirty="0" err="1">
                <a:latin typeface="Arial"/>
                <a:sym typeface="Wingdings" pitchFamily="2" charset="2"/>
              </a:rPr>
              <a:t>ID.IR</a:t>
            </a:r>
            <a:r>
              <a:rPr lang="en-US" altLang="zh-CN" dirty="0">
                <a:latin typeface="Arial"/>
                <a:sym typeface="Wingdings" pitchFamily="2" charset="2"/>
              </a:rPr>
              <a:t>  </a:t>
            </a:r>
            <a:r>
              <a:rPr lang="en-US" altLang="zh-CN" dirty="0" err="1">
                <a:latin typeface="Arial"/>
                <a:sym typeface="Wingdings" pitchFamily="2" charset="2"/>
              </a:rPr>
              <a:t>IF.IR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en-US" altLang="zh-CN" dirty="0">
                <a:latin typeface="Arial"/>
                <a:sym typeface="Wingdings" pitchFamily="2" charset="2"/>
              </a:rPr>
              <a:t>                                      IF/</a:t>
            </a:r>
            <a:r>
              <a:rPr lang="en-US" altLang="zh-CN" dirty="0" err="1">
                <a:latin typeface="Arial"/>
                <a:sym typeface="Wingdings" pitchFamily="2" charset="2"/>
              </a:rPr>
              <a:t>ID.NPC</a:t>
            </a:r>
            <a:r>
              <a:rPr lang="en-US" altLang="zh-CN" dirty="0">
                <a:latin typeface="Arial"/>
                <a:sym typeface="Wingdings" pitchFamily="2" charset="2"/>
              </a:rPr>
              <a:t>  PC + 4</a:t>
            </a:r>
          </a:p>
          <a:p>
            <a:pPr lvl="1">
              <a:buNone/>
            </a:pPr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latin typeface="Arial"/>
                <a:sym typeface="Wingdings" pitchFamily="2" charset="2"/>
              </a:rPr>
              <a:t>If stall == 1                    </a:t>
            </a:r>
            <a:r>
              <a:rPr lang="en-US" altLang="zh-CN" sz="2400" dirty="0">
                <a:solidFill>
                  <a:srgbClr val="0000CC"/>
                </a:solidFill>
                <a:latin typeface="Arial"/>
                <a:sym typeface="Wingdings" pitchFamily="2" charset="2"/>
              </a:rPr>
              <a:t>// push bubble forward</a:t>
            </a:r>
            <a:endParaRPr lang="en-US" altLang="zh-CN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altLang="zh-CN" dirty="0">
                <a:latin typeface="Arial"/>
                <a:sym typeface="Wingdings" pitchFamily="2" charset="2"/>
              </a:rPr>
              <a:t> then ID/</a:t>
            </a:r>
            <a:r>
              <a:rPr lang="en-US" altLang="zh-CN" dirty="0" err="1">
                <a:latin typeface="Arial"/>
                <a:sym typeface="Wingdings" pitchFamily="2" charset="2"/>
              </a:rPr>
              <a:t>EX.nop</a:t>
            </a:r>
            <a:r>
              <a:rPr lang="en-US" altLang="zh-CN" dirty="0">
                <a:latin typeface="Arial"/>
                <a:sym typeface="Wingdings" pitchFamily="2" charset="2"/>
              </a:rPr>
              <a:t> 1   else    ID/</a:t>
            </a:r>
            <a:r>
              <a:rPr lang="en-US" altLang="zh-CN" dirty="0" err="1">
                <a:latin typeface="Arial"/>
                <a:sym typeface="Wingdings" pitchFamily="2" charset="2"/>
              </a:rPr>
              <a:t>EX.nop</a:t>
            </a:r>
            <a:r>
              <a:rPr lang="en-US" altLang="zh-CN" dirty="0">
                <a:latin typeface="Arial"/>
                <a:sym typeface="Wingdings" pitchFamily="2" charset="2"/>
              </a:rPr>
              <a:t> 0</a:t>
            </a:r>
          </a:p>
          <a:p>
            <a:pPr lvl="1">
              <a:buNone/>
            </a:pPr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latin typeface="Arial"/>
                <a:sym typeface="Wingdings" pitchFamily="2" charset="2"/>
              </a:rPr>
              <a:t>When initial </a:t>
            </a:r>
          </a:p>
          <a:p>
            <a:pPr lvl="1">
              <a:buNone/>
            </a:pPr>
            <a:r>
              <a:rPr lang="en-US" altLang="zh-CN" sz="2400" dirty="0">
                <a:latin typeface="Arial"/>
                <a:sym typeface="Wingdings" pitchFamily="2" charset="2"/>
              </a:rPr>
              <a:t>ID/</a:t>
            </a:r>
            <a:r>
              <a:rPr lang="en-US" altLang="zh-CN" sz="2400" dirty="0" err="1">
                <a:latin typeface="Arial"/>
                <a:sym typeface="Wingdings" pitchFamily="2" charset="2"/>
              </a:rPr>
              <a:t>EX.nop</a:t>
            </a:r>
            <a:r>
              <a:rPr lang="en-US" altLang="zh-CN" sz="2400" dirty="0">
                <a:latin typeface="Arial"/>
                <a:sym typeface="Wingdings" pitchFamily="2" charset="2"/>
              </a:rPr>
              <a:t> 0,  EX/</a:t>
            </a:r>
            <a:r>
              <a:rPr lang="en-US" altLang="zh-CN" sz="2400" dirty="0" err="1">
                <a:latin typeface="Arial"/>
                <a:sym typeface="Wingdings" pitchFamily="2" charset="2"/>
              </a:rPr>
              <a:t>MEM.nop</a:t>
            </a:r>
            <a:r>
              <a:rPr lang="en-US" altLang="zh-CN" sz="2400" dirty="0">
                <a:latin typeface="Arial"/>
                <a:sym typeface="Wingdings" pitchFamily="2" charset="2"/>
              </a:rPr>
              <a:t>  0, </a:t>
            </a:r>
            <a:r>
              <a:rPr lang="en-US" altLang="zh-CN" sz="2400" dirty="0" err="1">
                <a:latin typeface="Arial"/>
                <a:sym typeface="Wingdings" pitchFamily="2" charset="2"/>
              </a:rPr>
              <a:t>Mem.WB.nop</a:t>
            </a:r>
            <a:r>
              <a:rPr lang="en-US" altLang="zh-CN" sz="2400" dirty="0">
                <a:latin typeface="Arial"/>
                <a:sym typeface="Wingdings" pitchFamily="2" charset="2"/>
              </a:rPr>
              <a:t> 0    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552384" y="1152979"/>
            <a:ext cx="2448272" cy="132343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/>
              </a:rPr>
              <a:t>Are the stalls the same for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/>
              </a:rPr>
              <a:t>Data hazard / control hazard  ?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6373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ea typeface="宋体" panose="02010600030101010101" pitchFamily="2" charset="-122"/>
              </a:rPr>
              <a:t>Solve the data hazard by Forwarding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29" y="1029915"/>
            <a:ext cx="7112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735960" y="2780928"/>
            <a:ext cx="144462" cy="669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420172" y="2780928"/>
            <a:ext cx="133350" cy="1584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1649" y="2132856"/>
            <a:ext cx="2133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Arial"/>
              </a:rPr>
              <a:t>Data Dependence</a:t>
            </a: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Arial"/>
              </a:rPr>
              <a:t>I2  RAW on  I1  </a:t>
            </a: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Arial"/>
              </a:rPr>
              <a:t>I3 RAW on I1</a:t>
            </a: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Arial"/>
              </a:rPr>
              <a:t>I4  RAW on I1</a:t>
            </a: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Arial"/>
              </a:rPr>
              <a:t>I5  RAW on I1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07600" y="2204864"/>
            <a:ext cx="258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/>
              </a:rPr>
              <a:t>Data Hazard</a:t>
            </a: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Arial"/>
              </a:rPr>
              <a:t>I2  RAW hazard with  I1  </a:t>
            </a: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Arial"/>
              </a:rPr>
              <a:t>I3 RAW hazard with  I1</a:t>
            </a: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Arial"/>
              </a:rPr>
              <a:t>RAW hazard</a:t>
            </a:r>
            <a:r>
              <a:rPr lang="zh-CN" altLang="en-US" sz="1600" dirty="0">
                <a:solidFill>
                  <a:srgbClr val="00B050"/>
                </a:solidFill>
                <a:latin typeface="Arial"/>
              </a:rPr>
              <a:t>，</a:t>
            </a:r>
            <a:r>
              <a:rPr lang="en-US" altLang="zh-CN" sz="1600" dirty="0">
                <a:solidFill>
                  <a:srgbClr val="00B050"/>
                </a:solidFill>
                <a:latin typeface="Arial"/>
              </a:rPr>
              <a:t>but no stall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Arial"/>
              </a:rPr>
              <a:t> using double bump</a:t>
            </a: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Arial"/>
              </a:rPr>
              <a:t>No  RAW hazard</a:t>
            </a:r>
          </a:p>
        </p:txBody>
      </p:sp>
    </p:spTree>
    <p:extLst>
      <p:ext uri="{BB962C8B-B14F-4D97-AF65-F5344CB8AC3E}">
        <p14:creationId xmlns:p14="http://schemas.microsoft.com/office/powerpoint/2010/main" val="730946228"/>
      </p:ext>
    </p:extLst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18864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/>
              </a:rPr>
              <a:t>Pipelining </a:t>
            </a:r>
            <a:r>
              <a:rPr lang="en-US" altLang="zh-CN" dirty="0">
                <a:latin typeface="Arial"/>
              </a:rPr>
              <a:t>RISC-V</a:t>
            </a:r>
            <a:r>
              <a:rPr lang="en-US" altLang="zh-CN" sz="4000" dirty="0">
                <a:latin typeface="Arial"/>
              </a:rPr>
              <a:t> instruction set 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268760"/>
            <a:ext cx="10081120" cy="50292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Arial"/>
                <a:ea typeface="宋体" panose="02010600030101010101" pitchFamily="2" charset="-122"/>
              </a:rPr>
              <a:t>Since there are five separate stages, we can have a pipeline in which one instruction is in each stage. 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Arial"/>
                <a:ea typeface="宋体" panose="02010600030101010101" pitchFamily="2" charset="-122"/>
              </a:rPr>
              <a:t>CPI is decreased to 1</a:t>
            </a:r>
            <a:r>
              <a:rPr lang="en-US" altLang="zh-CN" sz="2800" dirty="0">
                <a:latin typeface="Arial"/>
                <a:ea typeface="宋体" panose="02010600030101010101" pitchFamily="2" charset="-122"/>
              </a:rPr>
              <a:t>, since one instruction will be issued (or finished) each cycle. </a:t>
            </a:r>
          </a:p>
          <a:p>
            <a:pPr eaLnBrk="1" hangingPunct="1"/>
            <a:r>
              <a:rPr lang="en-US" altLang="zh-CN" sz="2800" dirty="0">
                <a:latin typeface="Arial"/>
                <a:ea typeface="宋体" panose="02010600030101010101" pitchFamily="2" charset="-122"/>
              </a:rPr>
              <a:t>During any cycle, one instruction is present in each stage. </a:t>
            </a: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  <a:latin typeface="Arial" pitchFamily="66" charset="0"/>
              </a:rPr>
              <a:t>Ideally, performance is increased</a:t>
            </a:r>
            <a:r>
              <a:rPr lang="en-US" altLang="zh-CN" sz="2400" dirty="0">
                <a:solidFill>
                  <a:srgbClr val="FF3300"/>
                </a:solidFill>
                <a:latin typeface="Arial" pitchFamily="66" charset="0"/>
              </a:rPr>
              <a:t> five fold </a:t>
            </a:r>
            <a:r>
              <a:rPr lang="en-US" altLang="zh-CN" sz="2400" dirty="0">
                <a:solidFill>
                  <a:schemeClr val="tx2"/>
                </a:solidFill>
                <a:latin typeface="Arial" pitchFamily="66" charset="0"/>
              </a:rPr>
              <a:t>!</a:t>
            </a:r>
            <a:r>
              <a:rPr lang="en-US" altLang="zh-CN" sz="2400" dirty="0">
                <a:latin typeface="Arial" pitchFamily="66" charset="0"/>
              </a:rPr>
              <a:t>  </a:t>
            </a:r>
            <a:endParaRPr lang="en-US" altLang="zh-CN" sz="2800" dirty="0">
              <a:latin typeface="Comic Sans MS" pitchFamily="66" charset="0"/>
            </a:endParaRPr>
          </a:p>
        </p:txBody>
      </p:sp>
      <p:pic>
        <p:nvPicPr>
          <p:cNvPr id="74756" name="Picture 5" descr="chap3_1-3n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1704" y="3655800"/>
            <a:ext cx="6046812" cy="213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515309"/>
      </p:ext>
    </p:extLst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19736" y="188563"/>
            <a:ext cx="7848872" cy="836613"/>
          </a:xfrm>
        </p:spPr>
        <p:txBody>
          <a:bodyPr/>
          <a:lstStyle/>
          <a:p>
            <a:r>
              <a:rPr lang="en-US" altLang="zh-CN" sz="3600" dirty="0">
                <a:latin typeface="Arial"/>
              </a:rPr>
              <a:t>Hardware Change for Forwarding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1847850" y="1052736"/>
            <a:ext cx="8763000" cy="3671887"/>
            <a:chOff x="172" y="912"/>
            <a:chExt cx="5520" cy="2448"/>
          </a:xfrm>
        </p:grpSpPr>
        <p:sp>
          <p:nvSpPr>
            <p:cNvPr id="50188" name="Rectangle 4"/>
            <p:cNvSpPr>
              <a:spLocks noChangeArrowheads="1"/>
            </p:cNvSpPr>
            <p:nvPr/>
          </p:nvSpPr>
          <p:spPr bwMode="auto">
            <a:xfrm>
              <a:off x="186" y="912"/>
              <a:ext cx="4828" cy="2448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9" name="Rectangle 5"/>
            <p:cNvSpPr>
              <a:spLocks noChangeArrowheads="1"/>
            </p:cNvSpPr>
            <p:nvPr/>
          </p:nvSpPr>
          <p:spPr bwMode="auto">
            <a:xfrm>
              <a:off x="4506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MEM/WR</a:t>
              </a:r>
            </a:p>
          </p:txBody>
        </p:sp>
        <p:sp>
          <p:nvSpPr>
            <p:cNvPr id="50190" name="Rectangle 6"/>
            <p:cNvSpPr>
              <a:spLocks noChangeArrowheads="1"/>
            </p:cNvSpPr>
            <p:nvPr/>
          </p:nvSpPr>
          <p:spPr bwMode="auto">
            <a:xfrm>
              <a:off x="1189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ID/EX</a:t>
              </a:r>
            </a:p>
          </p:txBody>
        </p:sp>
        <p:sp>
          <p:nvSpPr>
            <p:cNvPr id="50191" name="Rectangle 7"/>
            <p:cNvSpPr>
              <a:spLocks noChangeArrowheads="1"/>
            </p:cNvSpPr>
            <p:nvPr/>
          </p:nvSpPr>
          <p:spPr bwMode="auto">
            <a:xfrm>
              <a:off x="2917" y="1160"/>
              <a:ext cx="240" cy="1819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EX/MEM </a:t>
              </a:r>
            </a:p>
          </p:txBody>
        </p:sp>
        <p:sp>
          <p:nvSpPr>
            <p:cNvPr id="50192" name="Rectangle 8"/>
            <p:cNvSpPr>
              <a:spLocks noChangeArrowheads="1"/>
            </p:cNvSpPr>
            <p:nvPr/>
          </p:nvSpPr>
          <p:spPr bwMode="auto">
            <a:xfrm>
              <a:off x="3589" y="1822"/>
              <a:ext cx="576" cy="8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Data</a:t>
              </a:r>
            </a:p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Memory</a:t>
              </a:r>
            </a:p>
          </p:txBody>
        </p:sp>
        <p:grpSp>
          <p:nvGrpSpPr>
            <p:cNvPr id="50193" name="Group 9"/>
            <p:cNvGrpSpPr>
              <a:grpSpLocks/>
            </p:cNvGrpSpPr>
            <p:nvPr/>
          </p:nvGrpSpPr>
          <p:grpSpPr bwMode="auto">
            <a:xfrm>
              <a:off x="2224" y="1561"/>
              <a:ext cx="400" cy="798"/>
              <a:chOff x="1782" y="2232"/>
              <a:chExt cx="468" cy="816"/>
            </a:xfrm>
          </p:grpSpPr>
          <p:sp>
            <p:nvSpPr>
              <p:cNvPr id="50230" name="Freeform 10"/>
              <p:cNvSpPr>
                <a:spLocks/>
              </p:cNvSpPr>
              <p:nvPr/>
            </p:nvSpPr>
            <p:spPr bwMode="auto">
              <a:xfrm>
                <a:off x="1782" y="2232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8"/>
                  <a:gd name="T25" fmla="*/ 0 h 816"/>
                  <a:gd name="T26" fmla="*/ 468 w 468"/>
                  <a:gd name="T27" fmla="*/ 816 h 8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1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1868" y="2523"/>
                <a:ext cx="40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ALU</a:t>
                </a:r>
              </a:p>
            </p:txBody>
          </p:sp>
        </p:grpSp>
        <p:sp>
          <p:nvSpPr>
            <p:cNvPr id="50194" name="AutoShape 12"/>
            <p:cNvSpPr>
              <a:spLocks noChangeArrowheads="1"/>
            </p:cNvSpPr>
            <p:nvPr/>
          </p:nvSpPr>
          <p:spPr bwMode="auto">
            <a:xfrm>
              <a:off x="1808" y="1449"/>
              <a:ext cx="240" cy="41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mux</a:t>
              </a:r>
            </a:p>
          </p:txBody>
        </p:sp>
        <p:sp>
          <p:nvSpPr>
            <p:cNvPr id="50195" name="AutoShape 13"/>
            <p:cNvSpPr>
              <a:spLocks noChangeArrowheads="1"/>
            </p:cNvSpPr>
            <p:nvPr/>
          </p:nvSpPr>
          <p:spPr bwMode="auto">
            <a:xfrm>
              <a:off x="1808" y="2094"/>
              <a:ext cx="240" cy="4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mux</a:t>
              </a:r>
            </a:p>
          </p:txBody>
        </p:sp>
        <p:sp>
          <p:nvSpPr>
            <p:cNvPr id="50196" name="Line 14"/>
            <p:cNvSpPr>
              <a:spLocks noChangeShapeType="1"/>
            </p:cNvSpPr>
            <p:nvPr/>
          </p:nvSpPr>
          <p:spPr bwMode="auto">
            <a:xfrm>
              <a:off x="2048" y="16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15"/>
            <p:cNvSpPr>
              <a:spLocks noChangeShapeType="1"/>
            </p:cNvSpPr>
            <p:nvPr/>
          </p:nvSpPr>
          <p:spPr bwMode="auto">
            <a:xfrm>
              <a:off x="2048" y="223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Rectangle 16"/>
            <p:cNvSpPr>
              <a:spLocks noChangeArrowheads="1"/>
            </p:cNvSpPr>
            <p:nvPr/>
          </p:nvSpPr>
          <p:spPr bwMode="auto">
            <a:xfrm rot="10800000">
              <a:off x="464" y="1532"/>
              <a:ext cx="432" cy="8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Registers</a:t>
              </a:r>
            </a:p>
          </p:txBody>
        </p:sp>
        <p:sp>
          <p:nvSpPr>
            <p:cNvPr id="50199" name="Line 17"/>
            <p:cNvSpPr>
              <a:spLocks noChangeShapeType="1"/>
            </p:cNvSpPr>
            <p:nvPr/>
          </p:nvSpPr>
          <p:spPr bwMode="auto">
            <a:xfrm>
              <a:off x="896" y="17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Line 18"/>
            <p:cNvSpPr>
              <a:spLocks noChangeShapeType="1"/>
            </p:cNvSpPr>
            <p:nvPr/>
          </p:nvSpPr>
          <p:spPr bwMode="auto">
            <a:xfrm>
              <a:off x="896" y="21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Line 19"/>
            <p:cNvSpPr>
              <a:spLocks noChangeShapeType="1"/>
            </p:cNvSpPr>
            <p:nvPr/>
          </p:nvSpPr>
          <p:spPr bwMode="auto">
            <a:xfrm>
              <a:off x="1424" y="17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20"/>
            <p:cNvSpPr>
              <a:spLocks noChangeShapeType="1"/>
            </p:cNvSpPr>
            <p:nvPr/>
          </p:nvSpPr>
          <p:spPr bwMode="auto">
            <a:xfrm>
              <a:off x="1424" y="21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Text Box 21"/>
            <p:cNvSpPr txBox="1">
              <a:spLocks noChangeArrowheads="1"/>
            </p:cNvSpPr>
            <p:nvPr/>
          </p:nvSpPr>
          <p:spPr bwMode="auto">
            <a:xfrm>
              <a:off x="368" y="1181"/>
              <a:ext cx="5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>
                  <a:solidFill>
                    <a:schemeClr val="tx1"/>
                  </a:solidFill>
                  <a:latin typeface="Arial" panose="030F0702030302020204" pitchFamily="66" charset="0"/>
                </a:rPr>
                <a:t>NextPC</a:t>
              </a:r>
            </a:p>
          </p:txBody>
        </p:sp>
        <p:sp>
          <p:nvSpPr>
            <p:cNvPr id="50204" name="Line 22"/>
            <p:cNvSpPr>
              <a:spLocks noChangeShapeType="1"/>
            </p:cNvSpPr>
            <p:nvPr/>
          </p:nvSpPr>
          <p:spPr bwMode="auto">
            <a:xfrm>
              <a:off x="896" y="12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23"/>
            <p:cNvSpPr txBox="1">
              <a:spLocks noChangeArrowheads="1"/>
            </p:cNvSpPr>
            <p:nvPr/>
          </p:nvSpPr>
          <p:spPr bwMode="auto">
            <a:xfrm>
              <a:off x="229" y="2441"/>
              <a:ext cx="76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>
                  <a:solidFill>
                    <a:schemeClr val="tx1"/>
                  </a:solidFill>
                  <a:latin typeface="Arial" panose="030F0702030302020204" pitchFamily="66" charset="0"/>
                </a:rPr>
                <a:t>Immediate</a:t>
              </a:r>
            </a:p>
          </p:txBody>
        </p:sp>
        <p:sp>
          <p:nvSpPr>
            <p:cNvPr id="50206" name="Line 24"/>
            <p:cNvSpPr>
              <a:spLocks noChangeShapeType="1"/>
            </p:cNvSpPr>
            <p:nvPr/>
          </p:nvSpPr>
          <p:spPr bwMode="auto">
            <a:xfrm>
              <a:off x="944" y="256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Freeform 25"/>
            <p:cNvSpPr>
              <a:spLocks/>
            </p:cNvSpPr>
            <p:nvPr/>
          </p:nvSpPr>
          <p:spPr bwMode="auto">
            <a:xfrm>
              <a:off x="1424" y="2232"/>
              <a:ext cx="384" cy="334"/>
            </a:xfrm>
            <a:custGeom>
              <a:avLst/>
              <a:gdLst>
                <a:gd name="T0" fmla="*/ 0 w 384"/>
                <a:gd name="T1" fmla="*/ 75 h 388"/>
                <a:gd name="T2" fmla="*/ 76 w 384"/>
                <a:gd name="T3" fmla="*/ 74 h 388"/>
                <a:gd name="T4" fmla="*/ 76 w 384"/>
                <a:gd name="T5" fmla="*/ 0 h 388"/>
                <a:gd name="T6" fmla="*/ 384 w 384"/>
                <a:gd name="T7" fmla="*/ 3 h 3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388"/>
                <a:gd name="T14" fmla="*/ 384 w 384"/>
                <a:gd name="T15" fmla="*/ 388 h 3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Freeform 26"/>
            <p:cNvSpPr>
              <a:spLocks/>
            </p:cNvSpPr>
            <p:nvPr/>
          </p:nvSpPr>
          <p:spPr bwMode="auto">
            <a:xfrm>
              <a:off x="1568" y="2152"/>
              <a:ext cx="1344" cy="414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7 h 624"/>
                <a:gd name="T4" fmla="*/ 1344 w 1344"/>
                <a:gd name="T5" fmla="*/ 7 h 624"/>
                <a:gd name="T6" fmla="*/ 0 60000 65536"/>
                <a:gd name="T7" fmla="*/ 0 60000 65536"/>
                <a:gd name="T8" fmla="*/ 0 60000 65536"/>
                <a:gd name="T9" fmla="*/ 0 w 1344"/>
                <a:gd name="T10" fmla="*/ 0 h 624"/>
                <a:gd name="T11" fmla="*/ 1344 w 134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27"/>
            <p:cNvSpPr>
              <a:spLocks noChangeShapeType="1"/>
            </p:cNvSpPr>
            <p:nvPr/>
          </p:nvSpPr>
          <p:spPr bwMode="auto">
            <a:xfrm>
              <a:off x="3152" y="2566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Line 28"/>
            <p:cNvSpPr>
              <a:spLocks noChangeShapeType="1"/>
            </p:cNvSpPr>
            <p:nvPr/>
          </p:nvSpPr>
          <p:spPr bwMode="auto">
            <a:xfrm>
              <a:off x="2624" y="1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Line 29"/>
            <p:cNvSpPr>
              <a:spLocks noChangeShapeType="1"/>
            </p:cNvSpPr>
            <p:nvPr/>
          </p:nvSpPr>
          <p:spPr bwMode="auto">
            <a:xfrm>
              <a:off x="3152" y="198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Line 30"/>
            <p:cNvSpPr>
              <a:spLocks noChangeShapeType="1"/>
            </p:cNvSpPr>
            <p:nvPr/>
          </p:nvSpPr>
          <p:spPr bwMode="auto">
            <a:xfrm flipV="1">
              <a:off x="4165" y="22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Freeform 31"/>
            <p:cNvSpPr>
              <a:spLocks/>
            </p:cNvSpPr>
            <p:nvPr/>
          </p:nvSpPr>
          <p:spPr bwMode="auto">
            <a:xfrm>
              <a:off x="3349" y="1987"/>
              <a:ext cx="1152" cy="868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195 h 1008"/>
                <a:gd name="T4" fmla="*/ 1152 w 1152"/>
                <a:gd name="T5" fmla="*/ 195 h 1008"/>
                <a:gd name="T6" fmla="*/ 0 60000 65536"/>
                <a:gd name="T7" fmla="*/ 0 60000 65536"/>
                <a:gd name="T8" fmla="*/ 0 60000 65536"/>
                <a:gd name="T9" fmla="*/ 0 w 1152"/>
                <a:gd name="T10" fmla="*/ 0 h 1008"/>
                <a:gd name="T11" fmla="*/ 1152 w 1152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Oval 32"/>
            <p:cNvSpPr>
              <a:spLocks noChangeArrowheads="1"/>
            </p:cNvSpPr>
            <p:nvPr/>
          </p:nvSpPr>
          <p:spPr bwMode="auto">
            <a:xfrm>
              <a:off x="3326" y="1970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5" name="Oval 33"/>
            <p:cNvSpPr>
              <a:spLocks noChangeArrowheads="1"/>
            </p:cNvSpPr>
            <p:nvPr/>
          </p:nvSpPr>
          <p:spPr bwMode="auto">
            <a:xfrm>
              <a:off x="1542" y="2132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16" name="Line 34"/>
            <p:cNvSpPr>
              <a:spLocks noChangeShapeType="1"/>
            </p:cNvSpPr>
            <p:nvPr/>
          </p:nvSpPr>
          <p:spPr bwMode="auto">
            <a:xfrm flipV="1">
              <a:off x="4758" y="284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7" name="Line 35"/>
            <p:cNvSpPr>
              <a:spLocks noChangeShapeType="1"/>
            </p:cNvSpPr>
            <p:nvPr/>
          </p:nvSpPr>
          <p:spPr bwMode="auto">
            <a:xfrm flipV="1">
              <a:off x="4746" y="2273"/>
              <a:ext cx="656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8" name="Oval 36"/>
            <p:cNvSpPr>
              <a:spLocks noChangeArrowheads="1"/>
            </p:cNvSpPr>
            <p:nvPr/>
          </p:nvSpPr>
          <p:spPr bwMode="auto">
            <a:xfrm>
              <a:off x="3334" y="2831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0219" name="Group 37"/>
            <p:cNvGrpSpPr>
              <a:grpSpLocks/>
            </p:cNvGrpSpPr>
            <p:nvPr/>
          </p:nvGrpSpPr>
          <p:grpSpPr bwMode="auto">
            <a:xfrm>
              <a:off x="1618" y="953"/>
              <a:ext cx="3512" cy="2316"/>
              <a:chOff x="1618" y="953"/>
              <a:chExt cx="3512" cy="2316"/>
            </a:xfrm>
          </p:grpSpPr>
          <p:sp>
            <p:nvSpPr>
              <p:cNvPr id="50224" name="Freeform 38"/>
              <p:cNvSpPr>
                <a:spLocks/>
              </p:cNvSpPr>
              <p:nvPr/>
            </p:nvSpPr>
            <p:spPr bwMode="auto">
              <a:xfrm>
                <a:off x="1695" y="2442"/>
                <a:ext cx="1659" cy="579"/>
              </a:xfrm>
              <a:custGeom>
                <a:avLst/>
                <a:gdLst>
                  <a:gd name="T0" fmla="*/ 1659 w 1659"/>
                  <a:gd name="T1" fmla="*/ 94 h 672"/>
                  <a:gd name="T2" fmla="*/ 1659 w 1659"/>
                  <a:gd name="T3" fmla="*/ 131 h 672"/>
                  <a:gd name="T4" fmla="*/ 0 w 1659"/>
                  <a:gd name="T5" fmla="*/ 129 h 672"/>
                  <a:gd name="T6" fmla="*/ 0 w 1659"/>
                  <a:gd name="T7" fmla="*/ 0 h 672"/>
                  <a:gd name="T8" fmla="*/ 114 w 1659"/>
                  <a:gd name="T9" fmla="*/ 0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9"/>
                  <a:gd name="T16" fmla="*/ 0 h 672"/>
                  <a:gd name="T17" fmla="*/ 1659 w 1659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9" h="672">
                    <a:moveTo>
                      <a:pt x="1659" y="480"/>
                    </a:moveTo>
                    <a:lnTo>
                      <a:pt x="1659" y="672"/>
                    </a:lnTo>
                    <a:lnTo>
                      <a:pt x="0" y="66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5" name="Freeform 39"/>
              <p:cNvSpPr>
                <a:spLocks/>
              </p:cNvSpPr>
              <p:nvPr/>
            </p:nvSpPr>
            <p:spPr bwMode="auto">
              <a:xfrm>
                <a:off x="1626" y="953"/>
                <a:ext cx="3504" cy="1323"/>
              </a:xfrm>
              <a:custGeom>
                <a:avLst/>
                <a:gdLst>
                  <a:gd name="T0" fmla="*/ 3504 w 3504"/>
                  <a:gd name="T1" fmla="*/ 297 h 1536"/>
                  <a:gd name="T2" fmla="*/ 3504 w 3504"/>
                  <a:gd name="T3" fmla="*/ 0 h 1536"/>
                  <a:gd name="T4" fmla="*/ 0 w 3504"/>
                  <a:gd name="T5" fmla="*/ 0 h 1536"/>
                  <a:gd name="T6" fmla="*/ 3 w 3504"/>
                  <a:gd name="T7" fmla="*/ 154 h 1536"/>
                  <a:gd name="T8" fmla="*/ 186 w 3504"/>
                  <a:gd name="T9" fmla="*/ 154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4"/>
                  <a:gd name="T16" fmla="*/ 0 h 1536"/>
                  <a:gd name="T17" fmla="*/ 3504 w 3504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4" h="1536">
                    <a:moveTo>
                      <a:pt x="3504" y="1536"/>
                    </a:moveTo>
                    <a:lnTo>
                      <a:pt x="3504" y="0"/>
                    </a:lnTo>
                    <a:lnTo>
                      <a:pt x="0" y="0"/>
                    </a:lnTo>
                    <a:lnTo>
                      <a:pt x="3" y="798"/>
                    </a:lnTo>
                    <a:lnTo>
                      <a:pt x="186" y="795"/>
                    </a:ln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6" name="Freeform 40"/>
              <p:cNvSpPr>
                <a:spLocks/>
              </p:cNvSpPr>
              <p:nvPr/>
            </p:nvSpPr>
            <p:spPr bwMode="auto">
              <a:xfrm>
                <a:off x="1657" y="2400"/>
                <a:ext cx="3380" cy="824"/>
              </a:xfrm>
              <a:custGeom>
                <a:avLst/>
                <a:gdLst>
                  <a:gd name="T0" fmla="*/ 3088 w 3380"/>
                  <a:gd name="T1" fmla="*/ 105 h 956"/>
                  <a:gd name="T2" fmla="*/ 3380 w 3380"/>
                  <a:gd name="T3" fmla="*/ 105 h 956"/>
                  <a:gd name="T4" fmla="*/ 3380 w 3380"/>
                  <a:gd name="T5" fmla="*/ 185 h 956"/>
                  <a:gd name="T6" fmla="*/ 0 w 3380"/>
                  <a:gd name="T7" fmla="*/ 185 h 956"/>
                  <a:gd name="T8" fmla="*/ 0 w 3380"/>
                  <a:gd name="T9" fmla="*/ 0 h 956"/>
                  <a:gd name="T10" fmla="*/ 152 w 3380"/>
                  <a:gd name="T11" fmla="*/ 0 h 9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80"/>
                  <a:gd name="T19" fmla="*/ 0 h 956"/>
                  <a:gd name="T20" fmla="*/ 3380 w 3380"/>
                  <a:gd name="T21" fmla="*/ 956 h 9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80" h="956">
                    <a:moveTo>
                      <a:pt x="3088" y="540"/>
                    </a:moveTo>
                    <a:lnTo>
                      <a:pt x="3380" y="540"/>
                    </a:lnTo>
                    <a:lnTo>
                      <a:pt x="3380" y="956"/>
                    </a:lnTo>
                    <a:lnTo>
                      <a:pt x="0" y="956"/>
                    </a:ln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7" name="Freeform 41"/>
              <p:cNvSpPr>
                <a:spLocks/>
              </p:cNvSpPr>
              <p:nvPr/>
            </p:nvSpPr>
            <p:spPr bwMode="auto">
              <a:xfrm>
                <a:off x="1618" y="2276"/>
                <a:ext cx="3512" cy="993"/>
              </a:xfrm>
              <a:custGeom>
                <a:avLst/>
                <a:gdLst>
                  <a:gd name="T0" fmla="*/ 3128 w 3512"/>
                  <a:gd name="T1" fmla="*/ 0 h 1152"/>
                  <a:gd name="T2" fmla="*/ 3512 w 3512"/>
                  <a:gd name="T3" fmla="*/ 0 h 1152"/>
                  <a:gd name="T4" fmla="*/ 3512 w 3512"/>
                  <a:gd name="T5" fmla="*/ 225 h 1152"/>
                  <a:gd name="T6" fmla="*/ 0 w 3512"/>
                  <a:gd name="T7" fmla="*/ 225 h 1152"/>
                  <a:gd name="T8" fmla="*/ 2 w 3512"/>
                  <a:gd name="T9" fmla="*/ 7 h 1152"/>
                  <a:gd name="T10" fmla="*/ 191 w 3512"/>
                  <a:gd name="T11" fmla="*/ 7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12"/>
                  <a:gd name="T19" fmla="*/ 0 h 1152"/>
                  <a:gd name="T20" fmla="*/ 3512 w 3512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12" h="1152">
                    <a:moveTo>
                      <a:pt x="3128" y="0"/>
                    </a:moveTo>
                    <a:lnTo>
                      <a:pt x="3512" y="0"/>
                    </a:lnTo>
                    <a:lnTo>
                      <a:pt x="3512" y="1152"/>
                    </a:lnTo>
                    <a:lnTo>
                      <a:pt x="0" y="1152"/>
                    </a:lnTo>
                    <a:lnTo>
                      <a:pt x="2" y="33"/>
                    </a:lnTo>
                    <a:lnTo>
                      <a:pt x="191" y="36"/>
                    </a:ln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8" name="Freeform 42"/>
              <p:cNvSpPr>
                <a:spLocks/>
              </p:cNvSpPr>
              <p:nvPr/>
            </p:nvSpPr>
            <p:spPr bwMode="auto">
              <a:xfrm>
                <a:off x="1701" y="1118"/>
                <a:ext cx="1653" cy="869"/>
              </a:xfrm>
              <a:custGeom>
                <a:avLst/>
                <a:gdLst>
                  <a:gd name="T0" fmla="*/ 1653 w 1653"/>
                  <a:gd name="T1" fmla="*/ 197 h 1008"/>
                  <a:gd name="T2" fmla="*/ 1653 w 1653"/>
                  <a:gd name="T3" fmla="*/ 0 h 1008"/>
                  <a:gd name="T4" fmla="*/ 0 w 1653"/>
                  <a:gd name="T5" fmla="*/ 0 h 1008"/>
                  <a:gd name="T6" fmla="*/ 0 w 1653"/>
                  <a:gd name="T7" fmla="*/ 84 h 1008"/>
                  <a:gd name="T8" fmla="*/ 117 w 1653"/>
                  <a:gd name="T9" fmla="*/ 84 h 10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3"/>
                  <a:gd name="T16" fmla="*/ 0 h 1008"/>
                  <a:gd name="T17" fmla="*/ 1653 w 1653"/>
                  <a:gd name="T18" fmla="*/ 1008 h 10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3" h="1008">
                    <a:moveTo>
                      <a:pt x="1653" y="1008"/>
                    </a:moveTo>
                    <a:lnTo>
                      <a:pt x="1653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117" y="43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9" name="Freeform 43"/>
              <p:cNvSpPr>
                <a:spLocks/>
              </p:cNvSpPr>
              <p:nvPr/>
            </p:nvSpPr>
            <p:spPr bwMode="auto">
              <a:xfrm>
                <a:off x="1674" y="1036"/>
                <a:ext cx="3360" cy="1819"/>
              </a:xfrm>
              <a:custGeom>
                <a:avLst/>
                <a:gdLst>
                  <a:gd name="T0" fmla="*/ 3360 w 3360"/>
                  <a:gd name="T1" fmla="*/ 409 h 2112"/>
                  <a:gd name="T2" fmla="*/ 3360 w 3360"/>
                  <a:gd name="T3" fmla="*/ 0 h 2112"/>
                  <a:gd name="T4" fmla="*/ 0 w 3360"/>
                  <a:gd name="T5" fmla="*/ 0 h 2112"/>
                  <a:gd name="T6" fmla="*/ 0 w 3360"/>
                  <a:gd name="T7" fmla="*/ 121 h 2112"/>
                  <a:gd name="T8" fmla="*/ 144 w 3360"/>
                  <a:gd name="T9" fmla="*/ 121 h 2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0"/>
                  <a:gd name="T16" fmla="*/ 0 h 2112"/>
                  <a:gd name="T17" fmla="*/ 3360 w 3360"/>
                  <a:gd name="T18" fmla="*/ 2112 h 2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0" h="2112">
                    <a:moveTo>
                      <a:pt x="3360" y="2112"/>
                    </a:moveTo>
                    <a:lnTo>
                      <a:pt x="3360" y="0"/>
                    </a:lnTo>
                    <a:lnTo>
                      <a:pt x="0" y="0"/>
                    </a:lnTo>
                    <a:lnTo>
                      <a:pt x="0" y="624"/>
                    </a:lnTo>
                    <a:lnTo>
                      <a:pt x="144" y="624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20" name="Oval 44"/>
            <p:cNvSpPr>
              <a:spLocks noChangeArrowheads="1"/>
            </p:cNvSpPr>
            <p:nvPr/>
          </p:nvSpPr>
          <p:spPr bwMode="auto">
            <a:xfrm>
              <a:off x="5006" y="2824"/>
              <a:ext cx="48" cy="4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1" name="Oval 45"/>
            <p:cNvSpPr>
              <a:spLocks noChangeArrowheads="1"/>
            </p:cNvSpPr>
            <p:nvPr/>
          </p:nvSpPr>
          <p:spPr bwMode="auto">
            <a:xfrm>
              <a:off x="5106" y="2256"/>
              <a:ext cx="48" cy="4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22" name="AutoShape 46"/>
            <p:cNvSpPr>
              <a:spLocks noChangeArrowheads="1"/>
            </p:cNvSpPr>
            <p:nvPr/>
          </p:nvSpPr>
          <p:spPr bwMode="auto">
            <a:xfrm>
              <a:off x="5365" y="2111"/>
              <a:ext cx="240" cy="86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mux</a:t>
              </a:r>
            </a:p>
          </p:txBody>
        </p:sp>
        <p:sp>
          <p:nvSpPr>
            <p:cNvPr id="50223" name="Freeform 47"/>
            <p:cNvSpPr>
              <a:spLocks/>
            </p:cNvSpPr>
            <p:nvPr/>
          </p:nvSpPr>
          <p:spPr bwMode="auto">
            <a:xfrm>
              <a:off x="172" y="1946"/>
              <a:ext cx="5520" cy="1405"/>
            </a:xfrm>
            <a:custGeom>
              <a:avLst/>
              <a:gdLst>
                <a:gd name="T0" fmla="*/ 5424 w 5520"/>
                <a:gd name="T1" fmla="*/ 139 h 1632"/>
                <a:gd name="T2" fmla="*/ 5520 w 5520"/>
                <a:gd name="T3" fmla="*/ 139 h 1632"/>
                <a:gd name="T4" fmla="*/ 5520 w 5520"/>
                <a:gd name="T5" fmla="*/ 314 h 1632"/>
                <a:gd name="T6" fmla="*/ 0 w 5520"/>
                <a:gd name="T7" fmla="*/ 314 h 1632"/>
                <a:gd name="T8" fmla="*/ 0 w 5520"/>
                <a:gd name="T9" fmla="*/ 0 h 1632"/>
                <a:gd name="T10" fmla="*/ 288 w 5520"/>
                <a:gd name="T11" fmla="*/ 0 h 1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20"/>
                <a:gd name="T19" fmla="*/ 0 h 1632"/>
                <a:gd name="T20" fmla="*/ 5520 w 5520"/>
                <a:gd name="T21" fmla="*/ 1632 h 16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882430" y="4797150"/>
            <a:ext cx="5138738" cy="1508124"/>
            <a:chOff x="295" y="3074"/>
            <a:chExt cx="3237" cy="950"/>
          </a:xfrm>
        </p:grpSpPr>
        <p:sp>
          <p:nvSpPr>
            <p:cNvPr id="50184" name="Line 49"/>
            <p:cNvSpPr>
              <a:spLocks noChangeShapeType="1"/>
            </p:cNvSpPr>
            <p:nvPr/>
          </p:nvSpPr>
          <p:spPr bwMode="auto">
            <a:xfrm>
              <a:off x="295" y="3324"/>
              <a:ext cx="38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Text Box 50"/>
            <p:cNvSpPr txBox="1">
              <a:spLocks noChangeArrowheads="1"/>
            </p:cNvSpPr>
            <p:nvPr/>
          </p:nvSpPr>
          <p:spPr bwMode="auto">
            <a:xfrm>
              <a:off x="720" y="3074"/>
              <a:ext cx="2812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Arial" panose="030F0702030302020204" pitchFamily="66" charset="0"/>
                </a:rPr>
                <a:t>      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Arial" panose="030F0702030302020204" pitchFamily="66" charset="0"/>
                </a:rPr>
                <a:t>Source       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Arial" panose="030F0702030302020204" pitchFamily="66" charset="0"/>
                  <a:sym typeface="Wingdings" panose="05000000000000000000" pitchFamily="2" charset="2"/>
                </a:rPr>
                <a:t>     sink</a:t>
              </a:r>
              <a:endParaRPr kumimoji="1" lang="en-US" altLang="zh-CN" sz="2000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eaLnBrk="1" hangingPunct="1">
                <a:buNone/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Arial" panose="030F0702030302020204" pitchFamily="66" charset="0"/>
                </a:rPr>
                <a:t>EX/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Arial" panose="030F0702030302020204" pitchFamily="66" charset="0"/>
                </a:rPr>
                <a:t>Mem.ALUoutput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Arial" panose="030F0702030302020204" pitchFamily="66" charset="0"/>
                </a:rPr>
                <a:t> 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 ALU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 input</a:t>
              </a:r>
            </a:p>
            <a:p>
              <a:pPr eaLnBrk="1" hangingPunct="1">
                <a:buNone/>
              </a:pPr>
              <a:r>
                <a:rPr lang="en-US" altLang="zh-CN" sz="2000" b="1" dirty="0">
                  <a:solidFill>
                    <a:srgbClr val="0000FF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MEM/</a:t>
              </a:r>
              <a:r>
                <a:rPr lang="en-US" altLang="zh-CN" sz="2000" b="1" dirty="0" err="1">
                  <a:solidFill>
                    <a:srgbClr val="0000FF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WB.ALUoutput</a:t>
              </a:r>
              <a:r>
                <a:rPr lang="en-US" altLang="zh-CN" sz="2000" b="1" dirty="0">
                  <a:solidFill>
                    <a:srgbClr val="0000FF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b="1" dirty="0">
                  <a:solidFill>
                    <a:srgbClr val="0000FF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 ALU</a:t>
              </a:r>
              <a:r>
                <a:rPr lang="en-US" altLang="zh-CN" sz="2000" b="1" dirty="0">
                  <a:solidFill>
                    <a:srgbClr val="0000FF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 input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buNone/>
              </a:pPr>
              <a:r>
                <a:rPr lang="en-US" altLang="zh-CN" sz="2000" dirty="0">
                  <a:solidFill>
                    <a:srgbClr val="CC00FF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MEM/WB.LMD </a:t>
              </a:r>
              <a:r>
                <a:rPr kumimoji="1" lang="en-US" altLang="zh-CN" sz="2000" b="1" dirty="0">
                  <a:solidFill>
                    <a:srgbClr val="CC00FF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 ALU</a:t>
              </a:r>
              <a:r>
                <a:rPr lang="en-US" altLang="zh-CN" sz="2000" dirty="0">
                  <a:solidFill>
                    <a:srgbClr val="CC00FF"/>
                  </a:solidFill>
                  <a:latin typeface="Arial" panose="030F0702030302020204" pitchFamily="66" charset="0"/>
                  <a:sym typeface="Symbol" panose="05050102010706020507" pitchFamily="18" charset="2"/>
                </a:rPr>
                <a:t> input</a:t>
              </a:r>
              <a:endParaRPr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186" name="Line 51"/>
            <p:cNvSpPr>
              <a:spLocks noChangeShapeType="1"/>
            </p:cNvSpPr>
            <p:nvPr/>
          </p:nvSpPr>
          <p:spPr bwMode="auto">
            <a:xfrm>
              <a:off x="295" y="3612"/>
              <a:ext cx="384" cy="0"/>
            </a:xfrm>
            <a:prstGeom prst="line">
              <a:avLst/>
            </a:prstGeom>
            <a:noFill/>
            <a:ln w="3492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52"/>
            <p:cNvSpPr>
              <a:spLocks noChangeShapeType="1"/>
            </p:cNvSpPr>
            <p:nvPr/>
          </p:nvSpPr>
          <p:spPr bwMode="auto">
            <a:xfrm>
              <a:off x="295" y="3852"/>
              <a:ext cx="38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70442" y="5330873"/>
            <a:ext cx="5199952" cy="1158335"/>
            <a:chOff x="373" y="1009"/>
            <a:chExt cx="4885" cy="1225"/>
          </a:xfrm>
        </p:grpSpPr>
        <p:sp>
          <p:nvSpPr>
            <p:cNvPr id="50182" name="AutoShape 53"/>
            <p:cNvSpPr>
              <a:spLocks noChangeArrowheads="1"/>
            </p:cNvSpPr>
            <p:nvPr/>
          </p:nvSpPr>
          <p:spPr bwMode="auto">
            <a:xfrm>
              <a:off x="373" y="1009"/>
              <a:ext cx="4854" cy="1225"/>
            </a:xfrm>
            <a:prstGeom prst="cloudCallout">
              <a:avLst>
                <a:gd name="adj1" fmla="val -25074"/>
                <a:gd name="adj2" fmla="val 70000"/>
              </a:avLst>
            </a:prstGeom>
            <a:solidFill>
              <a:srgbClr val="FFFF00"/>
            </a:solidFill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0183" name="Text Box 54"/>
            <p:cNvSpPr txBox="1">
              <a:spLocks noChangeArrowheads="1"/>
            </p:cNvSpPr>
            <p:nvPr/>
          </p:nvSpPr>
          <p:spPr bwMode="auto">
            <a:xfrm>
              <a:off x="1024" y="1096"/>
              <a:ext cx="4234" cy="1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latin typeface="Arial"/>
                </a:rPr>
                <a:t>When to use the red. Blue </a:t>
              </a:r>
            </a:p>
            <a:p>
              <a:pPr eaLnBrk="1" hangingPunct="1"/>
              <a:r>
                <a:rPr lang="en-US" altLang="zh-CN" sz="2400" dirty="0">
                  <a:latin typeface="Arial"/>
                </a:rPr>
                <a:t>purple </a:t>
              </a:r>
              <a:r>
                <a:rPr lang="en-US" altLang="zh-CN" sz="2400" dirty="0" err="1">
                  <a:latin typeface="Arial"/>
                </a:rPr>
                <a:t>forwording</a:t>
              </a:r>
              <a:r>
                <a:rPr lang="en-US" altLang="zh-CN" sz="2400" dirty="0">
                  <a:latin typeface="Arial"/>
                </a:rPr>
                <a:t> path ?</a:t>
              </a:r>
              <a:r>
                <a:rPr lang="en-US" altLang="zh-CN" sz="3200" dirty="0">
                  <a:latin typeface="Arial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34159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65338" y="0"/>
            <a:ext cx="7920880" cy="908050"/>
          </a:xfrm>
        </p:spPr>
        <p:txBody>
          <a:bodyPr/>
          <a:lstStyle/>
          <a:p>
            <a:r>
              <a:rPr lang="en-US" altLang="zh-CN" sz="3600" dirty="0">
                <a:latin typeface="Arial"/>
              </a:rPr>
              <a:t>When to use the forwarding path ?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1343472" y="1052513"/>
            <a:ext cx="8964612" cy="47958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Arial"/>
              </a:rPr>
              <a:t>EX/</a:t>
            </a:r>
            <a:r>
              <a:rPr lang="en-US" altLang="zh-CN" sz="4000" b="1" dirty="0" err="1">
                <a:solidFill>
                  <a:srgbClr val="FF0000"/>
                </a:solidFill>
                <a:latin typeface="Arial"/>
              </a:rPr>
              <a:t>Mem.ALUoutput</a:t>
            </a:r>
            <a:r>
              <a:rPr lang="en-US" altLang="zh-CN" sz="4000" b="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Arial"/>
                <a:sym typeface="Symbol" panose="05050102010706020507" pitchFamily="18" charset="2"/>
              </a:rPr>
              <a:t> ALU</a:t>
            </a:r>
            <a:r>
              <a:rPr lang="en-US" altLang="zh-CN" sz="4000" dirty="0">
                <a:solidFill>
                  <a:srgbClr val="FF0000"/>
                </a:solidFill>
                <a:latin typeface="Arial"/>
                <a:sym typeface="Symbol" panose="05050102010706020507" pitchFamily="18" charset="2"/>
              </a:rPr>
              <a:t> input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The previous instruction in  EX/MEM  is ALU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The instruction in ID/EX has Rs1 or Rs2 source register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EX/</a:t>
            </a:r>
            <a:r>
              <a:rPr lang="en-US" altLang="zh-CN" sz="2000" dirty="0" err="1">
                <a:latin typeface="Arial"/>
                <a:sym typeface="Symbol" panose="05050102010706020507" pitchFamily="18" charset="2"/>
              </a:rPr>
              <a:t>MEM.Rd</a:t>
            </a: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 == ID/EX.Rs1   or  EX/</a:t>
            </a:r>
            <a:r>
              <a:rPr lang="en-US" altLang="zh-CN" sz="2000" dirty="0" err="1">
                <a:latin typeface="Arial"/>
                <a:sym typeface="Symbol" panose="05050102010706020507" pitchFamily="18" charset="2"/>
              </a:rPr>
              <a:t>MEM.Rd</a:t>
            </a: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 ==ID/EX.Rs2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zh-CN" sz="4000" b="1" dirty="0">
                <a:solidFill>
                  <a:srgbClr val="0000FF"/>
                </a:solidFill>
                <a:latin typeface="Arial"/>
                <a:sym typeface="Symbol" panose="05050102010706020507" pitchFamily="18" charset="2"/>
              </a:rPr>
              <a:t>MEM/</a:t>
            </a:r>
            <a:r>
              <a:rPr lang="en-US" altLang="zh-CN" sz="4000" b="1" dirty="0" err="1">
                <a:solidFill>
                  <a:srgbClr val="0000FF"/>
                </a:solidFill>
                <a:latin typeface="Arial"/>
                <a:sym typeface="Symbol" panose="05050102010706020507" pitchFamily="18" charset="2"/>
              </a:rPr>
              <a:t>WB.ALUoutput</a:t>
            </a:r>
            <a:r>
              <a:rPr lang="en-US" altLang="zh-CN" sz="4000" b="1" dirty="0">
                <a:solidFill>
                  <a:srgbClr val="0000FF"/>
                </a:solidFill>
                <a:latin typeface="Arial"/>
                <a:sym typeface="Symbol" panose="05050102010706020507" pitchFamily="18" charset="2"/>
              </a:rPr>
              <a:t>  ALU input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The previous instruction in MEM/WB is ALU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The instruction in ID/EX has Rs1 or Rs2 source register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MEM/</a:t>
            </a:r>
            <a:r>
              <a:rPr lang="en-US" altLang="zh-CN" sz="2000" dirty="0" err="1">
                <a:latin typeface="Arial"/>
                <a:sym typeface="Symbol" panose="05050102010706020507" pitchFamily="18" charset="2"/>
              </a:rPr>
              <a:t>WB.Rd</a:t>
            </a: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 == ID/EX.Rs1 or MEM/</a:t>
            </a:r>
            <a:r>
              <a:rPr lang="en-US" altLang="zh-CN" sz="2000" dirty="0" err="1">
                <a:latin typeface="Arial"/>
                <a:sym typeface="Symbol" panose="05050102010706020507" pitchFamily="18" charset="2"/>
              </a:rPr>
              <a:t>WB.Rd</a:t>
            </a: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 == IF/ID.Rs2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zh-CN" sz="4000" b="1" dirty="0">
                <a:solidFill>
                  <a:srgbClr val="CC00FF"/>
                </a:solidFill>
                <a:latin typeface="Arial"/>
                <a:sym typeface="Symbol" panose="05050102010706020507" pitchFamily="18" charset="2"/>
              </a:rPr>
              <a:t>MEM/WB.LMD  ALU input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The previous instruction in MEM/WB is Load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The instruction in ID/EX has Rs1 or Rs2 source register</a:t>
            </a:r>
          </a:p>
          <a:p>
            <a:pPr lvl="2">
              <a:spcBef>
                <a:spcPct val="0"/>
              </a:spcBef>
            </a:pP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MEM/</a:t>
            </a:r>
            <a:r>
              <a:rPr lang="en-US" altLang="zh-CN" sz="2000" dirty="0" err="1">
                <a:latin typeface="Arial"/>
                <a:sym typeface="Symbol" panose="05050102010706020507" pitchFamily="18" charset="2"/>
              </a:rPr>
              <a:t>WB.Rd</a:t>
            </a: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 == ID/EX.Rs1 or MEM/</a:t>
            </a:r>
            <a:r>
              <a:rPr lang="en-US" altLang="zh-CN" sz="2000" dirty="0" err="1">
                <a:latin typeface="Arial"/>
                <a:sym typeface="Symbol" panose="05050102010706020507" pitchFamily="18" charset="2"/>
              </a:rPr>
              <a:t>WB.Rd</a:t>
            </a:r>
            <a:r>
              <a:rPr lang="en-US" altLang="zh-CN" sz="2000" dirty="0">
                <a:latin typeface="Arial"/>
                <a:sym typeface="Symbol" panose="05050102010706020507" pitchFamily="18" charset="2"/>
              </a:rPr>
              <a:t> == ID/EX.Rs2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3825723"/>
      </p:ext>
    </p:extLst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</a:rPr>
              <a:t>Forwarding at EX stage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09" y="981075"/>
            <a:ext cx="8869195" cy="540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019285"/>
      </p:ext>
    </p:extLst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>
                <a:latin typeface="Arial"/>
              </a:rPr>
              <a:t>Fowarding</a:t>
            </a:r>
            <a:r>
              <a:rPr lang="en-US" altLang="zh-CN" sz="4000" dirty="0">
                <a:latin typeface="Arial"/>
              </a:rPr>
              <a:t> can only solve some problems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983432" y="1268760"/>
            <a:ext cx="427232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/>
              </a:rPr>
              <a:t>ADD  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x6</a:t>
            </a:r>
            <a:r>
              <a:rPr lang="en-US" altLang="zh-CN" sz="2800" dirty="0">
                <a:latin typeface="Arial"/>
              </a:rPr>
              <a:t>,  x28, x29           </a:t>
            </a:r>
          </a:p>
          <a:p>
            <a:r>
              <a:rPr lang="en-US" altLang="zh-CN" sz="2800" dirty="0">
                <a:latin typeface="Arial"/>
              </a:rPr>
              <a:t>SUB  x30,  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x6</a:t>
            </a:r>
            <a:r>
              <a:rPr lang="en-US" altLang="zh-CN" sz="2800" dirty="0">
                <a:latin typeface="Arial"/>
              </a:rPr>
              <a:t>,  x14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5920" y="1196752"/>
            <a:ext cx="335700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/>
              </a:rPr>
              <a:t>ADD  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x6</a:t>
            </a:r>
            <a:r>
              <a:rPr lang="en-US" altLang="zh-CN" sz="2800" dirty="0">
                <a:latin typeface="Arial"/>
              </a:rPr>
              <a:t>,  x28, x29</a:t>
            </a:r>
          </a:p>
          <a:p>
            <a:r>
              <a:rPr lang="en-US" altLang="zh-CN" sz="2800" dirty="0">
                <a:latin typeface="Arial"/>
              </a:rPr>
              <a:t>AND  x14,   x5, x7</a:t>
            </a:r>
          </a:p>
          <a:p>
            <a:r>
              <a:rPr lang="en-US" altLang="zh-CN" sz="2800" dirty="0">
                <a:latin typeface="Arial"/>
              </a:rPr>
              <a:t>SUB  x30,  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x6</a:t>
            </a:r>
            <a:r>
              <a:rPr lang="en-US" altLang="zh-CN" sz="2800" dirty="0">
                <a:latin typeface="Arial"/>
              </a:rPr>
              <a:t>,  x14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92344" y="1196752"/>
            <a:ext cx="241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/>
              </a:rPr>
              <a:t>/ LW   x6, 4(x10)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81172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25802"/>
            <a:ext cx="9577064" cy="83661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  <a:ea typeface="宋体" panose="02010600030101010101" pitchFamily="2" charset="-122"/>
              </a:rPr>
              <a:t>Control hazard Example: Branches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1559496" y="1224880"/>
            <a:ext cx="9144000" cy="4724400"/>
            <a:chOff x="384" y="1056"/>
            <a:chExt cx="5760" cy="2976"/>
          </a:xfrm>
        </p:grpSpPr>
        <p:pic>
          <p:nvPicPr>
            <p:cNvPr id="532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056"/>
              <a:ext cx="5760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3" name="Text Box 5"/>
            <p:cNvSpPr txBox="1">
              <a:spLocks noChangeArrowheads="1"/>
            </p:cNvSpPr>
            <p:nvPr/>
          </p:nvSpPr>
          <p:spPr bwMode="auto">
            <a:xfrm>
              <a:off x="2400" y="1632"/>
              <a:ext cx="576" cy="168"/>
            </a:xfrm>
            <a:prstGeom prst="rect">
              <a:avLst/>
            </a:prstGeom>
            <a:solidFill>
              <a:srgbClr val="E8E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marL="342900" indent="-3429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>
                  <a:solidFill>
                    <a:schemeClr val="tx1"/>
                  </a:solidFill>
                  <a:latin typeface="Arial" panose="02020603050405020304" pitchFamily="18" charset="0"/>
                </a:rPr>
                <a:t>  R3, 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180662"/>
      </p:ext>
    </p:extLst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5720" y="188640"/>
            <a:ext cx="8429625" cy="70485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Arial"/>
              </a:rPr>
              <a:t>Recall: Basic Pipelined </a:t>
            </a:r>
            <a:r>
              <a:rPr lang="en-US" altLang="zh-CN" sz="4000" dirty="0" err="1">
                <a:solidFill>
                  <a:srgbClr val="FF0000"/>
                </a:solidFill>
                <a:latin typeface="Arial"/>
              </a:rPr>
              <a:t>Datapath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484784"/>
            <a:ext cx="9649072" cy="445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754337"/>
      </p:ext>
    </p:extLst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116632"/>
            <a:ext cx="7027863" cy="836613"/>
          </a:xfrm>
        </p:spPr>
        <p:txBody>
          <a:bodyPr/>
          <a:lstStyle/>
          <a:p>
            <a:r>
              <a:rPr lang="en-US" altLang="zh-CN" dirty="0">
                <a:latin typeface="Arial"/>
              </a:rPr>
              <a:t>Control hazard</a:t>
            </a: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114425"/>
            <a:ext cx="10163175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462765"/>
      </p:ext>
    </p:extLst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16424"/>
            <a:ext cx="7812087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/>
              </a:rPr>
              <a:t>Dealing with the control hazard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767408" y="1053877"/>
            <a:ext cx="10585176" cy="47513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latin typeface="Arial"/>
                <a:cs typeface="Times New Roman" panose="02020603050405020304" pitchFamily="18" charset="0"/>
              </a:rPr>
              <a:t>Four simple solutions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Stall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Prediction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Predict-untaken: treat every branch as not taken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Predict-taken: treat every branch as taken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/>
                <a:cs typeface="Times New Roman" panose="02020603050405020304" pitchFamily="18" charset="0"/>
              </a:rPr>
              <a:t>Delayed branch  ( omit)</a:t>
            </a:r>
          </a:p>
          <a:p>
            <a:r>
              <a:rPr lang="en-US" altLang="zh-CN" sz="2400" dirty="0">
                <a:latin typeface="Arial"/>
                <a:cs typeface="Times New Roman" panose="02020603050405020304" pitchFamily="18" charset="0"/>
              </a:rPr>
              <a:t>Note:</a:t>
            </a:r>
          </a:p>
          <a:p>
            <a:pPr lvl="1"/>
            <a:r>
              <a:rPr lang="en-US" altLang="zh-CN" sz="2800" dirty="0">
                <a:latin typeface="Arial"/>
                <a:cs typeface="Times New Roman" panose="02020603050405020304" pitchFamily="18" charset="0"/>
              </a:rPr>
              <a:t>Fixed hardware</a:t>
            </a:r>
          </a:p>
          <a:p>
            <a:pPr lvl="1"/>
            <a:r>
              <a:rPr lang="en-US" altLang="zh-CN" sz="2800" dirty="0">
                <a:latin typeface="Arial"/>
                <a:cs typeface="Times New Roman" panose="02020603050405020304" pitchFamily="18" charset="0"/>
              </a:rPr>
              <a:t>Compile time scheme using knowledge of hardware scheme and of branch behavior</a:t>
            </a:r>
          </a:p>
        </p:txBody>
      </p:sp>
    </p:spTree>
    <p:extLst>
      <p:ext uri="{BB962C8B-B14F-4D97-AF65-F5344CB8AC3E}">
        <p14:creationId xmlns:p14="http://schemas.microsoft.com/office/powerpoint/2010/main" val="3273347385"/>
      </p:ext>
    </p:extLst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7284" y="105893"/>
            <a:ext cx="10081120" cy="8366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/>
              </a:rPr>
              <a:t>Recall: solve the hazard by inserting stalls </a:t>
            </a:r>
          </a:p>
        </p:txBody>
      </p:sp>
      <p:sp>
        <p:nvSpPr>
          <p:cNvPr id="57347" name="Rectangle 18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/>
          </a:p>
        </p:txBody>
      </p:sp>
      <p:grpSp>
        <p:nvGrpSpPr>
          <p:cNvPr id="57348" name="Group 8"/>
          <p:cNvGrpSpPr>
            <a:grpSpLocks/>
          </p:cNvGrpSpPr>
          <p:nvPr/>
        </p:nvGrpSpPr>
        <p:grpSpPr bwMode="auto">
          <a:xfrm>
            <a:off x="2142098" y="6089194"/>
            <a:ext cx="7821" cy="9521"/>
            <a:chOff x="0" y="840"/>
            <a:chExt cx="5760" cy="3480"/>
          </a:xfrm>
        </p:grpSpPr>
        <p:pic>
          <p:nvPicPr>
            <p:cNvPr id="5735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40"/>
              <a:ext cx="5760" cy="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3" name="Text Box 12"/>
            <p:cNvSpPr txBox="1">
              <a:spLocks noChangeArrowheads="1"/>
            </p:cNvSpPr>
            <p:nvPr/>
          </p:nvSpPr>
          <p:spPr bwMode="auto">
            <a:xfrm>
              <a:off x="751" y="2097"/>
              <a:ext cx="324" cy="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24</a:t>
              </a:r>
            </a:p>
          </p:txBody>
        </p:sp>
      </p:grpSp>
      <p:grpSp>
        <p:nvGrpSpPr>
          <p:cNvPr id="57349" name="Group 14"/>
          <p:cNvGrpSpPr>
            <a:grpSpLocks/>
          </p:cNvGrpSpPr>
          <p:nvPr/>
        </p:nvGrpSpPr>
        <p:grpSpPr bwMode="auto">
          <a:xfrm>
            <a:off x="1775520" y="1280241"/>
            <a:ext cx="8316416" cy="4588396"/>
            <a:chOff x="0" y="840"/>
            <a:chExt cx="5760" cy="3480"/>
          </a:xfrm>
        </p:grpSpPr>
        <p:pic>
          <p:nvPicPr>
            <p:cNvPr id="57350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40"/>
              <a:ext cx="5760" cy="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1" name="Text Box 16"/>
            <p:cNvSpPr txBox="1">
              <a:spLocks noChangeArrowheads="1"/>
            </p:cNvSpPr>
            <p:nvPr/>
          </p:nvSpPr>
          <p:spPr bwMode="auto">
            <a:xfrm>
              <a:off x="22" y="3840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Arial" panose="030F0702030302020204" pitchFamily="66" charset="0"/>
                </a:rPr>
                <a:t>48 or 72</a:t>
              </a:r>
              <a:r>
                <a:rPr kumimoji="1" lang="en-US" altLang="zh-CN" sz="3200">
                  <a:solidFill>
                    <a:schemeClr val="tx1"/>
                  </a:solidFill>
                  <a:latin typeface="Arial" panose="030F0702030302020204" pitchFamily="66" charset="0"/>
                </a:rPr>
                <a:t>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266151"/>
      </p:ext>
    </p:extLst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76400" y="25735"/>
            <a:ext cx="9964216" cy="9175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</a:rPr>
              <a:t>Flushing the pipeline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1558925" y="1114425"/>
            <a:ext cx="10633075" cy="50625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latin typeface="Arial"/>
                <a:cs typeface="Times New Roman" panose="02020603050405020304" pitchFamily="18" charset="0"/>
              </a:rPr>
              <a:t>Simplest hardware:</a:t>
            </a:r>
          </a:p>
          <a:p>
            <a:pPr lvl="1"/>
            <a:r>
              <a:rPr lang="en-US" altLang="zh-CN" sz="2400" dirty="0">
                <a:latin typeface="Arial"/>
                <a:cs typeface="Times New Roman" panose="02020603050405020304" pitchFamily="18" charset="0"/>
              </a:rPr>
              <a:t>Holding or deleting any instruction after branch until the branch destination is know.</a:t>
            </a:r>
          </a:p>
          <a:p>
            <a:pPr lvl="1"/>
            <a:r>
              <a:rPr lang="en-US" altLang="zh-CN" sz="2400" dirty="0">
                <a:latin typeface="Arial"/>
                <a:cs typeface="Times New Roman" panose="02020603050405020304" pitchFamily="18" charset="0"/>
              </a:rPr>
              <a:t>Penalty is fixed.</a:t>
            </a:r>
          </a:p>
          <a:p>
            <a:pPr lvl="1"/>
            <a:r>
              <a:rPr lang="en-US" altLang="zh-CN" sz="2400" dirty="0">
                <a:latin typeface="Arial"/>
                <a:cs typeface="Times New Roman" panose="02020603050405020304" pitchFamily="18" charset="0"/>
              </a:rPr>
              <a:t>Can not be reduced by software.</a:t>
            </a: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Arial"/>
                <a:cs typeface="Times New Roman" panose="02020603050405020304" pitchFamily="18" charset="0"/>
              </a:rPr>
              <a:t>Implementation. 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 Note difference with data hazard stall</a:t>
            </a:r>
          </a:p>
          <a:p>
            <a:pPr lvl="1"/>
            <a:r>
              <a:rPr lang="en-US" altLang="zh-CN" dirty="0">
                <a:latin typeface="Arial"/>
                <a:cs typeface="Times New Roman" panose="02020603050405020304" pitchFamily="18" charset="0"/>
              </a:rPr>
              <a:t>Stop the later instruction: keep PC unchanged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Nop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IF/ID.IR     clear the wrong instruction fetched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Nop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  <a:sym typeface="Wingdings" panose="05000000000000000000" pitchFamily="2" charset="2"/>
              </a:rPr>
              <a:t> ID/EX.IR    push a bubble forward 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31436"/>
      </p:ext>
    </p:extLst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latin typeface="Arial"/>
                <a:ea typeface="宋体" panose="02010600030101010101" pitchFamily="2" charset="-122"/>
              </a:rPr>
              <a:t>Pipelined </a:t>
            </a:r>
            <a:r>
              <a:rPr lang="en-US" altLang="zh-CN" dirty="0" err="1">
                <a:latin typeface="Arial"/>
                <a:ea typeface="宋体" panose="02010600030101010101" pitchFamily="2" charset="-122"/>
              </a:rPr>
              <a:t>Datapath</a:t>
            </a:r>
            <a:r>
              <a:rPr lang="en-US" altLang="zh-CN" dirty="0">
                <a:latin typeface="Arial"/>
                <a:ea typeface="宋体" panose="02010600030101010101" pitchFamily="2" charset="-122"/>
              </a:rPr>
              <a:t> and Control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434608" y="5192699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49519"/>
              <a:gd name="adj4" fmla="val 186546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WB</a:t>
            </a:r>
            <a:endParaRPr lang="en-AU" altLang="zh-CN" sz="1400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481810" y="4250928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77940"/>
              <a:gd name="adj4" fmla="val 236148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Arial"/>
              </a:rPr>
              <a:t>MEM</a:t>
            </a:r>
            <a:endParaRPr lang="en-AU" altLang="zh-CN" sz="14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85866" y="5060142"/>
            <a:ext cx="1512887" cy="9255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/>
              </a:rPr>
              <a:t>Right-to-left flow leads to hazards</a:t>
            </a:r>
            <a:endParaRPr lang="en-AU" altLang="zh-CN" sz="1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115324"/>
            <a:ext cx="8712968" cy="529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858240"/>
      </p:ext>
    </p:extLst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38074" y="53975"/>
            <a:ext cx="9180512" cy="1071563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  <a:latin typeface="Arial"/>
              </a:rPr>
              <a:t>  </a:t>
            </a:r>
            <a:r>
              <a:rPr lang="en-US" altLang="zh-CN" sz="3600" dirty="0">
                <a:latin typeface="Arial"/>
              </a:rPr>
              <a:t>Stalls greatly hurt the performance 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95400" y="1125538"/>
            <a:ext cx="10729192" cy="44989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Problem: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With a 30% branch frequency and an ideal CPI of 1, how much the </a:t>
            </a:r>
            <a:r>
              <a:rPr lang="en-US" altLang="zh-CN" sz="2800" dirty="0" err="1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performace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 is by inserting stalls ?</a:t>
            </a:r>
          </a:p>
          <a:p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Answer: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CPI = 1+30%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8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  <a:sym typeface="Symbol" panose="05050102010706020507" pitchFamily="18" charset="2"/>
              </a:rPr>
              <a:t>３＝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1.9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this simple solution achieves only about </a:t>
            </a:r>
            <a:r>
              <a:rPr lang="en-US" altLang="zh-CN" sz="2800" b="1" dirty="0">
                <a:solidFill>
                  <a:srgbClr val="0000FF"/>
                </a:solidFill>
                <a:latin typeface="Arial"/>
                <a:cs typeface="Times New Roman" panose="02020603050405020304" pitchFamily="18" charset="0"/>
              </a:rPr>
              <a:t>half</a:t>
            </a:r>
            <a:r>
              <a:rPr lang="en-US" altLang="zh-CN" sz="2800" dirty="0">
                <a:latin typeface="Arial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of the ideal</a:t>
            </a:r>
            <a:r>
              <a:rPr lang="en-US" altLang="zh-CN" sz="2800" dirty="0">
                <a:latin typeface="Arial"/>
                <a:cs typeface="Times New Roman" panose="02020603050405020304" pitchFamily="18" charset="0"/>
              </a:rPr>
              <a:t> performance</a:t>
            </a:r>
            <a:r>
              <a:rPr lang="en-US" altLang="zh-CN" dirty="0">
                <a:latin typeface="Arial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723474"/>
      </p:ext>
    </p:extLst>
  </p:cSld>
  <p:clrMapOvr>
    <a:masterClrMapping/>
  </p:clrMapOvr>
  <p:transition spd="slow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37578"/>
            <a:ext cx="8929687" cy="9810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/>
              </a:rPr>
              <a:t>Always Stall Hurts the Not- taken case</a:t>
            </a:r>
          </a:p>
        </p:txBody>
      </p:sp>
      <p:sp>
        <p:nvSpPr>
          <p:cNvPr id="61443" name="Rectangle 10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2936875" y="2570163"/>
            <a:ext cx="31750" cy="23812"/>
            <a:chOff x="192" y="912"/>
            <a:chExt cx="5394" cy="3120"/>
          </a:xfrm>
        </p:grpSpPr>
        <p:pic>
          <p:nvPicPr>
            <p:cNvPr id="6144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5394" cy="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865" y="2059"/>
              <a:ext cx="324" cy="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/>
            <a:lstStyle>
              <a:lvl1pPr marL="342900" indent="-3429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" panose="030F0702030302020204" pitchFamily="66" charset="0"/>
                </a:rPr>
                <a:t>24</a:t>
              </a:r>
            </a:p>
          </p:txBody>
        </p:sp>
      </p:grpSp>
      <p:pic>
        <p:nvPicPr>
          <p:cNvPr id="6144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29740"/>
            <a:ext cx="8167439" cy="472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007768" y="2928487"/>
            <a:ext cx="790575" cy="6810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8698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86934"/>
            <a:ext cx="8929687" cy="83661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/>
              </a:rPr>
              <a:t>How about  assume Branch Not Taken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268760"/>
            <a:ext cx="8028384" cy="481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186326"/>
      </p:ext>
    </p:extLst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12526"/>
            <a:ext cx="8858250" cy="1071563"/>
          </a:xfrm>
        </p:spPr>
        <p:txBody>
          <a:bodyPr/>
          <a:lstStyle/>
          <a:p>
            <a:r>
              <a:rPr lang="en-US" altLang="zh-CN" dirty="0">
                <a:latin typeface="Arial"/>
              </a:rPr>
              <a:t>How to do with the branch taken ?</a:t>
            </a:r>
          </a:p>
        </p:txBody>
      </p:sp>
      <p:sp>
        <p:nvSpPr>
          <p:cNvPr id="64515" name="Text Box 4"/>
          <p:cNvSpPr>
            <a:spLocks noGrp="1" noChangeArrowheads="1"/>
          </p:cNvSpPr>
          <p:nvPr>
            <p:ph idx="1"/>
          </p:nvPr>
        </p:nvSpPr>
        <p:spPr bwMode="auto">
          <a:xfrm>
            <a:off x="2700338" y="2379663"/>
            <a:ext cx="539750" cy="379412"/>
          </a:xfrm>
          <a:solidFill>
            <a:schemeClr val="bg1"/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30F0702030302020204" pitchFamily="66" charset="0"/>
              </a:rPr>
              <a:t>24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68413"/>
            <a:ext cx="85629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880117"/>
      </p:ext>
    </p:extLst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750"/>
            <a:ext cx="8578850" cy="107081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  <a:ea typeface="宋体" panose="02010600030101010101" pitchFamily="2" charset="-122"/>
              </a:rPr>
              <a:t>Predict –not-taken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95400" y="1071563"/>
            <a:ext cx="10801200" cy="52562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Arial"/>
                <a:cs typeface="Times New Roman" panose="02020603050405020304" pitchFamily="18" charset="0"/>
              </a:rPr>
              <a:t>Hardware: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latin typeface="Arial"/>
                <a:cs typeface="Times New Roman" panose="02020603050405020304" pitchFamily="18" charset="0"/>
              </a:rPr>
              <a:t>Treat every branch as not taken (or as the formal instruction)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Arial"/>
                <a:cs typeface="Times New Roman" panose="02020603050405020304" pitchFamily="18" charset="0"/>
              </a:rPr>
              <a:t>When branch is not taken, the fetched instruction just continues to flow on.   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No stall</a:t>
            </a:r>
            <a:r>
              <a:rPr lang="en-US" altLang="zh-CN" sz="2000" dirty="0">
                <a:latin typeface="Arial"/>
                <a:cs typeface="Times New Roman" panose="02020603050405020304" pitchFamily="18" charset="0"/>
              </a:rPr>
              <a:t> at all.</a:t>
            </a:r>
          </a:p>
          <a:p>
            <a:pPr lvl="2"/>
            <a:r>
              <a:rPr lang="en-US" altLang="zh-CN" sz="2000" dirty="0">
                <a:latin typeface="Arial"/>
                <a:cs typeface="Times New Roman" panose="02020603050405020304" pitchFamily="18" charset="0"/>
              </a:rPr>
              <a:t>If the branch is taken, then restart the fetch at the branch target, which cause 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Arial"/>
                <a:cs typeface="Times New Roman" panose="02020603050405020304" pitchFamily="18" charset="0"/>
              </a:rPr>
              <a:t> stall.(</a:t>
            </a:r>
            <a:r>
              <a:rPr lang="en-US" altLang="zh-CN" sz="2000" dirty="0">
                <a:solidFill>
                  <a:srgbClr val="0000FF"/>
                </a:solidFill>
                <a:latin typeface="Arial"/>
                <a:cs typeface="Times New Roman" panose="02020603050405020304" pitchFamily="18" charset="0"/>
              </a:rPr>
              <a:t>should turn the fetched instruction into a no-op</a:t>
            </a:r>
            <a:r>
              <a:rPr lang="en-US" altLang="zh-CN" sz="2000" dirty="0">
                <a:latin typeface="Arial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>
                <a:latin typeface="Arial"/>
                <a:cs typeface="Times New Roman" panose="02020603050405020304" pitchFamily="18" charset="0"/>
              </a:rPr>
              <a:t>Perf = 1+ </a:t>
            </a:r>
            <a:r>
              <a:rPr lang="en-US" altLang="zh-CN" sz="2000" dirty="0" err="1">
                <a:latin typeface="Arial"/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latin typeface="Arial"/>
                <a:cs typeface="Times New Roman" panose="02020603050405020304" pitchFamily="18" charset="0"/>
              </a:rPr>
              <a:t>% ( not taken% 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* 0 </a:t>
            </a:r>
            <a:r>
              <a:rPr lang="en-US" altLang="zh-CN" sz="2000" dirty="0">
                <a:latin typeface="Arial"/>
                <a:cs typeface="Times New Roman" panose="02020603050405020304" pitchFamily="18" charset="0"/>
              </a:rPr>
              <a:t>+  take%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* 3 </a:t>
            </a:r>
            <a:r>
              <a:rPr lang="en-US" altLang="zh-CN" sz="2000" dirty="0">
                <a:latin typeface="Arial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200" dirty="0">
                <a:latin typeface="Arial"/>
                <a:cs typeface="Times New Roman" panose="02020603050405020304" pitchFamily="18" charset="0"/>
              </a:rPr>
              <a:t>Compiler:</a:t>
            </a:r>
          </a:p>
          <a:p>
            <a:pPr lvl="1"/>
            <a:r>
              <a:rPr lang="en-US" altLang="zh-CN" sz="2800" dirty="0">
                <a:latin typeface="Arial"/>
                <a:cs typeface="Times New Roman" panose="02020603050405020304" pitchFamily="18" charset="0"/>
              </a:rPr>
              <a:t>Can improve the performance by coding the most frequent case in the untaken path.</a:t>
            </a:r>
          </a:p>
        </p:txBody>
      </p:sp>
    </p:spTree>
    <p:extLst>
      <p:ext uri="{BB962C8B-B14F-4D97-AF65-F5344CB8AC3E}">
        <p14:creationId xmlns:p14="http://schemas.microsoft.com/office/powerpoint/2010/main" val="2364734762"/>
      </p:ext>
    </p:extLst>
  </p:cSld>
  <p:clrMapOvr>
    <a:masterClrMapping/>
  </p:clrMapOvr>
  <p:transition spd="slow"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</a:rPr>
              <a:t>Implementation of predict-not-taken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</a:rPr>
              <a:t>When the branch is not taken, run as the branch is an ALU.</a:t>
            </a:r>
          </a:p>
          <a:p>
            <a:endParaRPr lang="en-US" altLang="zh-CN" dirty="0"/>
          </a:p>
          <a:p>
            <a:r>
              <a:rPr lang="en-US" altLang="zh-CN" dirty="0">
                <a:latin typeface="Arial"/>
              </a:rPr>
              <a:t>When the branch is taken</a:t>
            </a:r>
            <a:r>
              <a:rPr lang="zh-CN" altLang="en-US" dirty="0">
                <a:latin typeface="Arial"/>
              </a:rPr>
              <a:t>， </a:t>
            </a:r>
            <a:r>
              <a:rPr lang="en-US" altLang="zh-CN" dirty="0">
                <a:latin typeface="Arial"/>
              </a:rPr>
              <a:t>then</a:t>
            </a:r>
          </a:p>
          <a:p>
            <a:pPr lvl="1"/>
            <a:r>
              <a:rPr lang="en-US" altLang="zh-CN" dirty="0">
                <a:latin typeface="Arial"/>
              </a:rPr>
              <a:t>Change the </a:t>
            </a:r>
            <a:r>
              <a:rPr lang="en-US" altLang="zh-CN" dirty="0">
                <a:solidFill>
                  <a:srgbClr val="FF0000"/>
                </a:solidFill>
                <a:latin typeface="Arial"/>
              </a:rPr>
              <a:t>PC to the branch target ( turn to the right direction)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/>
              </a:rPr>
              <a:t>Kill the wrong instructions </a:t>
            </a:r>
            <a:r>
              <a:rPr lang="en-US" altLang="zh-CN" dirty="0">
                <a:latin typeface="Arial"/>
              </a:rPr>
              <a:t>have been predicted to execute.</a:t>
            </a:r>
          </a:p>
          <a:p>
            <a:pPr lvl="2"/>
            <a:r>
              <a:rPr lang="en-US" altLang="zh-CN" dirty="0" err="1">
                <a:latin typeface="Arial"/>
              </a:rPr>
              <a:t>Nop</a:t>
            </a:r>
            <a:r>
              <a:rPr lang="en-US" altLang="zh-CN" dirty="0" err="1">
                <a:latin typeface="Arial"/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latin typeface="Arial"/>
              </a:rPr>
              <a:t>IF</a:t>
            </a:r>
            <a:r>
              <a:rPr lang="en-US" altLang="zh-CN" dirty="0">
                <a:latin typeface="Arial"/>
              </a:rPr>
              <a:t>/ID</a:t>
            </a:r>
          </a:p>
          <a:p>
            <a:pPr lvl="2"/>
            <a:r>
              <a:rPr lang="en-US" altLang="zh-CN" dirty="0" err="1">
                <a:latin typeface="Arial"/>
              </a:rPr>
              <a:t>Nop</a:t>
            </a:r>
            <a:r>
              <a:rPr lang="en-US" altLang="zh-CN" dirty="0" err="1">
                <a:latin typeface="Arial"/>
                <a:sym typeface="Wingdings" panose="05000000000000000000" pitchFamily="2" charset="2"/>
              </a:rPr>
              <a:t>ID</a:t>
            </a:r>
            <a:r>
              <a:rPr lang="en-US" altLang="zh-CN" dirty="0">
                <a:latin typeface="Arial"/>
                <a:sym typeface="Wingdings" panose="05000000000000000000" pitchFamily="2" charset="2"/>
              </a:rPr>
              <a:t>/EX</a:t>
            </a:r>
          </a:p>
          <a:p>
            <a:pPr lvl="2"/>
            <a:r>
              <a:rPr lang="en-US" altLang="zh-CN" dirty="0" err="1">
                <a:latin typeface="Arial"/>
                <a:sym typeface="Wingdings" panose="05000000000000000000" pitchFamily="2" charset="2"/>
              </a:rPr>
              <a:t>NopEX</a:t>
            </a:r>
            <a:r>
              <a:rPr lang="en-US" altLang="zh-CN" dirty="0">
                <a:latin typeface="Arial"/>
                <a:sym typeface="Wingdings" panose="05000000000000000000" pitchFamily="2" charset="2"/>
              </a:rPr>
              <a:t>/MEM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811741"/>
      </p:ext>
    </p:extLst>
  </p:cSld>
  <p:clrMapOvr>
    <a:masterClrMapping/>
  </p:clrMapOvr>
  <p:transition spd="slow"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288" y="0"/>
            <a:ext cx="9471025" cy="9080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/>
              </a:rPr>
              <a:t>Move the Branch Computation Forward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695700" y="1766888"/>
            <a:ext cx="9144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08242"/>
              </p:ext>
            </p:extLst>
          </p:nvPr>
        </p:nvGraphicFramePr>
        <p:xfrm>
          <a:off x="1919288" y="1340445"/>
          <a:ext cx="83820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800600" imgH="3324606" progId="Word.Picture.8">
                  <p:embed/>
                </p:oleObj>
              </mc:Choice>
              <mc:Fallback>
                <p:oleObj name="图片" r:id="rId2" imgW="4800600" imgH="332460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340445"/>
                        <a:ext cx="8382000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912395"/>
      </p:ext>
    </p:extLst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2235" y="0"/>
            <a:ext cx="7164288" cy="105251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Arial"/>
              </a:rPr>
              <a:t>Move the Branch Computation more Forward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1738313" y="1341438"/>
            <a:ext cx="8929687" cy="5183187"/>
            <a:chOff x="240" y="960"/>
            <a:chExt cx="5232" cy="2976"/>
          </a:xfrm>
        </p:grpSpPr>
        <p:pic>
          <p:nvPicPr>
            <p:cNvPr id="72708" name="Picture 4" descr="chap3_4-5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709" name="Group 5"/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72710" name="Text Box 6"/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store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11" name="Text Box 7"/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load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419579"/>
      </p:ext>
    </p:extLst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latin typeface="Arial"/>
                <a:ea typeface="宋体" panose="02010600030101010101" pitchFamily="2" charset="-122"/>
              </a:rPr>
              <a:t>Example: Branch Taken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8328248" y="6248973"/>
            <a:ext cx="3132832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>
                <a:latin typeface="Arial"/>
              </a:rPr>
              <a:t>Chapter 4 — The Processor — </a:t>
            </a:r>
            <a:fld id="{2528261A-937F-4AA2-8813-81FD4F93AFA5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zh-CN" sz="1400" dirty="0"/>
          </a:p>
        </p:txBody>
      </p:sp>
      <p:pic>
        <p:nvPicPr>
          <p:cNvPr id="5" name="图片 4" descr="f4.60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154114"/>
            <a:ext cx="9145016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4295800" y="2780928"/>
            <a:ext cx="720080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339916" y="3501008"/>
            <a:ext cx="720080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155414"/>
      </p:ext>
    </p:extLst>
  </p:cSld>
  <p:clrMapOvr>
    <a:masterClrMapping/>
  </p:clrMapOvr>
  <p:transition spd="slow">
    <p:pull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latin typeface="Arial"/>
                <a:ea typeface="宋体" panose="02010600030101010101" pitchFamily="2" charset="-122"/>
              </a:rPr>
              <a:t>Example: Branch Taken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8147744" y="6356351"/>
            <a:ext cx="3276848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>
                <a:latin typeface="Arial"/>
              </a:rPr>
              <a:t>Chapter 4 — The Processor — </a:t>
            </a:r>
            <a:fld id="{140C52AB-2DC2-48E7-9AF5-8EDEAF48BFB7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zh-CN" sz="1400" dirty="0"/>
          </a:p>
        </p:txBody>
      </p:sp>
      <p:pic>
        <p:nvPicPr>
          <p:cNvPr id="5" name="图片 4" descr="f4.60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235334"/>
            <a:ext cx="813593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4007768" y="1018104"/>
            <a:ext cx="1224136" cy="5386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87688" y="2924944"/>
            <a:ext cx="360040" cy="21602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9480376" y="1556792"/>
            <a:ext cx="2880320" cy="122587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Arial"/>
              </a:rPr>
              <a:t>What’s the possible problem ?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60369"/>
      </p:ext>
    </p:extLst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/>
                <a:ea typeface="宋体" panose="02010600030101010101" pitchFamily="2" charset="-122"/>
              </a:rPr>
              <a:t>Five stage pipeline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125538"/>
            <a:ext cx="9649072" cy="130651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  <a:ea typeface="宋体" panose="02010600030101010101" pitchFamily="2" charset="-122"/>
              </a:rPr>
              <a:t>Need registers (or latch) between stages</a:t>
            </a:r>
          </a:p>
          <a:p>
            <a:pPr lvl="1" eaLnBrk="1" hangingPunct="1"/>
            <a:r>
              <a:rPr lang="en-US" altLang="zh-CN" dirty="0">
                <a:latin typeface="Arial"/>
                <a:ea typeface="宋体" panose="02010600030101010101" pitchFamily="2" charset="-122"/>
              </a:rPr>
              <a:t>To hold information produced in previous cycle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27" y="2432050"/>
            <a:ext cx="7986713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34482"/>
      </p:ext>
    </p:extLst>
  </p:cSld>
  <p:clrMapOvr>
    <a:masterClrMapping/>
  </p:clrMapOvr>
  <p:transition spd="slow"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  <a:ea typeface="宋体" panose="02010600030101010101" pitchFamily="2" charset="-122"/>
              </a:rPr>
              <a:t>Data Hazards for Branches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  <a:ea typeface="宋体" panose="02010600030101010101" pitchFamily="2" charset="-122"/>
              </a:rPr>
              <a:t>If a comparison register is a destination of preceding ALU instruction or 2</a:t>
            </a:r>
            <a:r>
              <a:rPr lang="en-US" altLang="zh-CN" baseline="30000">
                <a:latin typeface="Arial"/>
                <a:ea typeface="宋体" panose="02010600030101010101" pitchFamily="2" charset="-122"/>
              </a:rPr>
              <a:t>nd</a:t>
            </a:r>
            <a:r>
              <a:rPr lang="en-US" altLang="zh-CN">
                <a:latin typeface="Arial"/>
                <a:ea typeface="宋体" panose="02010600030101010101" pitchFamily="2" charset="-122"/>
              </a:rPr>
              <a:t> preceding load instruction</a:t>
            </a:r>
          </a:p>
          <a:p>
            <a:pPr lvl="1" eaLnBrk="1" hangingPunct="1"/>
            <a:r>
              <a:rPr lang="en-US" altLang="zh-CN">
                <a:latin typeface="Arial"/>
                <a:ea typeface="宋体" panose="02010600030101010101" pitchFamily="2" charset="-122"/>
              </a:rPr>
              <a:t>Need 1 stall cycle</a:t>
            </a:r>
          </a:p>
        </p:txBody>
      </p:sp>
      <p:sp>
        <p:nvSpPr>
          <p:cNvPr id="181250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8359532" y="6224590"/>
            <a:ext cx="306505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>
                <a:latin typeface="Arial"/>
              </a:rPr>
              <a:t>Chapter 4 — The Processor — </a:t>
            </a:r>
            <a:fld id="{E4E76841-2F7C-47D5-8F21-E383F2D46990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zh-CN" sz="1400" dirty="0"/>
          </a:p>
        </p:txBody>
      </p:sp>
      <p:sp>
        <p:nvSpPr>
          <p:cNvPr id="181253" name="Rectangle 4"/>
          <p:cNvSpPr>
            <a:spLocks noChangeArrowheads="1"/>
          </p:cNvSpPr>
          <p:nvPr/>
        </p:nvSpPr>
        <p:spPr bwMode="auto">
          <a:xfrm>
            <a:off x="2279650" y="4662487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1254" name="Group 5"/>
          <p:cNvGrpSpPr>
            <a:grpSpLocks/>
          </p:cNvGrpSpPr>
          <p:nvPr/>
        </p:nvGrpSpPr>
        <p:grpSpPr bwMode="auto">
          <a:xfrm>
            <a:off x="4656139" y="3429000"/>
            <a:ext cx="3024187" cy="504825"/>
            <a:chOff x="2018" y="2341"/>
            <a:chExt cx="1905" cy="318"/>
          </a:xfrm>
        </p:grpSpPr>
        <p:sp>
          <p:nvSpPr>
            <p:cNvPr id="181287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IF</a:t>
              </a:r>
              <a:endParaRPr lang="en-AU" altLang="zh-CN" sz="1400"/>
            </a:p>
          </p:txBody>
        </p:sp>
        <p:sp>
          <p:nvSpPr>
            <p:cNvPr id="181288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ID</a:t>
              </a:r>
              <a:endParaRPr lang="en-AU" altLang="zh-CN" sz="1400"/>
            </a:p>
          </p:txBody>
        </p:sp>
        <p:sp>
          <p:nvSpPr>
            <p:cNvPr id="181289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EX</a:t>
              </a:r>
              <a:endParaRPr lang="en-AU" altLang="zh-CN" sz="1400"/>
            </a:p>
          </p:txBody>
        </p:sp>
        <p:sp>
          <p:nvSpPr>
            <p:cNvPr id="181290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MEM</a:t>
              </a:r>
              <a:endParaRPr lang="en-AU" altLang="zh-CN" sz="1400"/>
            </a:p>
          </p:txBody>
        </p:sp>
        <p:sp>
          <p:nvSpPr>
            <p:cNvPr id="181291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WB</a:t>
              </a:r>
              <a:endParaRPr lang="en-AU" altLang="zh-CN" sz="1400"/>
            </a:p>
          </p:txBody>
        </p:sp>
        <p:sp>
          <p:nvSpPr>
            <p:cNvPr id="181292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3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4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5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81255" name="Group 15"/>
          <p:cNvGrpSpPr>
            <a:grpSpLocks/>
          </p:cNvGrpSpPr>
          <p:nvPr/>
        </p:nvGrpSpPr>
        <p:grpSpPr bwMode="auto">
          <a:xfrm>
            <a:off x="5303839" y="4005263"/>
            <a:ext cx="3024187" cy="504825"/>
            <a:chOff x="2018" y="2341"/>
            <a:chExt cx="1905" cy="318"/>
          </a:xfrm>
        </p:grpSpPr>
        <p:sp>
          <p:nvSpPr>
            <p:cNvPr id="181278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IF</a:t>
              </a:r>
              <a:endParaRPr lang="en-AU" altLang="zh-CN" sz="1400"/>
            </a:p>
          </p:txBody>
        </p:sp>
        <p:sp>
          <p:nvSpPr>
            <p:cNvPr id="181279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ID</a:t>
              </a:r>
              <a:endParaRPr lang="en-AU" altLang="zh-CN" sz="1400"/>
            </a:p>
          </p:txBody>
        </p:sp>
        <p:sp>
          <p:nvSpPr>
            <p:cNvPr id="181280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EX</a:t>
              </a:r>
              <a:endParaRPr lang="en-AU" altLang="zh-CN" sz="1400"/>
            </a:p>
          </p:txBody>
        </p:sp>
        <p:sp>
          <p:nvSpPr>
            <p:cNvPr id="181281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MEM</a:t>
              </a:r>
              <a:endParaRPr lang="en-AU" altLang="zh-CN" sz="1400"/>
            </a:p>
          </p:txBody>
        </p:sp>
        <p:sp>
          <p:nvSpPr>
            <p:cNvPr id="181282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WB</a:t>
              </a:r>
              <a:endParaRPr lang="en-AU" altLang="zh-CN" sz="1400"/>
            </a:p>
          </p:txBody>
        </p:sp>
        <p:sp>
          <p:nvSpPr>
            <p:cNvPr id="181283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4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5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6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1256" name="Rectangle 25"/>
          <p:cNvSpPr>
            <a:spLocks noChangeArrowheads="1"/>
          </p:cNvSpPr>
          <p:nvPr/>
        </p:nvSpPr>
        <p:spPr bwMode="auto">
          <a:xfrm>
            <a:off x="59515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IF</a:t>
            </a:r>
            <a:endParaRPr lang="en-AU" altLang="zh-CN" sz="1400"/>
          </a:p>
        </p:txBody>
      </p:sp>
      <p:sp>
        <p:nvSpPr>
          <p:cNvPr id="181257" name="Rectangle 26"/>
          <p:cNvSpPr>
            <a:spLocks noChangeArrowheads="1"/>
          </p:cNvSpPr>
          <p:nvPr/>
        </p:nvSpPr>
        <p:spPr bwMode="auto">
          <a:xfrm>
            <a:off x="65992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ID</a:t>
            </a:r>
            <a:endParaRPr lang="en-AU" altLang="zh-CN" sz="1400"/>
          </a:p>
        </p:txBody>
      </p:sp>
      <p:sp>
        <p:nvSpPr>
          <p:cNvPr id="181258" name="Rectangle 27"/>
          <p:cNvSpPr>
            <a:spLocks noChangeArrowheads="1"/>
          </p:cNvSpPr>
          <p:nvPr/>
        </p:nvSpPr>
        <p:spPr bwMode="auto">
          <a:xfrm>
            <a:off x="64563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59" name="Rectangle 28"/>
          <p:cNvSpPr>
            <a:spLocks noChangeArrowheads="1"/>
          </p:cNvSpPr>
          <p:nvPr/>
        </p:nvSpPr>
        <p:spPr bwMode="auto">
          <a:xfrm>
            <a:off x="71040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0" name="Rectangle 29"/>
          <p:cNvSpPr>
            <a:spLocks noChangeArrowheads="1"/>
          </p:cNvSpPr>
          <p:nvPr/>
        </p:nvSpPr>
        <p:spPr bwMode="auto">
          <a:xfrm>
            <a:off x="77517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1" name="Rectangle 30"/>
          <p:cNvSpPr>
            <a:spLocks noChangeArrowheads="1"/>
          </p:cNvSpPr>
          <p:nvPr/>
        </p:nvSpPr>
        <p:spPr bwMode="auto">
          <a:xfrm>
            <a:off x="83994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2" name="Rectangle 31"/>
          <p:cNvSpPr>
            <a:spLocks noChangeArrowheads="1"/>
          </p:cNvSpPr>
          <p:nvPr/>
        </p:nvSpPr>
        <p:spPr bwMode="auto">
          <a:xfrm>
            <a:off x="7248525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ID</a:t>
            </a:r>
            <a:endParaRPr lang="en-AU" altLang="zh-CN" sz="1400"/>
          </a:p>
        </p:txBody>
      </p:sp>
      <p:sp>
        <p:nvSpPr>
          <p:cNvPr id="181263" name="Rectangle 32"/>
          <p:cNvSpPr>
            <a:spLocks noChangeArrowheads="1"/>
          </p:cNvSpPr>
          <p:nvPr/>
        </p:nvSpPr>
        <p:spPr bwMode="auto">
          <a:xfrm>
            <a:off x="78978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EX</a:t>
            </a:r>
            <a:endParaRPr lang="en-AU" altLang="zh-CN" sz="1400"/>
          </a:p>
        </p:txBody>
      </p:sp>
      <p:sp>
        <p:nvSpPr>
          <p:cNvPr id="181264" name="Rectangle 33"/>
          <p:cNvSpPr>
            <a:spLocks noChangeArrowheads="1"/>
          </p:cNvSpPr>
          <p:nvPr/>
        </p:nvSpPr>
        <p:spPr bwMode="auto">
          <a:xfrm>
            <a:off x="85455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MEM</a:t>
            </a:r>
            <a:endParaRPr lang="en-AU" altLang="zh-CN" sz="1400"/>
          </a:p>
        </p:txBody>
      </p:sp>
      <p:sp>
        <p:nvSpPr>
          <p:cNvPr id="181265" name="Rectangle 34"/>
          <p:cNvSpPr>
            <a:spLocks noChangeArrowheads="1"/>
          </p:cNvSpPr>
          <p:nvPr/>
        </p:nvSpPr>
        <p:spPr bwMode="auto">
          <a:xfrm>
            <a:off x="91932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WB</a:t>
            </a:r>
            <a:endParaRPr lang="en-AU" altLang="zh-CN" sz="1400"/>
          </a:p>
        </p:txBody>
      </p:sp>
      <p:sp>
        <p:nvSpPr>
          <p:cNvPr id="181266" name="Rectangle 35"/>
          <p:cNvSpPr>
            <a:spLocks noChangeArrowheads="1"/>
          </p:cNvSpPr>
          <p:nvPr/>
        </p:nvSpPr>
        <p:spPr bwMode="auto">
          <a:xfrm>
            <a:off x="71056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7" name="Rectangle 36"/>
          <p:cNvSpPr>
            <a:spLocks noChangeArrowheads="1"/>
          </p:cNvSpPr>
          <p:nvPr/>
        </p:nvSpPr>
        <p:spPr bwMode="auto">
          <a:xfrm>
            <a:off x="77533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8" name="Rectangle 37"/>
          <p:cNvSpPr>
            <a:spLocks noChangeArrowheads="1"/>
          </p:cNvSpPr>
          <p:nvPr/>
        </p:nvSpPr>
        <p:spPr bwMode="auto">
          <a:xfrm>
            <a:off x="84010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9" name="Rectangle 38"/>
          <p:cNvSpPr>
            <a:spLocks noChangeArrowheads="1"/>
          </p:cNvSpPr>
          <p:nvPr/>
        </p:nvSpPr>
        <p:spPr bwMode="auto">
          <a:xfrm>
            <a:off x="90487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70" name="Rectangle 39"/>
          <p:cNvSpPr>
            <a:spLocks noChangeArrowheads="1"/>
          </p:cNvSpPr>
          <p:nvPr/>
        </p:nvSpPr>
        <p:spPr bwMode="auto">
          <a:xfrm>
            <a:off x="2279651" y="4086224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x4</a:t>
            </a:r>
            <a:r>
              <a:rPr lang="en-US" altLang="zh-CN" sz="1800">
                <a:latin typeface="Arial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1" name="Rectangle 40"/>
          <p:cNvSpPr>
            <a:spLocks noChangeArrowheads="1"/>
          </p:cNvSpPr>
          <p:nvPr/>
        </p:nvSpPr>
        <p:spPr bwMode="auto">
          <a:xfrm>
            <a:off x="2279651" y="3509963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x1</a:t>
            </a:r>
            <a:r>
              <a:rPr lang="en-US" altLang="zh-CN" sz="1800">
                <a:latin typeface="Arial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2" name="Rectangle 41"/>
          <p:cNvSpPr>
            <a:spLocks noChangeArrowheads="1"/>
          </p:cNvSpPr>
          <p:nvPr/>
        </p:nvSpPr>
        <p:spPr bwMode="auto">
          <a:xfrm>
            <a:off x="2279651" y="5238749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x1</a:t>
            </a:r>
            <a:r>
              <a:rPr lang="en-US" altLang="zh-CN" sz="1800">
                <a:latin typeface="Arial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x4</a:t>
            </a:r>
            <a:r>
              <a:rPr lang="en-US" altLang="zh-CN" sz="1800">
                <a:latin typeface="Arial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3" name="Line 42"/>
          <p:cNvSpPr>
            <a:spLocks noChangeShapeType="1"/>
          </p:cNvSpPr>
          <p:nvPr/>
        </p:nvSpPr>
        <p:spPr bwMode="auto">
          <a:xfrm>
            <a:off x="7175500" y="3644899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4" name="Line 43"/>
          <p:cNvSpPr>
            <a:spLocks noChangeShapeType="1"/>
          </p:cNvSpPr>
          <p:nvPr/>
        </p:nvSpPr>
        <p:spPr bwMode="auto">
          <a:xfrm>
            <a:off x="7175500" y="4221162"/>
            <a:ext cx="433388" cy="12239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AutoShape 44"/>
          <p:cNvSpPr>
            <a:spLocks noChangeArrowheads="1"/>
          </p:cNvSpPr>
          <p:nvPr/>
        </p:nvSpPr>
        <p:spPr bwMode="auto">
          <a:xfrm>
            <a:off x="7248526" y="4724399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6" name="AutoShape 45"/>
          <p:cNvSpPr>
            <a:spLocks noChangeArrowheads="1"/>
          </p:cNvSpPr>
          <p:nvPr/>
        </p:nvSpPr>
        <p:spPr bwMode="auto">
          <a:xfrm>
            <a:off x="78962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7" name="AutoShape 46"/>
          <p:cNvSpPr>
            <a:spLocks noChangeArrowheads="1"/>
          </p:cNvSpPr>
          <p:nvPr/>
        </p:nvSpPr>
        <p:spPr bwMode="auto">
          <a:xfrm>
            <a:off x="85439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567462209"/>
      </p:ext>
    </p:extLst>
  </p:cSld>
  <p:clrMapOvr>
    <a:masterClrMapping/>
  </p:clrMapOvr>
  <p:transition spd="slow">
    <p:pull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  <a:ea typeface="宋体" panose="02010600030101010101" pitchFamily="2" charset="-122"/>
              </a:rPr>
              <a:t>Data Hazards for Branches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1673226" y="1138335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  <a:ea typeface="宋体" panose="02010600030101010101" pitchFamily="2" charset="-122"/>
              </a:rPr>
              <a:t>If a comparison register is a destination of immediately preceding load instruction</a:t>
            </a:r>
          </a:p>
          <a:p>
            <a:pPr lvl="1" eaLnBrk="1" hangingPunct="1"/>
            <a:r>
              <a:rPr lang="en-US" altLang="zh-CN" dirty="0">
                <a:latin typeface="Arial"/>
                <a:ea typeface="宋体" panose="02010600030101010101" pitchFamily="2" charset="-122"/>
              </a:rPr>
              <a:t>Need 2 stall cycles</a:t>
            </a:r>
          </a:p>
        </p:txBody>
      </p:sp>
      <p:sp>
        <p:nvSpPr>
          <p:cNvPr id="183298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8470900" y="6224590"/>
            <a:ext cx="3097707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>
                <a:latin typeface="Arial"/>
              </a:rPr>
              <a:t>Chapter 4 — The Processor — </a:t>
            </a:r>
            <a:fld id="{43F7755F-AE7D-4057-98CE-91D3A51270C6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zh-CN" sz="1400" dirty="0"/>
          </a:p>
        </p:txBody>
      </p:sp>
      <p:sp>
        <p:nvSpPr>
          <p:cNvPr id="183301" name="Rectangle 4"/>
          <p:cNvSpPr>
            <a:spLocks noChangeArrowheads="1"/>
          </p:cNvSpPr>
          <p:nvPr/>
        </p:nvSpPr>
        <p:spPr bwMode="auto">
          <a:xfrm>
            <a:off x="2279650" y="4374455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3302" name="Group 5"/>
          <p:cNvGrpSpPr>
            <a:grpSpLocks/>
          </p:cNvGrpSpPr>
          <p:nvPr/>
        </p:nvGrpSpPr>
        <p:grpSpPr bwMode="auto">
          <a:xfrm>
            <a:off x="4656139" y="3140968"/>
            <a:ext cx="3024187" cy="504825"/>
            <a:chOff x="2018" y="2341"/>
            <a:chExt cx="1905" cy="318"/>
          </a:xfrm>
        </p:grpSpPr>
        <p:sp>
          <p:nvSpPr>
            <p:cNvPr id="183332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IF</a:t>
              </a:r>
              <a:endParaRPr lang="en-AU" altLang="zh-CN" sz="1400"/>
            </a:p>
          </p:txBody>
        </p:sp>
        <p:sp>
          <p:nvSpPr>
            <p:cNvPr id="183333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ID</a:t>
              </a:r>
              <a:endParaRPr lang="en-AU" altLang="zh-CN" sz="1400"/>
            </a:p>
          </p:txBody>
        </p:sp>
        <p:sp>
          <p:nvSpPr>
            <p:cNvPr id="183334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EX</a:t>
              </a:r>
              <a:endParaRPr lang="en-AU" altLang="zh-CN" sz="1400"/>
            </a:p>
          </p:txBody>
        </p:sp>
        <p:sp>
          <p:nvSpPr>
            <p:cNvPr id="183335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MEM</a:t>
              </a:r>
              <a:endParaRPr lang="en-AU" altLang="zh-CN" sz="1400"/>
            </a:p>
          </p:txBody>
        </p:sp>
        <p:sp>
          <p:nvSpPr>
            <p:cNvPr id="183336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/>
                </a:rPr>
                <a:t>WB</a:t>
              </a:r>
              <a:endParaRPr lang="en-AU" altLang="zh-CN" sz="1400"/>
            </a:p>
          </p:txBody>
        </p:sp>
        <p:sp>
          <p:nvSpPr>
            <p:cNvPr id="183337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8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9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40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3303" name="Rectangle 15"/>
          <p:cNvSpPr>
            <a:spLocks noChangeArrowheads="1"/>
          </p:cNvSpPr>
          <p:nvPr/>
        </p:nvSpPr>
        <p:spPr bwMode="auto">
          <a:xfrm>
            <a:off x="53038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IF</a:t>
            </a:r>
            <a:endParaRPr lang="en-AU" altLang="zh-CN" sz="1400"/>
          </a:p>
        </p:txBody>
      </p:sp>
      <p:sp>
        <p:nvSpPr>
          <p:cNvPr id="183304" name="Rectangle 16"/>
          <p:cNvSpPr>
            <a:spLocks noChangeArrowheads="1"/>
          </p:cNvSpPr>
          <p:nvPr/>
        </p:nvSpPr>
        <p:spPr bwMode="auto">
          <a:xfrm>
            <a:off x="59515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ID</a:t>
            </a:r>
            <a:endParaRPr lang="en-AU" altLang="zh-CN" sz="1400"/>
          </a:p>
        </p:txBody>
      </p:sp>
      <p:sp>
        <p:nvSpPr>
          <p:cNvPr id="183305" name="Rectangle 17"/>
          <p:cNvSpPr>
            <a:spLocks noChangeArrowheads="1"/>
          </p:cNvSpPr>
          <p:nvPr/>
        </p:nvSpPr>
        <p:spPr bwMode="auto">
          <a:xfrm>
            <a:off x="58086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6" name="Rectangle 18"/>
          <p:cNvSpPr>
            <a:spLocks noChangeArrowheads="1"/>
          </p:cNvSpPr>
          <p:nvPr/>
        </p:nvSpPr>
        <p:spPr bwMode="auto">
          <a:xfrm>
            <a:off x="64563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7" name="Rectangle 19"/>
          <p:cNvSpPr>
            <a:spLocks noChangeArrowheads="1"/>
          </p:cNvSpPr>
          <p:nvPr/>
        </p:nvSpPr>
        <p:spPr bwMode="auto">
          <a:xfrm>
            <a:off x="71040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8" name="Rectangle 20"/>
          <p:cNvSpPr>
            <a:spLocks noChangeArrowheads="1"/>
          </p:cNvSpPr>
          <p:nvPr/>
        </p:nvSpPr>
        <p:spPr bwMode="auto">
          <a:xfrm>
            <a:off x="77517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9" name="Rectangle 21"/>
          <p:cNvSpPr>
            <a:spLocks noChangeArrowheads="1"/>
          </p:cNvSpPr>
          <p:nvPr/>
        </p:nvSpPr>
        <p:spPr bwMode="auto">
          <a:xfrm>
            <a:off x="6599238" y="4364930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ID</a:t>
            </a:r>
            <a:endParaRPr lang="en-AU" altLang="zh-CN" sz="1400"/>
          </a:p>
        </p:txBody>
      </p:sp>
      <p:sp>
        <p:nvSpPr>
          <p:cNvPr id="183310" name="Rectangle 22"/>
          <p:cNvSpPr>
            <a:spLocks noChangeArrowheads="1"/>
          </p:cNvSpPr>
          <p:nvPr/>
        </p:nvSpPr>
        <p:spPr bwMode="auto">
          <a:xfrm>
            <a:off x="64563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1" name="Rectangle 23"/>
          <p:cNvSpPr>
            <a:spLocks noChangeArrowheads="1"/>
          </p:cNvSpPr>
          <p:nvPr/>
        </p:nvSpPr>
        <p:spPr bwMode="auto">
          <a:xfrm>
            <a:off x="71040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2" name="Rectangle 24"/>
          <p:cNvSpPr>
            <a:spLocks noChangeArrowheads="1"/>
          </p:cNvSpPr>
          <p:nvPr/>
        </p:nvSpPr>
        <p:spPr bwMode="auto">
          <a:xfrm>
            <a:off x="77517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3" name="Rectangle 25"/>
          <p:cNvSpPr>
            <a:spLocks noChangeArrowheads="1"/>
          </p:cNvSpPr>
          <p:nvPr/>
        </p:nvSpPr>
        <p:spPr bwMode="auto">
          <a:xfrm>
            <a:off x="83994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4" name="Rectangle 26"/>
          <p:cNvSpPr>
            <a:spLocks noChangeArrowheads="1"/>
          </p:cNvSpPr>
          <p:nvPr/>
        </p:nvSpPr>
        <p:spPr bwMode="auto">
          <a:xfrm>
            <a:off x="7248525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ID</a:t>
            </a:r>
            <a:endParaRPr lang="en-AU" altLang="zh-CN" sz="1400"/>
          </a:p>
        </p:txBody>
      </p:sp>
      <p:sp>
        <p:nvSpPr>
          <p:cNvPr id="183315" name="Rectangle 27"/>
          <p:cNvSpPr>
            <a:spLocks noChangeArrowheads="1"/>
          </p:cNvSpPr>
          <p:nvPr/>
        </p:nvSpPr>
        <p:spPr bwMode="auto">
          <a:xfrm>
            <a:off x="78978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EX</a:t>
            </a:r>
            <a:endParaRPr lang="en-AU" altLang="zh-CN" sz="1400"/>
          </a:p>
        </p:txBody>
      </p:sp>
      <p:sp>
        <p:nvSpPr>
          <p:cNvPr id="183316" name="Rectangle 28"/>
          <p:cNvSpPr>
            <a:spLocks noChangeArrowheads="1"/>
          </p:cNvSpPr>
          <p:nvPr/>
        </p:nvSpPr>
        <p:spPr bwMode="auto">
          <a:xfrm>
            <a:off x="85455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MEM</a:t>
            </a:r>
            <a:endParaRPr lang="en-AU" altLang="zh-CN" sz="1400"/>
          </a:p>
        </p:txBody>
      </p:sp>
      <p:sp>
        <p:nvSpPr>
          <p:cNvPr id="183317" name="Rectangle 29"/>
          <p:cNvSpPr>
            <a:spLocks noChangeArrowheads="1"/>
          </p:cNvSpPr>
          <p:nvPr/>
        </p:nvSpPr>
        <p:spPr bwMode="auto">
          <a:xfrm>
            <a:off x="91932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/>
              </a:rPr>
              <a:t>WB</a:t>
            </a:r>
            <a:endParaRPr lang="en-AU" altLang="zh-CN" sz="1400"/>
          </a:p>
        </p:txBody>
      </p:sp>
      <p:sp>
        <p:nvSpPr>
          <p:cNvPr id="183318" name="Rectangle 30"/>
          <p:cNvSpPr>
            <a:spLocks noChangeArrowheads="1"/>
          </p:cNvSpPr>
          <p:nvPr/>
        </p:nvSpPr>
        <p:spPr bwMode="auto">
          <a:xfrm>
            <a:off x="71056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9" name="Rectangle 31"/>
          <p:cNvSpPr>
            <a:spLocks noChangeArrowheads="1"/>
          </p:cNvSpPr>
          <p:nvPr/>
        </p:nvSpPr>
        <p:spPr bwMode="auto">
          <a:xfrm>
            <a:off x="77533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0" name="Rectangle 32"/>
          <p:cNvSpPr>
            <a:spLocks noChangeArrowheads="1"/>
          </p:cNvSpPr>
          <p:nvPr/>
        </p:nvSpPr>
        <p:spPr bwMode="auto">
          <a:xfrm>
            <a:off x="84010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1" name="Rectangle 33"/>
          <p:cNvSpPr>
            <a:spLocks noChangeArrowheads="1"/>
          </p:cNvSpPr>
          <p:nvPr/>
        </p:nvSpPr>
        <p:spPr bwMode="auto">
          <a:xfrm>
            <a:off x="90487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2" name="Rectangle 34"/>
          <p:cNvSpPr>
            <a:spLocks noChangeArrowheads="1"/>
          </p:cNvSpPr>
          <p:nvPr/>
        </p:nvSpPr>
        <p:spPr bwMode="auto">
          <a:xfrm>
            <a:off x="2279650" y="3798193"/>
            <a:ext cx="170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stalled</a:t>
            </a:r>
            <a:endParaRPr lang="en-AU" altLang="zh-CN" sz="1800">
              <a:solidFill>
                <a:schemeClr val="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183323" name="Rectangle 35"/>
          <p:cNvSpPr>
            <a:spLocks noChangeArrowheads="1"/>
          </p:cNvSpPr>
          <p:nvPr/>
        </p:nvSpPr>
        <p:spPr bwMode="auto">
          <a:xfrm>
            <a:off x="2279651" y="3221931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x1</a:t>
            </a:r>
            <a:r>
              <a:rPr lang="en-US" altLang="zh-CN" sz="1800">
                <a:latin typeface="Arial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4" name="Rectangle 36"/>
          <p:cNvSpPr>
            <a:spLocks noChangeArrowheads="1"/>
          </p:cNvSpPr>
          <p:nvPr/>
        </p:nvSpPr>
        <p:spPr bwMode="auto">
          <a:xfrm>
            <a:off x="2279651" y="4950717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x1</a:t>
            </a:r>
            <a:r>
              <a:rPr lang="en-US" altLang="zh-CN" sz="1800">
                <a:latin typeface="Arial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Arial" panose="020B0609040504020204" pitchFamily="49" charset="0"/>
              </a:rPr>
              <a:t>x0</a:t>
            </a:r>
            <a:r>
              <a:rPr lang="en-US" altLang="zh-CN" sz="1800">
                <a:latin typeface="Arial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5" name="Line 37"/>
          <p:cNvSpPr>
            <a:spLocks noChangeShapeType="1"/>
          </p:cNvSpPr>
          <p:nvPr/>
        </p:nvSpPr>
        <p:spPr bwMode="auto">
          <a:xfrm>
            <a:off x="7175500" y="3356867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26" name="AutoShape 38"/>
          <p:cNvSpPr>
            <a:spLocks noChangeArrowheads="1"/>
          </p:cNvSpPr>
          <p:nvPr/>
        </p:nvSpPr>
        <p:spPr bwMode="auto">
          <a:xfrm>
            <a:off x="7248526" y="4436367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7" name="AutoShape 39"/>
          <p:cNvSpPr>
            <a:spLocks noChangeArrowheads="1"/>
          </p:cNvSpPr>
          <p:nvPr/>
        </p:nvSpPr>
        <p:spPr bwMode="auto">
          <a:xfrm>
            <a:off x="78962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8" name="AutoShape 40"/>
          <p:cNvSpPr>
            <a:spLocks noChangeArrowheads="1"/>
          </p:cNvSpPr>
          <p:nvPr/>
        </p:nvSpPr>
        <p:spPr bwMode="auto">
          <a:xfrm>
            <a:off x="85439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9" name="AutoShape 41"/>
          <p:cNvSpPr>
            <a:spLocks noChangeArrowheads="1"/>
          </p:cNvSpPr>
          <p:nvPr/>
        </p:nvSpPr>
        <p:spPr bwMode="auto">
          <a:xfrm>
            <a:off x="6600826" y="3860106"/>
            <a:ext cx="360363" cy="287337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0" name="AutoShape 42"/>
          <p:cNvSpPr>
            <a:spLocks noChangeArrowheads="1"/>
          </p:cNvSpPr>
          <p:nvPr/>
        </p:nvSpPr>
        <p:spPr bwMode="auto">
          <a:xfrm>
            <a:off x="72485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1" name="AutoShape 43"/>
          <p:cNvSpPr>
            <a:spLocks noChangeArrowheads="1"/>
          </p:cNvSpPr>
          <p:nvPr/>
        </p:nvSpPr>
        <p:spPr bwMode="auto">
          <a:xfrm>
            <a:off x="78962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2045084030"/>
      </p:ext>
    </p:extLst>
  </p:cSld>
  <p:clrMapOvr>
    <a:masterClrMapping/>
  </p:clrMapOvr>
  <p:transition spd="slow"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/>
              </a:rPr>
              <a:t>Can the stalls on the previous page be reduced 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258" y="1047106"/>
            <a:ext cx="3169278" cy="4795837"/>
          </a:xfrm>
        </p:spPr>
        <p:txBody>
          <a:bodyPr/>
          <a:lstStyle/>
          <a:p>
            <a:r>
              <a:rPr lang="en-US" altLang="zh-CN" sz="2400" dirty="0">
                <a:latin typeface="Arial"/>
              </a:rPr>
              <a:t>Yes.  Move the </a:t>
            </a:r>
            <a:r>
              <a:rPr lang="en-US" altLang="zh-CN" sz="2400" dirty="0">
                <a:solidFill>
                  <a:srgbClr val="FF0000"/>
                </a:solidFill>
                <a:latin typeface="Arial"/>
              </a:rPr>
              <a:t>forwarding path from EX stage to ID stage</a:t>
            </a:r>
            <a:r>
              <a:rPr lang="en-US" altLang="zh-CN" sz="2400" dirty="0">
                <a:latin typeface="Arial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Arial"/>
              </a:rPr>
              <a:t>though  at the cost of </a:t>
            </a:r>
            <a:r>
              <a:rPr lang="en-US" altLang="zh-CN" sz="2400" dirty="0">
                <a:solidFill>
                  <a:srgbClr val="0000FF"/>
                </a:solidFill>
                <a:latin typeface="Arial"/>
              </a:rPr>
              <a:t>Clock cycle time be increased</a:t>
            </a:r>
            <a:r>
              <a:rPr lang="en-US" altLang="zh-CN" sz="2400" dirty="0">
                <a:latin typeface="Arial"/>
              </a:rPr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latin typeface="Arial"/>
              </a:rPr>
              <a:t>Please note:</a:t>
            </a:r>
          </a:p>
          <a:p>
            <a:pPr marL="0" indent="0">
              <a:buNone/>
            </a:pPr>
            <a:r>
              <a:rPr lang="en-US" altLang="zh-CN" sz="2400" dirty="0">
                <a:latin typeface="Arial"/>
              </a:rPr>
              <a:t>the positions of the </a:t>
            </a:r>
            <a:r>
              <a:rPr lang="en-US" altLang="zh-CN" sz="2400" dirty="0">
                <a:solidFill>
                  <a:srgbClr val="FF0000"/>
                </a:solidFill>
                <a:latin typeface="Arial"/>
              </a:rPr>
              <a:t>sources    </a:t>
            </a:r>
            <a:r>
              <a:rPr lang="en-US" altLang="zh-CN" sz="2400" dirty="0">
                <a:latin typeface="Arial"/>
              </a:rPr>
              <a:t> /</a:t>
            </a:r>
            <a:r>
              <a:rPr lang="en-US" altLang="zh-CN" sz="2400" dirty="0">
                <a:solidFill>
                  <a:srgbClr val="FF0000"/>
                </a:solidFill>
                <a:latin typeface="Arial"/>
              </a:rPr>
              <a:t>sinks     </a:t>
            </a:r>
            <a:r>
              <a:rPr lang="en-US" altLang="zh-CN" sz="2400" dirty="0">
                <a:latin typeface="Arial"/>
              </a:rPr>
              <a:t> of the forwarding paths.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796281"/>
            <a:ext cx="7854883" cy="545435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8328248" y="4725144"/>
            <a:ext cx="288032" cy="36004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699323" y="4048344"/>
            <a:ext cx="288032" cy="36004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816725" y="3280285"/>
            <a:ext cx="288032" cy="351656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 rot="5400000">
            <a:off x="8653862" y="4005474"/>
            <a:ext cx="349333" cy="23847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 rot="5400000">
            <a:off x="10141142" y="4289147"/>
            <a:ext cx="349333" cy="23847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5400000">
            <a:off x="9217049" y="4005474"/>
            <a:ext cx="349333" cy="23847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855640" y="5077526"/>
            <a:ext cx="288032" cy="36004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1721160" y="5138309"/>
            <a:ext cx="349333" cy="238473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8204913" y="4725144"/>
            <a:ext cx="0" cy="863290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8196107" y="4748894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79378" y="6259346"/>
            <a:ext cx="637866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/>
              </a:rPr>
              <a:t>Question:  When the purple forwarding path will be needed ?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82694"/>
      </p:ext>
    </p:extLst>
  </p:cSld>
  <p:clrMapOvr>
    <a:masterClrMapping/>
  </p:clrMapOvr>
  <p:transition spd="slow">
    <p:pull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/>
              </a:rPr>
              <a:t>Fowarding</a:t>
            </a:r>
            <a:r>
              <a:rPr lang="en-US" altLang="zh-CN" dirty="0">
                <a:latin typeface="Arial"/>
              </a:rPr>
              <a:t> paths in Lab1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2" y="1005846"/>
            <a:ext cx="12063408" cy="58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7629"/>
      </p:ext>
    </p:extLst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Pipeline Hazards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58925" y="1125538"/>
            <a:ext cx="9650413" cy="511175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/>
              </a:rPr>
              <a:t>Taxonomy of Hazards</a:t>
            </a:r>
            <a:r>
              <a:rPr lang="en-US" altLang="zh-CN" sz="3600" b="1">
                <a:solidFill>
                  <a:schemeClr val="accent2"/>
                </a:solidFill>
                <a:latin typeface="Arial" panose="030F0702030302020204" pitchFamily="66" charset="0"/>
              </a:rPr>
              <a:t> </a:t>
            </a:r>
          </a:p>
          <a:p>
            <a:pPr lvl="1" eaLnBrk="1" hangingPunct="1"/>
            <a:r>
              <a:rPr lang="en-US" altLang="zh-CN" sz="3200" b="1">
                <a:solidFill>
                  <a:schemeClr val="hlink"/>
                </a:solidFill>
                <a:latin typeface="Arial" panose="030F0702030302020204" pitchFamily="66" charset="0"/>
              </a:rPr>
              <a:t>Structural hazards </a:t>
            </a:r>
          </a:p>
          <a:p>
            <a:pPr lvl="2" eaLnBrk="1" hangingPunct="1"/>
            <a:r>
              <a:rPr lang="en-US" altLang="zh-CN" sz="1800" b="1">
                <a:solidFill>
                  <a:schemeClr val="hlink"/>
                </a:solidFill>
                <a:latin typeface="Arial" panose="030F0702030302020204" pitchFamily="66" charset="0"/>
              </a:rPr>
              <a:t>These are conflicts over hardware resources.</a:t>
            </a:r>
            <a:r>
              <a:rPr lang="en-US" altLang="zh-CN" sz="1800">
                <a:solidFill>
                  <a:schemeClr val="tx2"/>
                </a:solidFill>
                <a:latin typeface="Arial"/>
              </a:rPr>
              <a:t> </a:t>
            </a:r>
          </a:p>
          <a:p>
            <a:pPr lvl="1" eaLnBrk="1" hangingPunct="1"/>
            <a:r>
              <a:rPr lang="en-US" altLang="zh-CN" sz="3200" b="1">
                <a:solidFill>
                  <a:srgbClr val="FF3300"/>
                </a:solidFill>
                <a:latin typeface="Arial" panose="030F0702030302020204" pitchFamily="66" charset="0"/>
              </a:rPr>
              <a:t>Data hazards</a:t>
            </a:r>
            <a:endParaRPr lang="en-US" altLang="zh-CN" sz="2400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lvl="2" eaLnBrk="1" hangingPunct="1"/>
            <a:r>
              <a:rPr lang="en-US" altLang="zh-CN" sz="2800">
                <a:solidFill>
                  <a:srgbClr val="FF3300"/>
                </a:solidFill>
                <a:latin typeface="Arial" panose="030F0702030302020204" pitchFamily="66" charset="0"/>
              </a:rPr>
              <a:t>Instruction depends on result of prior computation which is not ready (computed or stored) yet</a:t>
            </a:r>
          </a:p>
          <a:p>
            <a:pPr lvl="1" eaLnBrk="1" hangingPunct="1"/>
            <a:r>
              <a:rPr lang="en-US" altLang="zh-CN" sz="3200" b="1">
                <a:solidFill>
                  <a:srgbClr val="9999FF"/>
                </a:solidFill>
                <a:latin typeface="Arial" panose="030F0702030302020204" pitchFamily="66" charset="0"/>
              </a:rPr>
              <a:t>Control hazards</a:t>
            </a:r>
            <a:r>
              <a:rPr lang="en-US" altLang="zh-CN" sz="2400">
                <a:solidFill>
                  <a:srgbClr val="9999FF"/>
                </a:solidFill>
                <a:latin typeface="Arial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800">
                <a:solidFill>
                  <a:srgbClr val="9999FF"/>
                </a:solidFill>
                <a:latin typeface="Arial" panose="030F0702030302020204" pitchFamily="66" charset="0"/>
              </a:rPr>
              <a:t>branch condition and the branch PC are not available in time to fetch an instruction on the next clock</a:t>
            </a:r>
          </a:p>
          <a:p>
            <a:pPr eaLnBrk="1" hangingPunct="1"/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326874466"/>
      </p:ext>
    </p:extLst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676400" y="116632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Arial"/>
              </a:rPr>
              <a:t>How to solve the structural hazard</a:t>
            </a:r>
            <a:endParaRPr lang="zh-CN" altLang="en-US" sz="3600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1343472" y="1196752"/>
            <a:ext cx="9975651" cy="511177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CC"/>
                </a:solidFill>
                <a:latin typeface="Arial" panose="030F0702030302020204" pitchFamily="66" charset="0"/>
              </a:rPr>
              <a:t>Multiple accesses to memory</a:t>
            </a:r>
          </a:p>
          <a:p>
            <a:pPr lvl="1" eaLnBrk="1" hangingPunct="1"/>
            <a:r>
              <a:rPr lang="en-US" altLang="zh-CN" sz="2400" u="sng" dirty="0">
                <a:solidFill>
                  <a:srgbClr val="FF0000"/>
                </a:solidFill>
                <a:latin typeface="Arial" panose="030F0702030302020204" pitchFamily="66" charset="0"/>
              </a:rPr>
              <a:t>Split instruction and data memory</a:t>
            </a:r>
            <a:r>
              <a:rPr lang="en-US" altLang="zh-CN" sz="2400" dirty="0">
                <a:solidFill>
                  <a:srgbClr val="FF0000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400" dirty="0">
                <a:latin typeface="Arial" panose="030F0702030302020204" pitchFamily="66" charset="0"/>
              </a:rPr>
              <a:t>/ </a:t>
            </a:r>
            <a:r>
              <a:rPr lang="en-US" altLang="zh-CN" sz="2400" u="sng" dirty="0">
                <a:latin typeface="Arial" panose="030F0702030302020204" pitchFamily="66" charset="0"/>
              </a:rPr>
              <a:t>multiple memory port</a:t>
            </a:r>
            <a:r>
              <a:rPr lang="en-US" altLang="zh-CN" sz="2400" dirty="0">
                <a:latin typeface="Arial" panose="030F0702030302020204" pitchFamily="66" charset="0"/>
              </a:rPr>
              <a:t> / </a:t>
            </a:r>
            <a:r>
              <a:rPr lang="en-US" altLang="zh-CN" sz="2400" u="sng" dirty="0">
                <a:latin typeface="Arial" panose="030F0702030302020204" pitchFamily="66" charset="0"/>
              </a:rPr>
              <a:t>instruction buffer</a:t>
            </a:r>
          </a:p>
          <a:p>
            <a:pPr lvl="1" eaLnBrk="1" hangingPunct="1"/>
            <a:r>
              <a:rPr lang="en-US" altLang="zh-CN" sz="2400" u="sng" dirty="0">
                <a:solidFill>
                  <a:srgbClr val="FF0000"/>
                </a:solidFill>
                <a:latin typeface="Arial" panose="030F0702030302020204" pitchFamily="66" charset="0"/>
              </a:rPr>
              <a:t>Memory bandwidth need to be </a:t>
            </a:r>
            <a:r>
              <a:rPr lang="en-US" altLang="zh-CN" sz="2400" u="sng" dirty="0" err="1">
                <a:solidFill>
                  <a:srgbClr val="FF0000"/>
                </a:solidFill>
                <a:latin typeface="Arial" panose="030F0702030302020204" pitchFamily="66" charset="0"/>
              </a:rPr>
              <a:t>imporved</a:t>
            </a:r>
            <a:r>
              <a:rPr lang="en-US" altLang="zh-CN" sz="2400" u="sng" dirty="0">
                <a:solidFill>
                  <a:srgbClr val="FF0000"/>
                </a:solidFill>
                <a:latin typeface="Arial" panose="030F0702030302020204" pitchFamily="66" charset="0"/>
              </a:rPr>
              <a:t> by 5 folds.</a:t>
            </a:r>
            <a:endParaRPr lang="en-US" altLang="zh-CN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800" dirty="0">
                <a:solidFill>
                  <a:srgbClr val="0000CC"/>
                </a:solidFill>
                <a:latin typeface="Arial" panose="030F0702030302020204" pitchFamily="66" charset="0"/>
              </a:rPr>
              <a:t>Multiple accesses to the register file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Arial" panose="030F0702030302020204" pitchFamily="66" charset="0"/>
              </a:rPr>
              <a:t>Double bump</a:t>
            </a:r>
          </a:p>
          <a:p>
            <a:pPr eaLnBrk="1" hangingPunct="1"/>
            <a:r>
              <a:rPr lang="en-US" altLang="zh-CN" sz="2800" dirty="0">
                <a:solidFill>
                  <a:srgbClr val="0000CC"/>
                </a:solidFill>
                <a:latin typeface="Arial" panose="030F0702030302020204" pitchFamily="66" charset="0"/>
              </a:rPr>
              <a:t>Not fully pipelined functional units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Arial" panose="030F0702030302020204" pitchFamily="66" charset="0"/>
              </a:rPr>
              <a:t>Fully pipeline the functional unit</a:t>
            </a:r>
          </a:p>
          <a:p>
            <a:pPr lvl="1" eaLnBrk="1" hangingPunct="1"/>
            <a:r>
              <a:rPr lang="en-US" altLang="zh-CN" sz="2400" dirty="0">
                <a:latin typeface="Arial" panose="030F0702030302020204" pitchFamily="66" charset="0"/>
              </a:rPr>
              <a:t>Using multiple functional unites</a:t>
            </a:r>
          </a:p>
          <a:p>
            <a:pPr eaLnBrk="1" hangingPunct="1"/>
            <a:r>
              <a:rPr lang="en-US" altLang="zh-CN" sz="2800" dirty="0">
                <a:latin typeface="Arial" panose="030F0702030302020204" pitchFamily="66" charset="0"/>
              </a:rPr>
              <a:t>Real machine often with structural hazards.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4957604"/>
      </p:ext>
    </p:extLst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4925" y="0"/>
            <a:ext cx="10515600" cy="9175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/>
              </a:rPr>
              <a:t>Summary of Structural hazard</a:t>
            </a:r>
            <a:r>
              <a:rPr lang="en-US" altLang="zh-CN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918125"/>
            <a:ext cx="10837093" cy="5544616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Arial"/>
              </a:rPr>
              <a:t>Taxonomy of Hazards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30F0702030302020204" pitchFamily="66" charset="0"/>
              </a:rPr>
              <a:t> </a:t>
            </a:r>
          </a:p>
          <a:p>
            <a:pPr lvl="1" eaLnBrk="1" hangingPunct="1"/>
            <a:r>
              <a:rPr lang="en-US" altLang="zh-CN" sz="2400" b="1" dirty="0">
                <a:solidFill>
                  <a:srgbClr val="0000CC"/>
                </a:solidFill>
                <a:latin typeface="Arial" panose="030F0702030302020204" pitchFamily="66" charset="0"/>
              </a:rPr>
              <a:t>Structural hazards</a:t>
            </a:r>
            <a:r>
              <a:rPr lang="en-US" altLang="zh-CN" sz="2400" dirty="0">
                <a:solidFill>
                  <a:schemeClr val="tx2"/>
                </a:solidFill>
                <a:latin typeface="Arial"/>
              </a:rPr>
              <a:t> </a:t>
            </a:r>
          </a:p>
          <a:p>
            <a:pPr lvl="2" eaLnBrk="1" hangingPunct="1"/>
            <a:r>
              <a:rPr lang="en-US" altLang="zh-CN" sz="2400" dirty="0">
                <a:latin typeface="Arial" panose="030F0702030302020204" pitchFamily="66" charset="0"/>
              </a:rPr>
              <a:t>These are conflicts over hardware resources.</a:t>
            </a:r>
            <a:r>
              <a:rPr lang="en-US" altLang="zh-CN" sz="2400" dirty="0">
                <a:latin typeface="Arial"/>
              </a:rPr>
              <a:t> </a:t>
            </a:r>
          </a:p>
          <a:p>
            <a:pPr lvl="2" eaLnBrk="1" hangingPunct="1"/>
            <a:r>
              <a:rPr lang="en-US" altLang="zh-CN" sz="2400" dirty="0">
                <a:solidFill>
                  <a:srgbClr val="FD0128"/>
                </a:solidFill>
                <a:latin typeface="Arial" panose="030F0702030302020204" pitchFamily="66" charset="0"/>
              </a:rPr>
              <a:t>OK, maybe add extra hardware resources;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FD0128"/>
                </a:solidFill>
                <a:latin typeface="Arial" panose="030F0702030302020204" pitchFamily="66" charset="0"/>
              </a:rPr>
              <a:t>    or  full pipelined the functional units;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FD0128"/>
                </a:solidFill>
                <a:latin typeface="Arial" panose="030F0702030302020204" pitchFamily="66" charset="0"/>
              </a:rPr>
              <a:t>    otherwise still have to stall</a:t>
            </a:r>
          </a:p>
          <a:p>
            <a:pPr lvl="2" eaLnBrk="1" hangingPunct="1"/>
            <a:r>
              <a:rPr lang="en-US" altLang="zh-CN" sz="2400" dirty="0">
                <a:latin typeface="Arial"/>
              </a:rPr>
              <a:t>Allow machine with Structural hazard, since it happens not so often</a:t>
            </a:r>
          </a:p>
          <a:p>
            <a:pPr lvl="1" eaLnBrk="1" hangingPunct="1"/>
            <a:r>
              <a:rPr lang="en-US" altLang="zh-CN" sz="2400" b="1" dirty="0">
                <a:solidFill>
                  <a:srgbClr val="9999FF"/>
                </a:solidFill>
                <a:latin typeface="Arial" panose="030F0702030302020204" pitchFamily="66" charset="0"/>
              </a:rPr>
              <a:t>Data hazards</a:t>
            </a:r>
            <a:endParaRPr lang="en-US" altLang="zh-CN" sz="2800" dirty="0">
              <a:solidFill>
                <a:srgbClr val="9999FF"/>
              </a:solidFill>
              <a:latin typeface="Comic Sans MS" panose="030F0702030302020204" pitchFamily="66" charset="0"/>
            </a:endParaRPr>
          </a:p>
          <a:p>
            <a:pPr lvl="2" eaLnBrk="1" hangingPunct="1"/>
            <a:r>
              <a:rPr lang="en-US" altLang="zh-CN" sz="2000" dirty="0">
                <a:solidFill>
                  <a:srgbClr val="9999FF"/>
                </a:solidFill>
                <a:latin typeface="Arial" panose="030F0702030302020204" pitchFamily="66" charset="0"/>
              </a:rPr>
              <a:t>Instruction depends on result of prior computation which is not ready (computed or stored) yet</a:t>
            </a:r>
          </a:p>
          <a:p>
            <a:pPr lvl="1" eaLnBrk="1" hangingPunct="1"/>
            <a:r>
              <a:rPr lang="en-US" altLang="zh-CN" sz="2400" b="1" dirty="0">
                <a:solidFill>
                  <a:srgbClr val="9999FF"/>
                </a:solidFill>
                <a:latin typeface="Arial" panose="030F0702030302020204" pitchFamily="66" charset="0"/>
              </a:rPr>
              <a:t>Control hazards</a:t>
            </a:r>
            <a:r>
              <a:rPr lang="en-US" altLang="zh-CN" sz="2800" dirty="0">
                <a:solidFill>
                  <a:srgbClr val="9999FF"/>
                </a:solidFill>
                <a:latin typeface="Arial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000" dirty="0">
                <a:solidFill>
                  <a:srgbClr val="9999FF"/>
                </a:solidFill>
                <a:latin typeface="Arial" panose="030F0702030302020204" pitchFamily="66" charset="0"/>
              </a:rPr>
              <a:t>branch condition and the branch PC are not available in time to fetch an instruction on the next clock</a:t>
            </a:r>
          </a:p>
        </p:txBody>
      </p:sp>
    </p:spTree>
    <p:extLst>
      <p:ext uri="{BB962C8B-B14F-4D97-AF65-F5344CB8AC3E}">
        <p14:creationId xmlns:p14="http://schemas.microsoft.com/office/powerpoint/2010/main" val="2978932903"/>
      </p:ext>
    </p:extLst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0087" y="0"/>
            <a:ext cx="7532687" cy="9080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Data hazard 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99456" y="1268413"/>
            <a:ext cx="9721080" cy="4895850"/>
          </a:xfrm>
        </p:spPr>
        <p:txBody>
          <a:bodyPr/>
          <a:lstStyle/>
          <a:p>
            <a:r>
              <a:rPr lang="en-US" altLang="zh-CN" sz="2400" dirty="0">
                <a:solidFill>
                  <a:srgbClr val="FF3300"/>
                </a:solidFill>
                <a:latin typeface="Arial" panose="030F0702030302020204" pitchFamily="66" charset="0"/>
                <a:ea typeface="楷体_GB2312" pitchFamily="49" charset="-122"/>
              </a:rPr>
              <a:t>Data hazards</a:t>
            </a:r>
            <a:r>
              <a:rPr lang="en-US" altLang="zh-CN" sz="2400" dirty="0">
                <a:latin typeface="Arial" panose="030F0702030302020204" pitchFamily="66" charset="0"/>
              </a:rPr>
              <a:t> occur when the pipeline changes the order of read/write accesses to operands (</a:t>
            </a:r>
            <a:r>
              <a:rPr lang="en-US" altLang="zh-CN" sz="2400" dirty="0">
                <a:solidFill>
                  <a:srgbClr val="FF0000"/>
                </a:solidFill>
                <a:latin typeface="Arial" panose="030F0702030302020204" pitchFamily="66" charset="0"/>
              </a:rPr>
              <a:t>Violation of data dependence</a:t>
            </a:r>
            <a:r>
              <a:rPr lang="en-US" altLang="zh-CN" sz="2400" dirty="0">
                <a:latin typeface="Arial" panose="030F0702030302020204" pitchFamily="66" charset="0"/>
              </a:rPr>
              <a:t>) </a:t>
            </a:r>
            <a:r>
              <a:rPr lang="en-US" altLang="zh-CN" sz="2400" dirty="0" err="1">
                <a:latin typeface="Arial" panose="030F0702030302020204" pitchFamily="66" charset="0"/>
              </a:rPr>
              <a:t>ycomparing</a:t>
            </a:r>
            <a:r>
              <a:rPr lang="en-US" altLang="zh-CN" sz="2400" dirty="0">
                <a:latin typeface="Arial" panose="030F0702030302020204" pitchFamily="66" charset="0"/>
              </a:rPr>
              <a:t> with that in  sequential executing,  .</a:t>
            </a:r>
          </a:p>
          <a:p>
            <a:pPr eaLnBrk="1" hangingPunct="1"/>
            <a:r>
              <a:rPr lang="en-US" altLang="zh-CN" sz="2400" dirty="0">
                <a:latin typeface="Arial" panose="030F0702030302020204" pitchFamily="66" charset="0"/>
              </a:rPr>
              <a:t>Let’s see an 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30F0702030302020204" pitchFamily="66" charset="0"/>
              </a:rPr>
              <a:t>DADD </a:t>
            </a:r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R1</a:t>
            </a:r>
            <a:r>
              <a:rPr lang="en-US" altLang="zh-CN" sz="2800" dirty="0">
                <a:latin typeface="Arial" panose="030F0702030302020204" pitchFamily="66" charset="0"/>
              </a:rPr>
              <a:t>,   R1, R3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30F0702030302020204" pitchFamily="66" charset="0"/>
              </a:rPr>
              <a:t>DSUB R4,   </a:t>
            </a:r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R1</a:t>
            </a:r>
            <a:r>
              <a:rPr lang="en-US" altLang="zh-CN" sz="2800" dirty="0">
                <a:latin typeface="Arial" panose="030F0702030302020204" pitchFamily="66" charset="0"/>
              </a:rPr>
              <a:t>, R5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30F0702030302020204" pitchFamily="66" charset="0"/>
              </a:rPr>
              <a:t>AND   R6,   </a:t>
            </a:r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R1</a:t>
            </a:r>
            <a:r>
              <a:rPr lang="en-US" altLang="zh-CN" sz="2800" dirty="0">
                <a:latin typeface="Arial" panose="030F0702030302020204" pitchFamily="66" charset="0"/>
              </a:rPr>
              <a:t>, R7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30F0702030302020204" pitchFamily="66" charset="0"/>
              </a:rPr>
              <a:t>OR      R8,   </a:t>
            </a:r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R1</a:t>
            </a:r>
            <a:r>
              <a:rPr lang="en-US" altLang="zh-CN" sz="2800" dirty="0">
                <a:latin typeface="Arial" panose="030F0702030302020204" pitchFamily="66" charset="0"/>
              </a:rPr>
              <a:t>, R9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30F0702030302020204" pitchFamily="66" charset="0"/>
              </a:rPr>
              <a:t>XOR    R10, </a:t>
            </a:r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R1</a:t>
            </a:r>
            <a:r>
              <a:rPr lang="en-US" altLang="zh-CN" sz="2800" dirty="0">
                <a:latin typeface="Arial" panose="030F0702030302020204" pitchFamily="66" charset="0"/>
              </a:rPr>
              <a:t>, R11</a:t>
            </a:r>
          </a:p>
        </p:txBody>
      </p:sp>
    </p:spTree>
    <p:extLst>
      <p:ext uri="{BB962C8B-B14F-4D97-AF65-F5344CB8AC3E}">
        <p14:creationId xmlns:p14="http://schemas.microsoft.com/office/powerpoint/2010/main" val="2155268356"/>
      </p:ext>
    </p:extLst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/>
              </a:rPr>
              <a:t>Coping with data hazards:example</a:t>
            </a: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1703512" y="1124744"/>
          <a:ext cx="8534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467225" imgH="2752725" progId="Word.Picture.8">
                  <p:embed/>
                </p:oleObj>
              </mc:Choice>
              <mc:Fallback>
                <p:oleObj name="图片" r:id="rId2" imgW="4467225" imgH="275272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124744"/>
                        <a:ext cx="8534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71842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860836"/>
      </p:ext>
    </p:extLst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.potx" id="{7B9FF60D-E668-41AF-B571-7B8692862C8C}" vid="{E160AADC-39C2-4FCC-A19C-56A65B2A5AB4}"/>
    </a:ext>
  </a:extLst>
</a:theme>
</file>

<file path=ppt/theme/theme2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</Template>
  <TotalTime>1303</TotalTime>
  <Words>1966</Words>
  <Application>Microsoft Office PowerPoint</Application>
  <PresentationFormat>宽屏</PresentationFormat>
  <Paragraphs>352</Paragraphs>
  <Slides>43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黑体</vt:lpstr>
      <vt:lpstr>宋体</vt:lpstr>
      <vt:lpstr>Arial</vt:lpstr>
      <vt:lpstr>Calibri</vt:lpstr>
      <vt:lpstr>Comic Sans MS</vt:lpstr>
      <vt:lpstr>Lucida Console</vt:lpstr>
      <vt:lpstr>Symbol</vt:lpstr>
      <vt:lpstr>Times New Roman</vt:lpstr>
      <vt:lpstr>Wingdings</vt:lpstr>
      <vt:lpstr>Wingdings 2</vt:lpstr>
      <vt:lpstr>自定义设计方案</vt:lpstr>
      <vt:lpstr>SpringFestivalGreeting</vt:lpstr>
      <vt:lpstr>图片</vt:lpstr>
      <vt:lpstr>Appendix C   Basic pipeline concepts and implementation </vt:lpstr>
      <vt:lpstr>Pipelining RISC-V instruction set </vt:lpstr>
      <vt:lpstr>Pipelined Datapath and Control</vt:lpstr>
      <vt:lpstr>Five stage pipeline</vt:lpstr>
      <vt:lpstr>Pipeline Hazards</vt:lpstr>
      <vt:lpstr>How to solve the structural hazard</vt:lpstr>
      <vt:lpstr>Summary of Structural hazard </vt:lpstr>
      <vt:lpstr>Data hazard </vt:lpstr>
      <vt:lpstr>Coping with data hazards:example</vt:lpstr>
      <vt:lpstr>Data hazard</vt:lpstr>
      <vt:lpstr>Somecases “Double Bump” can do !</vt:lpstr>
      <vt:lpstr> The simplest way to solve data hazard: stall</vt:lpstr>
      <vt:lpstr>How do we stall ?   Insert nop by compiler</vt:lpstr>
      <vt:lpstr>How do we stall?  Add hardware Interlock !</vt:lpstr>
      <vt:lpstr>Interlock:  insert stalls </vt:lpstr>
      <vt:lpstr>How the Interlock functions?</vt:lpstr>
      <vt:lpstr>How to Stall ? Add a stall control logic !</vt:lpstr>
      <vt:lpstr>How to stall (when data hazard )?</vt:lpstr>
      <vt:lpstr>Solve the data hazard by Forwarding</vt:lpstr>
      <vt:lpstr>Hardware Change for Forwarding</vt:lpstr>
      <vt:lpstr>When to use the forwarding path ?</vt:lpstr>
      <vt:lpstr>Forwarding at EX stage</vt:lpstr>
      <vt:lpstr>Fowarding can only solve some problems</vt:lpstr>
      <vt:lpstr>Control hazard Example: Branches</vt:lpstr>
      <vt:lpstr>Recall: Basic Pipelined Datapath</vt:lpstr>
      <vt:lpstr>Control hazard</vt:lpstr>
      <vt:lpstr>Dealing with the control hazard</vt:lpstr>
      <vt:lpstr>Recall: solve the hazard by inserting stalls </vt:lpstr>
      <vt:lpstr>Flushing the pipeline</vt:lpstr>
      <vt:lpstr>  Stalls greatly hurt the performance </vt:lpstr>
      <vt:lpstr>Always Stall Hurts the Not- taken case</vt:lpstr>
      <vt:lpstr>How about  assume Branch Not Taken</vt:lpstr>
      <vt:lpstr>How to do with the branch taken ?</vt:lpstr>
      <vt:lpstr>Predict –not-taken</vt:lpstr>
      <vt:lpstr>Implementation of predict-not-taken</vt:lpstr>
      <vt:lpstr>Move the Branch Computation Forward</vt:lpstr>
      <vt:lpstr>Move the Branch Computation more Forward</vt:lpstr>
      <vt:lpstr>Example: Branch Taken</vt:lpstr>
      <vt:lpstr>Example: Branch Taken</vt:lpstr>
      <vt:lpstr>Data Hazards for Branches</vt:lpstr>
      <vt:lpstr>Data Hazards for Branches</vt:lpstr>
      <vt:lpstr>Can the stalls on the previous page be reduced ?</vt:lpstr>
      <vt:lpstr>Fowarding paths in Lab1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jxh</dc:creator>
  <cp:lastModifiedBy>0 memset</cp:lastModifiedBy>
  <cp:revision>61</cp:revision>
  <dcterms:created xsi:type="dcterms:W3CDTF">2012-02-13T02:43:02Z</dcterms:created>
  <dcterms:modified xsi:type="dcterms:W3CDTF">2025-03-31T09:45:55Z</dcterms:modified>
</cp:coreProperties>
</file>