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handoutMasters/handoutMaster1.xml" ContentType="application/vnd.openxmlformats-officedocument.presentationml.handoutMaster+xml"/>
  <Override PartName="/ppt/media/audio1.wav" ContentType="audio/x-wav"/>
  <Override PartName="/ppt/media/audio2.wav" ContentType="audio/x-wav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762" r:id="rId3"/>
    <p:sldMasterId id="2147483778" r:id="rId4"/>
    <p:sldMasterId id="2147483790" r:id="rId5"/>
    <p:sldMasterId id="2147483802" r:id="rId6"/>
    <p:sldMasterId id="2147483816" r:id="rId7"/>
    <p:sldMasterId id="2147483831" r:id="rId8"/>
    <p:sldMasterId id="2147486144" r:id="rId9"/>
  </p:sldMasterIdLst>
  <p:notesMasterIdLst>
    <p:notesMasterId r:id="rId72"/>
  </p:notesMasterIdLst>
  <p:handoutMasterIdLst>
    <p:handoutMasterId r:id="rId73"/>
  </p:handoutMasterIdLst>
  <p:sldIdLst>
    <p:sldId id="257" r:id="rId10"/>
    <p:sldId id="324" r:id="rId11"/>
    <p:sldId id="295" r:id="rId12"/>
    <p:sldId id="298" r:id="rId13"/>
    <p:sldId id="297" r:id="rId14"/>
    <p:sldId id="258" r:id="rId15"/>
    <p:sldId id="300" r:id="rId16"/>
    <p:sldId id="260" r:id="rId17"/>
    <p:sldId id="326" r:id="rId18"/>
    <p:sldId id="327" r:id="rId19"/>
    <p:sldId id="328" r:id="rId20"/>
    <p:sldId id="329" r:id="rId21"/>
    <p:sldId id="265" r:id="rId22"/>
    <p:sldId id="264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313" r:id="rId32"/>
    <p:sldId id="274" r:id="rId33"/>
    <p:sldId id="275" r:id="rId34"/>
    <p:sldId id="318" r:id="rId35"/>
    <p:sldId id="319" r:id="rId36"/>
    <p:sldId id="276" r:id="rId37"/>
    <p:sldId id="302" r:id="rId38"/>
    <p:sldId id="277" r:id="rId39"/>
    <p:sldId id="303" r:id="rId40"/>
    <p:sldId id="278" r:id="rId41"/>
    <p:sldId id="279" r:id="rId42"/>
    <p:sldId id="280" r:id="rId43"/>
    <p:sldId id="281" r:id="rId44"/>
    <p:sldId id="315" r:id="rId45"/>
    <p:sldId id="282" r:id="rId46"/>
    <p:sldId id="320" r:id="rId47"/>
    <p:sldId id="283" r:id="rId48"/>
    <p:sldId id="284" r:id="rId49"/>
    <p:sldId id="316" r:id="rId50"/>
    <p:sldId id="285" r:id="rId51"/>
    <p:sldId id="286" r:id="rId52"/>
    <p:sldId id="304" r:id="rId53"/>
    <p:sldId id="287" r:id="rId54"/>
    <p:sldId id="317" r:id="rId55"/>
    <p:sldId id="305" r:id="rId56"/>
    <p:sldId id="306" r:id="rId57"/>
    <p:sldId id="288" r:id="rId58"/>
    <p:sldId id="289" r:id="rId59"/>
    <p:sldId id="308" r:id="rId60"/>
    <p:sldId id="307" r:id="rId61"/>
    <p:sldId id="290" r:id="rId62"/>
    <p:sldId id="291" r:id="rId63"/>
    <p:sldId id="310" r:id="rId64"/>
    <p:sldId id="311" r:id="rId65"/>
    <p:sldId id="309" r:id="rId66"/>
    <p:sldId id="292" r:id="rId67"/>
    <p:sldId id="312" r:id="rId68"/>
    <p:sldId id="293" r:id="rId69"/>
    <p:sldId id="330" r:id="rId70"/>
    <p:sldId id="331" r:id="rId71"/>
  </p:sldIdLst>
  <p:sldSz cx="12192000" cy="6858000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008000"/>
    <a:srgbClr val="3333FF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2" autoAdjust="0"/>
    <p:restoredTop sz="94636" autoAdjust="0"/>
  </p:normalViewPr>
  <p:slideViewPr>
    <p:cSldViewPr>
      <p:cViewPr varScale="1">
        <p:scale>
          <a:sx n="93" d="100"/>
          <a:sy n="93" d="100"/>
        </p:scale>
        <p:origin x="252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6" d="100"/>
          <a:sy n="46" d="100"/>
        </p:scale>
        <p:origin x="-2046" y="-96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9" Type="http://schemas.openxmlformats.org/officeDocument/2006/relationships/slideMaster" Target="slideMasters/slideMaster9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35" Type="http://schemas.openxmlformats.org/officeDocument/2006/relationships/slide" Target="slides/slide26.xml"/><Relationship Id="rId36" Type="http://schemas.openxmlformats.org/officeDocument/2006/relationships/slide" Target="slides/slide27.xml"/><Relationship Id="rId37" Type="http://schemas.openxmlformats.org/officeDocument/2006/relationships/slide" Target="slides/slide28.xml"/><Relationship Id="rId38" Type="http://schemas.openxmlformats.org/officeDocument/2006/relationships/slide" Target="slides/slide29.xml"/><Relationship Id="rId39" Type="http://schemas.openxmlformats.org/officeDocument/2006/relationships/slide" Target="slides/slide30.xml"/><Relationship Id="rId40" Type="http://schemas.openxmlformats.org/officeDocument/2006/relationships/slide" Target="slides/slide31.xml"/><Relationship Id="rId41" Type="http://schemas.openxmlformats.org/officeDocument/2006/relationships/slide" Target="slides/slide32.xml"/><Relationship Id="rId42" Type="http://schemas.openxmlformats.org/officeDocument/2006/relationships/slide" Target="slides/slide33.xml"/><Relationship Id="rId43" Type="http://schemas.openxmlformats.org/officeDocument/2006/relationships/slide" Target="slides/slide34.xml"/><Relationship Id="rId44" Type="http://schemas.openxmlformats.org/officeDocument/2006/relationships/slide" Target="slides/slide35.xml"/><Relationship Id="rId45" Type="http://schemas.openxmlformats.org/officeDocument/2006/relationships/slide" Target="slides/slide36.xml"/><Relationship Id="rId46" Type="http://schemas.openxmlformats.org/officeDocument/2006/relationships/slide" Target="slides/slide37.xml"/><Relationship Id="rId47" Type="http://schemas.openxmlformats.org/officeDocument/2006/relationships/slide" Target="slides/slide38.xml"/><Relationship Id="rId48" Type="http://schemas.openxmlformats.org/officeDocument/2006/relationships/slide" Target="slides/slide39.xml"/><Relationship Id="rId49" Type="http://schemas.openxmlformats.org/officeDocument/2006/relationships/slide" Target="slides/slide40.xml"/><Relationship Id="rId50" Type="http://schemas.openxmlformats.org/officeDocument/2006/relationships/slide" Target="slides/slide41.xml"/><Relationship Id="rId51" Type="http://schemas.openxmlformats.org/officeDocument/2006/relationships/slide" Target="slides/slide42.xml"/><Relationship Id="rId52" Type="http://schemas.openxmlformats.org/officeDocument/2006/relationships/slide" Target="slides/slide43.xml"/><Relationship Id="rId53" Type="http://schemas.openxmlformats.org/officeDocument/2006/relationships/slide" Target="slides/slide44.xml"/><Relationship Id="rId54" Type="http://schemas.openxmlformats.org/officeDocument/2006/relationships/slide" Target="slides/slide45.xml"/><Relationship Id="rId55" Type="http://schemas.openxmlformats.org/officeDocument/2006/relationships/slide" Target="slides/slide46.xml"/><Relationship Id="rId56" Type="http://schemas.openxmlformats.org/officeDocument/2006/relationships/slide" Target="slides/slide47.xml"/><Relationship Id="rId57" Type="http://schemas.openxmlformats.org/officeDocument/2006/relationships/slide" Target="slides/slide48.xml"/><Relationship Id="rId58" Type="http://schemas.openxmlformats.org/officeDocument/2006/relationships/slide" Target="slides/slide49.xml"/><Relationship Id="rId59" Type="http://schemas.openxmlformats.org/officeDocument/2006/relationships/slide" Target="slides/slide50.xml"/><Relationship Id="rId60" Type="http://schemas.openxmlformats.org/officeDocument/2006/relationships/slide" Target="slides/slide51.xml"/><Relationship Id="rId61" Type="http://schemas.openxmlformats.org/officeDocument/2006/relationships/slide" Target="slides/slide52.xml"/><Relationship Id="rId62" Type="http://schemas.openxmlformats.org/officeDocument/2006/relationships/slide" Target="slides/slide53.xml"/><Relationship Id="rId63" Type="http://schemas.openxmlformats.org/officeDocument/2006/relationships/slide" Target="slides/slide54.xml"/><Relationship Id="rId64" Type="http://schemas.openxmlformats.org/officeDocument/2006/relationships/slide" Target="slides/slide55.xml"/><Relationship Id="rId65" Type="http://schemas.openxmlformats.org/officeDocument/2006/relationships/slide" Target="slides/slide56.xml"/><Relationship Id="rId66" Type="http://schemas.openxmlformats.org/officeDocument/2006/relationships/slide" Target="slides/slide57.xml"/><Relationship Id="rId67" Type="http://schemas.openxmlformats.org/officeDocument/2006/relationships/slide" Target="slides/slide58.xml"/><Relationship Id="rId68" Type="http://schemas.openxmlformats.org/officeDocument/2006/relationships/slide" Target="slides/slide59.xml"/><Relationship Id="rId69" Type="http://schemas.openxmlformats.org/officeDocument/2006/relationships/slide" Target="slides/slide60.xml"/><Relationship Id="rId70" Type="http://schemas.openxmlformats.org/officeDocument/2006/relationships/slide" Target="slides/slide61.xml"/><Relationship Id="rId71" Type="http://schemas.openxmlformats.org/officeDocument/2006/relationships/slide" Target="slides/slide62.xml"/><Relationship Id="rId72" Type="http://schemas.openxmlformats.org/officeDocument/2006/relationships/notesMaster" Target="notesMasters/notesMaster1.xml"/><Relationship Id="rId73" Type="http://schemas.openxmlformats.org/officeDocument/2006/relationships/handoutMaster" Target="handoutMasters/handoutMaster1.xml"/><Relationship Id="rId74" Type="http://schemas.openxmlformats.org/officeDocument/2006/relationships/presProps" Target="presProps.xml"/><Relationship Id="rId75" Type="http://schemas.openxmlformats.org/officeDocument/2006/relationships/viewProps" Target="viewProps.xml"/><Relationship Id="rId76" Type="http://schemas.openxmlformats.org/officeDocument/2006/relationships/theme" Target="theme/theme1.xml"/><Relationship Id="rId77" Type="http://schemas.openxmlformats.org/officeDocument/2006/relationships/tableStyles" Target="tableStyle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79658CD-9E54-47DE-B129-8CC871F415F1}" type="datetimeFigureOut">
              <a:rPr lang="zh-CN" altLang="en-US"/>
              <a:pPr>
                <a:defRPr/>
              </a:pPr>
              <a:t>2025/3/31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6549A3A-45AA-4A78-8E8A-52819BD5E9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520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kumimoji="1"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1"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1" hangingPunct="1">
              <a:defRPr kumimoji="1"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kumimoji="1"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50C36F8-4DFF-40DA-8472-A83C007A09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8040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BC123C0-AA4E-4A3C-AA2B-DE0C6DDEF097}" type="slidenum">
              <a:rPr lang="en-US" altLang="zh-CN" sz="1300" smtClean="0"/>
              <a:pPr>
                <a:spcBef>
                  <a:spcPct val="0"/>
                </a:spcBef>
              </a:pPr>
              <a:t>6</a:t>
            </a:fld>
            <a:endParaRPr lang="en-US" altLang="zh-CN" sz="1300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008" tIns="48144" rIns="98008" bIns="48144"/>
          <a:lstStyle/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Y-axis is performance</a:t>
            </a:r>
          </a:p>
          <a:p>
            <a:pPr eaLnBrk="1" hangingPunct="1"/>
            <a:r>
              <a:rPr lang="en-US" altLang="zh-CN"/>
              <a:t>X-axis is time</a:t>
            </a:r>
          </a:p>
          <a:p>
            <a:pPr eaLnBrk="1" hangingPunct="1"/>
            <a:r>
              <a:rPr lang="en-US" altLang="zh-CN"/>
              <a:t>Latency</a:t>
            </a:r>
          </a:p>
          <a:p>
            <a:pPr eaLnBrk="1" hangingPunct="1"/>
            <a:r>
              <a:rPr lang="en-US" altLang="zh-CN"/>
              <a:t>Cliché: </a:t>
            </a:r>
          </a:p>
          <a:p>
            <a:pPr eaLnBrk="1" hangingPunct="1"/>
            <a:r>
              <a:rPr lang="en-US" altLang="zh-CN"/>
              <a:t>Not e that x86 didn’t have cache on chip until 1989</a:t>
            </a:r>
          </a:p>
        </p:txBody>
      </p:sp>
      <p:sp>
        <p:nvSpPr>
          <p:cNvPr id="7270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" y="774700"/>
            <a:ext cx="6797675" cy="38242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711710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FF85410-7905-4297-84B8-86CD47FF664E}" type="slidenum">
              <a:rPr lang="en-US" altLang="zh-CN" sz="1300" smtClean="0"/>
              <a:pPr>
                <a:spcBef>
                  <a:spcPct val="0"/>
                </a:spcBef>
              </a:pPr>
              <a:t>8</a:t>
            </a:fld>
            <a:endParaRPr lang="en-US" altLang="zh-CN" sz="1300"/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8008" tIns="48144" rIns="98008" bIns="48144"/>
          <a:lstStyle/>
          <a:p>
            <a:pPr eaLnBrk="1" hangingPunct="1"/>
            <a:r>
              <a:rPr lang="en-US" altLang="zh-CN"/>
              <a:t>1st generation</a:t>
            </a:r>
          </a:p>
          <a:p>
            <a:pPr eaLnBrk="1" hangingPunct="1"/>
            <a:r>
              <a:rPr lang="en-US" altLang="zh-CN"/>
              <a:t>Latency 1/2</a:t>
            </a:r>
          </a:p>
          <a:p>
            <a:pPr eaLnBrk="1" hangingPunct="1"/>
            <a:r>
              <a:rPr lang="en-US" altLang="zh-CN"/>
              <a:t>but Clock rate 3X and IPC is 3X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Now move to other 1/2 of industry</a:t>
            </a:r>
          </a:p>
        </p:txBody>
      </p:sp>
      <p:sp>
        <p:nvSpPr>
          <p:cNvPr id="78852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2400" y="774700"/>
            <a:ext cx="6797675" cy="38242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084619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7091473-3083-42AB-83E0-13783FACE139}" type="datetime3">
              <a:rPr lang="en-US" smtClean="0"/>
              <a:t>31 March 2025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6835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8228F26-2137-4CF1-8AE9-CC04065D9468}" type="datetime3">
              <a:rPr lang="en-US" smtClean="0"/>
              <a:t>31 March 2025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7998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339531D-FA34-4A31-AD47-EFE34C577A6E}" type="datetime3">
              <a:rPr lang="en-US" smtClean="0"/>
              <a:t>31 March 2025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11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0019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DA9064D-1DF6-4F3A-AC75-E89D790105F9}" type="datetime3">
              <a:rPr lang="en-US" smtClean="0"/>
              <a:t>31 March 2025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2625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C388C28-8DF4-4E56-B535-CBCE9C66FD46}" type="datetime3">
              <a:rPr lang="en-US" smtClean="0"/>
              <a:t>31 March 2025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61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3652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DB30A88-6164-4802-9D83-A75DFB83B012}" type="datetime3">
              <a:rPr lang="en-US" smtClean="0"/>
              <a:t>31 March 2025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62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1222593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9.xml"/><Relationship Id="rId2" Type="http://schemas.openxmlformats.org/officeDocument/2006/relationships/image" Target="../media/image7.jpeg"/></Relationships>
</file>

<file path=ppt/slideLayouts/_rels/slideLayout10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3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3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3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3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3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3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3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3.xml"/></Relationships>
</file>

<file path=ppt/slideLayouts/_rels/slideLayout32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3.xml"/></Relationships>
</file>

<file path=ppt/slideLayouts/_rels/slideLayout33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3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3.xml"/></Relationships>
</file>

<file path=ppt/slideLayouts/_rels/slideLayout3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6.xml"/></Relationships>
</file>

<file path=ppt/slideLayouts/_rels/slideLayout6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62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6.xml"/></Relationships>
</file>

<file path=ppt/slideLayouts/_rels/slideLayout63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6.xml"/></Relationships>
</file>

<file path=ppt/slideLayouts/_rels/slideLayout64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6.xml"/></Relationships>
</file>

<file path=ppt/slideLayouts/_rels/slideLayout65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6.xml"/></Relationships>
</file>

<file path=ppt/slideLayouts/_rels/slideLayout66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6.xml"/></Relationships>
</file>

<file path=ppt/slideLayouts/_rels/slideLayout67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6.xml"/></Relationships>
</file>

<file path=ppt/slideLayouts/_rels/slideLayout68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6.xml"/></Relationships>
</file>

<file path=ppt/slideLayouts/_rels/slideLayout69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6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6.xml"/></Relationships>
</file>

<file path=ppt/slideLayouts/_rels/slideLayout7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5.jpeg"/></Relationships>
</file>

<file path=ppt/slideLayouts/_rels/slideLayout7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5.jpeg"/></Relationships>
</file>

<file path=ppt/slideLayouts/_rels/slideLayout8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auto">
          <a:xfrm>
            <a:off x="6347884" y="20638"/>
            <a:ext cx="5918200" cy="4038600"/>
          </a:xfrm>
          <a:custGeom>
            <a:avLst/>
            <a:gdLst>
              <a:gd name="T0" fmla="*/ 2147483646 w 546"/>
              <a:gd name="T1" fmla="*/ 2147483646 h 497"/>
              <a:gd name="T2" fmla="*/ 2147483646 w 546"/>
              <a:gd name="T3" fmla="*/ 2147483646 h 497"/>
              <a:gd name="T4" fmla="*/ 2147483646 w 546"/>
              <a:gd name="T5" fmla="*/ 2147483646 h 497"/>
              <a:gd name="T6" fmla="*/ 2147483646 w 546"/>
              <a:gd name="T7" fmla="*/ 2147483646 h 497"/>
              <a:gd name="T8" fmla="*/ 2147483646 w 546"/>
              <a:gd name="T9" fmla="*/ 2147483646 h 497"/>
              <a:gd name="T10" fmla="*/ 2147483646 w 546"/>
              <a:gd name="T11" fmla="*/ 2147483646 h 497"/>
              <a:gd name="T12" fmla="*/ 2147483646 w 546"/>
              <a:gd name="T13" fmla="*/ 2147483646 h 497"/>
              <a:gd name="T14" fmla="*/ 2147483646 w 546"/>
              <a:gd name="T15" fmla="*/ 2147483646 h 497"/>
              <a:gd name="T16" fmla="*/ 2147483646 w 546"/>
              <a:gd name="T17" fmla="*/ 2147483646 h 497"/>
              <a:gd name="T18" fmla="*/ 2147483646 w 546"/>
              <a:gd name="T19" fmla="*/ 2147483646 h 497"/>
              <a:gd name="T20" fmla="*/ 2147483646 w 546"/>
              <a:gd name="T21" fmla="*/ 2147483646 h 497"/>
              <a:gd name="T22" fmla="*/ 2147483646 w 546"/>
              <a:gd name="T23" fmla="*/ 2147483646 h 497"/>
              <a:gd name="T24" fmla="*/ 2147483646 w 546"/>
              <a:gd name="T25" fmla="*/ 2147483646 h 49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46" h="497">
                <a:moveTo>
                  <a:pt x="23" y="4"/>
                </a:moveTo>
                <a:cubicBezTo>
                  <a:pt x="23" y="4"/>
                  <a:pt x="0" y="34"/>
                  <a:pt x="11" y="71"/>
                </a:cubicBezTo>
                <a:cubicBezTo>
                  <a:pt x="19" y="100"/>
                  <a:pt x="25" y="393"/>
                  <a:pt x="25" y="393"/>
                </a:cubicBezTo>
                <a:cubicBezTo>
                  <a:pt x="25" y="393"/>
                  <a:pt x="42" y="452"/>
                  <a:pt x="54" y="457"/>
                </a:cubicBezTo>
                <a:cubicBezTo>
                  <a:pt x="66" y="462"/>
                  <a:pt x="158" y="482"/>
                  <a:pt x="158" y="482"/>
                </a:cubicBezTo>
                <a:cubicBezTo>
                  <a:pt x="158" y="482"/>
                  <a:pt x="191" y="497"/>
                  <a:pt x="204" y="495"/>
                </a:cubicBezTo>
                <a:cubicBezTo>
                  <a:pt x="217" y="494"/>
                  <a:pt x="506" y="487"/>
                  <a:pt x="520" y="475"/>
                </a:cubicBezTo>
                <a:cubicBezTo>
                  <a:pt x="533" y="463"/>
                  <a:pt x="546" y="218"/>
                  <a:pt x="533" y="167"/>
                </a:cubicBezTo>
                <a:cubicBezTo>
                  <a:pt x="520" y="117"/>
                  <a:pt x="404" y="14"/>
                  <a:pt x="369" y="16"/>
                </a:cubicBezTo>
                <a:cubicBezTo>
                  <a:pt x="335" y="17"/>
                  <a:pt x="249" y="29"/>
                  <a:pt x="249" y="29"/>
                </a:cubicBezTo>
                <a:lnTo>
                  <a:pt x="198" y="11"/>
                </a:lnTo>
                <a:lnTo>
                  <a:pt x="151" y="2"/>
                </a:lnTo>
                <a:cubicBezTo>
                  <a:pt x="151" y="2"/>
                  <a:pt x="79" y="0"/>
                  <a:pt x="23" y="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6096000" y="28575"/>
            <a:ext cx="6341533" cy="4338638"/>
            <a:chOff x="2918" y="18"/>
            <a:chExt cx="2958" cy="2699"/>
          </a:xfrm>
        </p:grpSpPr>
        <p:sp>
          <p:nvSpPr>
            <p:cNvPr id="6" name="Freeform 4"/>
            <p:cNvSpPr>
              <a:spLocks/>
            </p:cNvSpPr>
            <p:nvPr/>
          </p:nvSpPr>
          <p:spPr bwMode="auto">
            <a:xfrm>
              <a:off x="3060" y="18"/>
              <a:ext cx="490" cy="187"/>
            </a:xfrm>
            <a:custGeom>
              <a:avLst/>
              <a:gdLst>
                <a:gd name="T0" fmla="*/ 233846 w 97"/>
                <a:gd name="T1" fmla="*/ 82224 h 37"/>
                <a:gd name="T2" fmla="*/ 299582 w 97"/>
                <a:gd name="T3" fmla="*/ 65849 h 37"/>
                <a:gd name="T4" fmla="*/ 302800 w 97"/>
                <a:gd name="T5" fmla="*/ 56171 h 37"/>
                <a:gd name="T6" fmla="*/ 289782 w 97"/>
                <a:gd name="T7" fmla="*/ 0 h 37"/>
                <a:gd name="T8" fmla="*/ 81992 w 97"/>
                <a:gd name="T9" fmla="*/ 0 h 37"/>
                <a:gd name="T10" fmla="*/ 33249 w 97"/>
                <a:gd name="T11" fmla="*/ 72414 h 37"/>
                <a:gd name="T12" fmla="*/ 233846 w 97"/>
                <a:gd name="T13" fmla="*/ 82224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7" h="37">
                  <a:moveTo>
                    <a:pt x="71" y="25"/>
                  </a:moveTo>
                  <a:cubicBezTo>
                    <a:pt x="81" y="22"/>
                    <a:pt x="87" y="21"/>
                    <a:pt x="91" y="20"/>
                  </a:cubicBezTo>
                  <a:cubicBezTo>
                    <a:pt x="91" y="19"/>
                    <a:pt x="91" y="19"/>
                    <a:pt x="92" y="17"/>
                  </a:cubicBezTo>
                  <a:cubicBezTo>
                    <a:pt x="97" y="11"/>
                    <a:pt x="95" y="4"/>
                    <a:pt x="88" y="0"/>
                  </a:cubicBezTo>
                  <a:lnTo>
                    <a:pt x="25" y="0"/>
                  </a:lnTo>
                  <a:cubicBezTo>
                    <a:pt x="10" y="3"/>
                    <a:pt x="0" y="10"/>
                    <a:pt x="10" y="22"/>
                  </a:cubicBezTo>
                  <a:cubicBezTo>
                    <a:pt x="10" y="22"/>
                    <a:pt x="28" y="37"/>
                    <a:pt x="71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2918" y="18"/>
              <a:ext cx="2958" cy="2699"/>
            </a:xfrm>
            <a:custGeom>
              <a:avLst/>
              <a:gdLst>
                <a:gd name="T0" fmla="*/ 1665632 w 585"/>
                <a:gd name="T1" fmla="*/ 3220 h 534"/>
                <a:gd name="T2" fmla="*/ 519041 w 585"/>
                <a:gd name="T3" fmla="*/ 0 h 534"/>
                <a:gd name="T4" fmla="*/ 743879 w 585"/>
                <a:gd name="T5" fmla="*/ 69204 h 534"/>
                <a:gd name="T6" fmla="*/ 575288 w 585"/>
                <a:gd name="T7" fmla="*/ 128597 h 534"/>
                <a:gd name="T8" fmla="*/ 684410 w 585"/>
                <a:gd name="T9" fmla="*/ 234232 h 534"/>
                <a:gd name="T10" fmla="*/ 244472 w 585"/>
                <a:gd name="T11" fmla="*/ 197674 h 534"/>
                <a:gd name="T12" fmla="*/ 85575 w 585"/>
                <a:gd name="T13" fmla="*/ 207484 h 534"/>
                <a:gd name="T14" fmla="*/ 657642 w 585"/>
                <a:gd name="T15" fmla="*/ 1606102 h 534"/>
                <a:gd name="T16" fmla="*/ 475884 w 585"/>
                <a:gd name="T17" fmla="*/ 1125124 h 534"/>
                <a:gd name="T18" fmla="*/ 347102 w 585"/>
                <a:gd name="T19" fmla="*/ 1239928 h 534"/>
                <a:gd name="T20" fmla="*/ 310514 w 585"/>
                <a:gd name="T21" fmla="*/ 1435024 h 534"/>
                <a:gd name="T22" fmla="*/ 409817 w 585"/>
                <a:gd name="T23" fmla="*/ 873880 h 534"/>
                <a:gd name="T24" fmla="*/ 506000 w 585"/>
                <a:gd name="T25" fmla="*/ 751843 h 534"/>
                <a:gd name="T26" fmla="*/ 691009 w 585"/>
                <a:gd name="T27" fmla="*/ 781810 h 534"/>
                <a:gd name="T28" fmla="*/ 621696 w 585"/>
                <a:gd name="T29" fmla="*/ 1009578 h 534"/>
                <a:gd name="T30" fmla="*/ 634756 w 585"/>
                <a:gd name="T31" fmla="*/ 1302540 h 534"/>
                <a:gd name="T32" fmla="*/ 1702220 w 585"/>
                <a:gd name="T33" fmla="*/ 1593052 h 534"/>
                <a:gd name="T34" fmla="*/ 1500930 w 585"/>
                <a:gd name="T35" fmla="*/ 1408277 h 534"/>
                <a:gd name="T36" fmla="*/ 1404742 w 585"/>
                <a:gd name="T37" fmla="*/ 1138179 h 534"/>
                <a:gd name="T38" fmla="*/ 1308685 w 585"/>
                <a:gd name="T39" fmla="*/ 890791 h 534"/>
                <a:gd name="T40" fmla="*/ 1520437 w 585"/>
                <a:gd name="T41" fmla="*/ 844423 h 534"/>
                <a:gd name="T42" fmla="*/ 1345273 w 585"/>
                <a:gd name="T43" fmla="*/ 735442 h 534"/>
                <a:gd name="T44" fmla="*/ 1451149 w 585"/>
                <a:gd name="T45" fmla="*/ 745253 h 534"/>
                <a:gd name="T46" fmla="*/ 1447928 w 585"/>
                <a:gd name="T47" fmla="*/ 689104 h 534"/>
                <a:gd name="T48" fmla="*/ 1242623 w 585"/>
                <a:gd name="T49" fmla="*/ 695695 h 534"/>
                <a:gd name="T50" fmla="*/ 1179929 w 585"/>
                <a:gd name="T51" fmla="*/ 1131589 h 534"/>
                <a:gd name="T52" fmla="*/ 1147229 w 585"/>
                <a:gd name="T53" fmla="*/ 758308 h 534"/>
                <a:gd name="T54" fmla="*/ 1094202 w 585"/>
                <a:gd name="T55" fmla="*/ 600406 h 534"/>
                <a:gd name="T56" fmla="*/ 1147229 w 585"/>
                <a:gd name="T57" fmla="*/ 448307 h 534"/>
                <a:gd name="T58" fmla="*/ 1120460 w 585"/>
                <a:gd name="T59" fmla="*/ 326276 h 534"/>
                <a:gd name="T60" fmla="*/ 1094202 w 585"/>
                <a:gd name="T61" fmla="*/ 204265 h 534"/>
                <a:gd name="T62" fmla="*/ 1219738 w 585"/>
                <a:gd name="T63" fmla="*/ 339968 h 534"/>
                <a:gd name="T64" fmla="*/ 1371379 w 585"/>
                <a:gd name="T65" fmla="*/ 155319 h 534"/>
                <a:gd name="T66" fmla="*/ 1351872 w 585"/>
                <a:gd name="T67" fmla="*/ 313246 h 534"/>
                <a:gd name="T68" fmla="*/ 1325614 w 585"/>
                <a:gd name="T69" fmla="*/ 428792 h 534"/>
                <a:gd name="T70" fmla="*/ 1325614 w 585"/>
                <a:gd name="T71" fmla="*/ 597161 h 534"/>
                <a:gd name="T72" fmla="*/ 1844042 w 585"/>
                <a:gd name="T73" fmla="*/ 597161 h 534"/>
                <a:gd name="T74" fmla="*/ 1830977 w 585"/>
                <a:gd name="T75" fmla="*/ 250608 h 534"/>
                <a:gd name="T76" fmla="*/ 822986 w 585"/>
                <a:gd name="T77" fmla="*/ 227767 h 534"/>
                <a:gd name="T78" fmla="*/ 968823 w 585"/>
                <a:gd name="T79" fmla="*/ 306781 h 534"/>
                <a:gd name="T80" fmla="*/ 565474 w 585"/>
                <a:gd name="T81" fmla="*/ 643530 h 534"/>
                <a:gd name="T82" fmla="*/ 228186 w 585"/>
                <a:gd name="T83" fmla="*/ 323056 h 534"/>
                <a:gd name="T84" fmla="*/ 631409 w 585"/>
                <a:gd name="T85" fmla="*/ 349778 h 534"/>
                <a:gd name="T86" fmla="*/ 726930 w 585"/>
                <a:gd name="T87" fmla="*/ 346559 h 534"/>
                <a:gd name="T88" fmla="*/ 998171 w 585"/>
                <a:gd name="T89" fmla="*/ 399361 h 534"/>
                <a:gd name="T90" fmla="*/ 912571 w 585"/>
                <a:gd name="T91" fmla="*/ 844423 h 534"/>
                <a:gd name="T92" fmla="*/ 859575 w 585"/>
                <a:gd name="T93" fmla="*/ 451653 h 534"/>
                <a:gd name="T94" fmla="*/ 565474 w 585"/>
                <a:gd name="T95" fmla="*/ 643530 h 534"/>
                <a:gd name="T96" fmla="*/ 737412 w 585"/>
                <a:gd name="T97" fmla="*/ 742033 h 534"/>
                <a:gd name="T98" fmla="*/ 816388 w 585"/>
                <a:gd name="T99" fmla="*/ 521367 h 534"/>
                <a:gd name="T100" fmla="*/ 1077278 w 585"/>
                <a:gd name="T101" fmla="*/ 963214 h 534"/>
                <a:gd name="T102" fmla="*/ 710517 w 585"/>
                <a:gd name="T103" fmla="*/ 1058498 h 534"/>
                <a:gd name="T104" fmla="*/ 1021056 w 585"/>
                <a:gd name="T105" fmla="*/ 913627 h 534"/>
                <a:gd name="T106" fmla="*/ 1051172 w 585"/>
                <a:gd name="T107" fmla="*/ 438471 h 534"/>
                <a:gd name="T108" fmla="*/ 1034759 w 585"/>
                <a:gd name="T109" fmla="*/ 702796 h 534"/>
                <a:gd name="T110" fmla="*/ 988331 w 585"/>
                <a:gd name="T111" fmla="*/ 475155 h 534"/>
                <a:gd name="T112" fmla="*/ 1676089 w 585"/>
                <a:gd name="T113" fmla="*/ 590571 h 534"/>
                <a:gd name="T114" fmla="*/ 1523683 w 585"/>
                <a:gd name="T115" fmla="*/ 534422 h 5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585" h="534">
                  <a:moveTo>
                    <a:pt x="554" y="76"/>
                  </a:moveTo>
                  <a:cubicBezTo>
                    <a:pt x="551" y="32"/>
                    <a:pt x="543" y="9"/>
                    <a:pt x="504" y="1"/>
                  </a:cubicBezTo>
                  <a:cubicBezTo>
                    <a:pt x="500" y="1"/>
                    <a:pt x="494" y="0"/>
                    <a:pt x="486" y="0"/>
                  </a:cubicBezTo>
                  <a:lnTo>
                    <a:pt x="157" y="0"/>
                  </a:lnTo>
                  <a:cubicBezTo>
                    <a:pt x="156" y="5"/>
                    <a:pt x="153" y="17"/>
                    <a:pt x="158" y="17"/>
                  </a:cubicBezTo>
                  <a:cubicBezTo>
                    <a:pt x="171" y="17"/>
                    <a:pt x="223" y="21"/>
                    <a:pt x="225" y="21"/>
                  </a:cubicBezTo>
                  <a:cubicBezTo>
                    <a:pt x="226" y="21"/>
                    <a:pt x="250" y="16"/>
                    <a:pt x="237" y="28"/>
                  </a:cubicBezTo>
                  <a:cubicBezTo>
                    <a:pt x="223" y="41"/>
                    <a:pt x="192" y="41"/>
                    <a:pt x="174" y="39"/>
                  </a:cubicBezTo>
                  <a:cubicBezTo>
                    <a:pt x="131" y="36"/>
                    <a:pt x="152" y="56"/>
                    <a:pt x="168" y="56"/>
                  </a:cubicBezTo>
                  <a:cubicBezTo>
                    <a:pt x="218" y="56"/>
                    <a:pt x="228" y="68"/>
                    <a:pt x="207" y="71"/>
                  </a:cubicBezTo>
                  <a:cubicBezTo>
                    <a:pt x="186" y="74"/>
                    <a:pt x="182" y="73"/>
                    <a:pt x="162" y="76"/>
                  </a:cubicBezTo>
                  <a:cubicBezTo>
                    <a:pt x="7" y="101"/>
                    <a:pt x="59" y="60"/>
                    <a:pt x="74" y="60"/>
                  </a:cubicBezTo>
                  <a:cubicBezTo>
                    <a:pt x="139" y="59"/>
                    <a:pt x="123" y="37"/>
                    <a:pt x="107" y="42"/>
                  </a:cubicBezTo>
                  <a:cubicBezTo>
                    <a:pt x="91" y="46"/>
                    <a:pt x="34" y="27"/>
                    <a:pt x="26" y="63"/>
                  </a:cubicBezTo>
                  <a:cubicBezTo>
                    <a:pt x="19" y="100"/>
                    <a:pt x="42" y="282"/>
                    <a:pt x="36" y="317"/>
                  </a:cubicBezTo>
                  <a:cubicBezTo>
                    <a:pt x="0" y="534"/>
                    <a:pt x="199" y="487"/>
                    <a:pt x="199" y="487"/>
                  </a:cubicBezTo>
                  <a:cubicBezTo>
                    <a:pt x="156" y="453"/>
                    <a:pt x="174" y="421"/>
                    <a:pt x="171" y="403"/>
                  </a:cubicBezTo>
                  <a:cubicBezTo>
                    <a:pt x="161" y="345"/>
                    <a:pt x="154" y="337"/>
                    <a:pt x="144" y="341"/>
                  </a:cubicBezTo>
                  <a:cubicBezTo>
                    <a:pt x="121" y="352"/>
                    <a:pt x="123" y="358"/>
                    <a:pt x="126" y="367"/>
                  </a:cubicBezTo>
                  <a:cubicBezTo>
                    <a:pt x="142" y="416"/>
                    <a:pt x="105" y="376"/>
                    <a:pt x="105" y="376"/>
                  </a:cubicBezTo>
                  <a:cubicBezTo>
                    <a:pt x="98" y="380"/>
                    <a:pt x="95" y="390"/>
                    <a:pt x="99" y="399"/>
                  </a:cubicBezTo>
                  <a:cubicBezTo>
                    <a:pt x="131" y="463"/>
                    <a:pt x="101" y="446"/>
                    <a:pt x="94" y="435"/>
                  </a:cubicBezTo>
                  <a:cubicBezTo>
                    <a:pt x="61" y="390"/>
                    <a:pt x="92" y="366"/>
                    <a:pt x="88" y="352"/>
                  </a:cubicBezTo>
                  <a:cubicBezTo>
                    <a:pt x="75" y="295"/>
                    <a:pt x="118" y="274"/>
                    <a:pt x="124" y="265"/>
                  </a:cubicBezTo>
                  <a:cubicBezTo>
                    <a:pt x="130" y="256"/>
                    <a:pt x="127" y="253"/>
                    <a:pt x="129" y="234"/>
                  </a:cubicBezTo>
                  <a:cubicBezTo>
                    <a:pt x="136" y="195"/>
                    <a:pt x="155" y="216"/>
                    <a:pt x="153" y="228"/>
                  </a:cubicBezTo>
                  <a:cubicBezTo>
                    <a:pt x="148" y="274"/>
                    <a:pt x="176" y="242"/>
                    <a:pt x="186" y="228"/>
                  </a:cubicBezTo>
                  <a:cubicBezTo>
                    <a:pt x="218" y="186"/>
                    <a:pt x="214" y="229"/>
                    <a:pt x="209" y="237"/>
                  </a:cubicBezTo>
                  <a:cubicBezTo>
                    <a:pt x="203" y="244"/>
                    <a:pt x="198" y="255"/>
                    <a:pt x="200" y="260"/>
                  </a:cubicBezTo>
                  <a:cubicBezTo>
                    <a:pt x="208" y="283"/>
                    <a:pt x="193" y="305"/>
                    <a:pt x="188" y="306"/>
                  </a:cubicBezTo>
                  <a:cubicBezTo>
                    <a:pt x="184" y="308"/>
                    <a:pt x="170" y="314"/>
                    <a:pt x="170" y="332"/>
                  </a:cubicBezTo>
                  <a:cubicBezTo>
                    <a:pt x="171" y="350"/>
                    <a:pt x="192" y="382"/>
                    <a:pt x="192" y="395"/>
                  </a:cubicBezTo>
                  <a:cubicBezTo>
                    <a:pt x="193" y="492"/>
                    <a:pt x="236" y="499"/>
                    <a:pt x="255" y="497"/>
                  </a:cubicBezTo>
                  <a:cubicBezTo>
                    <a:pt x="275" y="496"/>
                    <a:pt x="445" y="490"/>
                    <a:pt x="515" y="483"/>
                  </a:cubicBezTo>
                  <a:cubicBezTo>
                    <a:pt x="585" y="477"/>
                    <a:pt x="538" y="458"/>
                    <a:pt x="518" y="458"/>
                  </a:cubicBezTo>
                  <a:cubicBezTo>
                    <a:pt x="467" y="458"/>
                    <a:pt x="454" y="427"/>
                    <a:pt x="454" y="427"/>
                  </a:cubicBezTo>
                  <a:cubicBezTo>
                    <a:pt x="454" y="427"/>
                    <a:pt x="453" y="405"/>
                    <a:pt x="431" y="400"/>
                  </a:cubicBezTo>
                  <a:cubicBezTo>
                    <a:pt x="376" y="385"/>
                    <a:pt x="411" y="353"/>
                    <a:pt x="425" y="345"/>
                  </a:cubicBezTo>
                  <a:cubicBezTo>
                    <a:pt x="438" y="338"/>
                    <a:pt x="430" y="335"/>
                    <a:pt x="420" y="329"/>
                  </a:cubicBezTo>
                  <a:cubicBezTo>
                    <a:pt x="398" y="316"/>
                    <a:pt x="394" y="300"/>
                    <a:pt x="396" y="270"/>
                  </a:cubicBezTo>
                  <a:cubicBezTo>
                    <a:pt x="397" y="240"/>
                    <a:pt x="416" y="249"/>
                    <a:pt x="416" y="249"/>
                  </a:cubicBezTo>
                  <a:cubicBezTo>
                    <a:pt x="416" y="249"/>
                    <a:pt x="448" y="262"/>
                    <a:pt x="460" y="256"/>
                  </a:cubicBezTo>
                  <a:cubicBezTo>
                    <a:pt x="472" y="250"/>
                    <a:pt x="467" y="239"/>
                    <a:pt x="461" y="244"/>
                  </a:cubicBezTo>
                  <a:cubicBezTo>
                    <a:pt x="455" y="248"/>
                    <a:pt x="412" y="244"/>
                    <a:pt x="407" y="223"/>
                  </a:cubicBezTo>
                  <a:cubicBezTo>
                    <a:pt x="403" y="202"/>
                    <a:pt x="418" y="213"/>
                    <a:pt x="422" y="214"/>
                  </a:cubicBezTo>
                  <a:cubicBezTo>
                    <a:pt x="427" y="216"/>
                    <a:pt x="427" y="220"/>
                    <a:pt x="439" y="226"/>
                  </a:cubicBezTo>
                  <a:cubicBezTo>
                    <a:pt x="468" y="241"/>
                    <a:pt x="454" y="224"/>
                    <a:pt x="454" y="224"/>
                  </a:cubicBezTo>
                  <a:cubicBezTo>
                    <a:pt x="454" y="224"/>
                    <a:pt x="454" y="224"/>
                    <a:pt x="438" y="209"/>
                  </a:cubicBezTo>
                  <a:cubicBezTo>
                    <a:pt x="423" y="194"/>
                    <a:pt x="406" y="199"/>
                    <a:pt x="389" y="199"/>
                  </a:cubicBezTo>
                  <a:cubicBezTo>
                    <a:pt x="373" y="199"/>
                    <a:pt x="376" y="211"/>
                    <a:pt x="376" y="211"/>
                  </a:cubicBezTo>
                  <a:cubicBezTo>
                    <a:pt x="376" y="211"/>
                    <a:pt x="373" y="242"/>
                    <a:pt x="370" y="291"/>
                  </a:cubicBezTo>
                  <a:cubicBezTo>
                    <a:pt x="368" y="341"/>
                    <a:pt x="360" y="347"/>
                    <a:pt x="357" y="343"/>
                  </a:cubicBezTo>
                  <a:cubicBezTo>
                    <a:pt x="354" y="338"/>
                    <a:pt x="350" y="313"/>
                    <a:pt x="350" y="305"/>
                  </a:cubicBezTo>
                  <a:cubicBezTo>
                    <a:pt x="350" y="298"/>
                    <a:pt x="345" y="264"/>
                    <a:pt x="347" y="230"/>
                  </a:cubicBezTo>
                  <a:cubicBezTo>
                    <a:pt x="350" y="195"/>
                    <a:pt x="356" y="210"/>
                    <a:pt x="334" y="201"/>
                  </a:cubicBezTo>
                  <a:cubicBezTo>
                    <a:pt x="311" y="192"/>
                    <a:pt x="323" y="182"/>
                    <a:pt x="331" y="182"/>
                  </a:cubicBezTo>
                  <a:cubicBezTo>
                    <a:pt x="338" y="182"/>
                    <a:pt x="350" y="189"/>
                    <a:pt x="352" y="181"/>
                  </a:cubicBezTo>
                  <a:cubicBezTo>
                    <a:pt x="356" y="160"/>
                    <a:pt x="359" y="141"/>
                    <a:pt x="347" y="136"/>
                  </a:cubicBezTo>
                  <a:cubicBezTo>
                    <a:pt x="322" y="127"/>
                    <a:pt x="332" y="121"/>
                    <a:pt x="341" y="118"/>
                  </a:cubicBezTo>
                  <a:cubicBezTo>
                    <a:pt x="350" y="115"/>
                    <a:pt x="352" y="94"/>
                    <a:pt x="339" y="99"/>
                  </a:cubicBezTo>
                  <a:cubicBezTo>
                    <a:pt x="313" y="107"/>
                    <a:pt x="316" y="85"/>
                    <a:pt x="321" y="82"/>
                  </a:cubicBezTo>
                  <a:cubicBezTo>
                    <a:pt x="325" y="79"/>
                    <a:pt x="334" y="83"/>
                    <a:pt x="331" y="62"/>
                  </a:cubicBezTo>
                  <a:cubicBezTo>
                    <a:pt x="328" y="41"/>
                    <a:pt x="347" y="34"/>
                    <a:pt x="351" y="53"/>
                  </a:cubicBezTo>
                  <a:cubicBezTo>
                    <a:pt x="354" y="73"/>
                    <a:pt x="363" y="112"/>
                    <a:pt x="369" y="103"/>
                  </a:cubicBezTo>
                  <a:cubicBezTo>
                    <a:pt x="375" y="94"/>
                    <a:pt x="385" y="57"/>
                    <a:pt x="395" y="41"/>
                  </a:cubicBezTo>
                  <a:cubicBezTo>
                    <a:pt x="406" y="24"/>
                    <a:pt x="418" y="38"/>
                    <a:pt x="415" y="47"/>
                  </a:cubicBezTo>
                  <a:cubicBezTo>
                    <a:pt x="401" y="88"/>
                    <a:pt x="426" y="90"/>
                    <a:pt x="426" y="90"/>
                  </a:cubicBezTo>
                  <a:cubicBezTo>
                    <a:pt x="426" y="90"/>
                    <a:pt x="423" y="96"/>
                    <a:pt x="409" y="95"/>
                  </a:cubicBezTo>
                  <a:cubicBezTo>
                    <a:pt x="382" y="92"/>
                    <a:pt x="393" y="110"/>
                    <a:pt x="405" y="115"/>
                  </a:cubicBezTo>
                  <a:cubicBezTo>
                    <a:pt x="431" y="124"/>
                    <a:pt x="414" y="130"/>
                    <a:pt x="401" y="130"/>
                  </a:cubicBezTo>
                  <a:cubicBezTo>
                    <a:pt x="387" y="130"/>
                    <a:pt x="381" y="134"/>
                    <a:pt x="378" y="148"/>
                  </a:cubicBezTo>
                  <a:cubicBezTo>
                    <a:pt x="369" y="191"/>
                    <a:pt x="401" y="181"/>
                    <a:pt x="401" y="181"/>
                  </a:cubicBezTo>
                  <a:cubicBezTo>
                    <a:pt x="452" y="195"/>
                    <a:pt x="528" y="188"/>
                    <a:pt x="528" y="188"/>
                  </a:cubicBezTo>
                  <a:cubicBezTo>
                    <a:pt x="543" y="192"/>
                    <a:pt x="552" y="189"/>
                    <a:pt x="558" y="181"/>
                  </a:cubicBezTo>
                  <a:lnTo>
                    <a:pt x="558" y="103"/>
                  </a:lnTo>
                  <a:cubicBezTo>
                    <a:pt x="556" y="93"/>
                    <a:pt x="555" y="84"/>
                    <a:pt x="554" y="76"/>
                  </a:cubicBezTo>
                  <a:close/>
                  <a:moveTo>
                    <a:pt x="231" y="77"/>
                  </a:moveTo>
                  <a:cubicBezTo>
                    <a:pt x="233" y="65"/>
                    <a:pt x="249" y="69"/>
                    <a:pt x="249" y="69"/>
                  </a:cubicBezTo>
                  <a:cubicBezTo>
                    <a:pt x="249" y="69"/>
                    <a:pt x="278" y="79"/>
                    <a:pt x="290" y="78"/>
                  </a:cubicBezTo>
                  <a:cubicBezTo>
                    <a:pt x="301" y="76"/>
                    <a:pt x="318" y="93"/>
                    <a:pt x="293" y="93"/>
                  </a:cubicBezTo>
                  <a:cubicBezTo>
                    <a:pt x="267" y="93"/>
                    <a:pt x="228" y="104"/>
                    <a:pt x="231" y="77"/>
                  </a:cubicBezTo>
                  <a:close/>
                  <a:moveTo>
                    <a:pt x="171" y="195"/>
                  </a:moveTo>
                  <a:cubicBezTo>
                    <a:pt x="153" y="195"/>
                    <a:pt x="46" y="237"/>
                    <a:pt x="45" y="128"/>
                  </a:cubicBezTo>
                  <a:cubicBezTo>
                    <a:pt x="45" y="104"/>
                    <a:pt x="39" y="83"/>
                    <a:pt x="69" y="98"/>
                  </a:cubicBezTo>
                  <a:cubicBezTo>
                    <a:pt x="99" y="112"/>
                    <a:pt x="72" y="111"/>
                    <a:pt x="137" y="108"/>
                  </a:cubicBezTo>
                  <a:cubicBezTo>
                    <a:pt x="137" y="108"/>
                    <a:pt x="184" y="110"/>
                    <a:pt x="191" y="106"/>
                  </a:cubicBezTo>
                  <a:cubicBezTo>
                    <a:pt x="199" y="101"/>
                    <a:pt x="192" y="91"/>
                    <a:pt x="207" y="91"/>
                  </a:cubicBezTo>
                  <a:cubicBezTo>
                    <a:pt x="222" y="90"/>
                    <a:pt x="220" y="105"/>
                    <a:pt x="220" y="105"/>
                  </a:cubicBezTo>
                  <a:cubicBezTo>
                    <a:pt x="220" y="105"/>
                    <a:pt x="207" y="124"/>
                    <a:pt x="305" y="111"/>
                  </a:cubicBezTo>
                  <a:cubicBezTo>
                    <a:pt x="317" y="109"/>
                    <a:pt x="327" y="121"/>
                    <a:pt x="302" y="121"/>
                  </a:cubicBezTo>
                  <a:cubicBezTo>
                    <a:pt x="290" y="122"/>
                    <a:pt x="272" y="128"/>
                    <a:pt x="278" y="143"/>
                  </a:cubicBezTo>
                  <a:cubicBezTo>
                    <a:pt x="284" y="158"/>
                    <a:pt x="276" y="256"/>
                    <a:pt x="276" y="256"/>
                  </a:cubicBezTo>
                  <a:cubicBezTo>
                    <a:pt x="276" y="256"/>
                    <a:pt x="271" y="274"/>
                    <a:pt x="262" y="245"/>
                  </a:cubicBezTo>
                  <a:cubicBezTo>
                    <a:pt x="259" y="235"/>
                    <a:pt x="262" y="144"/>
                    <a:pt x="260" y="137"/>
                  </a:cubicBezTo>
                  <a:cubicBezTo>
                    <a:pt x="259" y="129"/>
                    <a:pt x="217" y="122"/>
                    <a:pt x="215" y="154"/>
                  </a:cubicBezTo>
                  <a:cubicBezTo>
                    <a:pt x="214" y="185"/>
                    <a:pt x="205" y="195"/>
                    <a:pt x="171" y="195"/>
                  </a:cubicBezTo>
                  <a:close/>
                  <a:moveTo>
                    <a:pt x="237" y="231"/>
                  </a:moveTo>
                  <a:cubicBezTo>
                    <a:pt x="230" y="240"/>
                    <a:pt x="219" y="247"/>
                    <a:pt x="223" y="225"/>
                  </a:cubicBezTo>
                  <a:cubicBezTo>
                    <a:pt x="228" y="202"/>
                    <a:pt x="232" y="170"/>
                    <a:pt x="232" y="155"/>
                  </a:cubicBezTo>
                  <a:cubicBezTo>
                    <a:pt x="232" y="155"/>
                    <a:pt x="244" y="135"/>
                    <a:pt x="247" y="158"/>
                  </a:cubicBezTo>
                  <a:cubicBezTo>
                    <a:pt x="250" y="181"/>
                    <a:pt x="244" y="221"/>
                    <a:pt x="237" y="231"/>
                  </a:cubicBezTo>
                  <a:close/>
                  <a:moveTo>
                    <a:pt x="326" y="292"/>
                  </a:moveTo>
                  <a:cubicBezTo>
                    <a:pt x="327" y="320"/>
                    <a:pt x="355" y="400"/>
                    <a:pt x="286" y="399"/>
                  </a:cubicBezTo>
                  <a:cubicBezTo>
                    <a:pt x="217" y="398"/>
                    <a:pt x="214" y="409"/>
                    <a:pt x="215" y="321"/>
                  </a:cubicBezTo>
                  <a:cubicBezTo>
                    <a:pt x="216" y="236"/>
                    <a:pt x="225" y="253"/>
                    <a:pt x="230" y="264"/>
                  </a:cubicBezTo>
                  <a:cubicBezTo>
                    <a:pt x="230" y="264"/>
                    <a:pt x="253" y="318"/>
                    <a:pt x="309" y="277"/>
                  </a:cubicBezTo>
                  <a:cubicBezTo>
                    <a:pt x="319" y="269"/>
                    <a:pt x="324" y="263"/>
                    <a:pt x="326" y="292"/>
                  </a:cubicBezTo>
                  <a:close/>
                  <a:moveTo>
                    <a:pt x="318" y="133"/>
                  </a:moveTo>
                  <a:cubicBezTo>
                    <a:pt x="338" y="148"/>
                    <a:pt x="316" y="165"/>
                    <a:pt x="316" y="165"/>
                  </a:cubicBezTo>
                  <a:cubicBezTo>
                    <a:pt x="316" y="165"/>
                    <a:pt x="302" y="189"/>
                    <a:pt x="313" y="213"/>
                  </a:cubicBezTo>
                  <a:cubicBezTo>
                    <a:pt x="324" y="237"/>
                    <a:pt x="324" y="265"/>
                    <a:pt x="301" y="239"/>
                  </a:cubicBezTo>
                  <a:cubicBezTo>
                    <a:pt x="279" y="214"/>
                    <a:pt x="293" y="156"/>
                    <a:pt x="299" y="144"/>
                  </a:cubicBezTo>
                  <a:cubicBezTo>
                    <a:pt x="299" y="144"/>
                    <a:pt x="299" y="118"/>
                    <a:pt x="318" y="133"/>
                  </a:cubicBezTo>
                  <a:close/>
                  <a:moveTo>
                    <a:pt x="507" y="179"/>
                  </a:moveTo>
                  <a:cubicBezTo>
                    <a:pt x="498" y="185"/>
                    <a:pt x="507" y="179"/>
                    <a:pt x="465" y="177"/>
                  </a:cubicBezTo>
                  <a:cubicBezTo>
                    <a:pt x="423" y="176"/>
                    <a:pt x="461" y="162"/>
                    <a:pt x="461" y="162"/>
                  </a:cubicBezTo>
                  <a:cubicBezTo>
                    <a:pt x="565" y="166"/>
                    <a:pt x="516" y="173"/>
                    <a:pt x="507" y="1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621" y="1287"/>
              <a:ext cx="238" cy="283"/>
            </a:xfrm>
            <a:custGeom>
              <a:avLst/>
              <a:gdLst>
                <a:gd name="T0" fmla="*/ 133493 w 47"/>
                <a:gd name="T1" fmla="*/ 49570 h 56"/>
                <a:gd name="T2" fmla="*/ 90106 w 47"/>
                <a:gd name="T3" fmla="*/ 184567 h 56"/>
                <a:gd name="T4" fmla="*/ 133493 w 47"/>
                <a:gd name="T5" fmla="*/ 49570 h 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7" h="56">
                  <a:moveTo>
                    <a:pt x="40" y="15"/>
                  </a:moveTo>
                  <a:cubicBezTo>
                    <a:pt x="37" y="0"/>
                    <a:pt x="0" y="23"/>
                    <a:pt x="27" y="56"/>
                  </a:cubicBezTo>
                  <a:cubicBezTo>
                    <a:pt x="27" y="56"/>
                    <a:pt x="47" y="49"/>
                    <a:pt x="40" y="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403" y="1403"/>
              <a:ext cx="208" cy="379"/>
            </a:xfrm>
            <a:custGeom>
              <a:avLst/>
              <a:gdLst>
                <a:gd name="T0" fmla="*/ 63597 w 41"/>
                <a:gd name="T1" fmla="*/ 88661 h 75"/>
                <a:gd name="T2" fmla="*/ 40357 w 41"/>
                <a:gd name="T3" fmla="*/ 227627 h 75"/>
                <a:gd name="T4" fmla="*/ 134475 w 41"/>
                <a:gd name="T5" fmla="*/ 148007 h 75"/>
                <a:gd name="T6" fmla="*/ 124567 w 41"/>
                <a:gd name="T7" fmla="*/ 78857 h 75"/>
                <a:gd name="T8" fmla="*/ 63597 w 41"/>
                <a:gd name="T9" fmla="*/ 88661 h 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" h="75">
                  <a:moveTo>
                    <a:pt x="19" y="27"/>
                  </a:moveTo>
                  <a:cubicBezTo>
                    <a:pt x="0" y="54"/>
                    <a:pt x="6" y="63"/>
                    <a:pt x="12" y="69"/>
                  </a:cubicBezTo>
                  <a:cubicBezTo>
                    <a:pt x="18" y="75"/>
                    <a:pt x="30" y="74"/>
                    <a:pt x="40" y="45"/>
                  </a:cubicBezTo>
                  <a:cubicBezTo>
                    <a:pt x="40" y="45"/>
                    <a:pt x="32" y="31"/>
                    <a:pt x="37" y="24"/>
                  </a:cubicBezTo>
                  <a:cubicBezTo>
                    <a:pt x="41" y="16"/>
                    <a:pt x="38" y="0"/>
                    <a:pt x="19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3272" y="645"/>
              <a:ext cx="673" cy="318"/>
            </a:xfrm>
            <a:custGeom>
              <a:avLst/>
              <a:gdLst>
                <a:gd name="T0" fmla="*/ 344676 w 135"/>
                <a:gd name="T1" fmla="*/ 12993 h 63"/>
                <a:gd name="T2" fmla="*/ 74085 w 135"/>
                <a:gd name="T3" fmla="*/ 12993 h 63"/>
                <a:gd name="T4" fmla="*/ 6187 w 135"/>
                <a:gd name="T5" fmla="*/ 81787 h 63"/>
                <a:gd name="T6" fmla="*/ 184726 w 135"/>
                <a:gd name="T7" fmla="*/ 190194 h 63"/>
                <a:gd name="T8" fmla="*/ 295866 w 135"/>
                <a:gd name="T9" fmla="*/ 177227 h 63"/>
                <a:gd name="T10" fmla="*/ 347757 w 135"/>
                <a:gd name="T11" fmla="*/ 173991 h 63"/>
                <a:gd name="T12" fmla="*/ 344676 w 135"/>
                <a:gd name="T13" fmla="*/ 12993 h 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5" h="63">
                  <a:moveTo>
                    <a:pt x="112" y="4"/>
                  </a:moveTo>
                  <a:cubicBezTo>
                    <a:pt x="105" y="9"/>
                    <a:pt x="24" y="4"/>
                    <a:pt x="24" y="4"/>
                  </a:cubicBezTo>
                  <a:cubicBezTo>
                    <a:pt x="15" y="4"/>
                    <a:pt x="3" y="1"/>
                    <a:pt x="2" y="25"/>
                  </a:cubicBezTo>
                  <a:cubicBezTo>
                    <a:pt x="0" y="63"/>
                    <a:pt x="48" y="58"/>
                    <a:pt x="60" y="58"/>
                  </a:cubicBezTo>
                  <a:cubicBezTo>
                    <a:pt x="72" y="58"/>
                    <a:pt x="84" y="48"/>
                    <a:pt x="96" y="54"/>
                  </a:cubicBezTo>
                  <a:cubicBezTo>
                    <a:pt x="96" y="54"/>
                    <a:pt x="107" y="63"/>
                    <a:pt x="113" y="53"/>
                  </a:cubicBezTo>
                  <a:cubicBezTo>
                    <a:pt x="135" y="13"/>
                    <a:pt x="120" y="0"/>
                    <a:pt x="112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4046" y="1545"/>
              <a:ext cx="500" cy="516"/>
            </a:xfrm>
            <a:custGeom>
              <a:avLst/>
              <a:gdLst>
                <a:gd name="T0" fmla="*/ 243515 w 97"/>
                <a:gd name="T1" fmla="*/ 16300 h 102"/>
                <a:gd name="T2" fmla="*/ 113005 w 97"/>
                <a:gd name="T3" fmla="*/ 16300 h 102"/>
                <a:gd name="T4" fmla="*/ 43814 w 97"/>
                <a:gd name="T5" fmla="*/ 188638 h 102"/>
                <a:gd name="T6" fmla="*/ 287330 w 97"/>
                <a:gd name="T7" fmla="*/ 205580 h 102"/>
                <a:gd name="T8" fmla="*/ 243515 w 97"/>
                <a:gd name="T9" fmla="*/ 16300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" h="102">
                  <a:moveTo>
                    <a:pt x="67" y="5"/>
                  </a:moveTo>
                  <a:cubicBezTo>
                    <a:pt x="55" y="10"/>
                    <a:pt x="31" y="5"/>
                    <a:pt x="31" y="5"/>
                  </a:cubicBezTo>
                  <a:cubicBezTo>
                    <a:pt x="0" y="6"/>
                    <a:pt x="16" y="39"/>
                    <a:pt x="12" y="57"/>
                  </a:cubicBezTo>
                  <a:cubicBezTo>
                    <a:pt x="8" y="76"/>
                    <a:pt x="63" y="102"/>
                    <a:pt x="79" y="62"/>
                  </a:cubicBezTo>
                  <a:cubicBezTo>
                    <a:pt x="97" y="20"/>
                    <a:pt x="79" y="0"/>
                    <a:pt x="67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5173" y="1024"/>
              <a:ext cx="501" cy="96"/>
            </a:xfrm>
            <a:custGeom>
              <a:avLst/>
              <a:gdLst>
                <a:gd name="T0" fmla="*/ 49887 w 99"/>
                <a:gd name="T1" fmla="*/ 0 h 19"/>
                <a:gd name="T2" fmla="*/ 132451 w 99"/>
                <a:gd name="T3" fmla="*/ 49526 h 19"/>
                <a:gd name="T4" fmla="*/ 49887 w 99"/>
                <a:gd name="T5" fmla="*/ 0 h 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9" h="19">
                  <a:moveTo>
                    <a:pt x="15" y="0"/>
                  </a:moveTo>
                  <a:cubicBezTo>
                    <a:pt x="0" y="0"/>
                    <a:pt x="19" y="19"/>
                    <a:pt x="40" y="15"/>
                  </a:cubicBezTo>
                  <a:cubicBezTo>
                    <a:pt x="99" y="1"/>
                    <a:pt x="15" y="0"/>
                    <a:pt x="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5340" y="1004"/>
              <a:ext cx="385" cy="237"/>
            </a:xfrm>
            <a:custGeom>
              <a:avLst/>
              <a:gdLst>
                <a:gd name="T0" fmla="*/ 69802 w 76"/>
                <a:gd name="T1" fmla="*/ 120905 h 47"/>
                <a:gd name="T2" fmla="*/ 233730 w 76"/>
                <a:gd name="T3" fmla="*/ 55634 h 47"/>
                <a:gd name="T4" fmla="*/ 160028 w 76"/>
                <a:gd name="T5" fmla="*/ 9737 h 47"/>
                <a:gd name="T6" fmla="*/ 63181 w 76"/>
                <a:gd name="T7" fmla="*/ 104124 h 47"/>
                <a:gd name="T8" fmla="*/ 69802 w 76"/>
                <a:gd name="T9" fmla="*/ 120905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6" h="47">
                  <a:moveTo>
                    <a:pt x="21" y="37"/>
                  </a:moveTo>
                  <a:cubicBezTo>
                    <a:pt x="21" y="37"/>
                    <a:pt x="50" y="47"/>
                    <a:pt x="70" y="17"/>
                  </a:cubicBezTo>
                  <a:cubicBezTo>
                    <a:pt x="76" y="7"/>
                    <a:pt x="65" y="0"/>
                    <a:pt x="48" y="3"/>
                  </a:cubicBezTo>
                  <a:cubicBezTo>
                    <a:pt x="39" y="5"/>
                    <a:pt x="39" y="32"/>
                    <a:pt x="19" y="32"/>
                  </a:cubicBezTo>
                  <a:cubicBezTo>
                    <a:pt x="0" y="32"/>
                    <a:pt x="21" y="37"/>
                    <a:pt x="21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5325" y="1201"/>
              <a:ext cx="415" cy="187"/>
            </a:xfrm>
            <a:custGeom>
              <a:avLst/>
              <a:gdLst>
                <a:gd name="T0" fmla="*/ 238767 w 82"/>
                <a:gd name="T1" fmla="*/ 19620 h 37"/>
                <a:gd name="T2" fmla="*/ 79326 w 82"/>
                <a:gd name="T3" fmla="*/ 56171 h 37"/>
                <a:gd name="T4" fmla="*/ 56400 w 82"/>
                <a:gd name="T5" fmla="*/ 85469 h 37"/>
                <a:gd name="T6" fmla="*/ 252522 w 82"/>
                <a:gd name="T7" fmla="*/ 75659 h 37"/>
                <a:gd name="T8" fmla="*/ 272220 w 82"/>
                <a:gd name="T9" fmla="*/ 65849 h 37"/>
                <a:gd name="T10" fmla="*/ 272220 w 82"/>
                <a:gd name="T11" fmla="*/ 0 h 37"/>
                <a:gd name="T12" fmla="*/ 238767 w 82"/>
                <a:gd name="T13" fmla="*/ 19620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2" h="37">
                  <a:moveTo>
                    <a:pt x="72" y="6"/>
                  </a:moveTo>
                  <a:cubicBezTo>
                    <a:pt x="57" y="23"/>
                    <a:pt x="24" y="17"/>
                    <a:pt x="24" y="17"/>
                  </a:cubicBezTo>
                  <a:cubicBezTo>
                    <a:pt x="24" y="17"/>
                    <a:pt x="0" y="16"/>
                    <a:pt x="17" y="26"/>
                  </a:cubicBezTo>
                  <a:cubicBezTo>
                    <a:pt x="33" y="37"/>
                    <a:pt x="53" y="32"/>
                    <a:pt x="76" y="23"/>
                  </a:cubicBezTo>
                  <a:cubicBezTo>
                    <a:pt x="78" y="22"/>
                    <a:pt x="80" y="21"/>
                    <a:pt x="82" y="20"/>
                  </a:cubicBezTo>
                  <a:lnTo>
                    <a:pt x="82" y="0"/>
                  </a:lnTo>
                  <a:cubicBezTo>
                    <a:pt x="79" y="1"/>
                    <a:pt x="75" y="2"/>
                    <a:pt x="7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5001" y="1378"/>
              <a:ext cx="698" cy="167"/>
            </a:xfrm>
            <a:custGeom>
              <a:avLst/>
              <a:gdLst>
                <a:gd name="T0" fmla="*/ 69355 w 138"/>
                <a:gd name="T1" fmla="*/ 3254 h 33"/>
                <a:gd name="T2" fmla="*/ 26145 w 138"/>
                <a:gd name="T3" fmla="*/ 46532 h 33"/>
                <a:gd name="T4" fmla="*/ 188521 w 138"/>
                <a:gd name="T5" fmla="*/ 72832 h 33"/>
                <a:gd name="T6" fmla="*/ 387430 w 138"/>
                <a:gd name="T7" fmla="*/ 76086 h 33"/>
                <a:gd name="T8" fmla="*/ 377583 w 138"/>
                <a:gd name="T9" fmla="*/ 26173 h 33"/>
                <a:gd name="T10" fmla="*/ 271613 w 138"/>
                <a:gd name="T11" fmla="*/ 9858 h 33"/>
                <a:gd name="T12" fmla="*/ 69355 w 138"/>
                <a:gd name="T13" fmla="*/ 3254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8" h="33">
                  <a:moveTo>
                    <a:pt x="21" y="1"/>
                  </a:moveTo>
                  <a:cubicBezTo>
                    <a:pt x="21" y="1"/>
                    <a:pt x="0" y="8"/>
                    <a:pt x="8" y="14"/>
                  </a:cubicBezTo>
                  <a:cubicBezTo>
                    <a:pt x="15" y="20"/>
                    <a:pt x="48" y="22"/>
                    <a:pt x="57" y="22"/>
                  </a:cubicBezTo>
                  <a:cubicBezTo>
                    <a:pt x="66" y="22"/>
                    <a:pt x="96" y="33"/>
                    <a:pt x="117" y="23"/>
                  </a:cubicBezTo>
                  <a:cubicBezTo>
                    <a:pt x="138" y="12"/>
                    <a:pt x="123" y="9"/>
                    <a:pt x="114" y="8"/>
                  </a:cubicBezTo>
                  <a:cubicBezTo>
                    <a:pt x="105" y="6"/>
                    <a:pt x="102" y="0"/>
                    <a:pt x="82" y="3"/>
                  </a:cubicBezTo>
                  <a:cubicBezTo>
                    <a:pt x="37" y="11"/>
                    <a:pt x="21" y="1"/>
                    <a:pt x="2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5077" y="1540"/>
              <a:ext cx="567" cy="146"/>
            </a:xfrm>
            <a:custGeom>
              <a:avLst/>
              <a:gdLst>
                <a:gd name="T0" fmla="*/ 325797 w 112"/>
                <a:gd name="T1" fmla="*/ 61642 h 29"/>
                <a:gd name="T2" fmla="*/ 342276 w 112"/>
                <a:gd name="T3" fmla="*/ 12878 h 29"/>
                <a:gd name="T4" fmla="*/ 246270 w 112"/>
                <a:gd name="T5" fmla="*/ 32165 h 29"/>
                <a:gd name="T6" fmla="*/ 119505 w 112"/>
                <a:gd name="T7" fmla="*/ 19262 h 29"/>
                <a:gd name="T8" fmla="*/ 6612 w 112"/>
                <a:gd name="T9" fmla="*/ 12878 h 29"/>
                <a:gd name="T10" fmla="*/ 325797 w 112"/>
                <a:gd name="T11" fmla="*/ 61642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2" h="29">
                  <a:moveTo>
                    <a:pt x="98" y="19"/>
                  </a:moveTo>
                  <a:cubicBezTo>
                    <a:pt x="112" y="13"/>
                    <a:pt x="111" y="0"/>
                    <a:pt x="103" y="4"/>
                  </a:cubicBezTo>
                  <a:cubicBezTo>
                    <a:pt x="96" y="9"/>
                    <a:pt x="83" y="10"/>
                    <a:pt x="74" y="10"/>
                  </a:cubicBezTo>
                  <a:cubicBezTo>
                    <a:pt x="65" y="11"/>
                    <a:pt x="45" y="3"/>
                    <a:pt x="36" y="6"/>
                  </a:cubicBezTo>
                  <a:cubicBezTo>
                    <a:pt x="27" y="9"/>
                    <a:pt x="2" y="4"/>
                    <a:pt x="2" y="4"/>
                  </a:cubicBezTo>
                  <a:cubicBezTo>
                    <a:pt x="0" y="29"/>
                    <a:pt x="83" y="25"/>
                    <a:pt x="98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042" y="1656"/>
              <a:ext cx="584" cy="480"/>
            </a:xfrm>
            <a:custGeom>
              <a:avLst/>
              <a:gdLst>
                <a:gd name="T0" fmla="*/ 9953 w 115"/>
                <a:gd name="T1" fmla="*/ 174644 h 95"/>
                <a:gd name="T2" fmla="*/ 87732 w 115"/>
                <a:gd name="T3" fmla="*/ 177888 h 95"/>
                <a:gd name="T4" fmla="*/ 168944 w 115"/>
                <a:gd name="T5" fmla="*/ 253455 h 95"/>
                <a:gd name="T6" fmla="*/ 199449 w 115"/>
                <a:gd name="T7" fmla="*/ 276303 h 95"/>
                <a:gd name="T8" fmla="*/ 273307 w 115"/>
                <a:gd name="T9" fmla="*/ 171426 h 95"/>
                <a:gd name="T10" fmla="*/ 375070 w 115"/>
                <a:gd name="T11" fmla="*/ 171426 h 95"/>
                <a:gd name="T12" fmla="*/ 266629 w 115"/>
                <a:gd name="T13" fmla="*/ 88613 h 95"/>
                <a:gd name="T14" fmla="*/ 125078 w 115"/>
                <a:gd name="T15" fmla="*/ 52770 h 95"/>
                <a:gd name="T16" fmla="*/ 40591 w 115"/>
                <a:gd name="T17" fmla="*/ 134920 h 95"/>
                <a:gd name="T18" fmla="*/ 9953 w 115"/>
                <a:gd name="T19" fmla="*/ 174644 h 9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5" h="95">
                  <a:moveTo>
                    <a:pt x="3" y="53"/>
                  </a:moveTo>
                  <a:cubicBezTo>
                    <a:pt x="5" y="60"/>
                    <a:pt x="14" y="68"/>
                    <a:pt x="26" y="54"/>
                  </a:cubicBezTo>
                  <a:cubicBezTo>
                    <a:pt x="48" y="29"/>
                    <a:pt x="48" y="72"/>
                    <a:pt x="50" y="77"/>
                  </a:cubicBezTo>
                  <a:cubicBezTo>
                    <a:pt x="51" y="81"/>
                    <a:pt x="54" y="95"/>
                    <a:pt x="59" y="84"/>
                  </a:cubicBezTo>
                  <a:cubicBezTo>
                    <a:pt x="63" y="74"/>
                    <a:pt x="70" y="39"/>
                    <a:pt x="81" y="52"/>
                  </a:cubicBezTo>
                  <a:cubicBezTo>
                    <a:pt x="100" y="76"/>
                    <a:pt x="115" y="54"/>
                    <a:pt x="111" y="52"/>
                  </a:cubicBezTo>
                  <a:cubicBezTo>
                    <a:pt x="106" y="51"/>
                    <a:pt x="79" y="37"/>
                    <a:pt x="79" y="27"/>
                  </a:cubicBezTo>
                  <a:cubicBezTo>
                    <a:pt x="79" y="16"/>
                    <a:pt x="42" y="0"/>
                    <a:pt x="37" y="16"/>
                  </a:cubicBezTo>
                  <a:cubicBezTo>
                    <a:pt x="33" y="33"/>
                    <a:pt x="12" y="41"/>
                    <a:pt x="12" y="41"/>
                  </a:cubicBezTo>
                  <a:cubicBezTo>
                    <a:pt x="0" y="44"/>
                    <a:pt x="2" y="45"/>
                    <a:pt x="3" y="5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5421" y="1464"/>
              <a:ext cx="329" cy="854"/>
            </a:xfrm>
            <a:custGeom>
              <a:avLst/>
              <a:gdLst>
                <a:gd name="T0" fmla="*/ 169344 w 65"/>
                <a:gd name="T1" fmla="*/ 131738 h 169"/>
                <a:gd name="T2" fmla="*/ 72886 w 65"/>
                <a:gd name="T3" fmla="*/ 161689 h 169"/>
                <a:gd name="T4" fmla="*/ 72886 w 65"/>
                <a:gd name="T5" fmla="*/ 194323 h 169"/>
                <a:gd name="T6" fmla="*/ 166115 w 65"/>
                <a:gd name="T7" fmla="*/ 296646 h 169"/>
                <a:gd name="T8" fmla="*/ 112953 w 65"/>
                <a:gd name="T9" fmla="*/ 388651 h 169"/>
                <a:gd name="T10" fmla="*/ 0 w 65"/>
                <a:gd name="T11" fmla="*/ 487750 h 169"/>
                <a:gd name="T12" fmla="*/ 56416 w 65"/>
                <a:gd name="T13" fmla="*/ 510606 h 169"/>
                <a:gd name="T14" fmla="*/ 156250 w 65"/>
                <a:gd name="T15" fmla="*/ 547121 h 169"/>
                <a:gd name="T16" fmla="*/ 209411 w 65"/>
                <a:gd name="T17" fmla="*/ 534073 h 169"/>
                <a:gd name="T18" fmla="*/ 215895 w 65"/>
                <a:gd name="T19" fmla="*/ 0 h 169"/>
                <a:gd name="T20" fmla="*/ 169344 w 65"/>
                <a:gd name="T21" fmla="*/ 131738 h 16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5" h="169">
                  <a:moveTo>
                    <a:pt x="51" y="40"/>
                  </a:moveTo>
                  <a:cubicBezTo>
                    <a:pt x="44" y="46"/>
                    <a:pt x="30" y="49"/>
                    <a:pt x="22" y="49"/>
                  </a:cubicBezTo>
                  <a:cubicBezTo>
                    <a:pt x="13" y="48"/>
                    <a:pt x="14" y="56"/>
                    <a:pt x="22" y="59"/>
                  </a:cubicBezTo>
                  <a:cubicBezTo>
                    <a:pt x="30" y="62"/>
                    <a:pt x="49" y="75"/>
                    <a:pt x="50" y="90"/>
                  </a:cubicBezTo>
                  <a:cubicBezTo>
                    <a:pt x="50" y="104"/>
                    <a:pt x="51" y="115"/>
                    <a:pt x="34" y="118"/>
                  </a:cubicBezTo>
                  <a:cubicBezTo>
                    <a:pt x="18" y="122"/>
                    <a:pt x="3" y="124"/>
                    <a:pt x="0" y="148"/>
                  </a:cubicBezTo>
                  <a:cubicBezTo>
                    <a:pt x="0" y="148"/>
                    <a:pt x="10" y="154"/>
                    <a:pt x="17" y="155"/>
                  </a:cubicBezTo>
                  <a:cubicBezTo>
                    <a:pt x="23" y="155"/>
                    <a:pt x="42" y="163"/>
                    <a:pt x="47" y="166"/>
                  </a:cubicBezTo>
                  <a:cubicBezTo>
                    <a:pt x="51" y="169"/>
                    <a:pt x="58" y="167"/>
                    <a:pt x="63" y="162"/>
                  </a:cubicBezTo>
                  <a:lnTo>
                    <a:pt x="65" y="0"/>
                  </a:lnTo>
                  <a:cubicBezTo>
                    <a:pt x="64" y="8"/>
                    <a:pt x="58" y="36"/>
                    <a:pt x="51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738718" y="36513"/>
            <a:ext cx="10521949" cy="6821487"/>
            <a:chOff x="349" y="23"/>
            <a:chExt cx="4971" cy="4297"/>
          </a:xfrm>
        </p:grpSpPr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0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1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2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3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24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5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6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27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28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3" name="Freeform 31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32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33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34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35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36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37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38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39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40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45" name="Freeform 43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44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45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46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47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48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49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50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51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52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7" name="Freeform 55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6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7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58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59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60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61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62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63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64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Rectangle 65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68" name="Rectangle 66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69" name="Freeform 67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68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69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70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71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72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73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74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75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76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Rectangle 77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0" name="Rectangle 78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1" name="Freeform 79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80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81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82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83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84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85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86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87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88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Rectangle 89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2" name="Rectangle 90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3" name="Freeform 91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92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93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94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95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96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97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98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99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Freeform 100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Rectangle 101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" name="Rectangle 102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" name="Freeform 103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04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105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106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107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108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109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Freeform 110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Freeform 111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Freeform 112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Rectangle 113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6" name="Rectangle 114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7" name="Freeform 115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Freeform 116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Freeform 117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Freeform 118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Freeform 119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Freeform 120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Freeform 121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Freeform 122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Freeform 123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Freeform 124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Rectangle 125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8" name="Rectangle 126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9" name="Freeform 127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Freeform 128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Freeform 129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Freeform 130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Freeform 131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Freeform 132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Freeform 133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Freeform 134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Freeform 135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Freeform 136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Rectangle 137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40" name="Rectangle 138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41" name="Freeform 139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Freeform 140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Freeform 141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Freeform 142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Freeform 143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Freeform 144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Freeform 145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Freeform 146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Freeform 147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Freeform 148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Rectangle 149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52" name="Rectangle 150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53" name="Freeform 151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Freeform 152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Freeform 153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Freeform 154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Freeform 155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Freeform 156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Freeform 157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Freeform 158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Freeform 159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Freeform 160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Rectangle 161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64" name="Freeform 162"/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3125 h 2"/>
                <a:gd name="T2" fmla="*/ 0 w 4"/>
                <a:gd name="T3" fmla="*/ 3125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5" name="Group 167"/>
          <p:cNvGrpSpPr>
            <a:grpSpLocks/>
          </p:cNvGrpSpPr>
          <p:nvPr/>
        </p:nvGrpSpPr>
        <p:grpSpPr bwMode="auto">
          <a:xfrm>
            <a:off x="203201" y="4724400"/>
            <a:ext cx="2247900" cy="1557338"/>
            <a:chOff x="96" y="2784"/>
            <a:chExt cx="1062" cy="981"/>
          </a:xfrm>
        </p:grpSpPr>
        <p:sp>
          <p:nvSpPr>
            <p:cNvPr id="166" name="Freeform 168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98062 w 41"/>
                <a:gd name="T1" fmla="*/ 40085 h 16"/>
                <a:gd name="T2" fmla="*/ 121484 w 41"/>
                <a:gd name="T3" fmla="*/ 33473 h 16"/>
                <a:gd name="T4" fmla="*/ 124700 w 41"/>
                <a:gd name="T5" fmla="*/ 30243 h 16"/>
                <a:gd name="T6" fmla="*/ 102061 w 41"/>
                <a:gd name="T7" fmla="*/ 3255 h 16"/>
                <a:gd name="T8" fmla="*/ 26001 w 41"/>
                <a:gd name="T9" fmla="*/ 36855 h 16"/>
                <a:gd name="T10" fmla="*/ 98062 w 41"/>
                <a:gd name="T11" fmla="*/ 40085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Freeform 169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538935 w 210"/>
                <a:gd name="T1" fmla="*/ 512769 h 193"/>
                <a:gd name="T2" fmla="*/ 502978 w 210"/>
                <a:gd name="T3" fmla="*/ 413313 h 193"/>
                <a:gd name="T4" fmla="*/ 469601 w 210"/>
                <a:gd name="T5" fmla="*/ 327693 h 193"/>
                <a:gd name="T6" fmla="*/ 545534 w 210"/>
                <a:gd name="T7" fmla="*/ 307389 h 193"/>
                <a:gd name="T8" fmla="*/ 482669 w 210"/>
                <a:gd name="T9" fmla="*/ 271459 h 193"/>
                <a:gd name="T10" fmla="*/ 519267 w 210"/>
                <a:gd name="T11" fmla="*/ 274681 h 193"/>
                <a:gd name="T12" fmla="*/ 519267 w 210"/>
                <a:gd name="T13" fmla="*/ 254377 h 193"/>
                <a:gd name="T14" fmla="*/ 446713 w 210"/>
                <a:gd name="T15" fmla="*/ 257624 h 193"/>
                <a:gd name="T16" fmla="*/ 423187 w 210"/>
                <a:gd name="T17" fmla="*/ 413313 h 193"/>
                <a:gd name="T18" fmla="*/ 410114 w 210"/>
                <a:gd name="T19" fmla="*/ 277902 h 193"/>
                <a:gd name="T20" fmla="*/ 390472 w 210"/>
                <a:gd name="T21" fmla="*/ 221668 h 193"/>
                <a:gd name="T22" fmla="*/ 410114 w 210"/>
                <a:gd name="T23" fmla="*/ 168757 h 193"/>
                <a:gd name="T24" fmla="*/ 400293 w 210"/>
                <a:gd name="T25" fmla="*/ 122344 h 193"/>
                <a:gd name="T26" fmla="*/ 393699 w 210"/>
                <a:gd name="T27" fmla="*/ 79147 h 193"/>
                <a:gd name="T28" fmla="*/ 436892 w 210"/>
                <a:gd name="T29" fmla="*/ 128812 h 193"/>
                <a:gd name="T30" fmla="*/ 493157 w 210"/>
                <a:gd name="T31" fmla="*/ 59485 h 193"/>
                <a:gd name="T32" fmla="*/ 485921 w 210"/>
                <a:gd name="T33" fmla="*/ 118966 h 193"/>
                <a:gd name="T34" fmla="*/ 472853 w 210"/>
                <a:gd name="T35" fmla="*/ 158936 h 193"/>
                <a:gd name="T36" fmla="*/ 476201 w 210"/>
                <a:gd name="T37" fmla="*/ 221668 h 193"/>
                <a:gd name="T38" fmla="*/ 657934 w 210"/>
                <a:gd name="T39" fmla="*/ 96078 h 193"/>
                <a:gd name="T40" fmla="*/ 297588 w 210"/>
                <a:gd name="T41" fmla="*/ 3221 h 193"/>
                <a:gd name="T42" fmla="*/ 185086 w 210"/>
                <a:gd name="T43" fmla="*/ 26135 h 193"/>
                <a:gd name="T44" fmla="*/ 281299 w 210"/>
                <a:gd name="T45" fmla="*/ 39844 h 193"/>
                <a:gd name="T46" fmla="*/ 198154 w 210"/>
                <a:gd name="T47" fmla="*/ 72553 h 193"/>
                <a:gd name="T48" fmla="*/ 191681 w 210"/>
                <a:gd name="T49" fmla="*/ 96078 h 193"/>
                <a:gd name="T50" fmla="*/ 125574 w 210"/>
                <a:gd name="T51" fmla="*/ 56259 h 193"/>
                <a:gd name="T52" fmla="*/ 43198 w 210"/>
                <a:gd name="T53" fmla="*/ 380605 h 193"/>
                <a:gd name="T54" fmla="*/ 201502 w 210"/>
                <a:gd name="T55" fmla="*/ 482645 h 193"/>
                <a:gd name="T56" fmla="*/ 149125 w 210"/>
                <a:gd name="T57" fmla="*/ 440090 h 193"/>
                <a:gd name="T58" fmla="*/ 115753 w 210"/>
                <a:gd name="T59" fmla="*/ 479393 h 193"/>
                <a:gd name="T60" fmla="*/ 105932 w 210"/>
                <a:gd name="T61" fmla="*/ 423134 h 193"/>
                <a:gd name="T62" fmla="*/ 152346 w 210"/>
                <a:gd name="T63" fmla="*/ 284501 h 193"/>
                <a:gd name="T64" fmla="*/ 221680 w 210"/>
                <a:gd name="T65" fmla="*/ 274681 h 193"/>
                <a:gd name="T66" fmla="*/ 234879 w 210"/>
                <a:gd name="T67" fmla="*/ 313857 h 193"/>
                <a:gd name="T68" fmla="*/ 201502 w 210"/>
                <a:gd name="T69" fmla="*/ 400246 h 193"/>
                <a:gd name="T70" fmla="*/ 300834 w 210"/>
                <a:gd name="T71" fmla="*/ 595137 h 193"/>
                <a:gd name="T72" fmla="*/ 615505 w 210"/>
                <a:gd name="T73" fmla="*/ 548724 h 193"/>
                <a:gd name="T74" fmla="*/ 601800 w 210"/>
                <a:gd name="T75" fmla="*/ 218422 h 193"/>
                <a:gd name="T76" fmla="*/ 545534 w 210"/>
                <a:gd name="T77" fmla="*/ 198118 h 193"/>
                <a:gd name="T78" fmla="*/ 373521 w 210"/>
                <a:gd name="T79" fmla="*/ 201491 h 193"/>
                <a:gd name="T80" fmla="*/ 357100 w 210"/>
                <a:gd name="T81" fmla="*/ 287748 h 193"/>
                <a:gd name="T82" fmla="*/ 377404 w 210"/>
                <a:gd name="T83" fmla="*/ 165409 h 193"/>
                <a:gd name="T84" fmla="*/ 294366 w 210"/>
                <a:gd name="T85" fmla="*/ 85620 h 193"/>
                <a:gd name="T86" fmla="*/ 347254 w 210"/>
                <a:gd name="T87" fmla="*/ 115744 h 193"/>
                <a:gd name="T88" fmla="*/ 201502 w 210"/>
                <a:gd name="T89" fmla="*/ 238088 h 193"/>
                <a:gd name="T90" fmla="*/ 79154 w 210"/>
                <a:gd name="T91" fmla="*/ 122344 h 193"/>
                <a:gd name="T92" fmla="*/ 225033 w 210"/>
                <a:gd name="T93" fmla="*/ 132165 h 193"/>
                <a:gd name="T94" fmla="*/ 261657 w 210"/>
                <a:gd name="T95" fmla="*/ 132165 h 193"/>
                <a:gd name="T96" fmla="*/ 357100 w 210"/>
                <a:gd name="T97" fmla="*/ 149116 h 193"/>
                <a:gd name="T98" fmla="*/ 327738 w 210"/>
                <a:gd name="T99" fmla="*/ 307389 h 193"/>
                <a:gd name="T100" fmla="*/ 307434 w 210"/>
                <a:gd name="T101" fmla="*/ 168757 h 193"/>
                <a:gd name="T102" fmla="*/ 201502 w 210"/>
                <a:gd name="T103" fmla="*/ 238088 h 193"/>
                <a:gd name="T104" fmla="*/ 264878 w 210"/>
                <a:gd name="T105" fmla="*/ 271459 h 193"/>
                <a:gd name="T106" fmla="*/ 291013 w 210"/>
                <a:gd name="T107" fmla="*/ 191645 h 193"/>
                <a:gd name="T108" fmla="*/ 337433 w 210"/>
                <a:gd name="T109" fmla="*/ 479393 h 193"/>
                <a:gd name="T110" fmla="*/ 271478 w 210"/>
                <a:gd name="T111" fmla="*/ 317235 h 193"/>
                <a:gd name="T112" fmla="*/ 387225 w 210"/>
                <a:gd name="T113" fmla="*/ 350607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Freeform 170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46475 w 17"/>
                <a:gd name="T1" fmla="*/ 17636 h 20"/>
                <a:gd name="T2" fmla="*/ 30171 w 17"/>
                <a:gd name="T3" fmla="*/ 68978 h 20"/>
                <a:gd name="T4" fmla="*/ 46475 w 17"/>
                <a:gd name="T5" fmla="*/ 17636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Freeform 171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23028 w 15"/>
                <a:gd name="T1" fmla="*/ 32197 h 27"/>
                <a:gd name="T2" fmla="*/ 13143 w 15"/>
                <a:gd name="T3" fmla="*/ 81162 h 27"/>
                <a:gd name="T4" fmla="*/ 50084 w 15"/>
                <a:gd name="T5" fmla="*/ 52138 h 27"/>
                <a:gd name="T6" fmla="*/ 43437 w 15"/>
                <a:gd name="T7" fmla="*/ 25674 h 27"/>
                <a:gd name="T8" fmla="*/ 23028 w 15"/>
                <a:gd name="T9" fmla="*/ 3219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Freeform 172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133372 w 48"/>
                <a:gd name="T1" fmla="*/ 6410 h 23"/>
                <a:gd name="T2" fmla="*/ 30243 w 48"/>
                <a:gd name="T3" fmla="*/ 3203 h 23"/>
                <a:gd name="T4" fmla="*/ 3255 w 48"/>
                <a:gd name="T5" fmla="*/ 29126 h 23"/>
                <a:gd name="T6" fmla="*/ 72915 w 48"/>
                <a:gd name="T7" fmla="*/ 68627 h 23"/>
                <a:gd name="T8" fmla="*/ 113000 w 48"/>
                <a:gd name="T9" fmla="*/ 65298 h 23"/>
                <a:gd name="T10" fmla="*/ 133372 w 48"/>
                <a:gd name="T11" fmla="*/ 62090 h 23"/>
                <a:gd name="T12" fmla="*/ 133372 w 48"/>
                <a:gd name="T13" fmla="*/ 641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Freeform 173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79154 w 35"/>
                <a:gd name="T1" fmla="*/ 6590 h 37"/>
                <a:gd name="T2" fmla="*/ 36599 w 35"/>
                <a:gd name="T3" fmla="*/ 6590 h 37"/>
                <a:gd name="T4" fmla="*/ 13068 w 35"/>
                <a:gd name="T5" fmla="*/ 65849 h 37"/>
                <a:gd name="T6" fmla="*/ 92859 w 35"/>
                <a:gd name="T7" fmla="*/ 72414 h 37"/>
                <a:gd name="T8" fmla="*/ 79154 w 35"/>
                <a:gd name="T9" fmla="*/ 659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Freeform 174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16289 w 35"/>
                <a:gd name="T1" fmla="*/ 0 h 7"/>
                <a:gd name="T2" fmla="*/ 46445 w 35"/>
                <a:gd name="T3" fmla="*/ 18221 h 7"/>
                <a:gd name="T4" fmla="*/ 16289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Freeform 175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23919 w 27"/>
                <a:gd name="T1" fmla="*/ 43340 h 16"/>
                <a:gd name="T2" fmla="*/ 84138 w 27"/>
                <a:gd name="T3" fmla="*/ 19734 h 16"/>
                <a:gd name="T4" fmla="*/ 56951 w 27"/>
                <a:gd name="T5" fmla="*/ 3255 h 16"/>
                <a:gd name="T6" fmla="*/ 23919 w 27"/>
                <a:gd name="T7" fmla="*/ 36855 h 16"/>
                <a:gd name="T8" fmla="*/ 23919 w 27"/>
                <a:gd name="T9" fmla="*/ 4334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Freeform 176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82376 w 35"/>
                <a:gd name="T1" fmla="*/ 19679 h 17"/>
                <a:gd name="T2" fmla="*/ 26135 w 35"/>
                <a:gd name="T3" fmla="*/ 33398 h 17"/>
                <a:gd name="T4" fmla="*/ 19667 w 35"/>
                <a:gd name="T5" fmla="*/ 43248 h 17"/>
                <a:gd name="T6" fmla="*/ 89638 w 35"/>
                <a:gd name="T7" fmla="*/ 40000 h 17"/>
                <a:gd name="T8" fmla="*/ 82376 w 35"/>
                <a:gd name="T9" fmla="*/ 19679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Freeform 177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132513 w 49"/>
                <a:gd name="T1" fmla="*/ 9375 h 12"/>
                <a:gd name="T2" fmla="*/ 96472 w 49"/>
                <a:gd name="T3" fmla="*/ 3125 h 12"/>
                <a:gd name="T4" fmla="*/ 22953 w 49"/>
                <a:gd name="T5" fmla="*/ 0 h 12"/>
                <a:gd name="T6" fmla="*/ 6610 w 49"/>
                <a:gd name="T7" fmla="*/ 15625 h 12"/>
                <a:gd name="T8" fmla="*/ 66241 w 49"/>
                <a:gd name="T9" fmla="*/ 25000 h 12"/>
                <a:gd name="T10" fmla="*/ 136506 w 49"/>
                <a:gd name="T11" fmla="*/ 25000 h 12"/>
                <a:gd name="T12" fmla="*/ 132513 w 49"/>
                <a:gd name="T13" fmla="*/ 93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Freeform 178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124708 w 40"/>
                <a:gd name="T1" fmla="*/ 6740 h 11"/>
                <a:gd name="T2" fmla="*/ 87569 w 40"/>
                <a:gd name="T3" fmla="*/ 13450 h 11"/>
                <a:gd name="T4" fmla="*/ 43787 w 40"/>
                <a:gd name="T5" fmla="*/ 10029 h 11"/>
                <a:gd name="T6" fmla="*/ 3273 w 40"/>
                <a:gd name="T7" fmla="*/ 6740 h 11"/>
                <a:gd name="T8" fmla="*/ 118039 w 40"/>
                <a:gd name="T9" fmla="*/ 27577 h 11"/>
                <a:gd name="T10" fmla="*/ 124708 w 40"/>
                <a:gd name="T11" fmla="*/ 674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Freeform 179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91635 w 41"/>
                <a:gd name="T1" fmla="*/ 30171 h 34"/>
                <a:gd name="T2" fmla="*/ 42849 w 41"/>
                <a:gd name="T3" fmla="*/ 19679 h 34"/>
                <a:gd name="T4" fmla="*/ 13001 w 41"/>
                <a:gd name="T5" fmla="*/ 49723 h 34"/>
                <a:gd name="T6" fmla="*/ 3211 w 41"/>
                <a:gd name="T7" fmla="*/ 62932 h 34"/>
                <a:gd name="T8" fmla="*/ 29212 w 41"/>
                <a:gd name="T9" fmla="*/ 62932 h 34"/>
                <a:gd name="T10" fmla="*/ 55850 w 41"/>
                <a:gd name="T11" fmla="*/ 89723 h 34"/>
                <a:gd name="T12" fmla="*/ 68850 w 41"/>
                <a:gd name="T13" fmla="*/ 99553 h 34"/>
                <a:gd name="T14" fmla="*/ 94851 w 41"/>
                <a:gd name="T15" fmla="*/ 62932 h 34"/>
                <a:gd name="T16" fmla="*/ 128062 w 41"/>
                <a:gd name="T17" fmla="*/ 62932 h 34"/>
                <a:gd name="T18" fmla="*/ 91635 w 41"/>
                <a:gd name="T19" fmla="*/ 30171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Freeform 180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71558 w 25"/>
                <a:gd name="T1" fmla="*/ 6421 h 63"/>
                <a:gd name="T2" fmla="*/ 58756 w 25"/>
                <a:gd name="T3" fmla="*/ 55822 h 63"/>
                <a:gd name="T4" fmla="*/ 22529 w 25"/>
                <a:gd name="T5" fmla="*/ 65584 h 63"/>
                <a:gd name="T6" fmla="*/ 22529 w 25"/>
                <a:gd name="T7" fmla="*/ 75366 h 63"/>
                <a:gd name="T8" fmla="*/ 55425 w 25"/>
                <a:gd name="T9" fmla="*/ 111623 h 63"/>
                <a:gd name="T10" fmla="*/ 38662 w 25"/>
                <a:gd name="T11" fmla="*/ 147390 h 63"/>
                <a:gd name="T12" fmla="*/ 0 w 25"/>
                <a:gd name="T13" fmla="*/ 180437 h 63"/>
                <a:gd name="T14" fmla="*/ 16128 w 25"/>
                <a:gd name="T15" fmla="*/ 190194 h 63"/>
                <a:gd name="T16" fmla="*/ 52224 w 25"/>
                <a:gd name="T17" fmla="*/ 203192 h 63"/>
                <a:gd name="T18" fmla="*/ 74884 w 25"/>
                <a:gd name="T19" fmla="*/ 186984 h 63"/>
                <a:gd name="T20" fmla="*/ 81285 w 25"/>
                <a:gd name="T21" fmla="*/ 46039 h 63"/>
                <a:gd name="T22" fmla="*/ 81285 w 25"/>
                <a:gd name="T23" fmla="*/ 6421 h 63"/>
                <a:gd name="T24" fmla="*/ 71558 w 25"/>
                <a:gd name="T25" fmla="*/ 6421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0803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0574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40806" name="Rectangle 166"/>
          <p:cNvSpPr>
            <a:spLocks noGrp="1" noRot="1" noChangeArrowheads="1"/>
          </p:cNvSpPr>
          <p:nvPr>
            <p:ph type="subTitle" idx="1"/>
          </p:nvPr>
        </p:nvSpPr>
        <p:spPr>
          <a:xfrm>
            <a:off x="1828800" y="3505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79" name="Rectangle 164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0" name="Rectangle 165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8737601" y="6248400"/>
            <a:ext cx="3052233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5E1A7CA5-2A61-467C-B2E1-33FD3A0883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678384"/>
      </p:ext>
    </p:extLst>
  </p:cSld>
  <p:clrMapOvr>
    <a:masterClrMapping/>
  </p:clrMapOvr>
  <p:transition spd="slow">
    <p:pull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May.2008_jxh_Memory1</a:t>
            </a:r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8700235"/>
      </p:ext>
    </p:extLst>
  </p:cSld>
  <p:clrMapOvr>
    <a:masterClrMapping/>
  </p:clrMapOvr>
  <p:transition spd="slow">
    <p:pull dir="ru"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02167" y="609601"/>
            <a:ext cx="11387667" cy="5489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05FCAC-1237-4B4F-BEA9-4DDBAE91BF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6866496"/>
      </p:ext>
    </p:extLst>
  </p:cSld>
  <p:clrMapOvr>
    <a:masterClrMapping/>
  </p:clrMapOvr>
  <p:transition>
    <p:fade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1198035" y="1324817"/>
            <a:ext cx="4897967" cy="2016125"/>
          </a:xfrm>
          <a:noFill/>
        </p:spPr>
        <p:txBody>
          <a:bodyPr/>
          <a:lstStyle>
            <a:lvl1pPr>
              <a:defRPr>
                <a:latin typeface="Comic Sans MS" pitchFamily="66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65894" name="Rectangle 6"/>
          <p:cNvSpPr>
            <a:spLocks noGrp="1" noRot="1" noChangeArrowheads="1"/>
          </p:cNvSpPr>
          <p:nvPr>
            <p:ph type="subTitle" idx="1"/>
          </p:nvPr>
        </p:nvSpPr>
        <p:spPr>
          <a:xfrm>
            <a:off x="996951" y="3943350"/>
            <a:ext cx="6337300" cy="2089150"/>
          </a:xfrm>
          <a:prstGeom prst="rect">
            <a:avLst/>
          </a:prstGeom>
        </p:spPr>
        <p:txBody>
          <a:bodyPr/>
          <a:lstStyle>
            <a:lvl1pPr marL="0" indent="0">
              <a:defRPr sz="195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49318099"/>
      </p:ext>
    </p:extLst>
  </p:cSld>
  <p:clrMapOvr>
    <a:masterClrMapping/>
  </p:clrMapOvr>
  <p:transition spd="slow">
    <p:pull dir="ru"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4435" y="1125541"/>
            <a:ext cx="11523133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0173785"/>
      </p:ext>
    </p:extLst>
  </p:cSld>
  <p:clrMapOvr>
    <a:masterClrMapping/>
  </p:clrMapOvr>
  <p:transition spd="slow">
    <p:pull dir="ru"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4161367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5327651" y="6453188"/>
            <a:ext cx="2540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763B0DB7-A750-49A3-ADD6-021068ED4030}" type="slidenum">
              <a:rPr lang="en-US" altLang="zh-CN" sz="3300">
                <a:solidFill>
                  <a:srgbClr val="E4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zh-CN" sz="3300">
                <a:solidFill>
                  <a:srgbClr val="E40000"/>
                </a:solidFill>
              </a:rPr>
              <a:t>/128</a:t>
            </a:r>
          </a:p>
        </p:txBody>
      </p:sp>
    </p:spTree>
    <p:extLst>
      <p:ext uri="{BB962C8B-B14F-4D97-AF65-F5344CB8AC3E}">
        <p14:creationId xmlns:p14="http://schemas.microsoft.com/office/powerpoint/2010/main" val="1886892131"/>
      </p:ext>
    </p:extLst>
  </p:cSld>
  <p:clrMapOvr>
    <a:masterClrMapping/>
  </p:clrMapOvr>
  <p:transition spd="slow">
    <p:pull dir="ru"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34435" y="1125541"/>
            <a:ext cx="5659967" cy="4795837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2" y="1125541"/>
            <a:ext cx="5659967" cy="4795837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4161367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5327651" y="6453188"/>
            <a:ext cx="2540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3F5D6F1-3E68-4EDC-B0AB-3640B8B9C6F2}" type="slidenum">
              <a:rPr lang="en-US" altLang="zh-CN" sz="3300">
                <a:solidFill>
                  <a:srgbClr val="E4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zh-CN" sz="3300">
                <a:solidFill>
                  <a:srgbClr val="E40000"/>
                </a:solidFill>
              </a:rPr>
              <a:t>/128</a:t>
            </a:r>
          </a:p>
        </p:txBody>
      </p:sp>
    </p:spTree>
    <p:extLst>
      <p:ext uri="{BB962C8B-B14F-4D97-AF65-F5344CB8AC3E}">
        <p14:creationId xmlns:p14="http://schemas.microsoft.com/office/powerpoint/2010/main" val="1900680705"/>
      </p:ext>
    </p:extLst>
  </p:cSld>
  <p:clrMapOvr>
    <a:masterClrMapping/>
  </p:clrMapOvr>
  <p:transition spd="slow">
    <p:pull dir="ru"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0"/>
          </p:nvPr>
        </p:nvSpPr>
        <p:spPr>
          <a:xfrm>
            <a:off x="4161367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5327651" y="6453188"/>
            <a:ext cx="2540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4AB075-F713-487A-8B51-E1E473D1D90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3491819"/>
      </p:ext>
    </p:extLst>
  </p:cSld>
  <p:clrMapOvr>
    <a:masterClrMapping/>
  </p:clrMapOvr>
  <p:transition spd="slow">
    <p:pull dir="ru"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80053917"/>
      </p:ext>
    </p:extLst>
  </p:cSld>
  <p:clrMapOvr>
    <a:masterClrMapping/>
  </p:clrMapOvr>
  <p:transition spd="slow">
    <p:pull dir="ru"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2"/>
          <p:cNvSpPr>
            <a:spLocks noGrp="1"/>
          </p:cNvSpPr>
          <p:nvPr>
            <p:ph type="ftr" sz="quarter" idx="10"/>
          </p:nvPr>
        </p:nvSpPr>
        <p:spPr>
          <a:xfrm>
            <a:off x="4161367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5327651" y="6453188"/>
            <a:ext cx="2540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EDFF23-E3B7-43B5-93B0-8F18E25A9EB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1347071"/>
      </p:ext>
    </p:extLst>
  </p:cSld>
  <p:clrMapOvr>
    <a:masterClrMapping/>
  </p:clrMapOvr>
  <p:transition spd="slow">
    <p:pull dir="ru"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4161367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5327651" y="6453188"/>
            <a:ext cx="2540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C6F26D-6C2F-4214-AAC7-4CB8DC17BDD4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9717711"/>
      </p:ext>
    </p:extLst>
  </p:cSld>
  <p:clrMapOvr>
    <a:masterClrMapping/>
  </p:clrMapOvr>
  <p:transition spd="slow">
    <p:pull dir="ru"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4161367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5327651" y="6453188"/>
            <a:ext cx="2540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76217D-041F-4973-8988-2B3925BBB1B9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2481632"/>
      </p:ext>
    </p:extLst>
  </p:cSld>
  <p:clrMapOvr>
    <a:masterClrMapping/>
  </p:clrMapOvr>
  <p:transition spd="slow"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47151" y="0"/>
            <a:ext cx="2846916" cy="5943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6401" y="0"/>
            <a:ext cx="8337551" cy="5943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May.2008_jxh_Memory1</a:t>
            </a:r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8314821"/>
      </p:ext>
    </p:extLst>
  </p:cSld>
  <p:clrMapOvr>
    <a:masterClrMapping/>
  </p:clrMapOvr>
  <p:transition spd="slow">
    <p:pull dir="ru"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34435" y="1125541"/>
            <a:ext cx="11523133" cy="47958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4161367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5327651" y="6453188"/>
            <a:ext cx="2540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830DE8-562B-4356-BB26-EB66D87D68E2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157268"/>
      </p:ext>
    </p:extLst>
  </p:cSld>
  <p:clrMapOvr>
    <a:masterClrMapping/>
  </p:clrMapOvr>
  <p:transition spd="slow">
    <p:pull dir="ru"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76786" y="3"/>
            <a:ext cx="2880783" cy="59213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34435" y="3"/>
            <a:ext cx="8439151" cy="59213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4161367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5327651" y="6453188"/>
            <a:ext cx="2540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6BCB67-8FFE-4F03-BC43-5E6FA5BC92A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7477310"/>
      </p:ext>
    </p:extLst>
  </p:cSld>
  <p:clrMapOvr>
    <a:masterClrMapping/>
  </p:clrMapOvr>
  <p:transition spd="slow">
    <p:pull dir="ru"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5885" y="2"/>
            <a:ext cx="10081683" cy="9810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34435" y="1125538"/>
            <a:ext cx="11523133" cy="4983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7412710"/>
      </p:ext>
    </p:extLst>
  </p:cSld>
  <p:clrMapOvr>
    <a:masterClrMapping/>
  </p:clrMapOvr>
  <p:transition spd="slow">
    <p:pull dir="ru"/>
  </p:transition>
  <p:hf sldNum="0" hdr="0" ftr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5885" y="2"/>
            <a:ext cx="10081683" cy="9810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34435" y="1125541"/>
            <a:ext cx="5659967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2" y="1125541"/>
            <a:ext cx="5659967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4161367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5327651" y="6453188"/>
            <a:ext cx="2540000" cy="4048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3FEAD33-63F2-422F-B816-9FFE1BE3D23B}" type="slidenum">
              <a:rPr lang="en-US" altLang="zh-CN" sz="3300">
                <a:solidFill>
                  <a:srgbClr val="E4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zh-CN" sz="3300">
                <a:solidFill>
                  <a:srgbClr val="E40000"/>
                </a:solidFill>
              </a:rPr>
              <a:t>/128</a:t>
            </a:r>
          </a:p>
        </p:txBody>
      </p:sp>
    </p:spTree>
    <p:extLst>
      <p:ext uri="{BB962C8B-B14F-4D97-AF65-F5344CB8AC3E}">
        <p14:creationId xmlns:p14="http://schemas.microsoft.com/office/powerpoint/2010/main" val="2794561546"/>
      </p:ext>
    </p:extLst>
  </p:cSld>
  <p:clrMapOvr>
    <a:masterClrMapping/>
  </p:clrMapOvr>
  <p:transition spd="slow">
    <p:pull dir="ru"/>
  </p:transition>
  <p:hf sldNum="0" hdr="0" ftr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2190753" y="6400800"/>
            <a:ext cx="466724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 algn="l">
              <a:defRPr sz="1400" dirty="0" err="1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50">
                <a:solidFill>
                  <a:srgbClr val="E40000"/>
                </a:solidFill>
              </a:rPr>
              <a:t>Fall_Ad Computer Architecture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5885" y="2"/>
            <a:ext cx="10081683" cy="9810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334435" y="1125541"/>
            <a:ext cx="11523133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/>
              <a:t>单击图标添加图表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876800" y="6243638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6008714"/>
      </p:ext>
    </p:extLst>
  </p:cSld>
  <p:clrMapOvr>
    <a:masterClrMapping/>
  </p:clrMapOvr>
  <p:transition spd="slow">
    <p:pull dir="ru"/>
  </p:transition>
  <p:hf sldNum="0" hdr="0" ftr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2" y="260353"/>
            <a:ext cx="10657417" cy="7667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2" y="1557338"/>
            <a:ext cx="11952817" cy="4575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4876800" y="6243638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9389533" y="6243638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F6E2B49-16E2-456D-953E-87FC8AC7298B}" type="slidenum">
              <a:rPr lang="en-US" altLang="zh-CN" sz="3300">
                <a:solidFill>
                  <a:srgbClr val="E4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zh-CN" sz="3300">
                <a:solidFill>
                  <a:srgbClr val="E40000"/>
                </a:solidFill>
              </a:rPr>
              <a:t>/20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2"/>
          </p:nvPr>
        </p:nvSpPr>
        <p:spPr>
          <a:xfrm>
            <a:off x="2000253" y="6400800"/>
            <a:ext cx="4667249" cy="457200"/>
          </a:xfrm>
          <a:prstGeom prst="rect">
            <a:avLst/>
          </a:prstGeom>
        </p:spPr>
        <p:txBody>
          <a:bodyPr/>
          <a:lstStyle>
            <a:lvl1pPr algn="l">
              <a:defRPr sz="105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zh-CN"/>
              <a:t>ComputerArchitecture_jxh_Memory1</a:t>
            </a:r>
          </a:p>
        </p:txBody>
      </p:sp>
    </p:spTree>
    <p:extLst>
      <p:ext uri="{BB962C8B-B14F-4D97-AF65-F5344CB8AC3E}">
        <p14:creationId xmlns:p14="http://schemas.microsoft.com/office/powerpoint/2010/main" val="4021415099"/>
      </p:ext>
    </p:extLst>
  </p:cSld>
  <p:clrMapOvr>
    <a:masterClrMapping/>
  </p:clrMapOvr>
  <p:transition/>
  <p:hf sldNum="0" hdr="0" ftr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1_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5884" y="1"/>
            <a:ext cx="10081683" cy="9810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34434" y="1125539"/>
            <a:ext cx="11523133" cy="23209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34434" y="3598863"/>
            <a:ext cx="11523133" cy="23225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7752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1890043"/>
      </p:ext>
    </p:extLst>
  </p:cSld>
  <p:clrMapOvr>
    <a:masterClrMapping/>
  </p:clrMapOvr>
  <p:transition spd="slow">
    <p:pull dir="r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auto">
          <a:xfrm>
            <a:off x="6347884" y="20638"/>
            <a:ext cx="5918200" cy="4038600"/>
          </a:xfrm>
          <a:custGeom>
            <a:avLst/>
            <a:gdLst>
              <a:gd name="T0" fmla="*/ 2147483646 w 546"/>
              <a:gd name="T1" fmla="*/ 2147483646 h 497"/>
              <a:gd name="T2" fmla="*/ 2147483646 w 546"/>
              <a:gd name="T3" fmla="*/ 2147483646 h 497"/>
              <a:gd name="T4" fmla="*/ 2147483646 w 546"/>
              <a:gd name="T5" fmla="*/ 2147483646 h 497"/>
              <a:gd name="T6" fmla="*/ 2147483646 w 546"/>
              <a:gd name="T7" fmla="*/ 2147483646 h 497"/>
              <a:gd name="T8" fmla="*/ 2147483646 w 546"/>
              <a:gd name="T9" fmla="*/ 2147483646 h 497"/>
              <a:gd name="T10" fmla="*/ 2147483646 w 546"/>
              <a:gd name="T11" fmla="*/ 2147483646 h 497"/>
              <a:gd name="T12" fmla="*/ 2147483646 w 546"/>
              <a:gd name="T13" fmla="*/ 2147483646 h 497"/>
              <a:gd name="T14" fmla="*/ 2147483646 w 546"/>
              <a:gd name="T15" fmla="*/ 2147483646 h 497"/>
              <a:gd name="T16" fmla="*/ 2147483646 w 546"/>
              <a:gd name="T17" fmla="*/ 2147483646 h 497"/>
              <a:gd name="T18" fmla="*/ 2147483646 w 546"/>
              <a:gd name="T19" fmla="*/ 2147483646 h 497"/>
              <a:gd name="T20" fmla="*/ 2147483646 w 546"/>
              <a:gd name="T21" fmla="*/ 2147483646 h 497"/>
              <a:gd name="T22" fmla="*/ 2147483646 w 546"/>
              <a:gd name="T23" fmla="*/ 2147483646 h 497"/>
              <a:gd name="T24" fmla="*/ 2147483646 w 546"/>
              <a:gd name="T25" fmla="*/ 2147483646 h 49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46" h="497">
                <a:moveTo>
                  <a:pt x="23" y="4"/>
                </a:moveTo>
                <a:cubicBezTo>
                  <a:pt x="23" y="4"/>
                  <a:pt x="0" y="34"/>
                  <a:pt x="11" y="71"/>
                </a:cubicBezTo>
                <a:cubicBezTo>
                  <a:pt x="19" y="100"/>
                  <a:pt x="25" y="393"/>
                  <a:pt x="25" y="393"/>
                </a:cubicBezTo>
                <a:cubicBezTo>
                  <a:pt x="25" y="393"/>
                  <a:pt x="42" y="452"/>
                  <a:pt x="54" y="457"/>
                </a:cubicBezTo>
                <a:cubicBezTo>
                  <a:pt x="66" y="462"/>
                  <a:pt x="158" y="482"/>
                  <a:pt x="158" y="482"/>
                </a:cubicBezTo>
                <a:cubicBezTo>
                  <a:pt x="158" y="482"/>
                  <a:pt x="191" y="497"/>
                  <a:pt x="204" y="495"/>
                </a:cubicBezTo>
                <a:cubicBezTo>
                  <a:pt x="217" y="494"/>
                  <a:pt x="506" y="487"/>
                  <a:pt x="520" y="475"/>
                </a:cubicBezTo>
                <a:cubicBezTo>
                  <a:pt x="533" y="463"/>
                  <a:pt x="546" y="218"/>
                  <a:pt x="533" y="167"/>
                </a:cubicBezTo>
                <a:cubicBezTo>
                  <a:pt x="520" y="117"/>
                  <a:pt x="404" y="14"/>
                  <a:pt x="369" y="16"/>
                </a:cubicBezTo>
                <a:cubicBezTo>
                  <a:pt x="335" y="17"/>
                  <a:pt x="249" y="29"/>
                  <a:pt x="249" y="29"/>
                </a:cubicBezTo>
                <a:lnTo>
                  <a:pt x="198" y="11"/>
                </a:lnTo>
                <a:lnTo>
                  <a:pt x="151" y="2"/>
                </a:lnTo>
                <a:cubicBezTo>
                  <a:pt x="151" y="2"/>
                  <a:pt x="79" y="0"/>
                  <a:pt x="23" y="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6096000" y="28575"/>
            <a:ext cx="6341533" cy="4338638"/>
            <a:chOff x="2918" y="18"/>
            <a:chExt cx="2958" cy="2699"/>
          </a:xfrm>
        </p:grpSpPr>
        <p:sp>
          <p:nvSpPr>
            <p:cNvPr id="6" name="Freeform 4"/>
            <p:cNvSpPr>
              <a:spLocks/>
            </p:cNvSpPr>
            <p:nvPr/>
          </p:nvSpPr>
          <p:spPr bwMode="auto">
            <a:xfrm>
              <a:off x="3060" y="18"/>
              <a:ext cx="490" cy="187"/>
            </a:xfrm>
            <a:custGeom>
              <a:avLst/>
              <a:gdLst>
                <a:gd name="T0" fmla="*/ 233846 w 97"/>
                <a:gd name="T1" fmla="*/ 82224 h 37"/>
                <a:gd name="T2" fmla="*/ 299582 w 97"/>
                <a:gd name="T3" fmla="*/ 65849 h 37"/>
                <a:gd name="T4" fmla="*/ 302800 w 97"/>
                <a:gd name="T5" fmla="*/ 56171 h 37"/>
                <a:gd name="T6" fmla="*/ 289782 w 97"/>
                <a:gd name="T7" fmla="*/ 0 h 37"/>
                <a:gd name="T8" fmla="*/ 81992 w 97"/>
                <a:gd name="T9" fmla="*/ 0 h 37"/>
                <a:gd name="T10" fmla="*/ 33249 w 97"/>
                <a:gd name="T11" fmla="*/ 72414 h 37"/>
                <a:gd name="T12" fmla="*/ 233846 w 97"/>
                <a:gd name="T13" fmla="*/ 82224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7" h="37">
                  <a:moveTo>
                    <a:pt x="71" y="25"/>
                  </a:moveTo>
                  <a:cubicBezTo>
                    <a:pt x="81" y="22"/>
                    <a:pt x="87" y="21"/>
                    <a:pt x="91" y="20"/>
                  </a:cubicBezTo>
                  <a:cubicBezTo>
                    <a:pt x="91" y="19"/>
                    <a:pt x="91" y="19"/>
                    <a:pt x="92" y="17"/>
                  </a:cubicBezTo>
                  <a:cubicBezTo>
                    <a:pt x="97" y="11"/>
                    <a:pt x="95" y="4"/>
                    <a:pt x="88" y="0"/>
                  </a:cubicBezTo>
                  <a:lnTo>
                    <a:pt x="25" y="0"/>
                  </a:lnTo>
                  <a:cubicBezTo>
                    <a:pt x="10" y="3"/>
                    <a:pt x="0" y="10"/>
                    <a:pt x="10" y="22"/>
                  </a:cubicBezTo>
                  <a:cubicBezTo>
                    <a:pt x="10" y="22"/>
                    <a:pt x="28" y="37"/>
                    <a:pt x="71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2918" y="18"/>
              <a:ext cx="2958" cy="2699"/>
            </a:xfrm>
            <a:custGeom>
              <a:avLst/>
              <a:gdLst>
                <a:gd name="T0" fmla="*/ 1665632 w 585"/>
                <a:gd name="T1" fmla="*/ 3220 h 534"/>
                <a:gd name="T2" fmla="*/ 519041 w 585"/>
                <a:gd name="T3" fmla="*/ 0 h 534"/>
                <a:gd name="T4" fmla="*/ 743879 w 585"/>
                <a:gd name="T5" fmla="*/ 69204 h 534"/>
                <a:gd name="T6" fmla="*/ 575288 w 585"/>
                <a:gd name="T7" fmla="*/ 128597 h 534"/>
                <a:gd name="T8" fmla="*/ 684410 w 585"/>
                <a:gd name="T9" fmla="*/ 234232 h 534"/>
                <a:gd name="T10" fmla="*/ 244472 w 585"/>
                <a:gd name="T11" fmla="*/ 197674 h 534"/>
                <a:gd name="T12" fmla="*/ 85575 w 585"/>
                <a:gd name="T13" fmla="*/ 207484 h 534"/>
                <a:gd name="T14" fmla="*/ 657642 w 585"/>
                <a:gd name="T15" fmla="*/ 1606102 h 534"/>
                <a:gd name="T16" fmla="*/ 475884 w 585"/>
                <a:gd name="T17" fmla="*/ 1125124 h 534"/>
                <a:gd name="T18" fmla="*/ 347102 w 585"/>
                <a:gd name="T19" fmla="*/ 1239928 h 534"/>
                <a:gd name="T20" fmla="*/ 310514 w 585"/>
                <a:gd name="T21" fmla="*/ 1435024 h 534"/>
                <a:gd name="T22" fmla="*/ 409817 w 585"/>
                <a:gd name="T23" fmla="*/ 873880 h 534"/>
                <a:gd name="T24" fmla="*/ 506000 w 585"/>
                <a:gd name="T25" fmla="*/ 751843 h 534"/>
                <a:gd name="T26" fmla="*/ 691009 w 585"/>
                <a:gd name="T27" fmla="*/ 781810 h 534"/>
                <a:gd name="T28" fmla="*/ 621696 w 585"/>
                <a:gd name="T29" fmla="*/ 1009578 h 534"/>
                <a:gd name="T30" fmla="*/ 634756 w 585"/>
                <a:gd name="T31" fmla="*/ 1302540 h 534"/>
                <a:gd name="T32" fmla="*/ 1702220 w 585"/>
                <a:gd name="T33" fmla="*/ 1593052 h 534"/>
                <a:gd name="T34" fmla="*/ 1500930 w 585"/>
                <a:gd name="T35" fmla="*/ 1408277 h 534"/>
                <a:gd name="T36" fmla="*/ 1404742 w 585"/>
                <a:gd name="T37" fmla="*/ 1138179 h 534"/>
                <a:gd name="T38" fmla="*/ 1308685 w 585"/>
                <a:gd name="T39" fmla="*/ 890791 h 534"/>
                <a:gd name="T40" fmla="*/ 1520437 w 585"/>
                <a:gd name="T41" fmla="*/ 844423 h 534"/>
                <a:gd name="T42" fmla="*/ 1345273 w 585"/>
                <a:gd name="T43" fmla="*/ 735442 h 534"/>
                <a:gd name="T44" fmla="*/ 1451149 w 585"/>
                <a:gd name="T45" fmla="*/ 745253 h 534"/>
                <a:gd name="T46" fmla="*/ 1447928 w 585"/>
                <a:gd name="T47" fmla="*/ 689104 h 534"/>
                <a:gd name="T48" fmla="*/ 1242623 w 585"/>
                <a:gd name="T49" fmla="*/ 695695 h 534"/>
                <a:gd name="T50" fmla="*/ 1179929 w 585"/>
                <a:gd name="T51" fmla="*/ 1131589 h 534"/>
                <a:gd name="T52" fmla="*/ 1147229 w 585"/>
                <a:gd name="T53" fmla="*/ 758308 h 534"/>
                <a:gd name="T54" fmla="*/ 1094202 w 585"/>
                <a:gd name="T55" fmla="*/ 600406 h 534"/>
                <a:gd name="T56" fmla="*/ 1147229 w 585"/>
                <a:gd name="T57" fmla="*/ 448307 h 534"/>
                <a:gd name="T58" fmla="*/ 1120460 w 585"/>
                <a:gd name="T59" fmla="*/ 326276 h 534"/>
                <a:gd name="T60" fmla="*/ 1094202 w 585"/>
                <a:gd name="T61" fmla="*/ 204265 h 534"/>
                <a:gd name="T62" fmla="*/ 1219738 w 585"/>
                <a:gd name="T63" fmla="*/ 339968 h 534"/>
                <a:gd name="T64" fmla="*/ 1371379 w 585"/>
                <a:gd name="T65" fmla="*/ 155319 h 534"/>
                <a:gd name="T66" fmla="*/ 1351872 w 585"/>
                <a:gd name="T67" fmla="*/ 313246 h 534"/>
                <a:gd name="T68" fmla="*/ 1325614 w 585"/>
                <a:gd name="T69" fmla="*/ 428792 h 534"/>
                <a:gd name="T70" fmla="*/ 1325614 w 585"/>
                <a:gd name="T71" fmla="*/ 597161 h 534"/>
                <a:gd name="T72" fmla="*/ 1844042 w 585"/>
                <a:gd name="T73" fmla="*/ 597161 h 534"/>
                <a:gd name="T74" fmla="*/ 1830977 w 585"/>
                <a:gd name="T75" fmla="*/ 250608 h 534"/>
                <a:gd name="T76" fmla="*/ 822986 w 585"/>
                <a:gd name="T77" fmla="*/ 227767 h 534"/>
                <a:gd name="T78" fmla="*/ 968823 w 585"/>
                <a:gd name="T79" fmla="*/ 306781 h 534"/>
                <a:gd name="T80" fmla="*/ 565474 w 585"/>
                <a:gd name="T81" fmla="*/ 643530 h 534"/>
                <a:gd name="T82" fmla="*/ 228186 w 585"/>
                <a:gd name="T83" fmla="*/ 323056 h 534"/>
                <a:gd name="T84" fmla="*/ 631409 w 585"/>
                <a:gd name="T85" fmla="*/ 349778 h 534"/>
                <a:gd name="T86" fmla="*/ 726930 w 585"/>
                <a:gd name="T87" fmla="*/ 346559 h 534"/>
                <a:gd name="T88" fmla="*/ 998171 w 585"/>
                <a:gd name="T89" fmla="*/ 399361 h 534"/>
                <a:gd name="T90" fmla="*/ 912571 w 585"/>
                <a:gd name="T91" fmla="*/ 844423 h 534"/>
                <a:gd name="T92" fmla="*/ 859575 w 585"/>
                <a:gd name="T93" fmla="*/ 451653 h 534"/>
                <a:gd name="T94" fmla="*/ 565474 w 585"/>
                <a:gd name="T95" fmla="*/ 643530 h 534"/>
                <a:gd name="T96" fmla="*/ 737412 w 585"/>
                <a:gd name="T97" fmla="*/ 742033 h 534"/>
                <a:gd name="T98" fmla="*/ 816388 w 585"/>
                <a:gd name="T99" fmla="*/ 521367 h 534"/>
                <a:gd name="T100" fmla="*/ 1077278 w 585"/>
                <a:gd name="T101" fmla="*/ 963214 h 534"/>
                <a:gd name="T102" fmla="*/ 710517 w 585"/>
                <a:gd name="T103" fmla="*/ 1058498 h 534"/>
                <a:gd name="T104" fmla="*/ 1021056 w 585"/>
                <a:gd name="T105" fmla="*/ 913627 h 534"/>
                <a:gd name="T106" fmla="*/ 1051172 w 585"/>
                <a:gd name="T107" fmla="*/ 438471 h 534"/>
                <a:gd name="T108" fmla="*/ 1034759 w 585"/>
                <a:gd name="T109" fmla="*/ 702796 h 534"/>
                <a:gd name="T110" fmla="*/ 988331 w 585"/>
                <a:gd name="T111" fmla="*/ 475155 h 534"/>
                <a:gd name="T112" fmla="*/ 1676089 w 585"/>
                <a:gd name="T113" fmla="*/ 590571 h 534"/>
                <a:gd name="T114" fmla="*/ 1523683 w 585"/>
                <a:gd name="T115" fmla="*/ 534422 h 53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585" h="534">
                  <a:moveTo>
                    <a:pt x="554" y="76"/>
                  </a:moveTo>
                  <a:cubicBezTo>
                    <a:pt x="551" y="32"/>
                    <a:pt x="543" y="9"/>
                    <a:pt x="504" y="1"/>
                  </a:cubicBezTo>
                  <a:cubicBezTo>
                    <a:pt x="500" y="1"/>
                    <a:pt x="494" y="0"/>
                    <a:pt x="486" y="0"/>
                  </a:cubicBezTo>
                  <a:lnTo>
                    <a:pt x="157" y="0"/>
                  </a:lnTo>
                  <a:cubicBezTo>
                    <a:pt x="156" y="5"/>
                    <a:pt x="153" y="17"/>
                    <a:pt x="158" y="17"/>
                  </a:cubicBezTo>
                  <a:cubicBezTo>
                    <a:pt x="171" y="17"/>
                    <a:pt x="223" y="21"/>
                    <a:pt x="225" y="21"/>
                  </a:cubicBezTo>
                  <a:cubicBezTo>
                    <a:pt x="226" y="21"/>
                    <a:pt x="250" y="16"/>
                    <a:pt x="237" y="28"/>
                  </a:cubicBezTo>
                  <a:cubicBezTo>
                    <a:pt x="223" y="41"/>
                    <a:pt x="192" y="41"/>
                    <a:pt x="174" y="39"/>
                  </a:cubicBezTo>
                  <a:cubicBezTo>
                    <a:pt x="131" y="36"/>
                    <a:pt x="152" y="56"/>
                    <a:pt x="168" y="56"/>
                  </a:cubicBezTo>
                  <a:cubicBezTo>
                    <a:pt x="218" y="56"/>
                    <a:pt x="228" y="68"/>
                    <a:pt x="207" y="71"/>
                  </a:cubicBezTo>
                  <a:cubicBezTo>
                    <a:pt x="186" y="74"/>
                    <a:pt x="182" y="73"/>
                    <a:pt x="162" y="76"/>
                  </a:cubicBezTo>
                  <a:cubicBezTo>
                    <a:pt x="7" y="101"/>
                    <a:pt x="59" y="60"/>
                    <a:pt x="74" y="60"/>
                  </a:cubicBezTo>
                  <a:cubicBezTo>
                    <a:pt x="139" y="59"/>
                    <a:pt x="123" y="37"/>
                    <a:pt x="107" y="42"/>
                  </a:cubicBezTo>
                  <a:cubicBezTo>
                    <a:pt x="91" y="46"/>
                    <a:pt x="34" y="27"/>
                    <a:pt x="26" y="63"/>
                  </a:cubicBezTo>
                  <a:cubicBezTo>
                    <a:pt x="19" y="100"/>
                    <a:pt x="42" y="282"/>
                    <a:pt x="36" y="317"/>
                  </a:cubicBezTo>
                  <a:cubicBezTo>
                    <a:pt x="0" y="534"/>
                    <a:pt x="199" y="487"/>
                    <a:pt x="199" y="487"/>
                  </a:cubicBezTo>
                  <a:cubicBezTo>
                    <a:pt x="156" y="453"/>
                    <a:pt x="174" y="421"/>
                    <a:pt x="171" y="403"/>
                  </a:cubicBezTo>
                  <a:cubicBezTo>
                    <a:pt x="161" y="345"/>
                    <a:pt x="154" y="337"/>
                    <a:pt x="144" y="341"/>
                  </a:cubicBezTo>
                  <a:cubicBezTo>
                    <a:pt x="121" y="352"/>
                    <a:pt x="123" y="358"/>
                    <a:pt x="126" y="367"/>
                  </a:cubicBezTo>
                  <a:cubicBezTo>
                    <a:pt x="142" y="416"/>
                    <a:pt x="105" y="376"/>
                    <a:pt x="105" y="376"/>
                  </a:cubicBezTo>
                  <a:cubicBezTo>
                    <a:pt x="98" y="380"/>
                    <a:pt x="95" y="390"/>
                    <a:pt x="99" y="399"/>
                  </a:cubicBezTo>
                  <a:cubicBezTo>
                    <a:pt x="131" y="463"/>
                    <a:pt x="101" y="446"/>
                    <a:pt x="94" y="435"/>
                  </a:cubicBezTo>
                  <a:cubicBezTo>
                    <a:pt x="61" y="390"/>
                    <a:pt x="92" y="366"/>
                    <a:pt x="88" y="352"/>
                  </a:cubicBezTo>
                  <a:cubicBezTo>
                    <a:pt x="75" y="295"/>
                    <a:pt x="118" y="274"/>
                    <a:pt x="124" y="265"/>
                  </a:cubicBezTo>
                  <a:cubicBezTo>
                    <a:pt x="130" y="256"/>
                    <a:pt x="127" y="253"/>
                    <a:pt x="129" y="234"/>
                  </a:cubicBezTo>
                  <a:cubicBezTo>
                    <a:pt x="136" y="195"/>
                    <a:pt x="155" y="216"/>
                    <a:pt x="153" y="228"/>
                  </a:cubicBezTo>
                  <a:cubicBezTo>
                    <a:pt x="148" y="274"/>
                    <a:pt x="176" y="242"/>
                    <a:pt x="186" y="228"/>
                  </a:cubicBezTo>
                  <a:cubicBezTo>
                    <a:pt x="218" y="186"/>
                    <a:pt x="214" y="229"/>
                    <a:pt x="209" y="237"/>
                  </a:cubicBezTo>
                  <a:cubicBezTo>
                    <a:pt x="203" y="244"/>
                    <a:pt x="198" y="255"/>
                    <a:pt x="200" y="260"/>
                  </a:cubicBezTo>
                  <a:cubicBezTo>
                    <a:pt x="208" y="283"/>
                    <a:pt x="193" y="305"/>
                    <a:pt x="188" y="306"/>
                  </a:cubicBezTo>
                  <a:cubicBezTo>
                    <a:pt x="184" y="308"/>
                    <a:pt x="170" y="314"/>
                    <a:pt x="170" y="332"/>
                  </a:cubicBezTo>
                  <a:cubicBezTo>
                    <a:pt x="171" y="350"/>
                    <a:pt x="192" y="382"/>
                    <a:pt x="192" y="395"/>
                  </a:cubicBezTo>
                  <a:cubicBezTo>
                    <a:pt x="193" y="492"/>
                    <a:pt x="236" y="499"/>
                    <a:pt x="255" y="497"/>
                  </a:cubicBezTo>
                  <a:cubicBezTo>
                    <a:pt x="275" y="496"/>
                    <a:pt x="445" y="490"/>
                    <a:pt x="515" y="483"/>
                  </a:cubicBezTo>
                  <a:cubicBezTo>
                    <a:pt x="585" y="477"/>
                    <a:pt x="538" y="458"/>
                    <a:pt x="518" y="458"/>
                  </a:cubicBezTo>
                  <a:cubicBezTo>
                    <a:pt x="467" y="458"/>
                    <a:pt x="454" y="427"/>
                    <a:pt x="454" y="427"/>
                  </a:cubicBezTo>
                  <a:cubicBezTo>
                    <a:pt x="454" y="427"/>
                    <a:pt x="453" y="405"/>
                    <a:pt x="431" y="400"/>
                  </a:cubicBezTo>
                  <a:cubicBezTo>
                    <a:pt x="376" y="385"/>
                    <a:pt x="411" y="353"/>
                    <a:pt x="425" y="345"/>
                  </a:cubicBezTo>
                  <a:cubicBezTo>
                    <a:pt x="438" y="338"/>
                    <a:pt x="430" y="335"/>
                    <a:pt x="420" y="329"/>
                  </a:cubicBezTo>
                  <a:cubicBezTo>
                    <a:pt x="398" y="316"/>
                    <a:pt x="394" y="300"/>
                    <a:pt x="396" y="270"/>
                  </a:cubicBezTo>
                  <a:cubicBezTo>
                    <a:pt x="397" y="240"/>
                    <a:pt x="416" y="249"/>
                    <a:pt x="416" y="249"/>
                  </a:cubicBezTo>
                  <a:cubicBezTo>
                    <a:pt x="416" y="249"/>
                    <a:pt x="448" y="262"/>
                    <a:pt x="460" y="256"/>
                  </a:cubicBezTo>
                  <a:cubicBezTo>
                    <a:pt x="472" y="250"/>
                    <a:pt x="467" y="239"/>
                    <a:pt x="461" y="244"/>
                  </a:cubicBezTo>
                  <a:cubicBezTo>
                    <a:pt x="455" y="248"/>
                    <a:pt x="412" y="244"/>
                    <a:pt x="407" y="223"/>
                  </a:cubicBezTo>
                  <a:cubicBezTo>
                    <a:pt x="403" y="202"/>
                    <a:pt x="418" y="213"/>
                    <a:pt x="422" y="214"/>
                  </a:cubicBezTo>
                  <a:cubicBezTo>
                    <a:pt x="427" y="216"/>
                    <a:pt x="427" y="220"/>
                    <a:pt x="439" y="226"/>
                  </a:cubicBezTo>
                  <a:cubicBezTo>
                    <a:pt x="468" y="241"/>
                    <a:pt x="454" y="224"/>
                    <a:pt x="454" y="224"/>
                  </a:cubicBezTo>
                  <a:cubicBezTo>
                    <a:pt x="454" y="224"/>
                    <a:pt x="454" y="224"/>
                    <a:pt x="438" y="209"/>
                  </a:cubicBezTo>
                  <a:cubicBezTo>
                    <a:pt x="423" y="194"/>
                    <a:pt x="406" y="199"/>
                    <a:pt x="389" y="199"/>
                  </a:cubicBezTo>
                  <a:cubicBezTo>
                    <a:pt x="373" y="199"/>
                    <a:pt x="376" y="211"/>
                    <a:pt x="376" y="211"/>
                  </a:cubicBezTo>
                  <a:cubicBezTo>
                    <a:pt x="376" y="211"/>
                    <a:pt x="373" y="242"/>
                    <a:pt x="370" y="291"/>
                  </a:cubicBezTo>
                  <a:cubicBezTo>
                    <a:pt x="368" y="341"/>
                    <a:pt x="360" y="347"/>
                    <a:pt x="357" y="343"/>
                  </a:cubicBezTo>
                  <a:cubicBezTo>
                    <a:pt x="354" y="338"/>
                    <a:pt x="350" y="313"/>
                    <a:pt x="350" y="305"/>
                  </a:cubicBezTo>
                  <a:cubicBezTo>
                    <a:pt x="350" y="298"/>
                    <a:pt x="345" y="264"/>
                    <a:pt x="347" y="230"/>
                  </a:cubicBezTo>
                  <a:cubicBezTo>
                    <a:pt x="350" y="195"/>
                    <a:pt x="356" y="210"/>
                    <a:pt x="334" y="201"/>
                  </a:cubicBezTo>
                  <a:cubicBezTo>
                    <a:pt x="311" y="192"/>
                    <a:pt x="323" y="182"/>
                    <a:pt x="331" y="182"/>
                  </a:cubicBezTo>
                  <a:cubicBezTo>
                    <a:pt x="338" y="182"/>
                    <a:pt x="350" y="189"/>
                    <a:pt x="352" y="181"/>
                  </a:cubicBezTo>
                  <a:cubicBezTo>
                    <a:pt x="356" y="160"/>
                    <a:pt x="359" y="141"/>
                    <a:pt x="347" y="136"/>
                  </a:cubicBezTo>
                  <a:cubicBezTo>
                    <a:pt x="322" y="127"/>
                    <a:pt x="332" y="121"/>
                    <a:pt x="341" y="118"/>
                  </a:cubicBezTo>
                  <a:cubicBezTo>
                    <a:pt x="350" y="115"/>
                    <a:pt x="352" y="94"/>
                    <a:pt x="339" y="99"/>
                  </a:cubicBezTo>
                  <a:cubicBezTo>
                    <a:pt x="313" y="107"/>
                    <a:pt x="316" y="85"/>
                    <a:pt x="321" y="82"/>
                  </a:cubicBezTo>
                  <a:cubicBezTo>
                    <a:pt x="325" y="79"/>
                    <a:pt x="334" y="83"/>
                    <a:pt x="331" y="62"/>
                  </a:cubicBezTo>
                  <a:cubicBezTo>
                    <a:pt x="328" y="41"/>
                    <a:pt x="347" y="34"/>
                    <a:pt x="351" y="53"/>
                  </a:cubicBezTo>
                  <a:cubicBezTo>
                    <a:pt x="354" y="73"/>
                    <a:pt x="363" y="112"/>
                    <a:pt x="369" y="103"/>
                  </a:cubicBezTo>
                  <a:cubicBezTo>
                    <a:pt x="375" y="94"/>
                    <a:pt x="385" y="57"/>
                    <a:pt x="395" y="41"/>
                  </a:cubicBezTo>
                  <a:cubicBezTo>
                    <a:pt x="406" y="24"/>
                    <a:pt x="418" y="38"/>
                    <a:pt x="415" y="47"/>
                  </a:cubicBezTo>
                  <a:cubicBezTo>
                    <a:pt x="401" y="88"/>
                    <a:pt x="426" y="90"/>
                    <a:pt x="426" y="90"/>
                  </a:cubicBezTo>
                  <a:cubicBezTo>
                    <a:pt x="426" y="90"/>
                    <a:pt x="423" y="96"/>
                    <a:pt x="409" y="95"/>
                  </a:cubicBezTo>
                  <a:cubicBezTo>
                    <a:pt x="382" y="92"/>
                    <a:pt x="393" y="110"/>
                    <a:pt x="405" y="115"/>
                  </a:cubicBezTo>
                  <a:cubicBezTo>
                    <a:pt x="431" y="124"/>
                    <a:pt x="414" y="130"/>
                    <a:pt x="401" y="130"/>
                  </a:cubicBezTo>
                  <a:cubicBezTo>
                    <a:pt x="387" y="130"/>
                    <a:pt x="381" y="134"/>
                    <a:pt x="378" y="148"/>
                  </a:cubicBezTo>
                  <a:cubicBezTo>
                    <a:pt x="369" y="191"/>
                    <a:pt x="401" y="181"/>
                    <a:pt x="401" y="181"/>
                  </a:cubicBezTo>
                  <a:cubicBezTo>
                    <a:pt x="452" y="195"/>
                    <a:pt x="528" y="188"/>
                    <a:pt x="528" y="188"/>
                  </a:cubicBezTo>
                  <a:cubicBezTo>
                    <a:pt x="543" y="192"/>
                    <a:pt x="552" y="189"/>
                    <a:pt x="558" y="181"/>
                  </a:cubicBezTo>
                  <a:lnTo>
                    <a:pt x="558" y="103"/>
                  </a:lnTo>
                  <a:cubicBezTo>
                    <a:pt x="556" y="93"/>
                    <a:pt x="555" y="84"/>
                    <a:pt x="554" y="76"/>
                  </a:cubicBezTo>
                  <a:close/>
                  <a:moveTo>
                    <a:pt x="231" y="77"/>
                  </a:moveTo>
                  <a:cubicBezTo>
                    <a:pt x="233" y="65"/>
                    <a:pt x="249" y="69"/>
                    <a:pt x="249" y="69"/>
                  </a:cubicBezTo>
                  <a:cubicBezTo>
                    <a:pt x="249" y="69"/>
                    <a:pt x="278" y="79"/>
                    <a:pt x="290" y="78"/>
                  </a:cubicBezTo>
                  <a:cubicBezTo>
                    <a:pt x="301" y="76"/>
                    <a:pt x="318" y="93"/>
                    <a:pt x="293" y="93"/>
                  </a:cubicBezTo>
                  <a:cubicBezTo>
                    <a:pt x="267" y="93"/>
                    <a:pt x="228" y="104"/>
                    <a:pt x="231" y="77"/>
                  </a:cubicBezTo>
                  <a:close/>
                  <a:moveTo>
                    <a:pt x="171" y="195"/>
                  </a:moveTo>
                  <a:cubicBezTo>
                    <a:pt x="153" y="195"/>
                    <a:pt x="46" y="237"/>
                    <a:pt x="45" y="128"/>
                  </a:cubicBezTo>
                  <a:cubicBezTo>
                    <a:pt x="45" y="104"/>
                    <a:pt x="39" y="83"/>
                    <a:pt x="69" y="98"/>
                  </a:cubicBezTo>
                  <a:cubicBezTo>
                    <a:pt x="99" y="112"/>
                    <a:pt x="72" y="111"/>
                    <a:pt x="137" y="108"/>
                  </a:cubicBezTo>
                  <a:cubicBezTo>
                    <a:pt x="137" y="108"/>
                    <a:pt x="184" y="110"/>
                    <a:pt x="191" y="106"/>
                  </a:cubicBezTo>
                  <a:cubicBezTo>
                    <a:pt x="199" y="101"/>
                    <a:pt x="192" y="91"/>
                    <a:pt x="207" y="91"/>
                  </a:cubicBezTo>
                  <a:cubicBezTo>
                    <a:pt x="222" y="90"/>
                    <a:pt x="220" y="105"/>
                    <a:pt x="220" y="105"/>
                  </a:cubicBezTo>
                  <a:cubicBezTo>
                    <a:pt x="220" y="105"/>
                    <a:pt x="207" y="124"/>
                    <a:pt x="305" y="111"/>
                  </a:cubicBezTo>
                  <a:cubicBezTo>
                    <a:pt x="317" y="109"/>
                    <a:pt x="327" y="121"/>
                    <a:pt x="302" y="121"/>
                  </a:cubicBezTo>
                  <a:cubicBezTo>
                    <a:pt x="290" y="122"/>
                    <a:pt x="272" y="128"/>
                    <a:pt x="278" y="143"/>
                  </a:cubicBezTo>
                  <a:cubicBezTo>
                    <a:pt x="284" y="158"/>
                    <a:pt x="276" y="256"/>
                    <a:pt x="276" y="256"/>
                  </a:cubicBezTo>
                  <a:cubicBezTo>
                    <a:pt x="276" y="256"/>
                    <a:pt x="271" y="274"/>
                    <a:pt x="262" y="245"/>
                  </a:cubicBezTo>
                  <a:cubicBezTo>
                    <a:pt x="259" y="235"/>
                    <a:pt x="262" y="144"/>
                    <a:pt x="260" y="137"/>
                  </a:cubicBezTo>
                  <a:cubicBezTo>
                    <a:pt x="259" y="129"/>
                    <a:pt x="217" y="122"/>
                    <a:pt x="215" y="154"/>
                  </a:cubicBezTo>
                  <a:cubicBezTo>
                    <a:pt x="214" y="185"/>
                    <a:pt x="205" y="195"/>
                    <a:pt x="171" y="195"/>
                  </a:cubicBezTo>
                  <a:close/>
                  <a:moveTo>
                    <a:pt x="237" y="231"/>
                  </a:moveTo>
                  <a:cubicBezTo>
                    <a:pt x="230" y="240"/>
                    <a:pt x="219" y="247"/>
                    <a:pt x="223" y="225"/>
                  </a:cubicBezTo>
                  <a:cubicBezTo>
                    <a:pt x="228" y="202"/>
                    <a:pt x="232" y="170"/>
                    <a:pt x="232" y="155"/>
                  </a:cubicBezTo>
                  <a:cubicBezTo>
                    <a:pt x="232" y="155"/>
                    <a:pt x="244" y="135"/>
                    <a:pt x="247" y="158"/>
                  </a:cubicBezTo>
                  <a:cubicBezTo>
                    <a:pt x="250" y="181"/>
                    <a:pt x="244" y="221"/>
                    <a:pt x="237" y="231"/>
                  </a:cubicBezTo>
                  <a:close/>
                  <a:moveTo>
                    <a:pt x="326" y="292"/>
                  </a:moveTo>
                  <a:cubicBezTo>
                    <a:pt x="327" y="320"/>
                    <a:pt x="355" y="400"/>
                    <a:pt x="286" y="399"/>
                  </a:cubicBezTo>
                  <a:cubicBezTo>
                    <a:pt x="217" y="398"/>
                    <a:pt x="214" y="409"/>
                    <a:pt x="215" y="321"/>
                  </a:cubicBezTo>
                  <a:cubicBezTo>
                    <a:pt x="216" y="236"/>
                    <a:pt x="225" y="253"/>
                    <a:pt x="230" y="264"/>
                  </a:cubicBezTo>
                  <a:cubicBezTo>
                    <a:pt x="230" y="264"/>
                    <a:pt x="253" y="318"/>
                    <a:pt x="309" y="277"/>
                  </a:cubicBezTo>
                  <a:cubicBezTo>
                    <a:pt x="319" y="269"/>
                    <a:pt x="324" y="263"/>
                    <a:pt x="326" y="292"/>
                  </a:cubicBezTo>
                  <a:close/>
                  <a:moveTo>
                    <a:pt x="318" y="133"/>
                  </a:moveTo>
                  <a:cubicBezTo>
                    <a:pt x="338" y="148"/>
                    <a:pt x="316" y="165"/>
                    <a:pt x="316" y="165"/>
                  </a:cubicBezTo>
                  <a:cubicBezTo>
                    <a:pt x="316" y="165"/>
                    <a:pt x="302" y="189"/>
                    <a:pt x="313" y="213"/>
                  </a:cubicBezTo>
                  <a:cubicBezTo>
                    <a:pt x="324" y="237"/>
                    <a:pt x="324" y="265"/>
                    <a:pt x="301" y="239"/>
                  </a:cubicBezTo>
                  <a:cubicBezTo>
                    <a:pt x="279" y="214"/>
                    <a:pt x="293" y="156"/>
                    <a:pt x="299" y="144"/>
                  </a:cubicBezTo>
                  <a:cubicBezTo>
                    <a:pt x="299" y="144"/>
                    <a:pt x="299" y="118"/>
                    <a:pt x="318" y="133"/>
                  </a:cubicBezTo>
                  <a:close/>
                  <a:moveTo>
                    <a:pt x="507" y="179"/>
                  </a:moveTo>
                  <a:cubicBezTo>
                    <a:pt x="498" y="185"/>
                    <a:pt x="507" y="179"/>
                    <a:pt x="465" y="177"/>
                  </a:cubicBezTo>
                  <a:cubicBezTo>
                    <a:pt x="423" y="176"/>
                    <a:pt x="461" y="162"/>
                    <a:pt x="461" y="162"/>
                  </a:cubicBezTo>
                  <a:cubicBezTo>
                    <a:pt x="565" y="166"/>
                    <a:pt x="516" y="173"/>
                    <a:pt x="507" y="1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621" y="1287"/>
              <a:ext cx="238" cy="283"/>
            </a:xfrm>
            <a:custGeom>
              <a:avLst/>
              <a:gdLst>
                <a:gd name="T0" fmla="*/ 133493 w 47"/>
                <a:gd name="T1" fmla="*/ 49570 h 56"/>
                <a:gd name="T2" fmla="*/ 90106 w 47"/>
                <a:gd name="T3" fmla="*/ 184567 h 56"/>
                <a:gd name="T4" fmla="*/ 133493 w 47"/>
                <a:gd name="T5" fmla="*/ 49570 h 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7" h="56">
                  <a:moveTo>
                    <a:pt x="40" y="15"/>
                  </a:moveTo>
                  <a:cubicBezTo>
                    <a:pt x="37" y="0"/>
                    <a:pt x="0" y="23"/>
                    <a:pt x="27" y="56"/>
                  </a:cubicBezTo>
                  <a:cubicBezTo>
                    <a:pt x="27" y="56"/>
                    <a:pt x="47" y="49"/>
                    <a:pt x="40" y="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403" y="1403"/>
              <a:ext cx="208" cy="379"/>
            </a:xfrm>
            <a:custGeom>
              <a:avLst/>
              <a:gdLst>
                <a:gd name="T0" fmla="*/ 63597 w 41"/>
                <a:gd name="T1" fmla="*/ 88661 h 75"/>
                <a:gd name="T2" fmla="*/ 40357 w 41"/>
                <a:gd name="T3" fmla="*/ 227627 h 75"/>
                <a:gd name="T4" fmla="*/ 134475 w 41"/>
                <a:gd name="T5" fmla="*/ 148007 h 75"/>
                <a:gd name="T6" fmla="*/ 124567 w 41"/>
                <a:gd name="T7" fmla="*/ 78857 h 75"/>
                <a:gd name="T8" fmla="*/ 63597 w 41"/>
                <a:gd name="T9" fmla="*/ 88661 h 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" h="75">
                  <a:moveTo>
                    <a:pt x="19" y="27"/>
                  </a:moveTo>
                  <a:cubicBezTo>
                    <a:pt x="0" y="54"/>
                    <a:pt x="6" y="63"/>
                    <a:pt x="12" y="69"/>
                  </a:cubicBezTo>
                  <a:cubicBezTo>
                    <a:pt x="18" y="75"/>
                    <a:pt x="30" y="74"/>
                    <a:pt x="40" y="45"/>
                  </a:cubicBezTo>
                  <a:cubicBezTo>
                    <a:pt x="40" y="45"/>
                    <a:pt x="32" y="31"/>
                    <a:pt x="37" y="24"/>
                  </a:cubicBezTo>
                  <a:cubicBezTo>
                    <a:pt x="41" y="16"/>
                    <a:pt x="38" y="0"/>
                    <a:pt x="19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3272" y="645"/>
              <a:ext cx="673" cy="318"/>
            </a:xfrm>
            <a:custGeom>
              <a:avLst/>
              <a:gdLst>
                <a:gd name="T0" fmla="*/ 344676 w 135"/>
                <a:gd name="T1" fmla="*/ 12993 h 63"/>
                <a:gd name="T2" fmla="*/ 74085 w 135"/>
                <a:gd name="T3" fmla="*/ 12993 h 63"/>
                <a:gd name="T4" fmla="*/ 6187 w 135"/>
                <a:gd name="T5" fmla="*/ 81787 h 63"/>
                <a:gd name="T6" fmla="*/ 184726 w 135"/>
                <a:gd name="T7" fmla="*/ 190194 h 63"/>
                <a:gd name="T8" fmla="*/ 295866 w 135"/>
                <a:gd name="T9" fmla="*/ 177227 h 63"/>
                <a:gd name="T10" fmla="*/ 347757 w 135"/>
                <a:gd name="T11" fmla="*/ 173991 h 63"/>
                <a:gd name="T12" fmla="*/ 344676 w 135"/>
                <a:gd name="T13" fmla="*/ 12993 h 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5" h="63">
                  <a:moveTo>
                    <a:pt x="112" y="4"/>
                  </a:moveTo>
                  <a:cubicBezTo>
                    <a:pt x="105" y="9"/>
                    <a:pt x="24" y="4"/>
                    <a:pt x="24" y="4"/>
                  </a:cubicBezTo>
                  <a:cubicBezTo>
                    <a:pt x="15" y="4"/>
                    <a:pt x="3" y="1"/>
                    <a:pt x="2" y="25"/>
                  </a:cubicBezTo>
                  <a:cubicBezTo>
                    <a:pt x="0" y="63"/>
                    <a:pt x="48" y="58"/>
                    <a:pt x="60" y="58"/>
                  </a:cubicBezTo>
                  <a:cubicBezTo>
                    <a:pt x="72" y="58"/>
                    <a:pt x="84" y="48"/>
                    <a:pt x="96" y="54"/>
                  </a:cubicBezTo>
                  <a:cubicBezTo>
                    <a:pt x="96" y="54"/>
                    <a:pt x="107" y="63"/>
                    <a:pt x="113" y="53"/>
                  </a:cubicBezTo>
                  <a:cubicBezTo>
                    <a:pt x="135" y="13"/>
                    <a:pt x="120" y="0"/>
                    <a:pt x="112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4046" y="1545"/>
              <a:ext cx="500" cy="516"/>
            </a:xfrm>
            <a:custGeom>
              <a:avLst/>
              <a:gdLst>
                <a:gd name="T0" fmla="*/ 243515 w 97"/>
                <a:gd name="T1" fmla="*/ 16300 h 102"/>
                <a:gd name="T2" fmla="*/ 113005 w 97"/>
                <a:gd name="T3" fmla="*/ 16300 h 102"/>
                <a:gd name="T4" fmla="*/ 43814 w 97"/>
                <a:gd name="T5" fmla="*/ 188638 h 102"/>
                <a:gd name="T6" fmla="*/ 287330 w 97"/>
                <a:gd name="T7" fmla="*/ 205580 h 102"/>
                <a:gd name="T8" fmla="*/ 243515 w 97"/>
                <a:gd name="T9" fmla="*/ 16300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7" h="102">
                  <a:moveTo>
                    <a:pt x="67" y="5"/>
                  </a:moveTo>
                  <a:cubicBezTo>
                    <a:pt x="55" y="10"/>
                    <a:pt x="31" y="5"/>
                    <a:pt x="31" y="5"/>
                  </a:cubicBezTo>
                  <a:cubicBezTo>
                    <a:pt x="0" y="6"/>
                    <a:pt x="16" y="39"/>
                    <a:pt x="12" y="57"/>
                  </a:cubicBezTo>
                  <a:cubicBezTo>
                    <a:pt x="8" y="76"/>
                    <a:pt x="63" y="102"/>
                    <a:pt x="79" y="62"/>
                  </a:cubicBezTo>
                  <a:cubicBezTo>
                    <a:pt x="97" y="20"/>
                    <a:pt x="79" y="0"/>
                    <a:pt x="67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5173" y="1024"/>
              <a:ext cx="501" cy="96"/>
            </a:xfrm>
            <a:custGeom>
              <a:avLst/>
              <a:gdLst>
                <a:gd name="T0" fmla="*/ 49887 w 99"/>
                <a:gd name="T1" fmla="*/ 0 h 19"/>
                <a:gd name="T2" fmla="*/ 132451 w 99"/>
                <a:gd name="T3" fmla="*/ 49526 h 19"/>
                <a:gd name="T4" fmla="*/ 49887 w 99"/>
                <a:gd name="T5" fmla="*/ 0 h 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9" h="19">
                  <a:moveTo>
                    <a:pt x="15" y="0"/>
                  </a:moveTo>
                  <a:cubicBezTo>
                    <a:pt x="0" y="0"/>
                    <a:pt x="19" y="19"/>
                    <a:pt x="40" y="15"/>
                  </a:cubicBezTo>
                  <a:cubicBezTo>
                    <a:pt x="99" y="1"/>
                    <a:pt x="15" y="0"/>
                    <a:pt x="1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5340" y="1004"/>
              <a:ext cx="385" cy="237"/>
            </a:xfrm>
            <a:custGeom>
              <a:avLst/>
              <a:gdLst>
                <a:gd name="T0" fmla="*/ 69802 w 76"/>
                <a:gd name="T1" fmla="*/ 120905 h 47"/>
                <a:gd name="T2" fmla="*/ 233730 w 76"/>
                <a:gd name="T3" fmla="*/ 55634 h 47"/>
                <a:gd name="T4" fmla="*/ 160028 w 76"/>
                <a:gd name="T5" fmla="*/ 9737 h 47"/>
                <a:gd name="T6" fmla="*/ 63181 w 76"/>
                <a:gd name="T7" fmla="*/ 104124 h 47"/>
                <a:gd name="T8" fmla="*/ 69802 w 76"/>
                <a:gd name="T9" fmla="*/ 120905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6" h="47">
                  <a:moveTo>
                    <a:pt x="21" y="37"/>
                  </a:moveTo>
                  <a:cubicBezTo>
                    <a:pt x="21" y="37"/>
                    <a:pt x="50" y="47"/>
                    <a:pt x="70" y="17"/>
                  </a:cubicBezTo>
                  <a:cubicBezTo>
                    <a:pt x="76" y="7"/>
                    <a:pt x="65" y="0"/>
                    <a:pt x="48" y="3"/>
                  </a:cubicBezTo>
                  <a:cubicBezTo>
                    <a:pt x="39" y="5"/>
                    <a:pt x="39" y="32"/>
                    <a:pt x="19" y="32"/>
                  </a:cubicBezTo>
                  <a:cubicBezTo>
                    <a:pt x="0" y="32"/>
                    <a:pt x="21" y="37"/>
                    <a:pt x="21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5325" y="1201"/>
              <a:ext cx="415" cy="187"/>
            </a:xfrm>
            <a:custGeom>
              <a:avLst/>
              <a:gdLst>
                <a:gd name="T0" fmla="*/ 238767 w 82"/>
                <a:gd name="T1" fmla="*/ 19620 h 37"/>
                <a:gd name="T2" fmla="*/ 79326 w 82"/>
                <a:gd name="T3" fmla="*/ 56171 h 37"/>
                <a:gd name="T4" fmla="*/ 56400 w 82"/>
                <a:gd name="T5" fmla="*/ 85469 h 37"/>
                <a:gd name="T6" fmla="*/ 252522 w 82"/>
                <a:gd name="T7" fmla="*/ 75659 h 37"/>
                <a:gd name="T8" fmla="*/ 272220 w 82"/>
                <a:gd name="T9" fmla="*/ 65849 h 37"/>
                <a:gd name="T10" fmla="*/ 272220 w 82"/>
                <a:gd name="T11" fmla="*/ 0 h 37"/>
                <a:gd name="T12" fmla="*/ 238767 w 82"/>
                <a:gd name="T13" fmla="*/ 19620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2" h="37">
                  <a:moveTo>
                    <a:pt x="72" y="6"/>
                  </a:moveTo>
                  <a:cubicBezTo>
                    <a:pt x="57" y="23"/>
                    <a:pt x="24" y="17"/>
                    <a:pt x="24" y="17"/>
                  </a:cubicBezTo>
                  <a:cubicBezTo>
                    <a:pt x="24" y="17"/>
                    <a:pt x="0" y="16"/>
                    <a:pt x="17" y="26"/>
                  </a:cubicBezTo>
                  <a:cubicBezTo>
                    <a:pt x="33" y="37"/>
                    <a:pt x="53" y="32"/>
                    <a:pt x="76" y="23"/>
                  </a:cubicBezTo>
                  <a:cubicBezTo>
                    <a:pt x="78" y="22"/>
                    <a:pt x="80" y="21"/>
                    <a:pt x="82" y="20"/>
                  </a:cubicBezTo>
                  <a:lnTo>
                    <a:pt x="82" y="0"/>
                  </a:lnTo>
                  <a:cubicBezTo>
                    <a:pt x="79" y="1"/>
                    <a:pt x="75" y="2"/>
                    <a:pt x="7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5001" y="1378"/>
              <a:ext cx="698" cy="167"/>
            </a:xfrm>
            <a:custGeom>
              <a:avLst/>
              <a:gdLst>
                <a:gd name="T0" fmla="*/ 69355 w 138"/>
                <a:gd name="T1" fmla="*/ 3254 h 33"/>
                <a:gd name="T2" fmla="*/ 26145 w 138"/>
                <a:gd name="T3" fmla="*/ 46532 h 33"/>
                <a:gd name="T4" fmla="*/ 188521 w 138"/>
                <a:gd name="T5" fmla="*/ 72832 h 33"/>
                <a:gd name="T6" fmla="*/ 387430 w 138"/>
                <a:gd name="T7" fmla="*/ 76086 h 33"/>
                <a:gd name="T8" fmla="*/ 377583 w 138"/>
                <a:gd name="T9" fmla="*/ 26173 h 33"/>
                <a:gd name="T10" fmla="*/ 271613 w 138"/>
                <a:gd name="T11" fmla="*/ 9858 h 33"/>
                <a:gd name="T12" fmla="*/ 69355 w 138"/>
                <a:gd name="T13" fmla="*/ 3254 h 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8" h="33">
                  <a:moveTo>
                    <a:pt x="21" y="1"/>
                  </a:moveTo>
                  <a:cubicBezTo>
                    <a:pt x="21" y="1"/>
                    <a:pt x="0" y="8"/>
                    <a:pt x="8" y="14"/>
                  </a:cubicBezTo>
                  <a:cubicBezTo>
                    <a:pt x="15" y="20"/>
                    <a:pt x="48" y="22"/>
                    <a:pt x="57" y="22"/>
                  </a:cubicBezTo>
                  <a:cubicBezTo>
                    <a:pt x="66" y="22"/>
                    <a:pt x="96" y="33"/>
                    <a:pt x="117" y="23"/>
                  </a:cubicBezTo>
                  <a:cubicBezTo>
                    <a:pt x="138" y="12"/>
                    <a:pt x="123" y="9"/>
                    <a:pt x="114" y="8"/>
                  </a:cubicBezTo>
                  <a:cubicBezTo>
                    <a:pt x="105" y="6"/>
                    <a:pt x="102" y="0"/>
                    <a:pt x="82" y="3"/>
                  </a:cubicBezTo>
                  <a:cubicBezTo>
                    <a:pt x="37" y="11"/>
                    <a:pt x="21" y="1"/>
                    <a:pt x="2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5077" y="1540"/>
              <a:ext cx="567" cy="146"/>
            </a:xfrm>
            <a:custGeom>
              <a:avLst/>
              <a:gdLst>
                <a:gd name="T0" fmla="*/ 325797 w 112"/>
                <a:gd name="T1" fmla="*/ 61642 h 29"/>
                <a:gd name="T2" fmla="*/ 342276 w 112"/>
                <a:gd name="T3" fmla="*/ 12878 h 29"/>
                <a:gd name="T4" fmla="*/ 246270 w 112"/>
                <a:gd name="T5" fmla="*/ 32165 h 29"/>
                <a:gd name="T6" fmla="*/ 119505 w 112"/>
                <a:gd name="T7" fmla="*/ 19262 h 29"/>
                <a:gd name="T8" fmla="*/ 6612 w 112"/>
                <a:gd name="T9" fmla="*/ 12878 h 29"/>
                <a:gd name="T10" fmla="*/ 325797 w 112"/>
                <a:gd name="T11" fmla="*/ 61642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2" h="29">
                  <a:moveTo>
                    <a:pt x="98" y="19"/>
                  </a:moveTo>
                  <a:cubicBezTo>
                    <a:pt x="112" y="13"/>
                    <a:pt x="111" y="0"/>
                    <a:pt x="103" y="4"/>
                  </a:cubicBezTo>
                  <a:cubicBezTo>
                    <a:pt x="96" y="9"/>
                    <a:pt x="83" y="10"/>
                    <a:pt x="74" y="10"/>
                  </a:cubicBezTo>
                  <a:cubicBezTo>
                    <a:pt x="65" y="11"/>
                    <a:pt x="45" y="3"/>
                    <a:pt x="36" y="6"/>
                  </a:cubicBezTo>
                  <a:cubicBezTo>
                    <a:pt x="27" y="9"/>
                    <a:pt x="2" y="4"/>
                    <a:pt x="2" y="4"/>
                  </a:cubicBezTo>
                  <a:cubicBezTo>
                    <a:pt x="0" y="29"/>
                    <a:pt x="83" y="25"/>
                    <a:pt x="98" y="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042" y="1656"/>
              <a:ext cx="584" cy="480"/>
            </a:xfrm>
            <a:custGeom>
              <a:avLst/>
              <a:gdLst>
                <a:gd name="T0" fmla="*/ 9953 w 115"/>
                <a:gd name="T1" fmla="*/ 174644 h 95"/>
                <a:gd name="T2" fmla="*/ 87732 w 115"/>
                <a:gd name="T3" fmla="*/ 177888 h 95"/>
                <a:gd name="T4" fmla="*/ 168944 w 115"/>
                <a:gd name="T5" fmla="*/ 253455 h 95"/>
                <a:gd name="T6" fmla="*/ 199449 w 115"/>
                <a:gd name="T7" fmla="*/ 276303 h 95"/>
                <a:gd name="T8" fmla="*/ 273307 w 115"/>
                <a:gd name="T9" fmla="*/ 171426 h 95"/>
                <a:gd name="T10" fmla="*/ 375070 w 115"/>
                <a:gd name="T11" fmla="*/ 171426 h 95"/>
                <a:gd name="T12" fmla="*/ 266629 w 115"/>
                <a:gd name="T13" fmla="*/ 88613 h 95"/>
                <a:gd name="T14" fmla="*/ 125078 w 115"/>
                <a:gd name="T15" fmla="*/ 52770 h 95"/>
                <a:gd name="T16" fmla="*/ 40591 w 115"/>
                <a:gd name="T17" fmla="*/ 134920 h 95"/>
                <a:gd name="T18" fmla="*/ 9953 w 115"/>
                <a:gd name="T19" fmla="*/ 174644 h 9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5" h="95">
                  <a:moveTo>
                    <a:pt x="3" y="53"/>
                  </a:moveTo>
                  <a:cubicBezTo>
                    <a:pt x="5" y="60"/>
                    <a:pt x="14" y="68"/>
                    <a:pt x="26" y="54"/>
                  </a:cubicBezTo>
                  <a:cubicBezTo>
                    <a:pt x="48" y="29"/>
                    <a:pt x="48" y="72"/>
                    <a:pt x="50" y="77"/>
                  </a:cubicBezTo>
                  <a:cubicBezTo>
                    <a:pt x="51" y="81"/>
                    <a:pt x="54" y="95"/>
                    <a:pt x="59" y="84"/>
                  </a:cubicBezTo>
                  <a:cubicBezTo>
                    <a:pt x="63" y="74"/>
                    <a:pt x="70" y="39"/>
                    <a:pt x="81" y="52"/>
                  </a:cubicBezTo>
                  <a:cubicBezTo>
                    <a:pt x="100" y="76"/>
                    <a:pt x="115" y="54"/>
                    <a:pt x="111" y="52"/>
                  </a:cubicBezTo>
                  <a:cubicBezTo>
                    <a:pt x="106" y="51"/>
                    <a:pt x="79" y="37"/>
                    <a:pt x="79" y="27"/>
                  </a:cubicBezTo>
                  <a:cubicBezTo>
                    <a:pt x="79" y="16"/>
                    <a:pt x="42" y="0"/>
                    <a:pt x="37" y="16"/>
                  </a:cubicBezTo>
                  <a:cubicBezTo>
                    <a:pt x="33" y="33"/>
                    <a:pt x="12" y="41"/>
                    <a:pt x="12" y="41"/>
                  </a:cubicBezTo>
                  <a:cubicBezTo>
                    <a:pt x="0" y="44"/>
                    <a:pt x="2" y="45"/>
                    <a:pt x="3" y="5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5421" y="1464"/>
              <a:ext cx="329" cy="854"/>
            </a:xfrm>
            <a:custGeom>
              <a:avLst/>
              <a:gdLst>
                <a:gd name="T0" fmla="*/ 169344 w 65"/>
                <a:gd name="T1" fmla="*/ 131738 h 169"/>
                <a:gd name="T2" fmla="*/ 72886 w 65"/>
                <a:gd name="T3" fmla="*/ 161689 h 169"/>
                <a:gd name="T4" fmla="*/ 72886 w 65"/>
                <a:gd name="T5" fmla="*/ 194323 h 169"/>
                <a:gd name="T6" fmla="*/ 166115 w 65"/>
                <a:gd name="T7" fmla="*/ 296646 h 169"/>
                <a:gd name="T8" fmla="*/ 112953 w 65"/>
                <a:gd name="T9" fmla="*/ 388651 h 169"/>
                <a:gd name="T10" fmla="*/ 0 w 65"/>
                <a:gd name="T11" fmla="*/ 487750 h 169"/>
                <a:gd name="T12" fmla="*/ 56416 w 65"/>
                <a:gd name="T13" fmla="*/ 510606 h 169"/>
                <a:gd name="T14" fmla="*/ 156250 w 65"/>
                <a:gd name="T15" fmla="*/ 547121 h 169"/>
                <a:gd name="T16" fmla="*/ 209411 w 65"/>
                <a:gd name="T17" fmla="*/ 534073 h 169"/>
                <a:gd name="T18" fmla="*/ 215895 w 65"/>
                <a:gd name="T19" fmla="*/ 0 h 169"/>
                <a:gd name="T20" fmla="*/ 169344 w 65"/>
                <a:gd name="T21" fmla="*/ 131738 h 16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65" h="169">
                  <a:moveTo>
                    <a:pt x="51" y="40"/>
                  </a:moveTo>
                  <a:cubicBezTo>
                    <a:pt x="44" y="46"/>
                    <a:pt x="30" y="49"/>
                    <a:pt x="22" y="49"/>
                  </a:cubicBezTo>
                  <a:cubicBezTo>
                    <a:pt x="13" y="48"/>
                    <a:pt x="14" y="56"/>
                    <a:pt x="22" y="59"/>
                  </a:cubicBezTo>
                  <a:cubicBezTo>
                    <a:pt x="30" y="62"/>
                    <a:pt x="49" y="75"/>
                    <a:pt x="50" y="90"/>
                  </a:cubicBezTo>
                  <a:cubicBezTo>
                    <a:pt x="50" y="104"/>
                    <a:pt x="51" y="115"/>
                    <a:pt x="34" y="118"/>
                  </a:cubicBezTo>
                  <a:cubicBezTo>
                    <a:pt x="18" y="122"/>
                    <a:pt x="3" y="124"/>
                    <a:pt x="0" y="148"/>
                  </a:cubicBezTo>
                  <a:cubicBezTo>
                    <a:pt x="0" y="148"/>
                    <a:pt x="10" y="154"/>
                    <a:pt x="17" y="155"/>
                  </a:cubicBezTo>
                  <a:cubicBezTo>
                    <a:pt x="23" y="155"/>
                    <a:pt x="42" y="163"/>
                    <a:pt x="47" y="166"/>
                  </a:cubicBezTo>
                  <a:cubicBezTo>
                    <a:pt x="51" y="169"/>
                    <a:pt x="58" y="167"/>
                    <a:pt x="63" y="162"/>
                  </a:cubicBezTo>
                  <a:lnTo>
                    <a:pt x="65" y="0"/>
                  </a:lnTo>
                  <a:cubicBezTo>
                    <a:pt x="64" y="8"/>
                    <a:pt x="58" y="36"/>
                    <a:pt x="51" y="4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738718" y="36513"/>
            <a:ext cx="10521949" cy="6821487"/>
            <a:chOff x="349" y="23"/>
            <a:chExt cx="4971" cy="4297"/>
          </a:xfrm>
        </p:grpSpPr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0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1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2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23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24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25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6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27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28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3" name="Freeform 31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32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33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34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35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36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37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38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39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40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45" name="Freeform 43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44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45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46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47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48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49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50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51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52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7" name="Freeform 55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6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7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58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59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60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61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62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63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64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Rectangle 65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68" name="Rectangle 66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69" name="Freeform 67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68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69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70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71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72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73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74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75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76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Rectangle 77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0" name="Rectangle 78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1" name="Freeform 79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80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81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82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83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84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85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86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87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88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Rectangle 89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2" name="Rectangle 90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3" name="Freeform 91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92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93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94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95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96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97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98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99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Freeform 100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Rectangle 101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" name="Rectangle 102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5" name="Freeform 103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04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105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106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107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108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109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Freeform 110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Freeform 111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Freeform 112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Rectangle 113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6" name="Rectangle 114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7" name="Freeform 115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Freeform 116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Freeform 117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Freeform 118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Freeform 119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Freeform 120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Freeform 121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Freeform 122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Freeform 123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Freeform 124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Rectangle 125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8" name="Rectangle 126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9" name="Freeform 127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Freeform 128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Freeform 129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Freeform 130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Freeform 131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Freeform 132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Freeform 133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Freeform 134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Freeform 135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Freeform 136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Rectangle 137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40" name="Rectangle 138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41" name="Freeform 139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Freeform 140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Freeform 141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Freeform 142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Freeform 143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Freeform 144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Freeform 145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Freeform 146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Freeform 147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Freeform 148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Rectangle 149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52" name="Rectangle 150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53" name="Freeform 151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Freeform 152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Freeform 153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Freeform 154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Freeform 155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Freeform 156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Freeform 157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Freeform 158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Freeform 159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Freeform 160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Rectangle 161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64" name="Freeform 162"/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3125 h 2"/>
                <a:gd name="T2" fmla="*/ 0 w 4"/>
                <a:gd name="T3" fmla="*/ 3125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5" name="Group 168"/>
          <p:cNvGrpSpPr>
            <a:grpSpLocks/>
          </p:cNvGrpSpPr>
          <p:nvPr/>
        </p:nvGrpSpPr>
        <p:grpSpPr bwMode="auto">
          <a:xfrm>
            <a:off x="203201" y="4724400"/>
            <a:ext cx="2247900" cy="1557338"/>
            <a:chOff x="96" y="2784"/>
            <a:chExt cx="1062" cy="981"/>
          </a:xfrm>
        </p:grpSpPr>
        <p:sp>
          <p:nvSpPr>
            <p:cNvPr id="166" name="Freeform 169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>
                <a:gd name="T0" fmla="*/ 98062 w 41"/>
                <a:gd name="T1" fmla="*/ 40085 h 16"/>
                <a:gd name="T2" fmla="*/ 121484 w 41"/>
                <a:gd name="T3" fmla="*/ 33473 h 16"/>
                <a:gd name="T4" fmla="*/ 124700 w 41"/>
                <a:gd name="T5" fmla="*/ 30243 h 16"/>
                <a:gd name="T6" fmla="*/ 102061 w 41"/>
                <a:gd name="T7" fmla="*/ 3255 h 16"/>
                <a:gd name="T8" fmla="*/ 26001 w 41"/>
                <a:gd name="T9" fmla="*/ 36855 h 16"/>
                <a:gd name="T10" fmla="*/ 98062 w 41"/>
                <a:gd name="T11" fmla="*/ 40085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Freeform 170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>
                <a:gd name="T0" fmla="*/ 538935 w 210"/>
                <a:gd name="T1" fmla="*/ 512769 h 193"/>
                <a:gd name="T2" fmla="*/ 502978 w 210"/>
                <a:gd name="T3" fmla="*/ 413313 h 193"/>
                <a:gd name="T4" fmla="*/ 469601 w 210"/>
                <a:gd name="T5" fmla="*/ 327693 h 193"/>
                <a:gd name="T6" fmla="*/ 545534 w 210"/>
                <a:gd name="T7" fmla="*/ 307389 h 193"/>
                <a:gd name="T8" fmla="*/ 482669 w 210"/>
                <a:gd name="T9" fmla="*/ 271459 h 193"/>
                <a:gd name="T10" fmla="*/ 519267 w 210"/>
                <a:gd name="T11" fmla="*/ 274681 h 193"/>
                <a:gd name="T12" fmla="*/ 519267 w 210"/>
                <a:gd name="T13" fmla="*/ 254377 h 193"/>
                <a:gd name="T14" fmla="*/ 446713 w 210"/>
                <a:gd name="T15" fmla="*/ 257624 h 193"/>
                <a:gd name="T16" fmla="*/ 423187 w 210"/>
                <a:gd name="T17" fmla="*/ 413313 h 193"/>
                <a:gd name="T18" fmla="*/ 410114 w 210"/>
                <a:gd name="T19" fmla="*/ 277902 h 193"/>
                <a:gd name="T20" fmla="*/ 390472 w 210"/>
                <a:gd name="T21" fmla="*/ 221668 h 193"/>
                <a:gd name="T22" fmla="*/ 410114 w 210"/>
                <a:gd name="T23" fmla="*/ 168757 h 193"/>
                <a:gd name="T24" fmla="*/ 400293 w 210"/>
                <a:gd name="T25" fmla="*/ 122344 h 193"/>
                <a:gd name="T26" fmla="*/ 393699 w 210"/>
                <a:gd name="T27" fmla="*/ 79147 h 193"/>
                <a:gd name="T28" fmla="*/ 436892 w 210"/>
                <a:gd name="T29" fmla="*/ 128812 h 193"/>
                <a:gd name="T30" fmla="*/ 493157 w 210"/>
                <a:gd name="T31" fmla="*/ 59485 h 193"/>
                <a:gd name="T32" fmla="*/ 485921 w 210"/>
                <a:gd name="T33" fmla="*/ 118966 h 193"/>
                <a:gd name="T34" fmla="*/ 472853 w 210"/>
                <a:gd name="T35" fmla="*/ 158936 h 193"/>
                <a:gd name="T36" fmla="*/ 476201 w 210"/>
                <a:gd name="T37" fmla="*/ 221668 h 193"/>
                <a:gd name="T38" fmla="*/ 657934 w 210"/>
                <a:gd name="T39" fmla="*/ 96078 h 193"/>
                <a:gd name="T40" fmla="*/ 297588 w 210"/>
                <a:gd name="T41" fmla="*/ 3221 h 193"/>
                <a:gd name="T42" fmla="*/ 185086 w 210"/>
                <a:gd name="T43" fmla="*/ 26135 h 193"/>
                <a:gd name="T44" fmla="*/ 281299 w 210"/>
                <a:gd name="T45" fmla="*/ 39844 h 193"/>
                <a:gd name="T46" fmla="*/ 198154 w 210"/>
                <a:gd name="T47" fmla="*/ 72553 h 193"/>
                <a:gd name="T48" fmla="*/ 191681 w 210"/>
                <a:gd name="T49" fmla="*/ 96078 h 193"/>
                <a:gd name="T50" fmla="*/ 125574 w 210"/>
                <a:gd name="T51" fmla="*/ 56259 h 193"/>
                <a:gd name="T52" fmla="*/ 43198 w 210"/>
                <a:gd name="T53" fmla="*/ 380605 h 193"/>
                <a:gd name="T54" fmla="*/ 201502 w 210"/>
                <a:gd name="T55" fmla="*/ 482645 h 193"/>
                <a:gd name="T56" fmla="*/ 149125 w 210"/>
                <a:gd name="T57" fmla="*/ 440090 h 193"/>
                <a:gd name="T58" fmla="*/ 115753 w 210"/>
                <a:gd name="T59" fmla="*/ 479393 h 193"/>
                <a:gd name="T60" fmla="*/ 105932 w 210"/>
                <a:gd name="T61" fmla="*/ 423134 h 193"/>
                <a:gd name="T62" fmla="*/ 152346 w 210"/>
                <a:gd name="T63" fmla="*/ 284501 h 193"/>
                <a:gd name="T64" fmla="*/ 221680 w 210"/>
                <a:gd name="T65" fmla="*/ 274681 h 193"/>
                <a:gd name="T66" fmla="*/ 234879 w 210"/>
                <a:gd name="T67" fmla="*/ 313857 h 193"/>
                <a:gd name="T68" fmla="*/ 201502 w 210"/>
                <a:gd name="T69" fmla="*/ 400246 h 193"/>
                <a:gd name="T70" fmla="*/ 300834 w 210"/>
                <a:gd name="T71" fmla="*/ 595137 h 193"/>
                <a:gd name="T72" fmla="*/ 615505 w 210"/>
                <a:gd name="T73" fmla="*/ 548724 h 193"/>
                <a:gd name="T74" fmla="*/ 601800 w 210"/>
                <a:gd name="T75" fmla="*/ 218422 h 193"/>
                <a:gd name="T76" fmla="*/ 545534 w 210"/>
                <a:gd name="T77" fmla="*/ 198118 h 193"/>
                <a:gd name="T78" fmla="*/ 373521 w 210"/>
                <a:gd name="T79" fmla="*/ 201491 h 193"/>
                <a:gd name="T80" fmla="*/ 357100 w 210"/>
                <a:gd name="T81" fmla="*/ 287748 h 193"/>
                <a:gd name="T82" fmla="*/ 377404 w 210"/>
                <a:gd name="T83" fmla="*/ 165409 h 193"/>
                <a:gd name="T84" fmla="*/ 294366 w 210"/>
                <a:gd name="T85" fmla="*/ 85620 h 193"/>
                <a:gd name="T86" fmla="*/ 347254 w 210"/>
                <a:gd name="T87" fmla="*/ 115744 h 193"/>
                <a:gd name="T88" fmla="*/ 201502 w 210"/>
                <a:gd name="T89" fmla="*/ 238088 h 193"/>
                <a:gd name="T90" fmla="*/ 79154 w 210"/>
                <a:gd name="T91" fmla="*/ 122344 h 193"/>
                <a:gd name="T92" fmla="*/ 225033 w 210"/>
                <a:gd name="T93" fmla="*/ 132165 h 193"/>
                <a:gd name="T94" fmla="*/ 261657 w 210"/>
                <a:gd name="T95" fmla="*/ 132165 h 193"/>
                <a:gd name="T96" fmla="*/ 357100 w 210"/>
                <a:gd name="T97" fmla="*/ 149116 h 193"/>
                <a:gd name="T98" fmla="*/ 327738 w 210"/>
                <a:gd name="T99" fmla="*/ 307389 h 193"/>
                <a:gd name="T100" fmla="*/ 307434 w 210"/>
                <a:gd name="T101" fmla="*/ 168757 h 193"/>
                <a:gd name="T102" fmla="*/ 201502 w 210"/>
                <a:gd name="T103" fmla="*/ 238088 h 193"/>
                <a:gd name="T104" fmla="*/ 264878 w 210"/>
                <a:gd name="T105" fmla="*/ 271459 h 193"/>
                <a:gd name="T106" fmla="*/ 291013 w 210"/>
                <a:gd name="T107" fmla="*/ 191645 h 193"/>
                <a:gd name="T108" fmla="*/ 337433 w 210"/>
                <a:gd name="T109" fmla="*/ 479393 h 193"/>
                <a:gd name="T110" fmla="*/ 271478 w 210"/>
                <a:gd name="T111" fmla="*/ 317235 h 193"/>
                <a:gd name="T112" fmla="*/ 387225 w 210"/>
                <a:gd name="T113" fmla="*/ 350607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Freeform 171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>
                <a:gd name="T0" fmla="*/ 46475 w 17"/>
                <a:gd name="T1" fmla="*/ 17636 h 20"/>
                <a:gd name="T2" fmla="*/ 30171 w 17"/>
                <a:gd name="T3" fmla="*/ 68978 h 20"/>
                <a:gd name="T4" fmla="*/ 46475 w 17"/>
                <a:gd name="T5" fmla="*/ 17636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Freeform 172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>
                <a:gd name="T0" fmla="*/ 23028 w 15"/>
                <a:gd name="T1" fmla="*/ 32197 h 27"/>
                <a:gd name="T2" fmla="*/ 13143 w 15"/>
                <a:gd name="T3" fmla="*/ 81162 h 27"/>
                <a:gd name="T4" fmla="*/ 50084 w 15"/>
                <a:gd name="T5" fmla="*/ 52138 h 27"/>
                <a:gd name="T6" fmla="*/ 43437 w 15"/>
                <a:gd name="T7" fmla="*/ 25674 h 27"/>
                <a:gd name="T8" fmla="*/ 23028 w 15"/>
                <a:gd name="T9" fmla="*/ 3219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Freeform 173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>
                <a:gd name="T0" fmla="*/ 133372 w 48"/>
                <a:gd name="T1" fmla="*/ 6410 h 23"/>
                <a:gd name="T2" fmla="*/ 30243 w 48"/>
                <a:gd name="T3" fmla="*/ 3203 h 23"/>
                <a:gd name="T4" fmla="*/ 3255 w 48"/>
                <a:gd name="T5" fmla="*/ 29126 h 23"/>
                <a:gd name="T6" fmla="*/ 72915 w 48"/>
                <a:gd name="T7" fmla="*/ 68627 h 23"/>
                <a:gd name="T8" fmla="*/ 113000 w 48"/>
                <a:gd name="T9" fmla="*/ 65298 h 23"/>
                <a:gd name="T10" fmla="*/ 133372 w 48"/>
                <a:gd name="T11" fmla="*/ 62090 h 23"/>
                <a:gd name="T12" fmla="*/ 133372 w 48"/>
                <a:gd name="T13" fmla="*/ 6410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Freeform 174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>
                <a:gd name="T0" fmla="*/ 79154 w 35"/>
                <a:gd name="T1" fmla="*/ 6590 h 37"/>
                <a:gd name="T2" fmla="*/ 36599 w 35"/>
                <a:gd name="T3" fmla="*/ 6590 h 37"/>
                <a:gd name="T4" fmla="*/ 13068 w 35"/>
                <a:gd name="T5" fmla="*/ 65849 h 37"/>
                <a:gd name="T6" fmla="*/ 92859 w 35"/>
                <a:gd name="T7" fmla="*/ 72414 h 37"/>
                <a:gd name="T8" fmla="*/ 79154 w 35"/>
                <a:gd name="T9" fmla="*/ 659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Freeform 175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>
                <a:gd name="T0" fmla="*/ 16289 w 35"/>
                <a:gd name="T1" fmla="*/ 0 h 7"/>
                <a:gd name="T2" fmla="*/ 46445 w 35"/>
                <a:gd name="T3" fmla="*/ 18221 h 7"/>
                <a:gd name="T4" fmla="*/ 16289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Freeform 176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>
                <a:gd name="T0" fmla="*/ 23919 w 27"/>
                <a:gd name="T1" fmla="*/ 43340 h 16"/>
                <a:gd name="T2" fmla="*/ 84138 w 27"/>
                <a:gd name="T3" fmla="*/ 19734 h 16"/>
                <a:gd name="T4" fmla="*/ 56951 w 27"/>
                <a:gd name="T5" fmla="*/ 3255 h 16"/>
                <a:gd name="T6" fmla="*/ 23919 w 27"/>
                <a:gd name="T7" fmla="*/ 36855 h 16"/>
                <a:gd name="T8" fmla="*/ 23919 w 27"/>
                <a:gd name="T9" fmla="*/ 4334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Freeform 177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>
                <a:gd name="T0" fmla="*/ 82376 w 35"/>
                <a:gd name="T1" fmla="*/ 19679 h 17"/>
                <a:gd name="T2" fmla="*/ 26135 w 35"/>
                <a:gd name="T3" fmla="*/ 33398 h 17"/>
                <a:gd name="T4" fmla="*/ 19667 w 35"/>
                <a:gd name="T5" fmla="*/ 43248 h 17"/>
                <a:gd name="T6" fmla="*/ 89638 w 35"/>
                <a:gd name="T7" fmla="*/ 40000 h 17"/>
                <a:gd name="T8" fmla="*/ 82376 w 35"/>
                <a:gd name="T9" fmla="*/ 19679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Freeform 178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>
                <a:gd name="T0" fmla="*/ 132513 w 49"/>
                <a:gd name="T1" fmla="*/ 9375 h 12"/>
                <a:gd name="T2" fmla="*/ 96472 w 49"/>
                <a:gd name="T3" fmla="*/ 3125 h 12"/>
                <a:gd name="T4" fmla="*/ 22953 w 49"/>
                <a:gd name="T5" fmla="*/ 0 h 12"/>
                <a:gd name="T6" fmla="*/ 6610 w 49"/>
                <a:gd name="T7" fmla="*/ 15625 h 12"/>
                <a:gd name="T8" fmla="*/ 66241 w 49"/>
                <a:gd name="T9" fmla="*/ 25000 h 12"/>
                <a:gd name="T10" fmla="*/ 136506 w 49"/>
                <a:gd name="T11" fmla="*/ 25000 h 12"/>
                <a:gd name="T12" fmla="*/ 132513 w 49"/>
                <a:gd name="T13" fmla="*/ 93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Freeform 179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>
                <a:gd name="T0" fmla="*/ 124708 w 40"/>
                <a:gd name="T1" fmla="*/ 6740 h 11"/>
                <a:gd name="T2" fmla="*/ 87569 w 40"/>
                <a:gd name="T3" fmla="*/ 13450 h 11"/>
                <a:gd name="T4" fmla="*/ 43787 w 40"/>
                <a:gd name="T5" fmla="*/ 10029 h 11"/>
                <a:gd name="T6" fmla="*/ 3273 w 40"/>
                <a:gd name="T7" fmla="*/ 6740 h 11"/>
                <a:gd name="T8" fmla="*/ 118039 w 40"/>
                <a:gd name="T9" fmla="*/ 27577 h 11"/>
                <a:gd name="T10" fmla="*/ 124708 w 40"/>
                <a:gd name="T11" fmla="*/ 6740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Freeform 180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>
                <a:gd name="T0" fmla="*/ 91635 w 41"/>
                <a:gd name="T1" fmla="*/ 30171 h 34"/>
                <a:gd name="T2" fmla="*/ 42849 w 41"/>
                <a:gd name="T3" fmla="*/ 19679 h 34"/>
                <a:gd name="T4" fmla="*/ 13001 w 41"/>
                <a:gd name="T5" fmla="*/ 49723 h 34"/>
                <a:gd name="T6" fmla="*/ 3211 w 41"/>
                <a:gd name="T7" fmla="*/ 62932 h 34"/>
                <a:gd name="T8" fmla="*/ 29212 w 41"/>
                <a:gd name="T9" fmla="*/ 62932 h 34"/>
                <a:gd name="T10" fmla="*/ 55850 w 41"/>
                <a:gd name="T11" fmla="*/ 89723 h 34"/>
                <a:gd name="T12" fmla="*/ 68850 w 41"/>
                <a:gd name="T13" fmla="*/ 99553 h 34"/>
                <a:gd name="T14" fmla="*/ 94851 w 41"/>
                <a:gd name="T15" fmla="*/ 62932 h 34"/>
                <a:gd name="T16" fmla="*/ 128062 w 41"/>
                <a:gd name="T17" fmla="*/ 62932 h 34"/>
                <a:gd name="T18" fmla="*/ 91635 w 41"/>
                <a:gd name="T19" fmla="*/ 30171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Freeform 181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>
                <a:gd name="T0" fmla="*/ 71558 w 25"/>
                <a:gd name="T1" fmla="*/ 6421 h 63"/>
                <a:gd name="T2" fmla="*/ 58756 w 25"/>
                <a:gd name="T3" fmla="*/ 55822 h 63"/>
                <a:gd name="T4" fmla="*/ 22529 w 25"/>
                <a:gd name="T5" fmla="*/ 65584 h 63"/>
                <a:gd name="T6" fmla="*/ 22529 w 25"/>
                <a:gd name="T7" fmla="*/ 75366 h 63"/>
                <a:gd name="T8" fmla="*/ 55425 w 25"/>
                <a:gd name="T9" fmla="*/ 111623 h 63"/>
                <a:gd name="T10" fmla="*/ 38662 w 25"/>
                <a:gd name="T11" fmla="*/ 147390 h 63"/>
                <a:gd name="T12" fmla="*/ 0 w 25"/>
                <a:gd name="T13" fmla="*/ 180437 h 63"/>
                <a:gd name="T14" fmla="*/ 16128 w 25"/>
                <a:gd name="T15" fmla="*/ 190194 h 63"/>
                <a:gd name="T16" fmla="*/ 52224 w 25"/>
                <a:gd name="T17" fmla="*/ 203192 h 63"/>
                <a:gd name="T18" fmla="*/ 74884 w 25"/>
                <a:gd name="T19" fmla="*/ 186984 h 63"/>
                <a:gd name="T20" fmla="*/ 81285 w 25"/>
                <a:gd name="T21" fmla="*/ 46039 h 63"/>
                <a:gd name="T22" fmla="*/ 81285 w 25"/>
                <a:gd name="T23" fmla="*/ 6421 h 63"/>
                <a:gd name="T24" fmla="*/ 71558 w 25"/>
                <a:gd name="T25" fmla="*/ 6421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43875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0574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43879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1828800" y="3505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79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 lIns="91440" tIns="45720" rIns="91440" bIns="4572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0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1" name="Rectangle 16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1" y="6248400"/>
            <a:ext cx="3052233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50BA390D-D256-4072-88A3-05A9CCAFE1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9104346"/>
      </p:ext>
    </p:extLst>
  </p:cSld>
  <p:clrMapOvr>
    <a:masterClrMapping/>
  </p:clrMapOvr>
  <p:transition spd="slow">
    <p:pull dir="r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Feb.2007_jxh_Introduction</a:t>
            </a:r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191085"/>
      </p:ext>
    </p:extLst>
  </p:cSld>
  <p:clrMapOvr>
    <a:masterClrMapping/>
  </p:clrMapOvr>
  <p:transition spd="slow">
    <p:pull dir="r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Feb.2007_jxh_Introduction</a:t>
            </a:r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3047600"/>
      </p:ext>
    </p:extLst>
  </p:cSld>
  <p:clrMapOvr>
    <a:masterClrMapping/>
  </p:clrMapOvr>
  <p:transition spd="slow">
    <p:pull dir="r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6400" y="1219201"/>
            <a:ext cx="5791200" cy="4873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00800" y="1219201"/>
            <a:ext cx="5791200" cy="4873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Feb.2007_jxh_Introduction</a:t>
            </a:r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7878888"/>
      </p:ext>
    </p:extLst>
  </p:cSld>
  <p:clrMapOvr>
    <a:masterClrMapping/>
  </p:clrMapOvr>
  <p:transition spd="slow">
    <p:pull dir="r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Feb.2007_jxh_Introduction</a:t>
            </a:r>
          </a:p>
        </p:txBody>
      </p:sp>
      <p:sp>
        <p:nvSpPr>
          <p:cNvPr id="8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7901238"/>
      </p:ext>
    </p:extLst>
  </p:cSld>
  <p:clrMapOvr>
    <a:masterClrMapping/>
  </p:clrMapOvr>
  <p:transition spd="slow">
    <p:pull dir="r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Feb.2007_jxh_Introduction</a:t>
            </a:r>
          </a:p>
        </p:txBody>
      </p:sp>
      <p:sp>
        <p:nvSpPr>
          <p:cNvPr id="4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881854"/>
      </p:ext>
    </p:extLst>
  </p:cSld>
  <p:clrMapOvr>
    <a:masterClrMapping/>
  </p:clrMapOvr>
  <p:transition spd="slow">
    <p:pull dir="r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Feb.2007_jxh_Introduction</a:t>
            </a:r>
          </a:p>
        </p:txBody>
      </p:sp>
      <p:sp>
        <p:nvSpPr>
          <p:cNvPr id="3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7988583"/>
      </p:ext>
    </p:extLst>
  </p:cSld>
  <p:clrMapOvr>
    <a:masterClrMapping/>
  </p:clrMapOvr>
  <p:transition spd="slow">
    <p:pull dir="r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Feb.2007_jxh_Introduction</a:t>
            </a:r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5300031"/>
      </p:ext>
    </p:extLst>
  </p:cSld>
  <p:clrMapOvr>
    <a:masterClrMapping/>
  </p:clrMapOvr>
  <p:transition spd="slow"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Architecture_jxh_Memory1</a:t>
            </a:r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7603906"/>
      </p:ext>
    </p:extLst>
  </p:cSld>
  <p:clrMapOvr>
    <a:masterClrMapping/>
  </p:clrMapOvr>
  <p:transition spd="slow">
    <p:pull dir="r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Feb.2007_jxh_Introduction</a:t>
            </a:r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6177587"/>
      </p:ext>
    </p:extLst>
  </p:cSld>
  <p:clrMapOvr>
    <a:masterClrMapping/>
  </p:clrMapOvr>
  <p:transition spd="slow">
    <p:pull dir="r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Feb.2007_jxh_Introduction</a:t>
            </a:r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1302768"/>
      </p:ext>
    </p:extLst>
  </p:cSld>
  <p:clrMapOvr>
    <a:masterClrMapping/>
  </p:clrMapOvr>
  <p:transition spd="slow">
    <p:pull dir="r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45600" y="1"/>
            <a:ext cx="2946400" cy="60928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6400" y="1"/>
            <a:ext cx="8636000" cy="60928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Feb.2007_jxh_Introduction</a:t>
            </a:r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8018224"/>
      </p:ext>
    </p:extLst>
  </p:cSld>
  <p:clrMapOvr>
    <a:masterClrMapping/>
  </p:clrMapOvr>
  <p:transition spd="slow">
    <p:pull dir="r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000751" y="6429376"/>
            <a:ext cx="1714500" cy="4286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416AA30-0199-4E94-8E81-624ED82F5E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5250332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 txBox="1">
            <a:spLocks/>
          </p:cNvSpPr>
          <p:nvPr/>
        </p:nvSpPr>
        <p:spPr bwMode="auto">
          <a:xfrm>
            <a:off x="6000751" y="6429376"/>
            <a:ext cx="17145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1AB89DA0-CC76-49D8-BE66-C2C369038D66}" type="slidenum">
              <a:rPr lang="zh-CN" altLang="en-US" sz="2000" smtClean="0">
                <a:solidFill>
                  <a:schemeClr val="bg1"/>
                </a:solidFill>
              </a:rPr>
              <a:pPr algn="r" eaLnBrk="1" hangingPunct="1">
                <a:defRPr/>
              </a:pPr>
              <a:t>‹#›</a:t>
            </a:fld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7" name="TextBox 16"/>
          <p:cNvSpPr txBox="1">
            <a:spLocks noChangeArrowheads="1"/>
          </p:cNvSpPr>
          <p:nvPr/>
        </p:nvSpPr>
        <p:spPr bwMode="auto">
          <a:xfrm>
            <a:off x="1047752" y="6324600"/>
            <a:ext cx="581024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>
                <a:solidFill>
                  <a:schemeClr val="bg1"/>
                </a:solidFill>
              </a:rPr>
              <a:t>Architecture _jxh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12631-49B7-4B1F-8686-A54563A7BC6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9310141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C8E80-39C5-4708-B68F-ED7225519A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3148485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8A0CBD-CA5F-421F-8725-46517197229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8207268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42491840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13590437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0271453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May.2008_jxh_Memory1</a:t>
            </a:r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5839902"/>
      </p:ext>
    </p:extLst>
  </p:cSld>
  <p:clrMapOvr>
    <a:masterClrMapping/>
  </p:clrMapOvr>
  <p:transition spd="slow">
    <p:pull dir="ru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20256-6686-46CF-BB45-40F7E1832F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380489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F2E1D5-C7EE-4F6F-9A30-7BE09D42C81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366255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Feb.2008_jxh_Introduction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05EE39-FCB4-4717-AF45-6F7474B1759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0814364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Feb.2008_jxh_Introduction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7E7F6-A614-48EE-BE8C-31B7C0BAE02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4040474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274638"/>
            <a:ext cx="9855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0D266-6325-4429-A4E7-C42D151006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753788"/>
      </p:ext>
    </p:extLst>
  </p:cSld>
  <p:clrMapOvr>
    <a:masterClrMapping/>
  </p:clrMapOvr>
  <p:hf sldNum="0" hdr="0" ftr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274638"/>
            <a:ext cx="9855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526B7-A739-426D-9B8C-021BAD03277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0819972"/>
      </p:ext>
    </p:extLst>
  </p:cSld>
  <p:clrMapOvr>
    <a:masterClrMapping/>
  </p:clrMapOvr>
  <p:hf sldNum="0" hdr="0" ftr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2100" y="0"/>
            <a:ext cx="10363200" cy="8445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1143000"/>
            <a:ext cx="10896600" cy="47625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4432300" y="6524625"/>
            <a:ext cx="4639733" cy="344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1094724"/>
      </p:ext>
    </p:extLst>
  </p:cSld>
  <p:clrMapOvr>
    <a:masterClrMapping/>
  </p:clrMapOvr>
  <p:transition spd="med">
    <p:random/>
    <p:sndAc>
      <p:stSnd>
        <p:snd r:embed="rId1" name="chimes.wav"/>
      </p:stSnd>
    </p:sndAc>
  </p:transition>
  <p:hf sldNum="0" hdr="0" ftr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5884" y="1"/>
            <a:ext cx="10081683" cy="9810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34434" y="1125539"/>
            <a:ext cx="11523133" cy="23209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34434" y="3598863"/>
            <a:ext cx="11523133" cy="23225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3703244"/>
      </p:ext>
    </p:extLst>
  </p:cSld>
  <p:clrMapOvr>
    <a:masterClrMapping/>
  </p:clrMapOvr>
  <p:transition spd="slow">
    <p:pull dir="ru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003F15-0F4B-4B93-B6DE-D7F45FD0D7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122458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F281FD-A591-4448-9DB3-3FCDFB6C40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677505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6400" y="1219200"/>
            <a:ext cx="5588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588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May.2008_jxh_Memory1</a:t>
            </a:r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2055647"/>
      </p:ext>
    </p:extLst>
  </p:cSld>
  <p:clrMapOvr>
    <a:masterClrMapping/>
  </p:clrMapOvr>
  <p:transition spd="slow">
    <p:pull dir="ru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6E252-10DD-468D-93AC-16B93DB7AA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027217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98501" y="121442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86501" y="121442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380CE3-A193-4101-B671-A911130CFC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5024299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6712" y="1214422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6712" y="185418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0480" y="1214422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0480" y="185418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ECEABD-EE1F-41E2-AF84-4942A417F7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6613559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98C60-0299-45FA-8DB1-E3B2AFCE69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3283462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26611-BEA3-412A-8B54-3E76976D14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2503420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96B671-E128-42DB-8E77-656CB04354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9814168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AD28E-936D-4ABE-8852-6049222332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6295450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3E2ACC-2D6B-41BE-838D-C3780EDC2D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8908138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3C704A-00AE-41DA-949E-CAB0D07F53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6065997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D5FE78-AC1D-421E-BDFF-A277C6271C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71505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May.2008_jxh_Memory1</a:t>
            </a:r>
          </a:p>
        </p:txBody>
      </p:sp>
      <p:sp>
        <p:nvSpPr>
          <p:cNvPr id="8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2223875"/>
      </p:ext>
    </p:extLst>
  </p:cSld>
  <p:clrMapOvr>
    <a:masterClrMapping/>
  </p:clrMapOvr>
  <p:transition spd="slow">
    <p:pull dir="ru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4D79D-1500-4474-8F0F-A6AE4A695B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5314999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2DA9DD-AD19-4251-9D11-39AB1F80B2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2686076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1" y="1600200"/>
            <a:ext cx="5425017" cy="226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7818" y="1600200"/>
            <a:ext cx="5427133" cy="226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D6D6E-E9C6-44EB-9A72-99ED15E969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741939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549D9A-D7D9-455F-9F7F-175CFFCA54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4919565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3BBD7D-D561-4386-AA84-35CB4CC1B1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8288243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E93E8-D2DA-46D8-B3F9-6ACC26B43F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7119934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F4CCFC-D6F6-46E7-B9A2-7F21E04FAB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7502356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93711-DAA2-4FED-9F49-AB13889D01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4837955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C3988-931F-4A33-B761-B66BE92383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5861100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02700" y="274638"/>
            <a:ext cx="2762251" cy="35861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274638"/>
            <a:ext cx="8089900" cy="35861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58466-FE2F-4108-8B4F-D5AAE4AF92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430278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May.2008_jxh_Memory1</a:t>
            </a:r>
          </a:p>
        </p:txBody>
      </p:sp>
      <p:sp>
        <p:nvSpPr>
          <p:cNvPr id="4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2658248"/>
      </p:ext>
    </p:extLst>
  </p:cSld>
  <p:clrMapOvr>
    <a:masterClrMapping/>
  </p:clrMapOvr>
  <p:transition spd="slow">
    <p:pull dir="ru"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000751" y="6429376"/>
            <a:ext cx="1714500" cy="4286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5583C1A-9689-4B2F-8B8F-97B1B41194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8383580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 txBox="1">
            <a:spLocks/>
          </p:cNvSpPr>
          <p:nvPr/>
        </p:nvSpPr>
        <p:spPr bwMode="auto">
          <a:xfrm>
            <a:off x="6000751" y="6429376"/>
            <a:ext cx="17145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1C704150-094C-48B8-9257-7FD31B0DFC7A}" type="slidenum">
              <a:rPr lang="zh-CN" altLang="en-US" sz="2000" smtClean="0">
                <a:solidFill>
                  <a:schemeClr val="bg1"/>
                </a:solidFill>
              </a:rPr>
              <a:pPr algn="r" eaLnBrk="1" hangingPunct="1">
                <a:defRPr/>
              </a:pPr>
              <a:t>‹#›</a:t>
            </a:fld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7" name="TextBox 16"/>
          <p:cNvSpPr txBox="1">
            <a:spLocks noChangeArrowheads="1"/>
          </p:cNvSpPr>
          <p:nvPr/>
        </p:nvSpPr>
        <p:spPr bwMode="auto">
          <a:xfrm>
            <a:off x="1047752" y="6324601"/>
            <a:ext cx="58102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>
                <a:solidFill>
                  <a:schemeClr val="bg1"/>
                </a:solidFill>
              </a:rPr>
              <a:t>Architecture Lab_jxh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DFC7E-B7B1-419D-BDE2-61A0A5857A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2226395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48FEE-AB0D-48BC-9442-C62222096E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7227135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F3C640-DBC1-4DE7-96B1-0C9F7FA84A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328675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06662860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33286197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1485659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6544679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282664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7829550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May.2008_jxh_Memory1</a:t>
            </a:r>
          </a:p>
        </p:txBody>
      </p:sp>
      <p:sp>
        <p:nvSpPr>
          <p:cNvPr id="3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7522559"/>
      </p:ext>
    </p:extLst>
  </p:cSld>
  <p:clrMapOvr>
    <a:masterClrMapping/>
  </p:clrMapOvr>
  <p:transition spd="slow">
    <p:pull dir="ru"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2089768"/>
      </p:ext>
    </p:extLst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274638"/>
            <a:ext cx="9855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052612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274638"/>
            <a:ext cx="9855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225516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AA7E30-0EB3-4B3B-824D-70B79D1E5F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6587512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0D5FAA-926F-45ED-8F81-01CC4E5A05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1437772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CCCFB-ADAA-4DEF-A7ED-ADB1E3F387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518335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2168" y="1905001"/>
            <a:ext cx="5592233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1" y="1905001"/>
            <a:ext cx="5592233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332A87-D92D-4921-B6B0-6BD3A9BE24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048376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64453-CE14-43A8-B89A-1FD91C9BE1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241649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E32F0-815F-4A02-B5E7-D58D15A158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8273404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20F227-3CBE-4B64-9D7C-86467427B1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961163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May.2008_jxh_Memory1</a:t>
            </a:r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544426"/>
      </p:ext>
    </p:extLst>
  </p:cSld>
  <p:clrMapOvr>
    <a:masterClrMapping/>
  </p:clrMapOvr>
  <p:transition spd="slow">
    <p:pull dir="ru"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B2E203-8382-4D67-B885-C8444940AE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0118244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02170-912D-4480-B09C-05715C3B42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8569658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8E3573-6030-4CBD-A6AF-844763FE42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4375829"/>
      </p:ext>
    </p:extLst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42918" y="609601"/>
            <a:ext cx="2846916" cy="5489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2167" y="609601"/>
            <a:ext cx="8337551" cy="5489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996C46-44A2-4A2D-95F8-553F32B68A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0972682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09600"/>
            <a:ext cx="1138766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02167" y="1905001"/>
            <a:ext cx="11387667" cy="4194175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B51839-D834-4982-9381-AF293D19DC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3521696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09600"/>
            <a:ext cx="1138766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02168" y="1905001"/>
            <a:ext cx="5592233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1" y="1905001"/>
            <a:ext cx="5592233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32A17F-268B-4559-A930-2BB4E25232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0279996"/>
      </p:ext>
    </p:extLst>
  </p:cSld>
  <p:clrMapOvr>
    <a:masterClrMapping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02167" y="609601"/>
            <a:ext cx="11387667" cy="5489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4BCA1-8C83-4C7C-8D5A-4837743520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1318259"/>
      </p:ext>
    </p:extLst>
  </p:cSld>
  <p:clrMapOvr>
    <a:masterClrMapping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01A3DF-79F1-4004-9438-52C6080E3E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0120913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B55D95-7D43-4757-86B3-77AD0500BD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5614433"/>
      </p:ext>
    </p:extLst>
  </p:cSld>
  <p:clrMapOvr>
    <a:masterClrMapping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1134B3-1809-47DD-A187-0882B365E1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507287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May.2008_jxh_Memory1</a:t>
            </a:r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3351303"/>
      </p:ext>
    </p:extLst>
  </p:cSld>
  <p:clrMapOvr>
    <a:masterClrMapping/>
  </p:clrMapOvr>
  <p:transition spd="slow">
    <p:pull dir="ru"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2168" y="1905001"/>
            <a:ext cx="5592233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1" y="1905001"/>
            <a:ext cx="5592233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6DA9C6-C469-448F-AF1C-D03DF6BBC3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5558086"/>
      </p:ext>
    </p:extLst>
  </p:cSld>
  <p:clrMapOvr>
    <a:masterClrMapping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638B81-509B-4FB0-9B2F-009FDA32A1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071097"/>
      </p:ext>
    </p:extLst>
  </p:cSld>
  <p:clrMapOvr>
    <a:masterClrMapping/>
  </p:clrMapOvr>
  <p:transition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41A7F9-5C57-4720-A899-CBF78E5EE0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0118867"/>
      </p:ext>
    </p:extLst>
  </p:cSld>
  <p:clrMapOvr>
    <a:masterClrMapping/>
  </p:clrMapOvr>
  <p:transition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DF1491-0490-4BEE-804D-97F6A47CA2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4807568"/>
      </p:ext>
    </p:extLst>
  </p:cSld>
  <p:clrMapOvr>
    <a:masterClrMapping/>
  </p:clrMapOvr>
  <p:transition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DA9B5-9E61-47E4-AA9E-082555F005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7682329"/>
      </p:ext>
    </p:extLst>
  </p:cSld>
  <p:clrMapOvr>
    <a:masterClrMapping/>
  </p:clrMapOvr>
  <p:transition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A8BF3-EFFC-4296-BD8B-0C2D379363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0250468"/>
      </p:ext>
    </p:extLst>
  </p:cSld>
  <p:clrMapOvr>
    <a:masterClrMapping/>
  </p:clrMapOvr>
  <p:transition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55A0F5-6E3D-4391-A1D1-4C36DD6A45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4770413"/>
      </p:ext>
    </p:extLst>
  </p:cSld>
  <p:clrMapOvr>
    <a:masterClrMapping/>
  </p:clrMapOvr>
  <p:transition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42918" y="609601"/>
            <a:ext cx="2846916" cy="5489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2167" y="609601"/>
            <a:ext cx="8337551" cy="5489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93FEA-63D3-465A-B279-8CC8D63B3D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4897629"/>
      </p:ext>
    </p:extLst>
  </p:cSld>
  <p:clrMapOvr>
    <a:masterClrMapping/>
  </p:clrMapOvr>
  <p:transition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09600"/>
            <a:ext cx="1138766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02167" y="1905001"/>
            <a:ext cx="11387667" cy="4194175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ED7EF-85F7-4738-8ADD-7A322B2AEE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619803"/>
      </p:ext>
    </p:extLst>
  </p:cSld>
  <p:clrMapOvr>
    <a:masterClrMapping/>
  </p:clrMapOvr>
  <p:transition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09600"/>
            <a:ext cx="11387667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02168" y="1905001"/>
            <a:ext cx="5592233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1" y="1905001"/>
            <a:ext cx="5592233" cy="4194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8DE12-035C-46DB-A6F3-47871C6DFE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3439534"/>
      </p:ext>
    </p:extLst>
  </p:cSld>
  <p:clrMapOvr>
    <a:masterClrMapping/>
  </p:clrMapOvr>
  <p:transition>
    <p:fade/>
  </p:transition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/Relationships>
</file>

<file path=ppt/slideMasters/_rels/slideMaster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37.xml"/><Relationship Id="rId16" Type="http://schemas.openxmlformats.org/officeDocument/2006/relationships/theme" Target="../theme/theme3.xml"/><Relationship Id="rId17" Type="http://schemas.openxmlformats.org/officeDocument/2006/relationships/audio" Target="../media/audio1.wav"/><Relationship Id="rId18" Type="http://schemas.openxmlformats.org/officeDocument/2006/relationships/image" Target="../media/image1.png"/><Relationship Id="rId19" Type="http://schemas.openxmlformats.org/officeDocument/2006/relationships/image" Target="../media/image2.png"/><Relationship Id="rId20" Type="http://schemas.openxmlformats.org/officeDocument/2006/relationships/image" Target="../media/image3.png"/></Relationships>
</file>

<file path=ppt/slideMasters/_rels/slideMaster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9.xml"/><Relationship Id="rId3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5.xml"/><Relationship Id="rId9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48.xml"/><Relationship Id="rId12" Type="http://schemas.openxmlformats.org/officeDocument/2006/relationships/theme" Target="../theme/theme4.xml"/></Relationships>
</file>

<file path=ppt/slideMasters/_rels/slideMaster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slideLayout" Target="../slideLayouts/slideLayout50.xml"/><Relationship Id="rId3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6.xml"/><Relationship Id="rId9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59.xml"/><Relationship Id="rId12" Type="http://schemas.openxmlformats.org/officeDocument/2006/relationships/theme" Target="../theme/theme5.xml"/></Relationships>
</file>

<file path=ppt/slideMasters/_rels/slideMaster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<Relationship Id="rId14" Type="http://schemas.openxmlformats.org/officeDocument/2006/relationships/theme" Target="../theme/theme6.xml"/><Relationship Id="rId15" Type="http://schemas.openxmlformats.org/officeDocument/2006/relationships/audio" Target="../media/audio1.wav"/><Relationship Id="rId16" Type="http://schemas.openxmlformats.org/officeDocument/2006/relationships/image" Target="../media/image1.png"/><Relationship Id="rId17" Type="http://schemas.openxmlformats.org/officeDocument/2006/relationships/image" Target="../media/image2.png"/><Relationship Id="rId18" Type="http://schemas.openxmlformats.org/officeDocument/2006/relationships/image" Target="../media/image3.png"/></Relationships>
</file>

<file path=ppt/slideMasters/_rels/slideMaster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slideLayout" Target="../slideLayouts/slideLayout74.xml"/><Relationship Id="rId3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7.xml"/><Relationship Id="rId6" Type="http://schemas.openxmlformats.org/officeDocument/2006/relationships/slideLayout" Target="../slideLayouts/slideLayout78.xml"/><Relationship Id="rId7" Type="http://schemas.openxmlformats.org/officeDocument/2006/relationships/slideLayout" Target="../slideLayouts/slideLayout79.xml"/><Relationship Id="rId8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4.xml"/><Relationship Id="rId13" Type="http://schemas.openxmlformats.org/officeDocument/2006/relationships/slideLayout" Target="../slideLayouts/slideLayout85.xml"/><Relationship Id="rId14" Type="http://schemas.openxmlformats.org/officeDocument/2006/relationships/slideLayout" Target="../slideLayouts/slideLayout86.xml"/><Relationship Id="rId15" Type="http://schemas.openxmlformats.org/officeDocument/2006/relationships/theme" Target="../theme/theme7.xml"/><Relationship Id="rId16" Type="http://schemas.openxmlformats.org/officeDocument/2006/relationships/image" Target="../media/image4.jpeg"/></Relationships>
</file>

<file path=ppt/slideMasters/_rels/slideMaster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7.xml"/><Relationship Id="rId2" Type="http://schemas.openxmlformats.org/officeDocument/2006/relationships/slideLayout" Target="../slideLayouts/slideLayout88.xml"/><Relationship Id="rId3" Type="http://schemas.openxmlformats.org/officeDocument/2006/relationships/slideLayout" Target="../slideLayouts/slideLayout89.xml"/><Relationship Id="rId4" Type="http://schemas.openxmlformats.org/officeDocument/2006/relationships/slideLayout" Target="../slideLayouts/slideLayout90.xml"/><Relationship Id="rId5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3.xml"/><Relationship Id="rId8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97.xml"/><Relationship Id="rId12" Type="http://schemas.openxmlformats.org/officeDocument/2006/relationships/slideLayout" Target="../slideLayouts/slideLayout98.xml"/><Relationship Id="rId13" Type="http://schemas.openxmlformats.org/officeDocument/2006/relationships/slideLayout" Target="../slideLayouts/slideLayout99.xml"/><Relationship Id="rId14" Type="http://schemas.openxmlformats.org/officeDocument/2006/relationships/slideLayout" Target="../slideLayouts/slideLayout100.xml"/><Relationship Id="rId15" Type="http://schemas.openxmlformats.org/officeDocument/2006/relationships/theme" Target="../theme/theme8.xml"/><Relationship Id="rId16" Type="http://schemas.openxmlformats.org/officeDocument/2006/relationships/image" Target="../media/image4.jpeg"/></Relationships>
</file>

<file path=ppt/slideMasters/_rels/slideMaster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1.xml"/><Relationship Id="rId2" Type="http://schemas.openxmlformats.org/officeDocument/2006/relationships/slideLayout" Target="../slideLayouts/slideLayout102.xml"/><Relationship Id="rId3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105.xml"/><Relationship Id="rId6" Type="http://schemas.openxmlformats.org/officeDocument/2006/relationships/slideLayout" Target="../slideLayouts/slideLayout106.xml"/><Relationship Id="rId7" Type="http://schemas.openxmlformats.org/officeDocument/2006/relationships/slideLayout" Target="../slideLayouts/slideLayout107.xml"/><Relationship Id="rId8" Type="http://schemas.openxmlformats.org/officeDocument/2006/relationships/slideLayout" Target="../slideLayouts/slideLayout108.xml"/><Relationship Id="rId9" Type="http://schemas.openxmlformats.org/officeDocument/2006/relationships/slideLayout" Target="../slideLayouts/slideLayout109.xml"/><Relationship Id="rId10" Type="http://schemas.openxmlformats.org/officeDocument/2006/relationships/slideLayout" Target="../slideLayouts/slideLayout110.xml"/><Relationship Id="rId11" Type="http://schemas.openxmlformats.org/officeDocument/2006/relationships/slideLayout" Target="../slideLayouts/slideLayout111.xml"/><Relationship Id="rId12" Type="http://schemas.openxmlformats.org/officeDocument/2006/relationships/slideLayout" Target="../slideLayouts/slideLayout112.xml"/><Relationship Id="rId13" Type="http://schemas.openxmlformats.org/officeDocument/2006/relationships/slideLayout" Target="../slideLayouts/slideLayout113.xml"/><Relationship Id="rId14" Type="http://schemas.openxmlformats.org/officeDocument/2006/relationships/slideLayout" Target="../slideLayouts/slideLayout114.xml"/><Relationship Id="rId15" Type="http://schemas.openxmlformats.org/officeDocument/2006/relationships/slideLayout" Target="../slideLayouts/slideLayout115.xml"/><Relationship Id="rId16" Type="http://schemas.openxmlformats.org/officeDocument/2006/relationships/slideLayout" Target="../slideLayouts/slideLayout116.xml"/><Relationship Id="rId17" Type="http://schemas.openxmlformats.org/officeDocument/2006/relationships/theme" Target="../theme/theme9.xml"/><Relationship Id="rId18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755651" y="0"/>
            <a:ext cx="10521949" cy="6821488"/>
            <a:chOff x="349" y="23"/>
            <a:chExt cx="4971" cy="4297"/>
          </a:xfrm>
        </p:grpSpPr>
        <p:sp>
          <p:nvSpPr>
            <p:cNvPr id="1132" name="Rectangle 3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33" name="Freeform 4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" name="Freeform 5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5" name="Freeform 6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" name="Freeform 7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" name="Freeform 8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8" name="Freeform 9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" name="Freeform 10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" name="Freeform 11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1" name="Freeform 12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2" name="Freeform 13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3" name="Rectangle 14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44" name="Rectangle 15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45" name="Freeform 16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6" name="Freeform 17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" name="Freeform 18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8" name="Freeform 19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9" name="Freeform 20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0" name="Freeform 21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1" name="Freeform 22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2" name="Freeform 23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3" name="Freeform 24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4" name="Freeform 25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5" name="Rectangle 26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56" name="Rectangle 27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57" name="Freeform 28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8" name="Freeform 29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9" name="Freeform 30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0" name="Freeform 31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1" name="Freeform 32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2" name="Freeform 33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3" name="Freeform 34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4" name="Freeform 35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5" name="Freeform 36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6" name="Freeform 37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" name="Rectangle 38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68" name="Rectangle 39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69" name="Freeform 40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0" name="Freeform 41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1" name="Freeform 42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2" name="Freeform 43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3" name="Freeform 44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4" name="Freeform 45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5" name="Freeform 46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6" name="Freeform 47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7" name="Freeform 48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8" name="Freeform 49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9" name="Rectangle 50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80" name="Rectangle 51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81" name="Freeform 52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2" name="Freeform 53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3" name="Freeform 54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4" name="Freeform 55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5" name="Freeform 56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6" name="Freeform 57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7" name="Freeform 58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8" name="Freeform 59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9" name="Freeform 60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0" name="Freeform 61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1" name="Rectangle 62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92" name="Rectangle 63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93" name="Freeform 64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4" name="Freeform 65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5" name="Freeform 66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6" name="Freeform 67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7" name="Freeform 68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" name="Freeform 69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9" name="Freeform 70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0" name="Freeform 71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1" name="Freeform 72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2" name="Freeform 73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3" name="Rectangle 74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04" name="Rectangle 75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05" name="Freeform 76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6" name="Freeform 77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7" name="Freeform 78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" name="Freeform 79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9" name="Freeform 80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0" name="Freeform 81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1" name="Freeform 82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2" name="Freeform 83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3" name="Freeform 84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4" name="Freeform 85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5" name="Rectangle 86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16" name="Rectangle 87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17" name="Freeform 88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" name="Freeform 89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9" name="Freeform 90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0" name="Freeform 91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1" name="Freeform 92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2" name="Freeform 93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3" name="Freeform 94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4" name="Freeform 95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5" name="Freeform 96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6" name="Freeform 97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7" name="Rectangle 98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28" name="Rectangle 99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29" name="Freeform 100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" name="Freeform 101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" name="Freeform 102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" name="Freeform 103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" name="Freeform 104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" name="Freeform 105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" name="Freeform 106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" name="Freeform 107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7" name="Freeform 108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8" name="Freeform 109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" name="Rectangle 110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40" name="Rectangle 111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41" name="Freeform 112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2" name="Freeform 113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3" name="Freeform 114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4" name="Freeform 115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5" name="Freeform 116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6" name="Freeform 117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7" name="Freeform 118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8" name="Freeform 119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" name="Freeform 120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0" name="Freeform 121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1" name="Rectangle 122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52" name="Rectangle 123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53" name="Freeform 124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4" name="Freeform 125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5" name="Freeform 126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6" name="Freeform 127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7" name="Freeform 128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8" name="Freeform 129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" name="Freeform 130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0" name="Freeform 131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1" name="Freeform 132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2" name="Freeform 133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3" name="Rectangle 134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64" name="Rectangle 135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65" name="Freeform 136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6" name="Freeform 137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7" name="Freeform 138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8" name="Freeform 139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9" name="Freeform 140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0" name="Freeform 141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1" name="Freeform 142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2" name="Freeform 143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3" name="Freeform 144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4" name="Freeform 145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5" name="Rectangle 146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76" name="Freeform 147"/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3125 h 2"/>
                <a:gd name="T2" fmla="*/ 0 w 4"/>
                <a:gd name="T3" fmla="*/ 3125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7" name="Group 148"/>
          <p:cNvGrpSpPr>
            <a:grpSpLocks/>
          </p:cNvGrpSpPr>
          <p:nvPr/>
        </p:nvGrpSpPr>
        <p:grpSpPr bwMode="auto">
          <a:xfrm>
            <a:off x="1422400" y="3444876"/>
            <a:ext cx="711200" cy="492125"/>
            <a:chOff x="96" y="2784"/>
            <a:chExt cx="1062" cy="981"/>
          </a:xfrm>
        </p:grpSpPr>
        <p:sp>
          <p:nvSpPr>
            <p:cNvPr id="1119" name="Freeform 149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>
                <a:gd name="T0" fmla="*/ 93750 w 41"/>
                <a:gd name="T1" fmla="*/ 42814 h 16"/>
                <a:gd name="T2" fmla="*/ 115625 w 41"/>
                <a:gd name="T3" fmla="*/ 35142 h 16"/>
                <a:gd name="T4" fmla="*/ 118750 w 41"/>
                <a:gd name="T5" fmla="*/ 31780 h 16"/>
                <a:gd name="T6" fmla="*/ 96875 w 41"/>
                <a:gd name="T7" fmla="*/ 3495 h 16"/>
                <a:gd name="T8" fmla="*/ 25000 w 41"/>
                <a:gd name="T9" fmla="*/ 38637 h 16"/>
                <a:gd name="T10" fmla="*/ 93750 w 41"/>
                <a:gd name="T11" fmla="*/ 42814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0" name="Freeform 150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>
                <a:gd name="T0" fmla="*/ 538935 w 210"/>
                <a:gd name="T1" fmla="*/ 510031 h 193"/>
                <a:gd name="T2" fmla="*/ 502978 w 210"/>
                <a:gd name="T3" fmla="*/ 411010 h 193"/>
                <a:gd name="T4" fmla="*/ 469601 w 210"/>
                <a:gd name="T5" fmla="*/ 325670 h 193"/>
                <a:gd name="T6" fmla="*/ 545534 w 210"/>
                <a:gd name="T7" fmla="*/ 306069 h 193"/>
                <a:gd name="T8" fmla="*/ 482669 w 210"/>
                <a:gd name="T9" fmla="*/ 269575 h 193"/>
                <a:gd name="T10" fmla="*/ 519267 w 210"/>
                <a:gd name="T11" fmla="*/ 272944 h 193"/>
                <a:gd name="T12" fmla="*/ 519267 w 210"/>
                <a:gd name="T13" fmla="*/ 253343 h 193"/>
                <a:gd name="T14" fmla="*/ 446713 w 210"/>
                <a:gd name="T15" fmla="*/ 256561 h 193"/>
                <a:gd name="T16" fmla="*/ 423187 w 210"/>
                <a:gd name="T17" fmla="*/ 411010 h 193"/>
                <a:gd name="T18" fmla="*/ 410114 w 210"/>
                <a:gd name="T19" fmla="*/ 276162 h 193"/>
                <a:gd name="T20" fmla="*/ 390472 w 210"/>
                <a:gd name="T21" fmla="*/ 220193 h 193"/>
                <a:gd name="T22" fmla="*/ 410114 w 210"/>
                <a:gd name="T23" fmla="*/ 168003 h 193"/>
                <a:gd name="T24" fmla="*/ 400293 w 210"/>
                <a:gd name="T25" fmla="*/ 121835 h 193"/>
                <a:gd name="T26" fmla="*/ 393699 w 210"/>
                <a:gd name="T27" fmla="*/ 78783 h 193"/>
                <a:gd name="T28" fmla="*/ 436892 w 210"/>
                <a:gd name="T29" fmla="*/ 128291 h 193"/>
                <a:gd name="T30" fmla="*/ 493157 w 210"/>
                <a:gd name="T31" fmla="*/ 59308 h 193"/>
                <a:gd name="T32" fmla="*/ 485921 w 210"/>
                <a:gd name="T33" fmla="*/ 118495 h 193"/>
                <a:gd name="T34" fmla="*/ 472853 w 210"/>
                <a:gd name="T35" fmla="*/ 157667 h 193"/>
                <a:gd name="T36" fmla="*/ 476201 w 210"/>
                <a:gd name="T37" fmla="*/ 220193 h 193"/>
                <a:gd name="T38" fmla="*/ 657934 w 210"/>
                <a:gd name="T39" fmla="*/ 95777 h 193"/>
                <a:gd name="T40" fmla="*/ 297588 w 210"/>
                <a:gd name="T41" fmla="*/ 3218 h 193"/>
                <a:gd name="T42" fmla="*/ 185086 w 210"/>
                <a:gd name="T43" fmla="*/ 26032 h 193"/>
                <a:gd name="T44" fmla="*/ 281299 w 210"/>
                <a:gd name="T45" fmla="*/ 39712 h 193"/>
                <a:gd name="T46" fmla="*/ 198154 w 210"/>
                <a:gd name="T47" fmla="*/ 72327 h 193"/>
                <a:gd name="T48" fmla="*/ 191681 w 210"/>
                <a:gd name="T49" fmla="*/ 95777 h 193"/>
                <a:gd name="T50" fmla="*/ 125574 w 210"/>
                <a:gd name="T51" fmla="*/ 55944 h 193"/>
                <a:gd name="T52" fmla="*/ 43198 w 210"/>
                <a:gd name="T53" fmla="*/ 378396 h 193"/>
                <a:gd name="T54" fmla="*/ 201502 w 210"/>
                <a:gd name="T55" fmla="*/ 480635 h 193"/>
                <a:gd name="T56" fmla="*/ 149125 w 210"/>
                <a:gd name="T57" fmla="*/ 437709 h 193"/>
                <a:gd name="T58" fmla="*/ 115753 w 210"/>
                <a:gd name="T59" fmla="*/ 477417 h 193"/>
                <a:gd name="T60" fmla="*/ 105932 w 210"/>
                <a:gd name="T61" fmla="*/ 421453 h 193"/>
                <a:gd name="T62" fmla="*/ 152346 w 210"/>
                <a:gd name="T63" fmla="*/ 282619 h 193"/>
                <a:gd name="T64" fmla="*/ 221680 w 210"/>
                <a:gd name="T65" fmla="*/ 272944 h 193"/>
                <a:gd name="T66" fmla="*/ 234879 w 210"/>
                <a:gd name="T67" fmla="*/ 312657 h 193"/>
                <a:gd name="T68" fmla="*/ 201502 w 210"/>
                <a:gd name="T69" fmla="*/ 397997 h 193"/>
                <a:gd name="T70" fmla="*/ 300834 w 210"/>
                <a:gd name="T71" fmla="*/ 592032 h 193"/>
                <a:gd name="T72" fmla="*/ 615505 w 210"/>
                <a:gd name="T73" fmla="*/ 546399 h 193"/>
                <a:gd name="T74" fmla="*/ 601800 w 210"/>
                <a:gd name="T75" fmla="*/ 216849 h 193"/>
                <a:gd name="T76" fmla="*/ 545534 w 210"/>
                <a:gd name="T77" fmla="*/ 197379 h 193"/>
                <a:gd name="T78" fmla="*/ 373521 w 210"/>
                <a:gd name="T79" fmla="*/ 200618 h 193"/>
                <a:gd name="T80" fmla="*/ 357100 w 210"/>
                <a:gd name="T81" fmla="*/ 286599 h 193"/>
                <a:gd name="T82" fmla="*/ 377404 w 210"/>
                <a:gd name="T83" fmla="*/ 164765 h 193"/>
                <a:gd name="T84" fmla="*/ 294366 w 210"/>
                <a:gd name="T85" fmla="*/ 85340 h 193"/>
                <a:gd name="T86" fmla="*/ 347254 w 210"/>
                <a:gd name="T87" fmla="*/ 115252 h 193"/>
                <a:gd name="T88" fmla="*/ 201502 w 210"/>
                <a:gd name="T89" fmla="*/ 237087 h 193"/>
                <a:gd name="T90" fmla="*/ 79154 w 210"/>
                <a:gd name="T91" fmla="*/ 121835 h 193"/>
                <a:gd name="T92" fmla="*/ 225033 w 210"/>
                <a:gd name="T93" fmla="*/ 131509 h 193"/>
                <a:gd name="T94" fmla="*/ 261657 w 210"/>
                <a:gd name="T95" fmla="*/ 131509 h 193"/>
                <a:gd name="T96" fmla="*/ 357100 w 210"/>
                <a:gd name="T97" fmla="*/ 147867 h 193"/>
                <a:gd name="T98" fmla="*/ 327738 w 210"/>
                <a:gd name="T99" fmla="*/ 306069 h 193"/>
                <a:gd name="T100" fmla="*/ 307434 w 210"/>
                <a:gd name="T101" fmla="*/ 168003 h 193"/>
                <a:gd name="T102" fmla="*/ 201502 w 210"/>
                <a:gd name="T103" fmla="*/ 237087 h 193"/>
                <a:gd name="T104" fmla="*/ 264878 w 210"/>
                <a:gd name="T105" fmla="*/ 269575 h 193"/>
                <a:gd name="T106" fmla="*/ 291013 w 210"/>
                <a:gd name="T107" fmla="*/ 190817 h 193"/>
                <a:gd name="T108" fmla="*/ 337433 w 210"/>
                <a:gd name="T109" fmla="*/ 477417 h 193"/>
                <a:gd name="T110" fmla="*/ 271478 w 210"/>
                <a:gd name="T111" fmla="*/ 315870 h 193"/>
                <a:gd name="T112" fmla="*/ 387225 w 210"/>
                <a:gd name="T113" fmla="*/ 348489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1" name="Freeform 151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>
                <a:gd name="T0" fmla="*/ 43750 w 17"/>
                <a:gd name="T1" fmla="*/ 16221 h 20"/>
                <a:gd name="T2" fmla="*/ 28125 w 17"/>
                <a:gd name="T3" fmla="*/ 65695 h 20"/>
                <a:gd name="T4" fmla="*/ 43750 w 17"/>
                <a:gd name="T5" fmla="*/ 16221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2" name="Freeform 152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>
                <a:gd name="T0" fmla="*/ 23028 w 15"/>
                <a:gd name="T1" fmla="*/ 32197 h 27"/>
                <a:gd name="T2" fmla="*/ 13143 w 15"/>
                <a:gd name="T3" fmla="*/ 81162 h 27"/>
                <a:gd name="T4" fmla="*/ 50084 w 15"/>
                <a:gd name="T5" fmla="*/ 52138 h 27"/>
                <a:gd name="T6" fmla="*/ 43437 w 15"/>
                <a:gd name="T7" fmla="*/ 25674 h 27"/>
                <a:gd name="T8" fmla="*/ 23028 w 15"/>
                <a:gd name="T9" fmla="*/ 3219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3" name="Freeform 153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>
                <a:gd name="T0" fmla="*/ 133372 w 48"/>
                <a:gd name="T1" fmla="*/ 6705 h 23"/>
                <a:gd name="T2" fmla="*/ 30243 w 48"/>
                <a:gd name="T3" fmla="*/ 3286 h 23"/>
                <a:gd name="T4" fmla="*/ 3255 w 48"/>
                <a:gd name="T5" fmla="*/ 30791 h 23"/>
                <a:gd name="T6" fmla="*/ 72915 w 48"/>
                <a:gd name="T7" fmla="*/ 71604 h 23"/>
                <a:gd name="T8" fmla="*/ 113000 w 48"/>
                <a:gd name="T9" fmla="*/ 68318 h 23"/>
                <a:gd name="T10" fmla="*/ 133372 w 48"/>
                <a:gd name="T11" fmla="*/ 64899 h 23"/>
                <a:gd name="T12" fmla="*/ 133372 w 48"/>
                <a:gd name="T13" fmla="*/ 6705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4" name="Freeform 154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>
                <a:gd name="T0" fmla="*/ 79154 w 35"/>
                <a:gd name="T1" fmla="*/ 6590 h 37"/>
                <a:gd name="T2" fmla="*/ 36599 w 35"/>
                <a:gd name="T3" fmla="*/ 6590 h 37"/>
                <a:gd name="T4" fmla="*/ 13068 w 35"/>
                <a:gd name="T5" fmla="*/ 65849 h 37"/>
                <a:gd name="T6" fmla="*/ 92859 w 35"/>
                <a:gd name="T7" fmla="*/ 72414 h 37"/>
                <a:gd name="T8" fmla="*/ 79154 w 35"/>
                <a:gd name="T9" fmla="*/ 659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5" name="Freeform 155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>
                <a:gd name="T0" fmla="*/ 16289 w 35"/>
                <a:gd name="T1" fmla="*/ 0 h 7"/>
                <a:gd name="T2" fmla="*/ 46445 w 35"/>
                <a:gd name="T3" fmla="*/ 23517 h 7"/>
                <a:gd name="T4" fmla="*/ 16289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" name="Freeform 156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>
                <a:gd name="T0" fmla="*/ 22505 w 27"/>
                <a:gd name="T1" fmla="*/ 38034 h 16"/>
                <a:gd name="T2" fmla="*/ 81162 w 27"/>
                <a:gd name="T3" fmla="*/ 17819 h 16"/>
                <a:gd name="T4" fmla="*/ 55337 w 27"/>
                <a:gd name="T5" fmla="*/ 2997 h 16"/>
                <a:gd name="T6" fmla="*/ 22505 w 27"/>
                <a:gd name="T7" fmla="*/ 32133 h 16"/>
                <a:gd name="T8" fmla="*/ 22505 w 27"/>
                <a:gd name="T9" fmla="*/ 3803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" name="Freeform 157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>
                <a:gd name="T0" fmla="*/ 82376 w 35"/>
                <a:gd name="T1" fmla="*/ 18750 h 17"/>
                <a:gd name="T2" fmla="*/ 26135 w 35"/>
                <a:gd name="T3" fmla="*/ 31250 h 17"/>
                <a:gd name="T4" fmla="*/ 19667 w 35"/>
                <a:gd name="T5" fmla="*/ 40625 h 17"/>
                <a:gd name="T6" fmla="*/ 89638 w 35"/>
                <a:gd name="T7" fmla="*/ 37500 h 17"/>
                <a:gd name="T8" fmla="*/ 82376 w 35"/>
                <a:gd name="T9" fmla="*/ 1875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" name="Freeform 158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>
                <a:gd name="T0" fmla="*/ 130401 w 49"/>
                <a:gd name="T1" fmla="*/ 9375 h 12"/>
                <a:gd name="T2" fmla="*/ 94268 w 49"/>
                <a:gd name="T3" fmla="*/ 3125 h 12"/>
                <a:gd name="T4" fmla="*/ 22537 w 49"/>
                <a:gd name="T5" fmla="*/ 0 h 12"/>
                <a:gd name="T6" fmla="*/ 6402 w 49"/>
                <a:gd name="T7" fmla="*/ 15625 h 12"/>
                <a:gd name="T8" fmla="*/ 65203 w 49"/>
                <a:gd name="T9" fmla="*/ 25000 h 12"/>
                <a:gd name="T10" fmla="*/ 133607 w 49"/>
                <a:gd name="T11" fmla="*/ 25000 h 12"/>
                <a:gd name="T12" fmla="*/ 130401 w 49"/>
                <a:gd name="T13" fmla="*/ 93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" name="Freeform 159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>
                <a:gd name="T0" fmla="*/ 121569 w 40"/>
                <a:gd name="T1" fmla="*/ 5807 h 11"/>
                <a:gd name="T2" fmla="*/ 85254 w 40"/>
                <a:gd name="T3" fmla="*/ 11590 h 11"/>
                <a:gd name="T4" fmla="*/ 42895 w 40"/>
                <a:gd name="T5" fmla="*/ 8748 h 11"/>
                <a:gd name="T6" fmla="*/ 3212 w 40"/>
                <a:gd name="T7" fmla="*/ 5807 h 11"/>
                <a:gd name="T8" fmla="*/ 115145 w 40"/>
                <a:gd name="T9" fmla="*/ 22606 h 11"/>
                <a:gd name="T10" fmla="*/ 121569 w 40"/>
                <a:gd name="T11" fmla="*/ 5807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" name="Freeform 160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>
                <a:gd name="T0" fmla="*/ 96563 w 41"/>
                <a:gd name="T1" fmla="*/ 31509 h 34"/>
                <a:gd name="T2" fmla="*/ 44512 w 41"/>
                <a:gd name="T3" fmla="*/ 21320 h 34"/>
                <a:gd name="T4" fmla="*/ 13514 w 41"/>
                <a:gd name="T5" fmla="*/ 52799 h 34"/>
                <a:gd name="T6" fmla="*/ 3298 w 41"/>
                <a:gd name="T7" fmla="*/ 66473 h 34"/>
                <a:gd name="T8" fmla="*/ 30998 w 41"/>
                <a:gd name="T9" fmla="*/ 66473 h 34"/>
                <a:gd name="T10" fmla="*/ 58673 w 41"/>
                <a:gd name="T11" fmla="*/ 94625 h 34"/>
                <a:gd name="T12" fmla="*/ 72187 w 41"/>
                <a:gd name="T13" fmla="*/ 105623 h 34"/>
                <a:gd name="T14" fmla="*/ 99887 w 41"/>
                <a:gd name="T15" fmla="*/ 66473 h 34"/>
                <a:gd name="T16" fmla="*/ 134316 w 41"/>
                <a:gd name="T17" fmla="*/ 66473 h 34"/>
                <a:gd name="T18" fmla="*/ 96563 w 41"/>
                <a:gd name="T19" fmla="*/ 31509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" name="Freeform 161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>
                <a:gd name="T0" fmla="*/ 71558 w 25"/>
                <a:gd name="T1" fmla="*/ 6315 h 63"/>
                <a:gd name="T2" fmla="*/ 58756 w 25"/>
                <a:gd name="T3" fmla="*/ 53765 h 63"/>
                <a:gd name="T4" fmla="*/ 22529 w 25"/>
                <a:gd name="T5" fmla="*/ 63350 h 63"/>
                <a:gd name="T6" fmla="*/ 22529 w 25"/>
                <a:gd name="T7" fmla="*/ 72810 h 63"/>
                <a:gd name="T8" fmla="*/ 55425 w 25"/>
                <a:gd name="T9" fmla="*/ 108283 h 63"/>
                <a:gd name="T10" fmla="*/ 38662 w 25"/>
                <a:gd name="T11" fmla="*/ 143103 h 63"/>
                <a:gd name="T12" fmla="*/ 0 w 25"/>
                <a:gd name="T13" fmla="*/ 174653 h 63"/>
                <a:gd name="T14" fmla="*/ 16128 w 25"/>
                <a:gd name="T15" fmla="*/ 184238 h 63"/>
                <a:gd name="T16" fmla="*/ 52224 w 25"/>
                <a:gd name="T17" fmla="*/ 196868 h 63"/>
                <a:gd name="T18" fmla="*/ 74884 w 25"/>
                <a:gd name="T19" fmla="*/ 181093 h 63"/>
                <a:gd name="T20" fmla="*/ 81285 w 25"/>
                <a:gd name="T21" fmla="*/ 44305 h 63"/>
                <a:gd name="T22" fmla="*/ 81285 w 25"/>
                <a:gd name="T23" fmla="*/ 6315 h 63"/>
                <a:gd name="T24" fmla="*/ 71558 w 25"/>
                <a:gd name="T25" fmla="*/ 6315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8" name="Group 162"/>
          <p:cNvGrpSpPr>
            <a:grpSpLocks/>
          </p:cNvGrpSpPr>
          <p:nvPr/>
        </p:nvGrpSpPr>
        <p:grpSpPr bwMode="auto">
          <a:xfrm>
            <a:off x="1422400" y="4552951"/>
            <a:ext cx="711200" cy="492125"/>
            <a:chOff x="96" y="2784"/>
            <a:chExt cx="1062" cy="981"/>
          </a:xfrm>
        </p:grpSpPr>
        <p:sp>
          <p:nvSpPr>
            <p:cNvPr id="1106" name="Freeform 163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>
                <a:gd name="T0" fmla="*/ 93750 w 41"/>
                <a:gd name="T1" fmla="*/ 42814 h 16"/>
                <a:gd name="T2" fmla="*/ 115625 w 41"/>
                <a:gd name="T3" fmla="*/ 35142 h 16"/>
                <a:gd name="T4" fmla="*/ 118750 w 41"/>
                <a:gd name="T5" fmla="*/ 31780 h 16"/>
                <a:gd name="T6" fmla="*/ 96875 w 41"/>
                <a:gd name="T7" fmla="*/ 3495 h 16"/>
                <a:gd name="T8" fmla="*/ 25000 w 41"/>
                <a:gd name="T9" fmla="*/ 38637 h 16"/>
                <a:gd name="T10" fmla="*/ 93750 w 41"/>
                <a:gd name="T11" fmla="*/ 42814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7" name="Freeform 164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>
                <a:gd name="T0" fmla="*/ 538935 w 210"/>
                <a:gd name="T1" fmla="*/ 510031 h 193"/>
                <a:gd name="T2" fmla="*/ 502978 w 210"/>
                <a:gd name="T3" fmla="*/ 411010 h 193"/>
                <a:gd name="T4" fmla="*/ 469601 w 210"/>
                <a:gd name="T5" fmla="*/ 325670 h 193"/>
                <a:gd name="T6" fmla="*/ 545534 w 210"/>
                <a:gd name="T7" fmla="*/ 306069 h 193"/>
                <a:gd name="T8" fmla="*/ 482669 w 210"/>
                <a:gd name="T9" fmla="*/ 269575 h 193"/>
                <a:gd name="T10" fmla="*/ 519267 w 210"/>
                <a:gd name="T11" fmla="*/ 272944 h 193"/>
                <a:gd name="T12" fmla="*/ 519267 w 210"/>
                <a:gd name="T13" fmla="*/ 253343 h 193"/>
                <a:gd name="T14" fmla="*/ 446713 w 210"/>
                <a:gd name="T15" fmla="*/ 256561 h 193"/>
                <a:gd name="T16" fmla="*/ 423187 w 210"/>
                <a:gd name="T17" fmla="*/ 411010 h 193"/>
                <a:gd name="T18" fmla="*/ 410114 w 210"/>
                <a:gd name="T19" fmla="*/ 276162 h 193"/>
                <a:gd name="T20" fmla="*/ 390472 w 210"/>
                <a:gd name="T21" fmla="*/ 220193 h 193"/>
                <a:gd name="T22" fmla="*/ 410114 w 210"/>
                <a:gd name="T23" fmla="*/ 168003 h 193"/>
                <a:gd name="T24" fmla="*/ 400293 w 210"/>
                <a:gd name="T25" fmla="*/ 121835 h 193"/>
                <a:gd name="T26" fmla="*/ 393699 w 210"/>
                <a:gd name="T27" fmla="*/ 78783 h 193"/>
                <a:gd name="T28" fmla="*/ 436892 w 210"/>
                <a:gd name="T29" fmla="*/ 128291 h 193"/>
                <a:gd name="T30" fmla="*/ 493157 w 210"/>
                <a:gd name="T31" fmla="*/ 59308 h 193"/>
                <a:gd name="T32" fmla="*/ 485921 w 210"/>
                <a:gd name="T33" fmla="*/ 118495 h 193"/>
                <a:gd name="T34" fmla="*/ 472853 w 210"/>
                <a:gd name="T35" fmla="*/ 157667 h 193"/>
                <a:gd name="T36" fmla="*/ 476201 w 210"/>
                <a:gd name="T37" fmla="*/ 220193 h 193"/>
                <a:gd name="T38" fmla="*/ 657934 w 210"/>
                <a:gd name="T39" fmla="*/ 95777 h 193"/>
                <a:gd name="T40" fmla="*/ 297588 w 210"/>
                <a:gd name="T41" fmla="*/ 3218 h 193"/>
                <a:gd name="T42" fmla="*/ 185086 w 210"/>
                <a:gd name="T43" fmla="*/ 26032 h 193"/>
                <a:gd name="T44" fmla="*/ 281299 w 210"/>
                <a:gd name="T45" fmla="*/ 39712 h 193"/>
                <a:gd name="T46" fmla="*/ 198154 w 210"/>
                <a:gd name="T47" fmla="*/ 72327 h 193"/>
                <a:gd name="T48" fmla="*/ 191681 w 210"/>
                <a:gd name="T49" fmla="*/ 95777 h 193"/>
                <a:gd name="T50" fmla="*/ 125574 w 210"/>
                <a:gd name="T51" fmla="*/ 55944 h 193"/>
                <a:gd name="T52" fmla="*/ 43198 w 210"/>
                <a:gd name="T53" fmla="*/ 378396 h 193"/>
                <a:gd name="T54" fmla="*/ 201502 w 210"/>
                <a:gd name="T55" fmla="*/ 480635 h 193"/>
                <a:gd name="T56" fmla="*/ 149125 w 210"/>
                <a:gd name="T57" fmla="*/ 437709 h 193"/>
                <a:gd name="T58" fmla="*/ 115753 w 210"/>
                <a:gd name="T59" fmla="*/ 477417 h 193"/>
                <a:gd name="T60" fmla="*/ 105932 w 210"/>
                <a:gd name="T61" fmla="*/ 421453 h 193"/>
                <a:gd name="T62" fmla="*/ 152346 w 210"/>
                <a:gd name="T63" fmla="*/ 282619 h 193"/>
                <a:gd name="T64" fmla="*/ 221680 w 210"/>
                <a:gd name="T65" fmla="*/ 272944 h 193"/>
                <a:gd name="T66" fmla="*/ 234879 w 210"/>
                <a:gd name="T67" fmla="*/ 312657 h 193"/>
                <a:gd name="T68" fmla="*/ 201502 w 210"/>
                <a:gd name="T69" fmla="*/ 397997 h 193"/>
                <a:gd name="T70" fmla="*/ 300834 w 210"/>
                <a:gd name="T71" fmla="*/ 592032 h 193"/>
                <a:gd name="T72" fmla="*/ 615505 w 210"/>
                <a:gd name="T73" fmla="*/ 546399 h 193"/>
                <a:gd name="T74" fmla="*/ 601800 w 210"/>
                <a:gd name="T75" fmla="*/ 216849 h 193"/>
                <a:gd name="T76" fmla="*/ 545534 w 210"/>
                <a:gd name="T77" fmla="*/ 197379 h 193"/>
                <a:gd name="T78" fmla="*/ 373521 w 210"/>
                <a:gd name="T79" fmla="*/ 200618 h 193"/>
                <a:gd name="T80" fmla="*/ 357100 w 210"/>
                <a:gd name="T81" fmla="*/ 286599 h 193"/>
                <a:gd name="T82" fmla="*/ 377404 w 210"/>
                <a:gd name="T83" fmla="*/ 164765 h 193"/>
                <a:gd name="T84" fmla="*/ 294366 w 210"/>
                <a:gd name="T85" fmla="*/ 85340 h 193"/>
                <a:gd name="T86" fmla="*/ 347254 w 210"/>
                <a:gd name="T87" fmla="*/ 115252 h 193"/>
                <a:gd name="T88" fmla="*/ 201502 w 210"/>
                <a:gd name="T89" fmla="*/ 237087 h 193"/>
                <a:gd name="T90" fmla="*/ 79154 w 210"/>
                <a:gd name="T91" fmla="*/ 121835 h 193"/>
                <a:gd name="T92" fmla="*/ 225033 w 210"/>
                <a:gd name="T93" fmla="*/ 131509 h 193"/>
                <a:gd name="T94" fmla="*/ 261657 w 210"/>
                <a:gd name="T95" fmla="*/ 131509 h 193"/>
                <a:gd name="T96" fmla="*/ 357100 w 210"/>
                <a:gd name="T97" fmla="*/ 147867 h 193"/>
                <a:gd name="T98" fmla="*/ 327738 w 210"/>
                <a:gd name="T99" fmla="*/ 306069 h 193"/>
                <a:gd name="T100" fmla="*/ 307434 w 210"/>
                <a:gd name="T101" fmla="*/ 168003 h 193"/>
                <a:gd name="T102" fmla="*/ 201502 w 210"/>
                <a:gd name="T103" fmla="*/ 237087 h 193"/>
                <a:gd name="T104" fmla="*/ 264878 w 210"/>
                <a:gd name="T105" fmla="*/ 269575 h 193"/>
                <a:gd name="T106" fmla="*/ 291013 w 210"/>
                <a:gd name="T107" fmla="*/ 190817 h 193"/>
                <a:gd name="T108" fmla="*/ 337433 w 210"/>
                <a:gd name="T109" fmla="*/ 477417 h 193"/>
                <a:gd name="T110" fmla="*/ 271478 w 210"/>
                <a:gd name="T111" fmla="*/ 315870 h 193"/>
                <a:gd name="T112" fmla="*/ 387225 w 210"/>
                <a:gd name="T113" fmla="*/ 348489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8" name="Freeform 165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>
                <a:gd name="T0" fmla="*/ 43750 w 17"/>
                <a:gd name="T1" fmla="*/ 16221 h 20"/>
                <a:gd name="T2" fmla="*/ 28125 w 17"/>
                <a:gd name="T3" fmla="*/ 65695 h 20"/>
                <a:gd name="T4" fmla="*/ 43750 w 17"/>
                <a:gd name="T5" fmla="*/ 16221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9" name="Freeform 166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>
                <a:gd name="T0" fmla="*/ 23028 w 15"/>
                <a:gd name="T1" fmla="*/ 32197 h 27"/>
                <a:gd name="T2" fmla="*/ 13143 w 15"/>
                <a:gd name="T3" fmla="*/ 81162 h 27"/>
                <a:gd name="T4" fmla="*/ 50084 w 15"/>
                <a:gd name="T5" fmla="*/ 52138 h 27"/>
                <a:gd name="T6" fmla="*/ 43437 w 15"/>
                <a:gd name="T7" fmla="*/ 25674 h 27"/>
                <a:gd name="T8" fmla="*/ 23028 w 15"/>
                <a:gd name="T9" fmla="*/ 3219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0" name="Freeform 167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>
                <a:gd name="T0" fmla="*/ 133372 w 48"/>
                <a:gd name="T1" fmla="*/ 6705 h 23"/>
                <a:gd name="T2" fmla="*/ 30243 w 48"/>
                <a:gd name="T3" fmla="*/ 3286 h 23"/>
                <a:gd name="T4" fmla="*/ 3255 w 48"/>
                <a:gd name="T5" fmla="*/ 30791 h 23"/>
                <a:gd name="T6" fmla="*/ 72915 w 48"/>
                <a:gd name="T7" fmla="*/ 71604 h 23"/>
                <a:gd name="T8" fmla="*/ 113000 w 48"/>
                <a:gd name="T9" fmla="*/ 68318 h 23"/>
                <a:gd name="T10" fmla="*/ 133372 w 48"/>
                <a:gd name="T11" fmla="*/ 64899 h 23"/>
                <a:gd name="T12" fmla="*/ 133372 w 48"/>
                <a:gd name="T13" fmla="*/ 6705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1" name="Freeform 168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>
                <a:gd name="T0" fmla="*/ 79154 w 35"/>
                <a:gd name="T1" fmla="*/ 6590 h 37"/>
                <a:gd name="T2" fmla="*/ 36599 w 35"/>
                <a:gd name="T3" fmla="*/ 6590 h 37"/>
                <a:gd name="T4" fmla="*/ 13068 w 35"/>
                <a:gd name="T5" fmla="*/ 65849 h 37"/>
                <a:gd name="T6" fmla="*/ 92859 w 35"/>
                <a:gd name="T7" fmla="*/ 72414 h 37"/>
                <a:gd name="T8" fmla="*/ 79154 w 35"/>
                <a:gd name="T9" fmla="*/ 659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2" name="Freeform 169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>
                <a:gd name="T0" fmla="*/ 16289 w 35"/>
                <a:gd name="T1" fmla="*/ 0 h 7"/>
                <a:gd name="T2" fmla="*/ 46445 w 35"/>
                <a:gd name="T3" fmla="*/ 23517 h 7"/>
                <a:gd name="T4" fmla="*/ 16289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3" name="Freeform 170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>
                <a:gd name="T0" fmla="*/ 22505 w 27"/>
                <a:gd name="T1" fmla="*/ 38034 h 16"/>
                <a:gd name="T2" fmla="*/ 81162 w 27"/>
                <a:gd name="T3" fmla="*/ 17819 h 16"/>
                <a:gd name="T4" fmla="*/ 55337 w 27"/>
                <a:gd name="T5" fmla="*/ 2997 h 16"/>
                <a:gd name="T6" fmla="*/ 22505 w 27"/>
                <a:gd name="T7" fmla="*/ 32133 h 16"/>
                <a:gd name="T8" fmla="*/ 22505 w 27"/>
                <a:gd name="T9" fmla="*/ 3803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4" name="Freeform 171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>
                <a:gd name="T0" fmla="*/ 82376 w 35"/>
                <a:gd name="T1" fmla="*/ 18750 h 17"/>
                <a:gd name="T2" fmla="*/ 26135 w 35"/>
                <a:gd name="T3" fmla="*/ 31250 h 17"/>
                <a:gd name="T4" fmla="*/ 19667 w 35"/>
                <a:gd name="T5" fmla="*/ 40625 h 17"/>
                <a:gd name="T6" fmla="*/ 89638 w 35"/>
                <a:gd name="T7" fmla="*/ 37500 h 17"/>
                <a:gd name="T8" fmla="*/ 82376 w 35"/>
                <a:gd name="T9" fmla="*/ 1875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5" name="Freeform 172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>
                <a:gd name="T0" fmla="*/ 130401 w 49"/>
                <a:gd name="T1" fmla="*/ 9375 h 12"/>
                <a:gd name="T2" fmla="*/ 94268 w 49"/>
                <a:gd name="T3" fmla="*/ 3125 h 12"/>
                <a:gd name="T4" fmla="*/ 22537 w 49"/>
                <a:gd name="T5" fmla="*/ 0 h 12"/>
                <a:gd name="T6" fmla="*/ 6402 w 49"/>
                <a:gd name="T7" fmla="*/ 15625 h 12"/>
                <a:gd name="T8" fmla="*/ 65203 w 49"/>
                <a:gd name="T9" fmla="*/ 25000 h 12"/>
                <a:gd name="T10" fmla="*/ 133607 w 49"/>
                <a:gd name="T11" fmla="*/ 25000 h 12"/>
                <a:gd name="T12" fmla="*/ 130401 w 49"/>
                <a:gd name="T13" fmla="*/ 93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" name="Freeform 173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>
                <a:gd name="T0" fmla="*/ 121569 w 40"/>
                <a:gd name="T1" fmla="*/ 5807 h 11"/>
                <a:gd name="T2" fmla="*/ 85254 w 40"/>
                <a:gd name="T3" fmla="*/ 11590 h 11"/>
                <a:gd name="T4" fmla="*/ 42895 w 40"/>
                <a:gd name="T5" fmla="*/ 8748 h 11"/>
                <a:gd name="T6" fmla="*/ 3212 w 40"/>
                <a:gd name="T7" fmla="*/ 5807 h 11"/>
                <a:gd name="T8" fmla="*/ 115145 w 40"/>
                <a:gd name="T9" fmla="*/ 22606 h 11"/>
                <a:gd name="T10" fmla="*/ 121569 w 40"/>
                <a:gd name="T11" fmla="*/ 5807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7" name="Freeform 174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>
                <a:gd name="T0" fmla="*/ 96563 w 41"/>
                <a:gd name="T1" fmla="*/ 31509 h 34"/>
                <a:gd name="T2" fmla="*/ 44512 w 41"/>
                <a:gd name="T3" fmla="*/ 21320 h 34"/>
                <a:gd name="T4" fmla="*/ 13514 w 41"/>
                <a:gd name="T5" fmla="*/ 52799 h 34"/>
                <a:gd name="T6" fmla="*/ 3298 w 41"/>
                <a:gd name="T7" fmla="*/ 66473 h 34"/>
                <a:gd name="T8" fmla="*/ 30998 w 41"/>
                <a:gd name="T9" fmla="*/ 66473 h 34"/>
                <a:gd name="T10" fmla="*/ 58673 w 41"/>
                <a:gd name="T11" fmla="*/ 94625 h 34"/>
                <a:gd name="T12" fmla="*/ 72187 w 41"/>
                <a:gd name="T13" fmla="*/ 105623 h 34"/>
                <a:gd name="T14" fmla="*/ 99887 w 41"/>
                <a:gd name="T15" fmla="*/ 66473 h 34"/>
                <a:gd name="T16" fmla="*/ 134316 w 41"/>
                <a:gd name="T17" fmla="*/ 66473 h 34"/>
                <a:gd name="T18" fmla="*/ 96563 w 41"/>
                <a:gd name="T19" fmla="*/ 31509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8" name="Freeform 175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>
                <a:gd name="T0" fmla="*/ 71558 w 25"/>
                <a:gd name="T1" fmla="*/ 6315 h 63"/>
                <a:gd name="T2" fmla="*/ 58756 w 25"/>
                <a:gd name="T3" fmla="*/ 53765 h 63"/>
                <a:gd name="T4" fmla="*/ 22529 w 25"/>
                <a:gd name="T5" fmla="*/ 63350 h 63"/>
                <a:gd name="T6" fmla="*/ 22529 w 25"/>
                <a:gd name="T7" fmla="*/ 72810 h 63"/>
                <a:gd name="T8" fmla="*/ 55425 w 25"/>
                <a:gd name="T9" fmla="*/ 108283 h 63"/>
                <a:gd name="T10" fmla="*/ 38662 w 25"/>
                <a:gd name="T11" fmla="*/ 143103 h 63"/>
                <a:gd name="T12" fmla="*/ 0 w 25"/>
                <a:gd name="T13" fmla="*/ 174653 h 63"/>
                <a:gd name="T14" fmla="*/ 16128 w 25"/>
                <a:gd name="T15" fmla="*/ 184238 h 63"/>
                <a:gd name="T16" fmla="*/ 52224 w 25"/>
                <a:gd name="T17" fmla="*/ 196868 h 63"/>
                <a:gd name="T18" fmla="*/ 74884 w 25"/>
                <a:gd name="T19" fmla="*/ 181093 h 63"/>
                <a:gd name="T20" fmla="*/ 81285 w 25"/>
                <a:gd name="T21" fmla="*/ 44305 h 63"/>
                <a:gd name="T22" fmla="*/ 81285 w 25"/>
                <a:gd name="T23" fmla="*/ 6315 h 63"/>
                <a:gd name="T24" fmla="*/ 71558 w 25"/>
                <a:gd name="T25" fmla="*/ 6315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9" name="Group 176"/>
          <p:cNvGrpSpPr>
            <a:grpSpLocks/>
          </p:cNvGrpSpPr>
          <p:nvPr/>
        </p:nvGrpSpPr>
        <p:grpSpPr bwMode="auto">
          <a:xfrm>
            <a:off x="1422400" y="5562601"/>
            <a:ext cx="711200" cy="492125"/>
            <a:chOff x="96" y="2784"/>
            <a:chExt cx="1062" cy="981"/>
          </a:xfrm>
        </p:grpSpPr>
        <p:sp>
          <p:nvSpPr>
            <p:cNvPr id="1093" name="Freeform 177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>
                <a:gd name="T0" fmla="*/ 93750 w 41"/>
                <a:gd name="T1" fmla="*/ 42814 h 16"/>
                <a:gd name="T2" fmla="*/ 115625 w 41"/>
                <a:gd name="T3" fmla="*/ 35142 h 16"/>
                <a:gd name="T4" fmla="*/ 118750 w 41"/>
                <a:gd name="T5" fmla="*/ 31780 h 16"/>
                <a:gd name="T6" fmla="*/ 96875 w 41"/>
                <a:gd name="T7" fmla="*/ 3495 h 16"/>
                <a:gd name="T8" fmla="*/ 25000 w 41"/>
                <a:gd name="T9" fmla="*/ 38637 h 16"/>
                <a:gd name="T10" fmla="*/ 93750 w 41"/>
                <a:gd name="T11" fmla="*/ 42814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4" name="Freeform 178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>
                <a:gd name="T0" fmla="*/ 538935 w 210"/>
                <a:gd name="T1" fmla="*/ 510031 h 193"/>
                <a:gd name="T2" fmla="*/ 502978 w 210"/>
                <a:gd name="T3" fmla="*/ 411010 h 193"/>
                <a:gd name="T4" fmla="*/ 469601 w 210"/>
                <a:gd name="T5" fmla="*/ 325670 h 193"/>
                <a:gd name="T6" fmla="*/ 545534 w 210"/>
                <a:gd name="T7" fmla="*/ 306069 h 193"/>
                <a:gd name="T8" fmla="*/ 482669 w 210"/>
                <a:gd name="T9" fmla="*/ 269575 h 193"/>
                <a:gd name="T10" fmla="*/ 519267 w 210"/>
                <a:gd name="T11" fmla="*/ 272944 h 193"/>
                <a:gd name="T12" fmla="*/ 519267 w 210"/>
                <a:gd name="T13" fmla="*/ 253343 h 193"/>
                <a:gd name="T14" fmla="*/ 446713 w 210"/>
                <a:gd name="T15" fmla="*/ 256561 h 193"/>
                <a:gd name="T16" fmla="*/ 423187 w 210"/>
                <a:gd name="T17" fmla="*/ 411010 h 193"/>
                <a:gd name="T18" fmla="*/ 410114 w 210"/>
                <a:gd name="T19" fmla="*/ 276162 h 193"/>
                <a:gd name="T20" fmla="*/ 390472 w 210"/>
                <a:gd name="T21" fmla="*/ 220193 h 193"/>
                <a:gd name="T22" fmla="*/ 410114 w 210"/>
                <a:gd name="T23" fmla="*/ 168003 h 193"/>
                <a:gd name="T24" fmla="*/ 400293 w 210"/>
                <a:gd name="T25" fmla="*/ 121835 h 193"/>
                <a:gd name="T26" fmla="*/ 393699 w 210"/>
                <a:gd name="T27" fmla="*/ 78783 h 193"/>
                <a:gd name="T28" fmla="*/ 436892 w 210"/>
                <a:gd name="T29" fmla="*/ 128291 h 193"/>
                <a:gd name="T30" fmla="*/ 493157 w 210"/>
                <a:gd name="T31" fmla="*/ 59308 h 193"/>
                <a:gd name="T32" fmla="*/ 485921 w 210"/>
                <a:gd name="T33" fmla="*/ 118495 h 193"/>
                <a:gd name="T34" fmla="*/ 472853 w 210"/>
                <a:gd name="T35" fmla="*/ 157667 h 193"/>
                <a:gd name="T36" fmla="*/ 476201 w 210"/>
                <a:gd name="T37" fmla="*/ 220193 h 193"/>
                <a:gd name="T38" fmla="*/ 657934 w 210"/>
                <a:gd name="T39" fmla="*/ 95777 h 193"/>
                <a:gd name="T40" fmla="*/ 297588 w 210"/>
                <a:gd name="T41" fmla="*/ 3218 h 193"/>
                <a:gd name="T42" fmla="*/ 185086 w 210"/>
                <a:gd name="T43" fmla="*/ 26032 h 193"/>
                <a:gd name="T44" fmla="*/ 281299 w 210"/>
                <a:gd name="T45" fmla="*/ 39712 h 193"/>
                <a:gd name="T46" fmla="*/ 198154 w 210"/>
                <a:gd name="T47" fmla="*/ 72327 h 193"/>
                <a:gd name="T48" fmla="*/ 191681 w 210"/>
                <a:gd name="T49" fmla="*/ 95777 h 193"/>
                <a:gd name="T50" fmla="*/ 125574 w 210"/>
                <a:gd name="T51" fmla="*/ 55944 h 193"/>
                <a:gd name="T52" fmla="*/ 43198 w 210"/>
                <a:gd name="T53" fmla="*/ 378396 h 193"/>
                <a:gd name="T54" fmla="*/ 201502 w 210"/>
                <a:gd name="T55" fmla="*/ 480635 h 193"/>
                <a:gd name="T56" fmla="*/ 149125 w 210"/>
                <a:gd name="T57" fmla="*/ 437709 h 193"/>
                <a:gd name="T58" fmla="*/ 115753 w 210"/>
                <a:gd name="T59" fmla="*/ 477417 h 193"/>
                <a:gd name="T60" fmla="*/ 105932 w 210"/>
                <a:gd name="T61" fmla="*/ 421453 h 193"/>
                <a:gd name="T62" fmla="*/ 152346 w 210"/>
                <a:gd name="T63" fmla="*/ 282619 h 193"/>
                <a:gd name="T64" fmla="*/ 221680 w 210"/>
                <a:gd name="T65" fmla="*/ 272944 h 193"/>
                <a:gd name="T66" fmla="*/ 234879 w 210"/>
                <a:gd name="T67" fmla="*/ 312657 h 193"/>
                <a:gd name="T68" fmla="*/ 201502 w 210"/>
                <a:gd name="T69" fmla="*/ 397997 h 193"/>
                <a:gd name="T70" fmla="*/ 300834 w 210"/>
                <a:gd name="T71" fmla="*/ 592032 h 193"/>
                <a:gd name="T72" fmla="*/ 615505 w 210"/>
                <a:gd name="T73" fmla="*/ 546399 h 193"/>
                <a:gd name="T74" fmla="*/ 601800 w 210"/>
                <a:gd name="T75" fmla="*/ 216849 h 193"/>
                <a:gd name="T76" fmla="*/ 545534 w 210"/>
                <a:gd name="T77" fmla="*/ 197379 h 193"/>
                <a:gd name="T78" fmla="*/ 373521 w 210"/>
                <a:gd name="T79" fmla="*/ 200618 h 193"/>
                <a:gd name="T80" fmla="*/ 357100 w 210"/>
                <a:gd name="T81" fmla="*/ 286599 h 193"/>
                <a:gd name="T82" fmla="*/ 377404 w 210"/>
                <a:gd name="T83" fmla="*/ 164765 h 193"/>
                <a:gd name="T84" fmla="*/ 294366 w 210"/>
                <a:gd name="T85" fmla="*/ 85340 h 193"/>
                <a:gd name="T86" fmla="*/ 347254 w 210"/>
                <a:gd name="T87" fmla="*/ 115252 h 193"/>
                <a:gd name="T88" fmla="*/ 201502 w 210"/>
                <a:gd name="T89" fmla="*/ 237087 h 193"/>
                <a:gd name="T90" fmla="*/ 79154 w 210"/>
                <a:gd name="T91" fmla="*/ 121835 h 193"/>
                <a:gd name="T92" fmla="*/ 225033 w 210"/>
                <a:gd name="T93" fmla="*/ 131509 h 193"/>
                <a:gd name="T94" fmla="*/ 261657 w 210"/>
                <a:gd name="T95" fmla="*/ 131509 h 193"/>
                <a:gd name="T96" fmla="*/ 357100 w 210"/>
                <a:gd name="T97" fmla="*/ 147867 h 193"/>
                <a:gd name="T98" fmla="*/ 327738 w 210"/>
                <a:gd name="T99" fmla="*/ 306069 h 193"/>
                <a:gd name="T100" fmla="*/ 307434 w 210"/>
                <a:gd name="T101" fmla="*/ 168003 h 193"/>
                <a:gd name="T102" fmla="*/ 201502 w 210"/>
                <a:gd name="T103" fmla="*/ 237087 h 193"/>
                <a:gd name="T104" fmla="*/ 264878 w 210"/>
                <a:gd name="T105" fmla="*/ 269575 h 193"/>
                <a:gd name="T106" fmla="*/ 291013 w 210"/>
                <a:gd name="T107" fmla="*/ 190817 h 193"/>
                <a:gd name="T108" fmla="*/ 337433 w 210"/>
                <a:gd name="T109" fmla="*/ 477417 h 193"/>
                <a:gd name="T110" fmla="*/ 271478 w 210"/>
                <a:gd name="T111" fmla="*/ 315870 h 193"/>
                <a:gd name="T112" fmla="*/ 387225 w 210"/>
                <a:gd name="T113" fmla="*/ 348489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5" name="Freeform 179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>
                <a:gd name="T0" fmla="*/ 43750 w 17"/>
                <a:gd name="T1" fmla="*/ 16221 h 20"/>
                <a:gd name="T2" fmla="*/ 28125 w 17"/>
                <a:gd name="T3" fmla="*/ 65695 h 20"/>
                <a:gd name="T4" fmla="*/ 43750 w 17"/>
                <a:gd name="T5" fmla="*/ 16221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" name="Freeform 180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>
                <a:gd name="T0" fmla="*/ 23028 w 15"/>
                <a:gd name="T1" fmla="*/ 32197 h 27"/>
                <a:gd name="T2" fmla="*/ 13143 w 15"/>
                <a:gd name="T3" fmla="*/ 81162 h 27"/>
                <a:gd name="T4" fmla="*/ 50084 w 15"/>
                <a:gd name="T5" fmla="*/ 52138 h 27"/>
                <a:gd name="T6" fmla="*/ 43437 w 15"/>
                <a:gd name="T7" fmla="*/ 25674 h 27"/>
                <a:gd name="T8" fmla="*/ 23028 w 15"/>
                <a:gd name="T9" fmla="*/ 3219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7" name="Freeform 181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>
                <a:gd name="T0" fmla="*/ 133372 w 48"/>
                <a:gd name="T1" fmla="*/ 6705 h 23"/>
                <a:gd name="T2" fmla="*/ 30243 w 48"/>
                <a:gd name="T3" fmla="*/ 3286 h 23"/>
                <a:gd name="T4" fmla="*/ 3255 w 48"/>
                <a:gd name="T5" fmla="*/ 30791 h 23"/>
                <a:gd name="T6" fmla="*/ 72915 w 48"/>
                <a:gd name="T7" fmla="*/ 71604 h 23"/>
                <a:gd name="T8" fmla="*/ 113000 w 48"/>
                <a:gd name="T9" fmla="*/ 68318 h 23"/>
                <a:gd name="T10" fmla="*/ 133372 w 48"/>
                <a:gd name="T11" fmla="*/ 64899 h 23"/>
                <a:gd name="T12" fmla="*/ 133372 w 48"/>
                <a:gd name="T13" fmla="*/ 6705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8" name="Freeform 182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>
                <a:gd name="T0" fmla="*/ 79154 w 35"/>
                <a:gd name="T1" fmla="*/ 6590 h 37"/>
                <a:gd name="T2" fmla="*/ 36599 w 35"/>
                <a:gd name="T3" fmla="*/ 6590 h 37"/>
                <a:gd name="T4" fmla="*/ 13068 w 35"/>
                <a:gd name="T5" fmla="*/ 65849 h 37"/>
                <a:gd name="T6" fmla="*/ 92859 w 35"/>
                <a:gd name="T7" fmla="*/ 72414 h 37"/>
                <a:gd name="T8" fmla="*/ 79154 w 35"/>
                <a:gd name="T9" fmla="*/ 659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9" name="Freeform 183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>
                <a:gd name="T0" fmla="*/ 16289 w 35"/>
                <a:gd name="T1" fmla="*/ 0 h 7"/>
                <a:gd name="T2" fmla="*/ 46445 w 35"/>
                <a:gd name="T3" fmla="*/ 23517 h 7"/>
                <a:gd name="T4" fmla="*/ 16289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0" name="Freeform 184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>
                <a:gd name="T0" fmla="*/ 22505 w 27"/>
                <a:gd name="T1" fmla="*/ 38034 h 16"/>
                <a:gd name="T2" fmla="*/ 81162 w 27"/>
                <a:gd name="T3" fmla="*/ 17819 h 16"/>
                <a:gd name="T4" fmla="*/ 55337 w 27"/>
                <a:gd name="T5" fmla="*/ 2997 h 16"/>
                <a:gd name="T6" fmla="*/ 22505 w 27"/>
                <a:gd name="T7" fmla="*/ 32133 h 16"/>
                <a:gd name="T8" fmla="*/ 22505 w 27"/>
                <a:gd name="T9" fmla="*/ 3803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1" name="Freeform 185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>
                <a:gd name="T0" fmla="*/ 82376 w 35"/>
                <a:gd name="T1" fmla="*/ 18750 h 17"/>
                <a:gd name="T2" fmla="*/ 26135 w 35"/>
                <a:gd name="T3" fmla="*/ 31250 h 17"/>
                <a:gd name="T4" fmla="*/ 19667 w 35"/>
                <a:gd name="T5" fmla="*/ 40625 h 17"/>
                <a:gd name="T6" fmla="*/ 89638 w 35"/>
                <a:gd name="T7" fmla="*/ 37500 h 17"/>
                <a:gd name="T8" fmla="*/ 82376 w 35"/>
                <a:gd name="T9" fmla="*/ 1875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2" name="Freeform 186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>
                <a:gd name="T0" fmla="*/ 130401 w 49"/>
                <a:gd name="T1" fmla="*/ 9375 h 12"/>
                <a:gd name="T2" fmla="*/ 94268 w 49"/>
                <a:gd name="T3" fmla="*/ 3125 h 12"/>
                <a:gd name="T4" fmla="*/ 22537 w 49"/>
                <a:gd name="T5" fmla="*/ 0 h 12"/>
                <a:gd name="T6" fmla="*/ 6402 w 49"/>
                <a:gd name="T7" fmla="*/ 15625 h 12"/>
                <a:gd name="T8" fmla="*/ 65203 w 49"/>
                <a:gd name="T9" fmla="*/ 25000 h 12"/>
                <a:gd name="T10" fmla="*/ 133607 w 49"/>
                <a:gd name="T11" fmla="*/ 25000 h 12"/>
                <a:gd name="T12" fmla="*/ 130401 w 49"/>
                <a:gd name="T13" fmla="*/ 93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3" name="Freeform 187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>
                <a:gd name="T0" fmla="*/ 121569 w 40"/>
                <a:gd name="T1" fmla="*/ 5807 h 11"/>
                <a:gd name="T2" fmla="*/ 85254 w 40"/>
                <a:gd name="T3" fmla="*/ 11590 h 11"/>
                <a:gd name="T4" fmla="*/ 42895 w 40"/>
                <a:gd name="T5" fmla="*/ 8748 h 11"/>
                <a:gd name="T6" fmla="*/ 3212 w 40"/>
                <a:gd name="T7" fmla="*/ 5807 h 11"/>
                <a:gd name="T8" fmla="*/ 115145 w 40"/>
                <a:gd name="T9" fmla="*/ 22606 h 11"/>
                <a:gd name="T10" fmla="*/ 121569 w 40"/>
                <a:gd name="T11" fmla="*/ 5807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4" name="Freeform 188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>
                <a:gd name="T0" fmla="*/ 96563 w 41"/>
                <a:gd name="T1" fmla="*/ 31509 h 34"/>
                <a:gd name="T2" fmla="*/ 44512 w 41"/>
                <a:gd name="T3" fmla="*/ 21320 h 34"/>
                <a:gd name="T4" fmla="*/ 13514 w 41"/>
                <a:gd name="T5" fmla="*/ 52799 h 34"/>
                <a:gd name="T6" fmla="*/ 3298 w 41"/>
                <a:gd name="T7" fmla="*/ 66473 h 34"/>
                <a:gd name="T8" fmla="*/ 30998 w 41"/>
                <a:gd name="T9" fmla="*/ 66473 h 34"/>
                <a:gd name="T10" fmla="*/ 58673 w 41"/>
                <a:gd name="T11" fmla="*/ 94625 h 34"/>
                <a:gd name="T12" fmla="*/ 72187 w 41"/>
                <a:gd name="T13" fmla="*/ 105623 h 34"/>
                <a:gd name="T14" fmla="*/ 99887 w 41"/>
                <a:gd name="T15" fmla="*/ 66473 h 34"/>
                <a:gd name="T16" fmla="*/ 134316 w 41"/>
                <a:gd name="T17" fmla="*/ 66473 h 34"/>
                <a:gd name="T18" fmla="*/ 96563 w 41"/>
                <a:gd name="T19" fmla="*/ 31509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5" name="Freeform 189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>
                <a:gd name="T0" fmla="*/ 71558 w 25"/>
                <a:gd name="T1" fmla="*/ 6315 h 63"/>
                <a:gd name="T2" fmla="*/ 58756 w 25"/>
                <a:gd name="T3" fmla="*/ 53765 h 63"/>
                <a:gd name="T4" fmla="*/ 22529 w 25"/>
                <a:gd name="T5" fmla="*/ 63350 h 63"/>
                <a:gd name="T6" fmla="*/ 22529 w 25"/>
                <a:gd name="T7" fmla="*/ 72810 h 63"/>
                <a:gd name="T8" fmla="*/ 55425 w 25"/>
                <a:gd name="T9" fmla="*/ 108283 h 63"/>
                <a:gd name="T10" fmla="*/ 38662 w 25"/>
                <a:gd name="T11" fmla="*/ 143103 h 63"/>
                <a:gd name="T12" fmla="*/ 0 w 25"/>
                <a:gd name="T13" fmla="*/ 174653 h 63"/>
                <a:gd name="T14" fmla="*/ 16128 w 25"/>
                <a:gd name="T15" fmla="*/ 184238 h 63"/>
                <a:gd name="T16" fmla="*/ 52224 w 25"/>
                <a:gd name="T17" fmla="*/ 196868 h 63"/>
                <a:gd name="T18" fmla="*/ 74884 w 25"/>
                <a:gd name="T19" fmla="*/ 181093 h 63"/>
                <a:gd name="T20" fmla="*/ 81285 w 25"/>
                <a:gd name="T21" fmla="*/ 44305 h 63"/>
                <a:gd name="T22" fmla="*/ 81285 w 25"/>
                <a:gd name="T23" fmla="*/ 6315 h 63"/>
                <a:gd name="T24" fmla="*/ 71558 w 25"/>
                <a:gd name="T25" fmla="*/ 6315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0" name="Group 190"/>
          <p:cNvGrpSpPr>
            <a:grpSpLocks/>
          </p:cNvGrpSpPr>
          <p:nvPr/>
        </p:nvGrpSpPr>
        <p:grpSpPr bwMode="auto">
          <a:xfrm>
            <a:off x="508000" y="3962401"/>
            <a:ext cx="711200" cy="492125"/>
            <a:chOff x="96" y="2784"/>
            <a:chExt cx="1062" cy="981"/>
          </a:xfrm>
        </p:grpSpPr>
        <p:sp>
          <p:nvSpPr>
            <p:cNvPr id="1080" name="Freeform 191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>
                <a:gd name="T0" fmla="*/ 93750 w 41"/>
                <a:gd name="T1" fmla="*/ 42814 h 16"/>
                <a:gd name="T2" fmla="*/ 115625 w 41"/>
                <a:gd name="T3" fmla="*/ 35142 h 16"/>
                <a:gd name="T4" fmla="*/ 118750 w 41"/>
                <a:gd name="T5" fmla="*/ 31780 h 16"/>
                <a:gd name="T6" fmla="*/ 96875 w 41"/>
                <a:gd name="T7" fmla="*/ 3495 h 16"/>
                <a:gd name="T8" fmla="*/ 25000 w 41"/>
                <a:gd name="T9" fmla="*/ 38637 h 16"/>
                <a:gd name="T10" fmla="*/ 93750 w 41"/>
                <a:gd name="T11" fmla="*/ 42814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1" name="Freeform 192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>
                <a:gd name="T0" fmla="*/ 538935 w 210"/>
                <a:gd name="T1" fmla="*/ 510031 h 193"/>
                <a:gd name="T2" fmla="*/ 502978 w 210"/>
                <a:gd name="T3" fmla="*/ 411010 h 193"/>
                <a:gd name="T4" fmla="*/ 469601 w 210"/>
                <a:gd name="T5" fmla="*/ 325670 h 193"/>
                <a:gd name="T6" fmla="*/ 545534 w 210"/>
                <a:gd name="T7" fmla="*/ 306069 h 193"/>
                <a:gd name="T8" fmla="*/ 482669 w 210"/>
                <a:gd name="T9" fmla="*/ 269575 h 193"/>
                <a:gd name="T10" fmla="*/ 519267 w 210"/>
                <a:gd name="T11" fmla="*/ 272944 h 193"/>
                <a:gd name="T12" fmla="*/ 519267 w 210"/>
                <a:gd name="T13" fmla="*/ 253343 h 193"/>
                <a:gd name="T14" fmla="*/ 446713 w 210"/>
                <a:gd name="T15" fmla="*/ 256561 h 193"/>
                <a:gd name="T16" fmla="*/ 423187 w 210"/>
                <a:gd name="T17" fmla="*/ 411010 h 193"/>
                <a:gd name="T18" fmla="*/ 410114 w 210"/>
                <a:gd name="T19" fmla="*/ 276162 h 193"/>
                <a:gd name="T20" fmla="*/ 390472 w 210"/>
                <a:gd name="T21" fmla="*/ 220193 h 193"/>
                <a:gd name="T22" fmla="*/ 410114 w 210"/>
                <a:gd name="T23" fmla="*/ 168003 h 193"/>
                <a:gd name="T24" fmla="*/ 400293 w 210"/>
                <a:gd name="T25" fmla="*/ 121835 h 193"/>
                <a:gd name="T26" fmla="*/ 393699 w 210"/>
                <a:gd name="T27" fmla="*/ 78783 h 193"/>
                <a:gd name="T28" fmla="*/ 436892 w 210"/>
                <a:gd name="T29" fmla="*/ 128291 h 193"/>
                <a:gd name="T30" fmla="*/ 493157 w 210"/>
                <a:gd name="T31" fmla="*/ 59308 h 193"/>
                <a:gd name="T32" fmla="*/ 485921 w 210"/>
                <a:gd name="T33" fmla="*/ 118495 h 193"/>
                <a:gd name="T34" fmla="*/ 472853 w 210"/>
                <a:gd name="T35" fmla="*/ 157667 h 193"/>
                <a:gd name="T36" fmla="*/ 476201 w 210"/>
                <a:gd name="T37" fmla="*/ 220193 h 193"/>
                <a:gd name="T38" fmla="*/ 657934 w 210"/>
                <a:gd name="T39" fmla="*/ 95777 h 193"/>
                <a:gd name="T40" fmla="*/ 297588 w 210"/>
                <a:gd name="T41" fmla="*/ 3218 h 193"/>
                <a:gd name="T42" fmla="*/ 185086 w 210"/>
                <a:gd name="T43" fmla="*/ 26032 h 193"/>
                <a:gd name="T44" fmla="*/ 281299 w 210"/>
                <a:gd name="T45" fmla="*/ 39712 h 193"/>
                <a:gd name="T46" fmla="*/ 198154 w 210"/>
                <a:gd name="T47" fmla="*/ 72327 h 193"/>
                <a:gd name="T48" fmla="*/ 191681 w 210"/>
                <a:gd name="T49" fmla="*/ 95777 h 193"/>
                <a:gd name="T50" fmla="*/ 125574 w 210"/>
                <a:gd name="T51" fmla="*/ 55944 h 193"/>
                <a:gd name="T52" fmla="*/ 43198 w 210"/>
                <a:gd name="T53" fmla="*/ 378396 h 193"/>
                <a:gd name="T54" fmla="*/ 201502 w 210"/>
                <a:gd name="T55" fmla="*/ 480635 h 193"/>
                <a:gd name="T56" fmla="*/ 149125 w 210"/>
                <a:gd name="T57" fmla="*/ 437709 h 193"/>
                <a:gd name="T58" fmla="*/ 115753 w 210"/>
                <a:gd name="T59" fmla="*/ 477417 h 193"/>
                <a:gd name="T60" fmla="*/ 105932 w 210"/>
                <a:gd name="T61" fmla="*/ 421453 h 193"/>
                <a:gd name="T62" fmla="*/ 152346 w 210"/>
                <a:gd name="T63" fmla="*/ 282619 h 193"/>
                <a:gd name="T64" fmla="*/ 221680 w 210"/>
                <a:gd name="T65" fmla="*/ 272944 h 193"/>
                <a:gd name="T66" fmla="*/ 234879 w 210"/>
                <a:gd name="T67" fmla="*/ 312657 h 193"/>
                <a:gd name="T68" fmla="*/ 201502 w 210"/>
                <a:gd name="T69" fmla="*/ 397997 h 193"/>
                <a:gd name="T70" fmla="*/ 300834 w 210"/>
                <a:gd name="T71" fmla="*/ 592032 h 193"/>
                <a:gd name="T72" fmla="*/ 615505 w 210"/>
                <a:gd name="T73" fmla="*/ 546399 h 193"/>
                <a:gd name="T74" fmla="*/ 601800 w 210"/>
                <a:gd name="T75" fmla="*/ 216849 h 193"/>
                <a:gd name="T76" fmla="*/ 545534 w 210"/>
                <a:gd name="T77" fmla="*/ 197379 h 193"/>
                <a:gd name="T78" fmla="*/ 373521 w 210"/>
                <a:gd name="T79" fmla="*/ 200618 h 193"/>
                <a:gd name="T80" fmla="*/ 357100 w 210"/>
                <a:gd name="T81" fmla="*/ 286599 h 193"/>
                <a:gd name="T82" fmla="*/ 377404 w 210"/>
                <a:gd name="T83" fmla="*/ 164765 h 193"/>
                <a:gd name="T84" fmla="*/ 294366 w 210"/>
                <a:gd name="T85" fmla="*/ 85340 h 193"/>
                <a:gd name="T86" fmla="*/ 347254 w 210"/>
                <a:gd name="T87" fmla="*/ 115252 h 193"/>
                <a:gd name="T88" fmla="*/ 201502 w 210"/>
                <a:gd name="T89" fmla="*/ 237087 h 193"/>
                <a:gd name="T90" fmla="*/ 79154 w 210"/>
                <a:gd name="T91" fmla="*/ 121835 h 193"/>
                <a:gd name="T92" fmla="*/ 225033 w 210"/>
                <a:gd name="T93" fmla="*/ 131509 h 193"/>
                <a:gd name="T94" fmla="*/ 261657 w 210"/>
                <a:gd name="T95" fmla="*/ 131509 h 193"/>
                <a:gd name="T96" fmla="*/ 357100 w 210"/>
                <a:gd name="T97" fmla="*/ 147867 h 193"/>
                <a:gd name="T98" fmla="*/ 327738 w 210"/>
                <a:gd name="T99" fmla="*/ 306069 h 193"/>
                <a:gd name="T100" fmla="*/ 307434 w 210"/>
                <a:gd name="T101" fmla="*/ 168003 h 193"/>
                <a:gd name="T102" fmla="*/ 201502 w 210"/>
                <a:gd name="T103" fmla="*/ 237087 h 193"/>
                <a:gd name="T104" fmla="*/ 264878 w 210"/>
                <a:gd name="T105" fmla="*/ 269575 h 193"/>
                <a:gd name="T106" fmla="*/ 291013 w 210"/>
                <a:gd name="T107" fmla="*/ 190817 h 193"/>
                <a:gd name="T108" fmla="*/ 337433 w 210"/>
                <a:gd name="T109" fmla="*/ 477417 h 193"/>
                <a:gd name="T110" fmla="*/ 271478 w 210"/>
                <a:gd name="T111" fmla="*/ 315870 h 193"/>
                <a:gd name="T112" fmla="*/ 387225 w 210"/>
                <a:gd name="T113" fmla="*/ 348489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2" name="Freeform 193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>
                <a:gd name="T0" fmla="*/ 43750 w 17"/>
                <a:gd name="T1" fmla="*/ 16221 h 20"/>
                <a:gd name="T2" fmla="*/ 28125 w 17"/>
                <a:gd name="T3" fmla="*/ 65695 h 20"/>
                <a:gd name="T4" fmla="*/ 43750 w 17"/>
                <a:gd name="T5" fmla="*/ 16221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3" name="Freeform 194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>
                <a:gd name="T0" fmla="*/ 23028 w 15"/>
                <a:gd name="T1" fmla="*/ 32197 h 27"/>
                <a:gd name="T2" fmla="*/ 13143 w 15"/>
                <a:gd name="T3" fmla="*/ 81162 h 27"/>
                <a:gd name="T4" fmla="*/ 50084 w 15"/>
                <a:gd name="T5" fmla="*/ 52138 h 27"/>
                <a:gd name="T6" fmla="*/ 43437 w 15"/>
                <a:gd name="T7" fmla="*/ 25674 h 27"/>
                <a:gd name="T8" fmla="*/ 23028 w 15"/>
                <a:gd name="T9" fmla="*/ 3219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4" name="Freeform 195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>
                <a:gd name="T0" fmla="*/ 133372 w 48"/>
                <a:gd name="T1" fmla="*/ 6705 h 23"/>
                <a:gd name="T2" fmla="*/ 30243 w 48"/>
                <a:gd name="T3" fmla="*/ 3286 h 23"/>
                <a:gd name="T4" fmla="*/ 3255 w 48"/>
                <a:gd name="T5" fmla="*/ 30791 h 23"/>
                <a:gd name="T6" fmla="*/ 72915 w 48"/>
                <a:gd name="T7" fmla="*/ 71604 h 23"/>
                <a:gd name="T8" fmla="*/ 113000 w 48"/>
                <a:gd name="T9" fmla="*/ 68318 h 23"/>
                <a:gd name="T10" fmla="*/ 133372 w 48"/>
                <a:gd name="T11" fmla="*/ 64899 h 23"/>
                <a:gd name="T12" fmla="*/ 133372 w 48"/>
                <a:gd name="T13" fmla="*/ 6705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" name="Freeform 196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>
                <a:gd name="T0" fmla="*/ 79154 w 35"/>
                <a:gd name="T1" fmla="*/ 6590 h 37"/>
                <a:gd name="T2" fmla="*/ 36599 w 35"/>
                <a:gd name="T3" fmla="*/ 6590 h 37"/>
                <a:gd name="T4" fmla="*/ 13068 w 35"/>
                <a:gd name="T5" fmla="*/ 65849 h 37"/>
                <a:gd name="T6" fmla="*/ 92859 w 35"/>
                <a:gd name="T7" fmla="*/ 72414 h 37"/>
                <a:gd name="T8" fmla="*/ 79154 w 35"/>
                <a:gd name="T9" fmla="*/ 659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" name="Freeform 197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>
                <a:gd name="T0" fmla="*/ 16289 w 35"/>
                <a:gd name="T1" fmla="*/ 0 h 7"/>
                <a:gd name="T2" fmla="*/ 46445 w 35"/>
                <a:gd name="T3" fmla="*/ 23517 h 7"/>
                <a:gd name="T4" fmla="*/ 16289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7" name="Freeform 198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>
                <a:gd name="T0" fmla="*/ 22505 w 27"/>
                <a:gd name="T1" fmla="*/ 38034 h 16"/>
                <a:gd name="T2" fmla="*/ 81162 w 27"/>
                <a:gd name="T3" fmla="*/ 17819 h 16"/>
                <a:gd name="T4" fmla="*/ 55337 w 27"/>
                <a:gd name="T5" fmla="*/ 2997 h 16"/>
                <a:gd name="T6" fmla="*/ 22505 w 27"/>
                <a:gd name="T7" fmla="*/ 32133 h 16"/>
                <a:gd name="T8" fmla="*/ 22505 w 27"/>
                <a:gd name="T9" fmla="*/ 3803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8" name="Freeform 199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>
                <a:gd name="T0" fmla="*/ 82376 w 35"/>
                <a:gd name="T1" fmla="*/ 18750 h 17"/>
                <a:gd name="T2" fmla="*/ 26135 w 35"/>
                <a:gd name="T3" fmla="*/ 31250 h 17"/>
                <a:gd name="T4" fmla="*/ 19667 w 35"/>
                <a:gd name="T5" fmla="*/ 40625 h 17"/>
                <a:gd name="T6" fmla="*/ 89638 w 35"/>
                <a:gd name="T7" fmla="*/ 37500 h 17"/>
                <a:gd name="T8" fmla="*/ 82376 w 35"/>
                <a:gd name="T9" fmla="*/ 1875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9" name="Freeform 200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>
                <a:gd name="T0" fmla="*/ 130401 w 49"/>
                <a:gd name="T1" fmla="*/ 9375 h 12"/>
                <a:gd name="T2" fmla="*/ 94268 w 49"/>
                <a:gd name="T3" fmla="*/ 3125 h 12"/>
                <a:gd name="T4" fmla="*/ 22537 w 49"/>
                <a:gd name="T5" fmla="*/ 0 h 12"/>
                <a:gd name="T6" fmla="*/ 6402 w 49"/>
                <a:gd name="T7" fmla="*/ 15625 h 12"/>
                <a:gd name="T8" fmla="*/ 65203 w 49"/>
                <a:gd name="T9" fmla="*/ 25000 h 12"/>
                <a:gd name="T10" fmla="*/ 133607 w 49"/>
                <a:gd name="T11" fmla="*/ 25000 h 12"/>
                <a:gd name="T12" fmla="*/ 130401 w 49"/>
                <a:gd name="T13" fmla="*/ 93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0" name="Freeform 201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>
                <a:gd name="T0" fmla="*/ 121569 w 40"/>
                <a:gd name="T1" fmla="*/ 5807 h 11"/>
                <a:gd name="T2" fmla="*/ 85254 w 40"/>
                <a:gd name="T3" fmla="*/ 11590 h 11"/>
                <a:gd name="T4" fmla="*/ 42895 w 40"/>
                <a:gd name="T5" fmla="*/ 8748 h 11"/>
                <a:gd name="T6" fmla="*/ 3212 w 40"/>
                <a:gd name="T7" fmla="*/ 5807 h 11"/>
                <a:gd name="T8" fmla="*/ 115145 w 40"/>
                <a:gd name="T9" fmla="*/ 22606 h 11"/>
                <a:gd name="T10" fmla="*/ 121569 w 40"/>
                <a:gd name="T11" fmla="*/ 5807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1" name="Freeform 202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>
                <a:gd name="T0" fmla="*/ 96563 w 41"/>
                <a:gd name="T1" fmla="*/ 31509 h 34"/>
                <a:gd name="T2" fmla="*/ 44512 w 41"/>
                <a:gd name="T3" fmla="*/ 21320 h 34"/>
                <a:gd name="T4" fmla="*/ 13514 w 41"/>
                <a:gd name="T5" fmla="*/ 52799 h 34"/>
                <a:gd name="T6" fmla="*/ 3298 w 41"/>
                <a:gd name="T7" fmla="*/ 66473 h 34"/>
                <a:gd name="T8" fmla="*/ 30998 w 41"/>
                <a:gd name="T9" fmla="*/ 66473 h 34"/>
                <a:gd name="T10" fmla="*/ 58673 w 41"/>
                <a:gd name="T11" fmla="*/ 94625 h 34"/>
                <a:gd name="T12" fmla="*/ 72187 w 41"/>
                <a:gd name="T13" fmla="*/ 105623 h 34"/>
                <a:gd name="T14" fmla="*/ 99887 w 41"/>
                <a:gd name="T15" fmla="*/ 66473 h 34"/>
                <a:gd name="T16" fmla="*/ 134316 w 41"/>
                <a:gd name="T17" fmla="*/ 66473 h 34"/>
                <a:gd name="T18" fmla="*/ 96563 w 41"/>
                <a:gd name="T19" fmla="*/ 31509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2" name="Freeform 203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>
                <a:gd name="T0" fmla="*/ 71558 w 25"/>
                <a:gd name="T1" fmla="*/ 6315 h 63"/>
                <a:gd name="T2" fmla="*/ 58756 w 25"/>
                <a:gd name="T3" fmla="*/ 53765 h 63"/>
                <a:gd name="T4" fmla="*/ 22529 w 25"/>
                <a:gd name="T5" fmla="*/ 63350 h 63"/>
                <a:gd name="T6" fmla="*/ 22529 w 25"/>
                <a:gd name="T7" fmla="*/ 72810 h 63"/>
                <a:gd name="T8" fmla="*/ 55425 w 25"/>
                <a:gd name="T9" fmla="*/ 108283 h 63"/>
                <a:gd name="T10" fmla="*/ 38662 w 25"/>
                <a:gd name="T11" fmla="*/ 143103 h 63"/>
                <a:gd name="T12" fmla="*/ 0 w 25"/>
                <a:gd name="T13" fmla="*/ 174653 h 63"/>
                <a:gd name="T14" fmla="*/ 16128 w 25"/>
                <a:gd name="T15" fmla="*/ 184238 h 63"/>
                <a:gd name="T16" fmla="*/ 52224 w 25"/>
                <a:gd name="T17" fmla="*/ 196868 h 63"/>
                <a:gd name="T18" fmla="*/ 74884 w 25"/>
                <a:gd name="T19" fmla="*/ 181093 h 63"/>
                <a:gd name="T20" fmla="*/ 81285 w 25"/>
                <a:gd name="T21" fmla="*/ 44305 h 63"/>
                <a:gd name="T22" fmla="*/ 81285 w 25"/>
                <a:gd name="T23" fmla="*/ 6315 h 63"/>
                <a:gd name="T24" fmla="*/ 71558 w 25"/>
                <a:gd name="T25" fmla="*/ 6315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1" name="Group 204"/>
          <p:cNvGrpSpPr>
            <a:grpSpLocks/>
          </p:cNvGrpSpPr>
          <p:nvPr/>
        </p:nvGrpSpPr>
        <p:grpSpPr bwMode="auto">
          <a:xfrm>
            <a:off x="508000" y="5070476"/>
            <a:ext cx="711200" cy="492125"/>
            <a:chOff x="96" y="2784"/>
            <a:chExt cx="1062" cy="981"/>
          </a:xfrm>
        </p:grpSpPr>
        <p:sp>
          <p:nvSpPr>
            <p:cNvPr id="1067" name="Freeform 205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>
                <a:gd name="T0" fmla="*/ 93750 w 41"/>
                <a:gd name="T1" fmla="*/ 42814 h 16"/>
                <a:gd name="T2" fmla="*/ 115625 w 41"/>
                <a:gd name="T3" fmla="*/ 35142 h 16"/>
                <a:gd name="T4" fmla="*/ 118750 w 41"/>
                <a:gd name="T5" fmla="*/ 31780 h 16"/>
                <a:gd name="T6" fmla="*/ 96875 w 41"/>
                <a:gd name="T7" fmla="*/ 3495 h 16"/>
                <a:gd name="T8" fmla="*/ 25000 w 41"/>
                <a:gd name="T9" fmla="*/ 38637 h 16"/>
                <a:gd name="T10" fmla="*/ 93750 w 41"/>
                <a:gd name="T11" fmla="*/ 42814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8" name="Freeform 206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>
                <a:gd name="T0" fmla="*/ 538935 w 210"/>
                <a:gd name="T1" fmla="*/ 510031 h 193"/>
                <a:gd name="T2" fmla="*/ 502978 w 210"/>
                <a:gd name="T3" fmla="*/ 411010 h 193"/>
                <a:gd name="T4" fmla="*/ 469601 w 210"/>
                <a:gd name="T5" fmla="*/ 325670 h 193"/>
                <a:gd name="T6" fmla="*/ 545534 w 210"/>
                <a:gd name="T7" fmla="*/ 306069 h 193"/>
                <a:gd name="T8" fmla="*/ 482669 w 210"/>
                <a:gd name="T9" fmla="*/ 269575 h 193"/>
                <a:gd name="T10" fmla="*/ 519267 w 210"/>
                <a:gd name="T11" fmla="*/ 272944 h 193"/>
                <a:gd name="T12" fmla="*/ 519267 w 210"/>
                <a:gd name="T13" fmla="*/ 253343 h 193"/>
                <a:gd name="T14" fmla="*/ 446713 w 210"/>
                <a:gd name="T15" fmla="*/ 256561 h 193"/>
                <a:gd name="T16" fmla="*/ 423187 w 210"/>
                <a:gd name="T17" fmla="*/ 411010 h 193"/>
                <a:gd name="T18" fmla="*/ 410114 w 210"/>
                <a:gd name="T19" fmla="*/ 276162 h 193"/>
                <a:gd name="T20" fmla="*/ 390472 w 210"/>
                <a:gd name="T21" fmla="*/ 220193 h 193"/>
                <a:gd name="T22" fmla="*/ 410114 w 210"/>
                <a:gd name="T23" fmla="*/ 168003 h 193"/>
                <a:gd name="T24" fmla="*/ 400293 w 210"/>
                <a:gd name="T25" fmla="*/ 121835 h 193"/>
                <a:gd name="T26" fmla="*/ 393699 w 210"/>
                <a:gd name="T27" fmla="*/ 78783 h 193"/>
                <a:gd name="T28" fmla="*/ 436892 w 210"/>
                <a:gd name="T29" fmla="*/ 128291 h 193"/>
                <a:gd name="T30" fmla="*/ 493157 w 210"/>
                <a:gd name="T31" fmla="*/ 59308 h 193"/>
                <a:gd name="T32" fmla="*/ 485921 w 210"/>
                <a:gd name="T33" fmla="*/ 118495 h 193"/>
                <a:gd name="T34" fmla="*/ 472853 w 210"/>
                <a:gd name="T35" fmla="*/ 157667 h 193"/>
                <a:gd name="T36" fmla="*/ 476201 w 210"/>
                <a:gd name="T37" fmla="*/ 220193 h 193"/>
                <a:gd name="T38" fmla="*/ 657934 w 210"/>
                <a:gd name="T39" fmla="*/ 95777 h 193"/>
                <a:gd name="T40" fmla="*/ 297588 w 210"/>
                <a:gd name="T41" fmla="*/ 3218 h 193"/>
                <a:gd name="T42" fmla="*/ 185086 w 210"/>
                <a:gd name="T43" fmla="*/ 26032 h 193"/>
                <a:gd name="T44" fmla="*/ 281299 w 210"/>
                <a:gd name="T45" fmla="*/ 39712 h 193"/>
                <a:gd name="T46" fmla="*/ 198154 w 210"/>
                <a:gd name="T47" fmla="*/ 72327 h 193"/>
                <a:gd name="T48" fmla="*/ 191681 w 210"/>
                <a:gd name="T49" fmla="*/ 95777 h 193"/>
                <a:gd name="T50" fmla="*/ 125574 w 210"/>
                <a:gd name="T51" fmla="*/ 55944 h 193"/>
                <a:gd name="T52" fmla="*/ 43198 w 210"/>
                <a:gd name="T53" fmla="*/ 378396 h 193"/>
                <a:gd name="T54" fmla="*/ 201502 w 210"/>
                <a:gd name="T55" fmla="*/ 480635 h 193"/>
                <a:gd name="T56" fmla="*/ 149125 w 210"/>
                <a:gd name="T57" fmla="*/ 437709 h 193"/>
                <a:gd name="T58" fmla="*/ 115753 w 210"/>
                <a:gd name="T59" fmla="*/ 477417 h 193"/>
                <a:gd name="T60" fmla="*/ 105932 w 210"/>
                <a:gd name="T61" fmla="*/ 421453 h 193"/>
                <a:gd name="T62" fmla="*/ 152346 w 210"/>
                <a:gd name="T63" fmla="*/ 282619 h 193"/>
                <a:gd name="T64" fmla="*/ 221680 w 210"/>
                <a:gd name="T65" fmla="*/ 272944 h 193"/>
                <a:gd name="T66" fmla="*/ 234879 w 210"/>
                <a:gd name="T67" fmla="*/ 312657 h 193"/>
                <a:gd name="T68" fmla="*/ 201502 w 210"/>
                <a:gd name="T69" fmla="*/ 397997 h 193"/>
                <a:gd name="T70" fmla="*/ 300834 w 210"/>
                <a:gd name="T71" fmla="*/ 592032 h 193"/>
                <a:gd name="T72" fmla="*/ 615505 w 210"/>
                <a:gd name="T73" fmla="*/ 546399 h 193"/>
                <a:gd name="T74" fmla="*/ 601800 w 210"/>
                <a:gd name="T75" fmla="*/ 216849 h 193"/>
                <a:gd name="T76" fmla="*/ 545534 w 210"/>
                <a:gd name="T77" fmla="*/ 197379 h 193"/>
                <a:gd name="T78" fmla="*/ 373521 w 210"/>
                <a:gd name="T79" fmla="*/ 200618 h 193"/>
                <a:gd name="T80" fmla="*/ 357100 w 210"/>
                <a:gd name="T81" fmla="*/ 286599 h 193"/>
                <a:gd name="T82" fmla="*/ 377404 w 210"/>
                <a:gd name="T83" fmla="*/ 164765 h 193"/>
                <a:gd name="T84" fmla="*/ 294366 w 210"/>
                <a:gd name="T85" fmla="*/ 85340 h 193"/>
                <a:gd name="T86" fmla="*/ 347254 w 210"/>
                <a:gd name="T87" fmla="*/ 115252 h 193"/>
                <a:gd name="T88" fmla="*/ 201502 w 210"/>
                <a:gd name="T89" fmla="*/ 237087 h 193"/>
                <a:gd name="T90" fmla="*/ 79154 w 210"/>
                <a:gd name="T91" fmla="*/ 121835 h 193"/>
                <a:gd name="T92" fmla="*/ 225033 w 210"/>
                <a:gd name="T93" fmla="*/ 131509 h 193"/>
                <a:gd name="T94" fmla="*/ 261657 w 210"/>
                <a:gd name="T95" fmla="*/ 131509 h 193"/>
                <a:gd name="T96" fmla="*/ 357100 w 210"/>
                <a:gd name="T97" fmla="*/ 147867 h 193"/>
                <a:gd name="T98" fmla="*/ 327738 w 210"/>
                <a:gd name="T99" fmla="*/ 306069 h 193"/>
                <a:gd name="T100" fmla="*/ 307434 w 210"/>
                <a:gd name="T101" fmla="*/ 168003 h 193"/>
                <a:gd name="T102" fmla="*/ 201502 w 210"/>
                <a:gd name="T103" fmla="*/ 237087 h 193"/>
                <a:gd name="T104" fmla="*/ 264878 w 210"/>
                <a:gd name="T105" fmla="*/ 269575 h 193"/>
                <a:gd name="T106" fmla="*/ 291013 w 210"/>
                <a:gd name="T107" fmla="*/ 190817 h 193"/>
                <a:gd name="T108" fmla="*/ 337433 w 210"/>
                <a:gd name="T109" fmla="*/ 477417 h 193"/>
                <a:gd name="T110" fmla="*/ 271478 w 210"/>
                <a:gd name="T111" fmla="*/ 315870 h 193"/>
                <a:gd name="T112" fmla="*/ 387225 w 210"/>
                <a:gd name="T113" fmla="*/ 348489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9" name="Freeform 207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>
                <a:gd name="T0" fmla="*/ 43750 w 17"/>
                <a:gd name="T1" fmla="*/ 16221 h 20"/>
                <a:gd name="T2" fmla="*/ 28125 w 17"/>
                <a:gd name="T3" fmla="*/ 65695 h 20"/>
                <a:gd name="T4" fmla="*/ 43750 w 17"/>
                <a:gd name="T5" fmla="*/ 16221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0" name="Freeform 208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>
                <a:gd name="T0" fmla="*/ 23028 w 15"/>
                <a:gd name="T1" fmla="*/ 32197 h 27"/>
                <a:gd name="T2" fmla="*/ 13143 w 15"/>
                <a:gd name="T3" fmla="*/ 81162 h 27"/>
                <a:gd name="T4" fmla="*/ 50084 w 15"/>
                <a:gd name="T5" fmla="*/ 52138 h 27"/>
                <a:gd name="T6" fmla="*/ 43437 w 15"/>
                <a:gd name="T7" fmla="*/ 25674 h 27"/>
                <a:gd name="T8" fmla="*/ 23028 w 15"/>
                <a:gd name="T9" fmla="*/ 3219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1" name="Freeform 209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>
                <a:gd name="T0" fmla="*/ 133372 w 48"/>
                <a:gd name="T1" fmla="*/ 6705 h 23"/>
                <a:gd name="T2" fmla="*/ 30243 w 48"/>
                <a:gd name="T3" fmla="*/ 3286 h 23"/>
                <a:gd name="T4" fmla="*/ 3255 w 48"/>
                <a:gd name="T5" fmla="*/ 30791 h 23"/>
                <a:gd name="T6" fmla="*/ 72915 w 48"/>
                <a:gd name="T7" fmla="*/ 71604 h 23"/>
                <a:gd name="T8" fmla="*/ 113000 w 48"/>
                <a:gd name="T9" fmla="*/ 68318 h 23"/>
                <a:gd name="T10" fmla="*/ 133372 w 48"/>
                <a:gd name="T11" fmla="*/ 64899 h 23"/>
                <a:gd name="T12" fmla="*/ 133372 w 48"/>
                <a:gd name="T13" fmla="*/ 6705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2" name="Freeform 210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>
                <a:gd name="T0" fmla="*/ 79154 w 35"/>
                <a:gd name="T1" fmla="*/ 6590 h 37"/>
                <a:gd name="T2" fmla="*/ 36599 w 35"/>
                <a:gd name="T3" fmla="*/ 6590 h 37"/>
                <a:gd name="T4" fmla="*/ 13068 w 35"/>
                <a:gd name="T5" fmla="*/ 65849 h 37"/>
                <a:gd name="T6" fmla="*/ 92859 w 35"/>
                <a:gd name="T7" fmla="*/ 72414 h 37"/>
                <a:gd name="T8" fmla="*/ 79154 w 35"/>
                <a:gd name="T9" fmla="*/ 659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3" name="Freeform 211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>
                <a:gd name="T0" fmla="*/ 16289 w 35"/>
                <a:gd name="T1" fmla="*/ 0 h 7"/>
                <a:gd name="T2" fmla="*/ 46445 w 35"/>
                <a:gd name="T3" fmla="*/ 23517 h 7"/>
                <a:gd name="T4" fmla="*/ 16289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4" name="Freeform 212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>
                <a:gd name="T0" fmla="*/ 22505 w 27"/>
                <a:gd name="T1" fmla="*/ 38034 h 16"/>
                <a:gd name="T2" fmla="*/ 81162 w 27"/>
                <a:gd name="T3" fmla="*/ 17819 h 16"/>
                <a:gd name="T4" fmla="*/ 55337 w 27"/>
                <a:gd name="T5" fmla="*/ 2997 h 16"/>
                <a:gd name="T6" fmla="*/ 22505 w 27"/>
                <a:gd name="T7" fmla="*/ 32133 h 16"/>
                <a:gd name="T8" fmla="*/ 22505 w 27"/>
                <a:gd name="T9" fmla="*/ 3803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" name="Freeform 213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>
                <a:gd name="T0" fmla="*/ 82376 w 35"/>
                <a:gd name="T1" fmla="*/ 18750 h 17"/>
                <a:gd name="T2" fmla="*/ 26135 w 35"/>
                <a:gd name="T3" fmla="*/ 31250 h 17"/>
                <a:gd name="T4" fmla="*/ 19667 w 35"/>
                <a:gd name="T5" fmla="*/ 40625 h 17"/>
                <a:gd name="T6" fmla="*/ 89638 w 35"/>
                <a:gd name="T7" fmla="*/ 37500 h 17"/>
                <a:gd name="T8" fmla="*/ 82376 w 35"/>
                <a:gd name="T9" fmla="*/ 1875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6" name="Freeform 214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>
                <a:gd name="T0" fmla="*/ 130401 w 49"/>
                <a:gd name="T1" fmla="*/ 9375 h 12"/>
                <a:gd name="T2" fmla="*/ 94268 w 49"/>
                <a:gd name="T3" fmla="*/ 3125 h 12"/>
                <a:gd name="T4" fmla="*/ 22537 w 49"/>
                <a:gd name="T5" fmla="*/ 0 h 12"/>
                <a:gd name="T6" fmla="*/ 6402 w 49"/>
                <a:gd name="T7" fmla="*/ 15625 h 12"/>
                <a:gd name="T8" fmla="*/ 65203 w 49"/>
                <a:gd name="T9" fmla="*/ 25000 h 12"/>
                <a:gd name="T10" fmla="*/ 133607 w 49"/>
                <a:gd name="T11" fmla="*/ 25000 h 12"/>
                <a:gd name="T12" fmla="*/ 130401 w 49"/>
                <a:gd name="T13" fmla="*/ 93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7" name="Freeform 215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>
                <a:gd name="T0" fmla="*/ 121569 w 40"/>
                <a:gd name="T1" fmla="*/ 5807 h 11"/>
                <a:gd name="T2" fmla="*/ 85254 w 40"/>
                <a:gd name="T3" fmla="*/ 11590 h 11"/>
                <a:gd name="T4" fmla="*/ 42895 w 40"/>
                <a:gd name="T5" fmla="*/ 8748 h 11"/>
                <a:gd name="T6" fmla="*/ 3212 w 40"/>
                <a:gd name="T7" fmla="*/ 5807 h 11"/>
                <a:gd name="T8" fmla="*/ 115145 w 40"/>
                <a:gd name="T9" fmla="*/ 22606 h 11"/>
                <a:gd name="T10" fmla="*/ 121569 w 40"/>
                <a:gd name="T11" fmla="*/ 5807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" name="Freeform 216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>
                <a:gd name="T0" fmla="*/ 96563 w 41"/>
                <a:gd name="T1" fmla="*/ 31509 h 34"/>
                <a:gd name="T2" fmla="*/ 44512 w 41"/>
                <a:gd name="T3" fmla="*/ 21320 h 34"/>
                <a:gd name="T4" fmla="*/ 13514 w 41"/>
                <a:gd name="T5" fmla="*/ 52799 h 34"/>
                <a:gd name="T6" fmla="*/ 3298 w 41"/>
                <a:gd name="T7" fmla="*/ 66473 h 34"/>
                <a:gd name="T8" fmla="*/ 30998 w 41"/>
                <a:gd name="T9" fmla="*/ 66473 h 34"/>
                <a:gd name="T10" fmla="*/ 58673 w 41"/>
                <a:gd name="T11" fmla="*/ 94625 h 34"/>
                <a:gd name="T12" fmla="*/ 72187 w 41"/>
                <a:gd name="T13" fmla="*/ 105623 h 34"/>
                <a:gd name="T14" fmla="*/ 99887 w 41"/>
                <a:gd name="T15" fmla="*/ 66473 h 34"/>
                <a:gd name="T16" fmla="*/ 134316 w 41"/>
                <a:gd name="T17" fmla="*/ 66473 h 34"/>
                <a:gd name="T18" fmla="*/ 96563 w 41"/>
                <a:gd name="T19" fmla="*/ 31509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9" name="Freeform 217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>
                <a:gd name="T0" fmla="*/ 71558 w 25"/>
                <a:gd name="T1" fmla="*/ 6315 h 63"/>
                <a:gd name="T2" fmla="*/ 58756 w 25"/>
                <a:gd name="T3" fmla="*/ 53765 h 63"/>
                <a:gd name="T4" fmla="*/ 22529 w 25"/>
                <a:gd name="T5" fmla="*/ 63350 h 63"/>
                <a:gd name="T6" fmla="*/ 22529 w 25"/>
                <a:gd name="T7" fmla="*/ 72810 h 63"/>
                <a:gd name="T8" fmla="*/ 55425 w 25"/>
                <a:gd name="T9" fmla="*/ 108283 h 63"/>
                <a:gd name="T10" fmla="*/ 38662 w 25"/>
                <a:gd name="T11" fmla="*/ 143103 h 63"/>
                <a:gd name="T12" fmla="*/ 0 w 25"/>
                <a:gd name="T13" fmla="*/ 174653 h 63"/>
                <a:gd name="T14" fmla="*/ 16128 w 25"/>
                <a:gd name="T15" fmla="*/ 184238 h 63"/>
                <a:gd name="T16" fmla="*/ 52224 w 25"/>
                <a:gd name="T17" fmla="*/ 196868 h 63"/>
                <a:gd name="T18" fmla="*/ 74884 w 25"/>
                <a:gd name="T19" fmla="*/ 181093 h 63"/>
                <a:gd name="T20" fmla="*/ 81285 w 25"/>
                <a:gd name="T21" fmla="*/ 44305 h 63"/>
                <a:gd name="T22" fmla="*/ 81285 w 25"/>
                <a:gd name="T23" fmla="*/ 6315 h 63"/>
                <a:gd name="T24" fmla="*/ 71558 w 25"/>
                <a:gd name="T25" fmla="*/ 6315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2" name="Group 218"/>
          <p:cNvGrpSpPr>
            <a:grpSpLocks/>
          </p:cNvGrpSpPr>
          <p:nvPr/>
        </p:nvGrpSpPr>
        <p:grpSpPr bwMode="auto">
          <a:xfrm>
            <a:off x="508000" y="6121401"/>
            <a:ext cx="711200" cy="492125"/>
            <a:chOff x="96" y="2784"/>
            <a:chExt cx="1062" cy="981"/>
          </a:xfrm>
        </p:grpSpPr>
        <p:sp>
          <p:nvSpPr>
            <p:cNvPr id="1054" name="Freeform 219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>
                <a:gd name="T0" fmla="*/ 93750 w 41"/>
                <a:gd name="T1" fmla="*/ 42814 h 16"/>
                <a:gd name="T2" fmla="*/ 115625 w 41"/>
                <a:gd name="T3" fmla="*/ 35142 h 16"/>
                <a:gd name="T4" fmla="*/ 118750 w 41"/>
                <a:gd name="T5" fmla="*/ 31780 h 16"/>
                <a:gd name="T6" fmla="*/ 96875 w 41"/>
                <a:gd name="T7" fmla="*/ 3495 h 16"/>
                <a:gd name="T8" fmla="*/ 25000 w 41"/>
                <a:gd name="T9" fmla="*/ 38637 h 16"/>
                <a:gd name="T10" fmla="*/ 93750 w 41"/>
                <a:gd name="T11" fmla="*/ 42814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" name="Freeform 220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>
                <a:gd name="T0" fmla="*/ 538935 w 210"/>
                <a:gd name="T1" fmla="*/ 510031 h 193"/>
                <a:gd name="T2" fmla="*/ 502978 w 210"/>
                <a:gd name="T3" fmla="*/ 411010 h 193"/>
                <a:gd name="T4" fmla="*/ 469601 w 210"/>
                <a:gd name="T5" fmla="*/ 325670 h 193"/>
                <a:gd name="T6" fmla="*/ 545534 w 210"/>
                <a:gd name="T7" fmla="*/ 306069 h 193"/>
                <a:gd name="T8" fmla="*/ 482669 w 210"/>
                <a:gd name="T9" fmla="*/ 269575 h 193"/>
                <a:gd name="T10" fmla="*/ 519267 w 210"/>
                <a:gd name="T11" fmla="*/ 272944 h 193"/>
                <a:gd name="T12" fmla="*/ 519267 w 210"/>
                <a:gd name="T13" fmla="*/ 253343 h 193"/>
                <a:gd name="T14" fmla="*/ 446713 w 210"/>
                <a:gd name="T15" fmla="*/ 256561 h 193"/>
                <a:gd name="T16" fmla="*/ 423187 w 210"/>
                <a:gd name="T17" fmla="*/ 411010 h 193"/>
                <a:gd name="T18" fmla="*/ 410114 w 210"/>
                <a:gd name="T19" fmla="*/ 276162 h 193"/>
                <a:gd name="T20" fmla="*/ 390472 w 210"/>
                <a:gd name="T21" fmla="*/ 220193 h 193"/>
                <a:gd name="T22" fmla="*/ 410114 w 210"/>
                <a:gd name="T23" fmla="*/ 168003 h 193"/>
                <a:gd name="T24" fmla="*/ 400293 w 210"/>
                <a:gd name="T25" fmla="*/ 121835 h 193"/>
                <a:gd name="T26" fmla="*/ 393699 w 210"/>
                <a:gd name="T27" fmla="*/ 78783 h 193"/>
                <a:gd name="T28" fmla="*/ 436892 w 210"/>
                <a:gd name="T29" fmla="*/ 128291 h 193"/>
                <a:gd name="T30" fmla="*/ 493157 w 210"/>
                <a:gd name="T31" fmla="*/ 59308 h 193"/>
                <a:gd name="T32" fmla="*/ 485921 w 210"/>
                <a:gd name="T33" fmla="*/ 118495 h 193"/>
                <a:gd name="T34" fmla="*/ 472853 w 210"/>
                <a:gd name="T35" fmla="*/ 157667 h 193"/>
                <a:gd name="T36" fmla="*/ 476201 w 210"/>
                <a:gd name="T37" fmla="*/ 220193 h 193"/>
                <a:gd name="T38" fmla="*/ 657934 w 210"/>
                <a:gd name="T39" fmla="*/ 95777 h 193"/>
                <a:gd name="T40" fmla="*/ 297588 w 210"/>
                <a:gd name="T41" fmla="*/ 3218 h 193"/>
                <a:gd name="T42" fmla="*/ 185086 w 210"/>
                <a:gd name="T43" fmla="*/ 26032 h 193"/>
                <a:gd name="T44" fmla="*/ 281299 w 210"/>
                <a:gd name="T45" fmla="*/ 39712 h 193"/>
                <a:gd name="T46" fmla="*/ 198154 w 210"/>
                <a:gd name="T47" fmla="*/ 72327 h 193"/>
                <a:gd name="T48" fmla="*/ 191681 w 210"/>
                <a:gd name="T49" fmla="*/ 95777 h 193"/>
                <a:gd name="T50" fmla="*/ 125574 w 210"/>
                <a:gd name="T51" fmla="*/ 55944 h 193"/>
                <a:gd name="T52" fmla="*/ 43198 w 210"/>
                <a:gd name="T53" fmla="*/ 378396 h 193"/>
                <a:gd name="T54" fmla="*/ 201502 w 210"/>
                <a:gd name="T55" fmla="*/ 480635 h 193"/>
                <a:gd name="T56" fmla="*/ 149125 w 210"/>
                <a:gd name="T57" fmla="*/ 437709 h 193"/>
                <a:gd name="T58" fmla="*/ 115753 w 210"/>
                <a:gd name="T59" fmla="*/ 477417 h 193"/>
                <a:gd name="T60" fmla="*/ 105932 w 210"/>
                <a:gd name="T61" fmla="*/ 421453 h 193"/>
                <a:gd name="T62" fmla="*/ 152346 w 210"/>
                <a:gd name="T63" fmla="*/ 282619 h 193"/>
                <a:gd name="T64" fmla="*/ 221680 w 210"/>
                <a:gd name="T65" fmla="*/ 272944 h 193"/>
                <a:gd name="T66" fmla="*/ 234879 w 210"/>
                <a:gd name="T67" fmla="*/ 312657 h 193"/>
                <a:gd name="T68" fmla="*/ 201502 w 210"/>
                <a:gd name="T69" fmla="*/ 397997 h 193"/>
                <a:gd name="T70" fmla="*/ 300834 w 210"/>
                <a:gd name="T71" fmla="*/ 592032 h 193"/>
                <a:gd name="T72" fmla="*/ 615505 w 210"/>
                <a:gd name="T73" fmla="*/ 546399 h 193"/>
                <a:gd name="T74" fmla="*/ 601800 w 210"/>
                <a:gd name="T75" fmla="*/ 216849 h 193"/>
                <a:gd name="T76" fmla="*/ 545534 w 210"/>
                <a:gd name="T77" fmla="*/ 197379 h 193"/>
                <a:gd name="T78" fmla="*/ 373521 w 210"/>
                <a:gd name="T79" fmla="*/ 200618 h 193"/>
                <a:gd name="T80" fmla="*/ 357100 w 210"/>
                <a:gd name="T81" fmla="*/ 286599 h 193"/>
                <a:gd name="T82" fmla="*/ 377404 w 210"/>
                <a:gd name="T83" fmla="*/ 164765 h 193"/>
                <a:gd name="T84" fmla="*/ 294366 w 210"/>
                <a:gd name="T85" fmla="*/ 85340 h 193"/>
                <a:gd name="T86" fmla="*/ 347254 w 210"/>
                <a:gd name="T87" fmla="*/ 115252 h 193"/>
                <a:gd name="T88" fmla="*/ 201502 w 210"/>
                <a:gd name="T89" fmla="*/ 237087 h 193"/>
                <a:gd name="T90" fmla="*/ 79154 w 210"/>
                <a:gd name="T91" fmla="*/ 121835 h 193"/>
                <a:gd name="T92" fmla="*/ 225033 w 210"/>
                <a:gd name="T93" fmla="*/ 131509 h 193"/>
                <a:gd name="T94" fmla="*/ 261657 w 210"/>
                <a:gd name="T95" fmla="*/ 131509 h 193"/>
                <a:gd name="T96" fmla="*/ 357100 w 210"/>
                <a:gd name="T97" fmla="*/ 147867 h 193"/>
                <a:gd name="T98" fmla="*/ 327738 w 210"/>
                <a:gd name="T99" fmla="*/ 306069 h 193"/>
                <a:gd name="T100" fmla="*/ 307434 w 210"/>
                <a:gd name="T101" fmla="*/ 168003 h 193"/>
                <a:gd name="T102" fmla="*/ 201502 w 210"/>
                <a:gd name="T103" fmla="*/ 237087 h 193"/>
                <a:gd name="T104" fmla="*/ 264878 w 210"/>
                <a:gd name="T105" fmla="*/ 269575 h 193"/>
                <a:gd name="T106" fmla="*/ 291013 w 210"/>
                <a:gd name="T107" fmla="*/ 190817 h 193"/>
                <a:gd name="T108" fmla="*/ 337433 w 210"/>
                <a:gd name="T109" fmla="*/ 477417 h 193"/>
                <a:gd name="T110" fmla="*/ 271478 w 210"/>
                <a:gd name="T111" fmla="*/ 315870 h 193"/>
                <a:gd name="T112" fmla="*/ 387225 w 210"/>
                <a:gd name="T113" fmla="*/ 348489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" name="Freeform 221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>
                <a:gd name="T0" fmla="*/ 43750 w 17"/>
                <a:gd name="T1" fmla="*/ 16221 h 20"/>
                <a:gd name="T2" fmla="*/ 28125 w 17"/>
                <a:gd name="T3" fmla="*/ 65695 h 20"/>
                <a:gd name="T4" fmla="*/ 43750 w 17"/>
                <a:gd name="T5" fmla="*/ 16221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" name="Freeform 222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>
                <a:gd name="T0" fmla="*/ 23028 w 15"/>
                <a:gd name="T1" fmla="*/ 32197 h 27"/>
                <a:gd name="T2" fmla="*/ 13143 w 15"/>
                <a:gd name="T3" fmla="*/ 81162 h 27"/>
                <a:gd name="T4" fmla="*/ 50084 w 15"/>
                <a:gd name="T5" fmla="*/ 52138 h 27"/>
                <a:gd name="T6" fmla="*/ 43437 w 15"/>
                <a:gd name="T7" fmla="*/ 25674 h 27"/>
                <a:gd name="T8" fmla="*/ 23028 w 15"/>
                <a:gd name="T9" fmla="*/ 3219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" name="Freeform 223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>
                <a:gd name="T0" fmla="*/ 133372 w 48"/>
                <a:gd name="T1" fmla="*/ 6705 h 23"/>
                <a:gd name="T2" fmla="*/ 30243 w 48"/>
                <a:gd name="T3" fmla="*/ 3286 h 23"/>
                <a:gd name="T4" fmla="*/ 3255 w 48"/>
                <a:gd name="T5" fmla="*/ 30791 h 23"/>
                <a:gd name="T6" fmla="*/ 72915 w 48"/>
                <a:gd name="T7" fmla="*/ 71604 h 23"/>
                <a:gd name="T8" fmla="*/ 113000 w 48"/>
                <a:gd name="T9" fmla="*/ 68318 h 23"/>
                <a:gd name="T10" fmla="*/ 133372 w 48"/>
                <a:gd name="T11" fmla="*/ 64899 h 23"/>
                <a:gd name="T12" fmla="*/ 133372 w 48"/>
                <a:gd name="T13" fmla="*/ 6705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" name="Freeform 224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>
                <a:gd name="T0" fmla="*/ 79154 w 35"/>
                <a:gd name="T1" fmla="*/ 6590 h 37"/>
                <a:gd name="T2" fmla="*/ 36599 w 35"/>
                <a:gd name="T3" fmla="*/ 6590 h 37"/>
                <a:gd name="T4" fmla="*/ 13068 w 35"/>
                <a:gd name="T5" fmla="*/ 65849 h 37"/>
                <a:gd name="T6" fmla="*/ 92859 w 35"/>
                <a:gd name="T7" fmla="*/ 72414 h 37"/>
                <a:gd name="T8" fmla="*/ 79154 w 35"/>
                <a:gd name="T9" fmla="*/ 659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" name="Freeform 225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>
                <a:gd name="T0" fmla="*/ 16289 w 35"/>
                <a:gd name="T1" fmla="*/ 0 h 7"/>
                <a:gd name="T2" fmla="*/ 46445 w 35"/>
                <a:gd name="T3" fmla="*/ 23517 h 7"/>
                <a:gd name="T4" fmla="*/ 16289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" name="Freeform 226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>
                <a:gd name="T0" fmla="*/ 22505 w 27"/>
                <a:gd name="T1" fmla="*/ 38034 h 16"/>
                <a:gd name="T2" fmla="*/ 81162 w 27"/>
                <a:gd name="T3" fmla="*/ 17819 h 16"/>
                <a:gd name="T4" fmla="*/ 55337 w 27"/>
                <a:gd name="T5" fmla="*/ 2997 h 16"/>
                <a:gd name="T6" fmla="*/ 22505 w 27"/>
                <a:gd name="T7" fmla="*/ 32133 h 16"/>
                <a:gd name="T8" fmla="*/ 22505 w 27"/>
                <a:gd name="T9" fmla="*/ 3803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2" name="Freeform 227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>
                <a:gd name="T0" fmla="*/ 82376 w 35"/>
                <a:gd name="T1" fmla="*/ 18750 h 17"/>
                <a:gd name="T2" fmla="*/ 26135 w 35"/>
                <a:gd name="T3" fmla="*/ 31250 h 17"/>
                <a:gd name="T4" fmla="*/ 19667 w 35"/>
                <a:gd name="T5" fmla="*/ 40625 h 17"/>
                <a:gd name="T6" fmla="*/ 89638 w 35"/>
                <a:gd name="T7" fmla="*/ 37500 h 17"/>
                <a:gd name="T8" fmla="*/ 82376 w 35"/>
                <a:gd name="T9" fmla="*/ 1875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3" name="Freeform 228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>
                <a:gd name="T0" fmla="*/ 130401 w 49"/>
                <a:gd name="T1" fmla="*/ 9375 h 12"/>
                <a:gd name="T2" fmla="*/ 94268 w 49"/>
                <a:gd name="T3" fmla="*/ 3125 h 12"/>
                <a:gd name="T4" fmla="*/ 22537 w 49"/>
                <a:gd name="T5" fmla="*/ 0 h 12"/>
                <a:gd name="T6" fmla="*/ 6402 w 49"/>
                <a:gd name="T7" fmla="*/ 15625 h 12"/>
                <a:gd name="T8" fmla="*/ 65203 w 49"/>
                <a:gd name="T9" fmla="*/ 25000 h 12"/>
                <a:gd name="T10" fmla="*/ 133607 w 49"/>
                <a:gd name="T11" fmla="*/ 25000 h 12"/>
                <a:gd name="T12" fmla="*/ 130401 w 49"/>
                <a:gd name="T13" fmla="*/ 93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4" name="Freeform 229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>
                <a:gd name="T0" fmla="*/ 121569 w 40"/>
                <a:gd name="T1" fmla="*/ 5807 h 11"/>
                <a:gd name="T2" fmla="*/ 85254 w 40"/>
                <a:gd name="T3" fmla="*/ 11590 h 11"/>
                <a:gd name="T4" fmla="*/ 42895 w 40"/>
                <a:gd name="T5" fmla="*/ 8748 h 11"/>
                <a:gd name="T6" fmla="*/ 3212 w 40"/>
                <a:gd name="T7" fmla="*/ 5807 h 11"/>
                <a:gd name="T8" fmla="*/ 115145 w 40"/>
                <a:gd name="T9" fmla="*/ 22606 h 11"/>
                <a:gd name="T10" fmla="*/ 121569 w 40"/>
                <a:gd name="T11" fmla="*/ 5807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" name="Freeform 230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>
                <a:gd name="T0" fmla="*/ 96563 w 41"/>
                <a:gd name="T1" fmla="*/ 31509 h 34"/>
                <a:gd name="T2" fmla="*/ 44512 w 41"/>
                <a:gd name="T3" fmla="*/ 21320 h 34"/>
                <a:gd name="T4" fmla="*/ 13514 w 41"/>
                <a:gd name="T5" fmla="*/ 52799 h 34"/>
                <a:gd name="T6" fmla="*/ 3298 w 41"/>
                <a:gd name="T7" fmla="*/ 66473 h 34"/>
                <a:gd name="T8" fmla="*/ 30998 w 41"/>
                <a:gd name="T9" fmla="*/ 66473 h 34"/>
                <a:gd name="T10" fmla="*/ 58673 w 41"/>
                <a:gd name="T11" fmla="*/ 94625 h 34"/>
                <a:gd name="T12" fmla="*/ 72187 w 41"/>
                <a:gd name="T13" fmla="*/ 105623 h 34"/>
                <a:gd name="T14" fmla="*/ 99887 w 41"/>
                <a:gd name="T15" fmla="*/ 66473 h 34"/>
                <a:gd name="T16" fmla="*/ 134316 w 41"/>
                <a:gd name="T17" fmla="*/ 66473 h 34"/>
                <a:gd name="T18" fmla="*/ 96563 w 41"/>
                <a:gd name="T19" fmla="*/ 31509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6" name="Freeform 231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>
                <a:gd name="T0" fmla="*/ 71558 w 25"/>
                <a:gd name="T1" fmla="*/ 6315 h 63"/>
                <a:gd name="T2" fmla="*/ 58756 w 25"/>
                <a:gd name="T3" fmla="*/ 53765 h 63"/>
                <a:gd name="T4" fmla="*/ 22529 w 25"/>
                <a:gd name="T5" fmla="*/ 63350 h 63"/>
                <a:gd name="T6" fmla="*/ 22529 w 25"/>
                <a:gd name="T7" fmla="*/ 72810 h 63"/>
                <a:gd name="T8" fmla="*/ 55425 w 25"/>
                <a:gd name="T9" fmla="*/ 108283 h 63"/>
                <a:gd name="T10" fmla="*/ 38662 w 25"/>
                <a:gd name="T11" fmla="*/ 143103 h 63"/>
                <a:gd name="T12" fmla="*/ 0 w 25"/>
                <a:gd name="T13" fmla="*/ 174653 h 63"/>
                <a:gd name="T14" fmla="*/ 16128 w 25"/>
                <a:gd name="T15" fmla="*/ 184238 h 63"/>
                <a:gd name="T16" fmla="*/ 52224 w 25"/>
                <a:gd name="T17" fmla="*/ 196868 h 63"/>
                <a:gd name="T18" fmla="*/ 74884 w 25"/>
                <a:gd name="T19" fmla="*/ 181093 h 63"/>
                <a:gd name="T20" fmla="*/ 81285 w 25"/>
                <a:gd name="T21" fmla="*/ 44305 h 63"/>
                <a:gd name="T22" fmla="*/ 81285 w 25"/>
                <a:gd name="T23" fmla="*/ 6315 h 63"/>
                <a:gd name="T24" fmla="*/ 71558 w 25"/>
                <a:gd name="T25" fmla="*/ 6315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3" name="Group 232"/>
          <p:cNvGrpSpPr>
            <a:grpSpLocks/>
          </p:cNvGrpSpPr>
          <p:nvPr/>
        </p:nvGrpSpPr>
        <p:grpSpPr bwMode="auto">
          <a:xfrm>
            <a:off x="9245600" y="-7938"/>
            <a:ext cx="3090333" cy="2063751"/>
            <a:chOff x="4080" y="-5"/>
            <a:chExt cx="1748" cy="1556"/>
          </a:xfrm>
        </p:grpSpPr>
        <p:sp>
          <p:nvSpPr>
            <p:cNvPr id="1039" name="Freeform 233"/>
            <p:cNvSpPr>
              <a:spLocks/>
            </p:cNvSpPr>
            <p:nvPr userDrawn="1"/>
          </p:nvSpPr>
          <p:spPr bwMode="auto">
            <a:xfrm>
              <a:off x="4161" y="-5"/>
              <a:ext cx="1585" cy="1443"/>
            </a:xfrm>
            <a:custGeom>
              <a:avLst/>
              <a:gdLst>
                <a:gd name="T0" fmla="*/ 4743 w 546"/>
                <a:gd name="T1" fmla="*/ 859 h 497"/>
                <a:gd name="T2" fmla="*/ 2276 w 546"/>
                <a:gd name="T3" fmla="*/ 14633 h 497"/>
                <a:gd name="T4" fmla="*/ 5182 w 546"/>
                <a:gd name="T5" fmla="*/ 81087 h 497"/>
                <a:gd name="T6" fmla="*/ 11156 w 546"/>
                <a:gd name="T7" fmla="*/ 94306 h 497"/>
                <a:gd name="T8" fmla="*/ 32588 w 546"/>
                <a:gd name="T9" fmla="*/ 99422 h 497"/>
                <a:gd name="T10" fmla="*/ 42052 w 546"/>
                <a:gd name="T11" fmla="*/ 102110 h 497"/>
                <a:gd name="T12" fmla="*/ 107226 w 546"/>
                <a:gd name="T13" fmla="*/ 97996 h 497"/>
                <a:gd name="T14" fmla="*/ 109864 w 546"/>
                <a:gd name="T15" fmla="*/ 34461 h 497"/>
                <a:gd name="T16" fmla="*/ 76054 w 546"/>
                <a:gd name="T17" fmla="*/ 3278 h 497"/>
                <a:gd name="T18" fmla="*/ 51347 w 546"/>
                <a:gd name="T19" fmla="*/ 5969 h 497"/>
                <a:gd name="T20" fmla="*/ 40830 w 546"/>
                <a:gd name="T21" fmla="*/ 2276 h 497"/>
                <a:gd name="T22" fmla="*/ 31096 w 546"/>
                <a:gd name="T23" fmla="*/ 412 h 497"/>
                <a:gd name="T24" fmla="*/ 4743 w 546"/>
                <a:gd name="T25" fmla="*/ 859 h 49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46" h="497">
                  <a:moveTo>
                    <a:pt x="23" y="4"/>
                  </a:moveTo>
                  <a:cubicBezTo>
                    <a:pt x="23" y="4"/>
                    <a:pt x="0" y="34"/>
                    <a:pt x="11" y="71"/>
                  </a:cubicBezTo>
                  <a:cubicBezTo>
                    <a:pt x="19" y="100"/>
                    <a:pt x="25" y="393"/>
                    <a:pt x="25" y="393"/>
                  </a:cubicBezTo>
                  <a:cubicBezTo>
                    <a:pt x="25" y="393"/>
                    <a:pt x="42" y="452"/>
                    <a:pt x="54" y="457"/>
                  </a:cubicBezTo>
                  <a:cubicBezTo>
                    <a:pt x="66" y="462"/>
                    <a:pt x="158" y="482"/>
                    <a:pt x="158" y="482"/>
                  </a:cubicBezTo>
                  <a:cubicBezTo>
                    <a:pt x="158" y="482"/>
                    <a:pt x="191" y="497"/>
                    <a:pt x="204" y="495"/>
                  </a:cubicBezTo>
                  <a:cubicBezTo>
                    <a:pt x="217" y="494"/>
                    <a:pt x="506" y="487"/>
                    <a:pt x="520" y="475"/>
                  </a:cubicBezTo>
                  <a:cubicBezTo>
                    <a:pt x="533" y="463"/>
                    <a:pt x="546" y="218"/>
                    <a:pt x="533" y="167"/>
                  </a:cubicBezTo>
                  <a:cubicBezTo>
                    <a:pt x="520" y="117"/>
                    <a:pt x="404" y="14"/>
                    <a:pt x="369" y="16"/>
                  </a:cubicBezTo>
                  <a:cubicBezTo>
                    <a:pt x="335" y="17"/>
                    <a:pt x="249" y="29"/>
                    <a:pt x="249" y="29"/>
                  </a:cubicBezTo>
                  <a:lnTo>
                    <a:pt x="198" y="11"/>
                  </a:lnTo>
                  <a:lnTo>
                    <a:pt x="151" y="2"/>
                  </a:lnTo>
                  <a:cubicBezTo>
                    <a:pt x="151" y="2"/>
                    <a:pt x="79" y="0"/>
                    <a:pt x="23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40" name="Group 234"/>
            <p:cNvGrpSpPr>
              <a:grpSpLocks/>
            </p:cNvGrpSpPr>
            <p:nvPr userDrawn="1"/>
          </p:nvGrpSpPr>
          <p:grpSpPr bwMode="auto">
            <a:xfrm>
              <a:off x="4080" y="0"/>
              <a:ext cx="1748" cy="1551"/>
              <a:chOff x="2918" y="18"/>
              <a:chExt cx="2958" cy="2699"/>
            </a:xfrm>
          </p:grpSpPr>
          <p:sp>
            <p:nvSpPr>
              <p:cNvPr id="1041" name="Freeform 235"/>
              <p:cNvSpPr>
                <a:spLocks/>
              </p:cNvSpPr>
              <p:nvPr/>
            </p:nvSpPr>
            <p:spPr bwMode="auto">
              <a:xfrm>
                <a:off x="3060" y="18"/>
                <a:ext cx="490" cy="187"/>
              </a:xfrm>
              <a:custGeom>
                <a:avLst/>
                <a:gdLst>
                  <a:gd name="T0" fmla="*/ 233846 w 97"/>
                  <a:gd name="T1" fmla="*/ 82224 h 37"/>
                  <a:gd name="T2" fmla="*/ 299582 w 97"/>
                  <a:gd name="T3" fmla="*/ 65849 h 37"/>
                  <a:gd name="T4" fmla="*/ 302800 w 97"/>
                  <a:gd name="T5" fmla="*/ 56171 h 37"/>
                  <a:gd name="T6" fmla="*/ 289782 w 97"/>
                  <a:gd name="T7" fmla="*/ 0 h 37"/>
                  <a:gd name="T8" fmla="*/ 81992 w 97"/>
                  <a:gd name="T9" fmla="*/ 0 h 37"/>
                  <a:gd name="T10" fmla="*/ 33249 w 97"/>
                  <a:gd name="T11" fmla="*/ 72414 h 37"/>
                  <a:gd name="T12" fmla="*/ 233846 w 97"/>
                  <a:gd name="T13" fmla="*/ 82224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7" h="37">
                    <a:moveTo>
                      <a:pt x="71" y="25"/>
                    </a:moveTo>
                    <a:cubicBezTo>
                      <a:pt x="81" y="22"/>
                      <a:pt x="87" y="21"/>
                      <a:pt x="91" y="20"/>
                    </a:cubicBezTo>
                    <a:cubicBezTo>
                      <a:pt x="91" y="19"/>
                      <a:pt x="91" y="19"/>
                      <a:pt x="92" y="17"/>
                    </a:cubicBezTo>
                    <a:cubicBezTo>
                      <a:pt x="97" y="11"/>
                      <a:pt x="95" y="4"/>
                      <a:pt x="88" y="0"/>
                    </a:cubicBezTo>
                    <a:lnTo>
                      <a:pt x="25" y="0"/>
                    </a:lnTo>
                    <a:cubicBezTo>
                      <a:pt x="10" y="3"/>
                      <a:pt x="0" y="10"/>
                      <a:pt x="10" y="22"/>
                    </a:cubicBezTo>
                    <a:cubicBezTo>
                      <a:pt x="10" y="22"/>
                      <a:pt x="28" y="37"/>
                      <a:pt x="71" y="2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2" name="Freeform 236"/>
              <p:cNvSpPr>
                <a:spLocks noEditPoints="1"/>
              </p:cNvSpPr>
              <p:nvPr/>
            </p:nvSpPr>
            <p:spPr bwMode="auto">
              <a:xfrm>
                <a:off x="2918" y="18"/>
                <a:ext cx="2958" cy="2699"/>
              </a:xfrm>
              <a:custGeom>
                <a:avLst/>
                <a:gdLst>
                  <a:gd name="T0" fmla="*/ 1665632 w 585"/>
                  <a:gd name="T1" fmla="*/ 3220 h 534"/>
                  <a:gd name="T2" fmla="*/ 519041 w 585"/>
                  <a:gd name="T3" fmla="*/ 0 h 534"/>
                  <a:gd name="T4" fmla="*/ 743879 w 585"/>
                  <a:gd name="T5" fmla="*/ 69204 h 534"/>
                  <a:gd name="T6" fmla="*/ 575288 w 585"/>
                  <a:gd name="T7" fmla="*/ 128597 h 534"/>
                  <a:gd name="T8" fmla="*/ 684410 w 585"/>
                  <a:gd name="T9" fmla="*/ 234232 h 534"/>
                  <a:gd name="T10" fmla="*/ 244472 w 585"/>
                  <a:gd name="T11" fmla="*/ 197674 h 534"/>
                  <a:gd name="T12" fmla="*/ 85575 w 585"/>
                  <a:gd name="T13" fmla="*/ 207484 h 534"/>
                  <a:gd name="T14" fmla="*/ 657642 w 585"/>
                  <a:gd name="T15" fmla="*/ 1606102 h 534"/>
                  <a:gd name="T16" fmla="*/ 475884 w 585"/>
                  <a:gd name="T17" fmla="*/ 1125124 h 534"/>
                  <a:gd name="T18" fmla="*/ 347102 w 585"/>
                  <a:gd name="T19" fmla="*/ 1239928 h 534"/>
                  <a:gd name="T20" fmla="*/ 310514 w 585"/>
                  <a:gd name="T21" fmla="*/ 1435024 h 534"/>
                  <a:gd name="T22" fmla="*/ 409817 w 585"/>
                  <a:gd name="T23" fmla="*/ 873880 h 534"/>
                  <a:gd name="T24" fmla="*/ 506000 w 585"/>
                  <a:gd name="T25" fmla="*/ 751843 h 534"/>
                  <a:gd name="T26" fmla="*/ 691009 w 585"/>
                  <a:gd name="T27" fmla="*/ 781810 h 534"/>
                  <a:gd name="T28" fmla="*/ 621696 w 585"/>
                  <a:gd name="T29" fmla="*/ 1009578 h 534"/>
                  <a:gd name="T30" fmla="*/ 634756 w 585"/>
                  <a:gd name="T31" fmla="*/ 1302540 h 534"/>
                  <a:gd name="T32" fmla="*/ 1702220 w 585"/>
                  <a:gd name="T33" fmla="*/ 1593052 h 534"/>
                  <a:gd name="T34" fmla="*/ 1500930 w 585"/>
                  <a:gd name="T35" fmla="*/ 1408277 h 534"/>
                  <a:gd name="T36" fmla="*/ 1404742 w 585"/>
                  <a:gd name="T37" fmla="*/ 1138179 h 534"/>
                  <a:gd name="T38" fmla="*/ 1308685 w 585"/>
                  <a:gd name="T39" fmla="*/ 890791 h 534"/>
                  <a:gd name="T40" fmla="*/ 1520437 w 585"/>
                  <a:gd name="T41" fmla="*/ 844423 h 534"/>
                  <a:gd name="T42" fmla="*/ 1345273 w 585"/>
                  <a:gd name="T43" fmla="*/ 735442 h 534"/>
                  <a:gd name="T44" fmla="*/ 1451149 w 585"/>
                  <a:gd name="T45" fmla="*/ 745253 h 534"/>
                  <a:gd name="T46" fmla="*/ 1447928 w 585"/>
                  <a:gd name="T47" fmla="*/ 689104 h 534"/>
                  <a:gd name="T48" fmla="*/ 1242623 w 585"/>
                  <a:gd name="T49" fmla="*/ 695695 h 534"/>
                  <a:gd name="T50" fmla="*/ 1179929 w 585"/>
                  <a:gd name="T51" fmla="*/ 1131589 h 534"/>
                  <a:gd name="T52" fmla="*/ 1147229 w 585"/>
                  <a:gd name="T53" fmla="*/ 758308 h 534"/>
                  <a:gd name="T54" fmla="*/ 1094202 w 585"/>
                  <a:gd name="T55" fmla="*/ 600406 h 534"/>
                  <a:gd name="T56" fmla="*/ 1147229 w 585"/>
                  <a:gd name="T57" fmla="*/ 448307 h 534"/>
                  <a:gd name="T58" fmla="*/ 1120460 w 585"/>
                  <a:gd name="T59" fmla="*/ 326276 h 534"/>
                  <a:gd name="T60" fmla="*/ 1094202 w 585"/>
                  <a:gd name="T61" fmla="*/ 204265 h 534"/>
                  <a:gd name="T62" fmla="*/ 1219738 w 585"/>
                  <a:gd name="T63" fmla="*/ 339968 h 534"/>
                  <a:gd name="T64" fmla="*/ 1371379 w 585"/>
                  <a:gd name="T65" fmla="*/ 155319 h 534"/>
                  <a:gd name="T66" fmla="*/ 1351872 w 585"/>
                  <a:gd name="T67" fmla="*/ 313246 h 534"/>
                  <a:gd name="T68" fmla="*/ 1325614 w 585"/>
                  <a:gd name="T69" fmla="*/ 428792 h 534"/>
                  <a:gd name="T70" fmla="*/ 1325614 w 585"/>
                  <a:gd name="T71" fmla="*/ 597161 h 534"/>
                  <a:gd name="T72" fmla="*/ 1844042 w 585"/>
                  <a:gd name="T73" fmla="*/ 597161 h 534"/>
                  <a:gd name="T74" fmla="*/ 1830977 w 585"/>
                  <a:gd name="T75" fmla="*/ 250608 h 534"/>
                  <a:gd name="T76" fmla="*/ 822986 w 585"/>
                  <a:gd name="T77" fmla="*/ 227767 h 534"/>
                  <a:gd name="T78" fmla="*/ 968823 w 585"/>
                  <a:gd name="T79" fmla="*/ 306781 h 534"/>
                  <a:gd name="T80" fmla="*/ 565474 w 585"/>
                  <a:gd name="T81" fmla="*/ 643530 h 534"/>
                  <a:gd name="T82" fmla="*/ 228186 w 585"/>
                  <a:gd name="T83" fmla="*/ 323056 h 534"/>
                  <a:gd name="T84" fmla="*/ 631409 w 585"/>
                  <a:gd name="T85" fmla="*/ 349778 h 534"/>
                  <a:gd name="T86" fmla="*/ 726930 w 585"/>
                  <a:gd name="T87" fmla="*/ 346559 h 534"/>
                  <a:gd name="T88" fmla="*/ 998171 w 585"/>
                  <a:gd name="T89" fmla="*/ 399361 h 534"/>
                  <a:gd name="T90" fmla="*/ 912571 w 585"/>
                  <a:gd name="T91" fmla="*/ 844423 h 534"/>
                  <a:gd name="T92" fmla="*/ 859575 w 585"/>
                  <a:gd name="T93" fmla="*/ 451653 h 534"/>
                  <a:gd name="T94" fmla="*/ 565474 w 585"/>
                  <a:gd name="T95" fmla="*/ 643530 h 534"/>
                  <a:gd name="T96" fmla="*/ 737412 w 585"/>
                  <a:gd name="T97" fmla="*/ 742033 h 534"/>
                  <a:gd name="T98" fmla="*/ 816388 w 585"/>
                  <a:gd name="T99" fmla="*/ 521367 h 534"/>
                  <a:gd name="T100" fmla="*/ 1077278 w 585"/>
                  <a:gd name="T101" fmla="*/ 963214 h 534"/>
                  <a:gd name="T102" fmla="*/ 710517 w 585"/>
                  <a:gd name="T103" fmla="*/ 1058498 h 534"/>
                  <a:gd name="T104" fmla="*/ 1021056 w 585"/>
                  <a:gd name="T105" fmla="*/ 913627 h 534"/>
                  <a:gd name="T106" fmla="*/ 1051172 w 585"/>
                  <a:gd name="T107" fmla="*/ 438471 h 534"/>
                  <a:gd name="T108" fmla="*/ 1034759 w 585"/>
                  <a:gd name="T109" fmla="*/ 702796 h 534"/>
                  <a:gd name="T110" fmla="*/ 988331 w 585"/>
                  <a:gd name="T111" fmla="*/ 475155 h 534"/>
                  <a:gd name="T112" fmla="*/ 1676089 w 585"/>
                  <a:gd name="T113" fmla="*/ 590571 h 534"/>
                  <a:gd name="T114" fmla="*/ 1523683 w 585"/>
                  <a:gd name="T115" fmla="*/ 534422 h 53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585" h="534">
                    <a:moveTo>
                      <a:pt x="554" y="76"/>
                    </a:moveTo>
                    <a:cubicBezTo>
                      <a:pt x="551" y="32"/>
                      <a:pt x="543" y="9"/>
                      <a:pt x="504" y="1"/>
                    </a:cubicBezTo>
                    <a:cubicBezTo>
                      <a:pt x="500" y="1"/>
                      <a:pt x="494" y="0"/>
                      <a:pt x="486" y="0"/>
                    </a:cubicBezTo>
                    <a:lnTo>
                      <a:pt x="157" y="0"/>
                    </a:lnTo>
                    <a:cubicBezTo>
                      <a:pt x="156" y="5"/>
                      <a:pt x="153" y="17"/>
                      <a:pt x="158" y="17"/>
                    </a:cubicBezTo>
                    <a:cubicBezTo>
                      <a:pt x="171" y="17"/>
                      <a:pt x="223" y="21"/>
                      <a:pt x="225" y="21"/>
                    </a:cubicBezTo>
                    <a:cubicBezTo>
                      <a:pt x="226" y="21"/>
                      <a:pt x="250" y="16"/>
                      <a:pt x="237" y="28"/>
                    </a:cubicBezTo>
                    <a:cubicBezTo>
                      <a:pt x="223" y="41"/>
                      <a:pt x="192" y="41"/>
                      <a:pt x="174" y="39"/>
                    </a:cubicBezTo>
                    <a:cubicBezTo>
                      <a:pt x="131" y="36"/>
                      <a:pt x="152" y="56"/>
                      <a:pt x="168" y="56"/>
                    </a:cubicBezTo>
                    <a:cubicBezTo>
                      <a:pt x="218" y="56"/>
                      <a:pt x="228" y="68"/>
                      <a:pt x="207" y="71"/>
                    </a:cubicBezTo>
                    <a:cubicBezTo>
                      <a:pt x="186" y="74"/>
                      <a:pt x="182" y="73"/>
                      <a:pt x="162" y="76"/>
                    </a:cubicBezTo>
                    <a:cubicBezTo>
                      <a:pt x="7" y="101"/>
                      <a:pt x="59" y="60"/>
                      <a:pt x="74" y="60"/>
                    </a:cubicBezTo>
                    <a:cubicBezTo>
                      <a:pt x="139" y="59"/>
                      <a:pt x="123" y="37"/>
                      <a:pt x="107" y="42"/>
                    </a:cubicBezTo>
                    <a:cubicBezTo>
                      <a:pt x="91" y="46"/>
                      <a:pt x="34" y="27"/>
                      <a:pt x="26" y="63"/>
                    </a:cubicBezTo>
                    <a:cubicBezTo>
                      <a:pt x="19" y="100"/>
                      <a:pt x="42" y="282"/>
                      <a:pt x="36" y="317"/>
                    </a:cubicBezTo>
                    <a:cubicBezTo>
                      <a:pt x="0" y="534"/>
                      <a:pt x="199" y="487"/>
                      <a:pt x="199" y="487"/>
                    </a:cubicBezTo>
                    <a:cubicBezTo>
                      <a:pt x="156" y="453"/>
                      <a:pt x="174" y="421"/>
                      <a:pt x="171" y="403"/>
                    </a:cubicBezTo>
                    <a:cubicBezTo>
                      <a:pt x="161" y="345"/>
                      <a:pt x="154" y="337"/>
                      <a:pt x="144" y="341"/>
                    </a:cubicBezTo>
                    <a:cubicBezTo>
                      <a:pt x="121" y="352"/>
                      <a:pt x="123" y="358"/>
                      <a:pt x="126" y="367"/>
                    </a:cubicBezTo>
                    <a:cubicBezTo>
                      <a:pt x="142" y="416"/>
                      <a:pt x="105" y="376"/>
                      <a:pt x="105" y="376"/>
                    </a:cubicBezTo>
                    <a:cubicBezTo>
                      <a:pt x="98" y="380"/>
                      <a:pt x="95" y="390"/>
                      <a:pt x="99" y="399"/>
                    </a:cubicBezTo>
                    <a:cubicBezTo>
                      <a:pt x="131" y="463"/>
                      <a:pt x="101" y="446"/>
                      <a:pt x="94" y="435"/>
                    </a:cubicBezTo>
                    <a:cubicBezTo>
                      <a:pt x="61" y="390"/>
                      <a:pt x="92" y="366"/>
                      <a:pt x="88" y="352"/>
                    </a:cubicBezTo>
                    <a:cubicBezTo>
                      <a:pt x="75" y="295"/>
                      <a:pt x="118" y="274"/>
                      <a:pt x="124" y="265"/>
                    </a:cubicBezTo>
                    <a:cubicBezTo>
                      <a:pt x="130" y="256"/>
                      <a:pt x="127" y="253"/>
                      <a:pt x="129" y="234"/>
                    </a:cubicBezTo>
                    <a:cubicBezTo>
                      <a:pt x="136" y="195"/>
                      <a:pt x="155" y="216"/>
                      <a:pt x="153" y="228"/>
                    </a:cubicBezTo>
                    <a:cubicBezTo>
                      <a:pt x="148" y="274"/>
                      <a:pt x="176" y="242"/>
                      <a:pt x="186" y="228"/>
                    </a:cubicBezTo>
                    <a:cubicBezTo>
                      <a:pt x="218" y="186"/>
                      <a:pt x="214" y="229"/>
                      <a:pt x="209" y="237"/>
                    </a:cubicBezTo>
                    <a:cubicBezTo>
                      <a:pt x="203" y="244"/>
                      <a:pt x="198" y="255"/>
                      <a:pt x="200" y="260"/>
                    </a:cubicBezTo>
                    <a:cubicBezTo>
                      <a:pt x="208" y="283"/>
                      <a:pt x="193" y="305"/>
                      <a:pt x="188" y="306"/>
                    </a:cubicBezTo>
                    <a:cubicBezTo>
                      <a:pt x="184" y="308"/>
                      <a:pt x="170" y="314"/>
                      <a:pt x="170" y="332"/>
                    </a:cubicBezTo>
                    <a:cubicBezTo>
                      <a:pt x="171" y="350"/>
                      <a:pt x="192" y="382"/>
                      <a:pt x="192" y="395"/>
                    </a:cubicBezTo>
                    <a:cubicBezTo>
                      <a:pt x="193" y="492"/>
                      <a:pt x="236" y="499"/>
                      <a:pt x="255" y="497"/>
                    </a:cubicBezTo>
                    <a:cubicBezTo>
                      <a:pt x="275" y="496"/>
                      <a:pt x="445" y="490"/>
                      <a:pt x="515" y="483"/>
                    </a:cubicBezTo>
                    <a:cubicBezTo>
                      <a:pt x="585" y="477"/>
                      <a:pt x="538" y="458"/>
                      <a:pt x="518" y="458"/>
                    </a:cubicBezTo>
                    <a:cubicBezTo>
                      <a:pt x="467" y="458"/>
                      <a:pt x="454" y="427"/>
                      <a:pt x="454" y="427"/>
                    </a:cubicBezTo>
                    <a:cubicBezTo>
                      <a:pt x="454" y="427"/>
                      <a:pt x="453" y="405"/>
                      <a:pt x="431" y="400"/>
                    </a:cubicBezTo>
                    <a:cubicBezTo>
                      <a:pt x="376" y="385"/>
                      <a:pt x="411" y="353"/>
                      <a:pt x="425" y="345"/>
                    </a:cubicBezTo>
                    <a:cubicBezTo>
                      <a:pt x="438" y="338"/>
                      <a:pt x="430" y="335"/>
                      <a:pt x="420" y="329"/>
                    </a:cubicBezTo>
                    <a:cubicBezTo>
                      <a:pt x="398" y="316"/>
                      <a:pt x="394" y="300"/>
                      <a:pt x="396" y="270"/>
                    </a:cubicBezTo>
                    <a:cubicBezTo>
                      <a:pt x="397" y="240"/>
                      <a:pt x="416" y="249"/>
                      <a:pt x="416" y="249"/>
                    </a:cubicBezTo>
                    <a:cubicBezTo>
                      <a:pt x="416" y="249"/>
                      <a:pt x="448" y="262"/>
                      <a:pt x="460" y="256"/>
                    </a:cubicBezTo>
                    <a:cubicBezTo>
                      <a:pt x="472" y="250"/>
                      <a:pt x="467" y="239"/>
                      <a:pt x="461" y="244"/>
                    </a:cubicBezTo>
                    <a:cubicBezTo>
                      <a:pt x="455" y="248"/>
                      <a:pt x="412" y="244"/>
                      <a:pt x="407" y="223"/>
                    </a:cubicBezTo>
                    <a:cubicBezTo>
                      <a:pt x="403" y="202"/>
                      <a:pt x="418" y="213"/>
                      <a:pt x="422" y="214"/>
                    </a:cubicBezTo>
                    <a:cubicBezTo>
                      <a:pt x="427" y="216"/>
                      <a:pt x="427" y="220"/>
                      <a:pt x="439" y="226"/>
                    </a:cubicBezTo>
                    <a:cubicBezTo>
                      <a:pt x="468" y="241"/>
                      <a:pt x="454" y="224"/>
                      <a:pt x="454" y="224"/>
                    </a:cubicBezTo>
                    <a:cubicBezTo>
                      <a:pt x="454" y="224"/>
                      <a:pt x="454" y="224"/>
                      <a:pt x="438" y="209"/>
                    </a:cubicBezTo>
                    <a:cubicBezTo>
                      <a:pt x="423" y="194"/>
                      <a:pt x="406" y="199"/>
                      <a:pt x="389" y="199"/>
                    </a:cubicBezTo>
                    <a:cubicBezTo>
                      <a:pt x="373" y="199"/>
                      <a:pt x="376" y="211"/>
                      <a:pt x="376" y="211"/>
                    </a:cubicBezTo>
                    <a:cubicBezTo>
                      <a:pt x="376" y="211"/>
                      <a:pt x="373" y="242"/>
                      <a:pt x="370" y="291"/>
                    </a:cubicBezTo>
                    <a:cubicBezTo>
                      <a:pt x="368" y="341"/>
                      <a:pt x="360" y="347"/>
                      <a:pt x="357" y="343"/>
                    </a:cubicBezTo>
                    <a:cubicBezTo>
                      <a:pt x="354" y="338"/>
                      <a:pt x="350" y="313"/>
                      <a:pt x="350" y="305"/>
                    </a:cubicBezTo>
                    <a:cubicBezTo>
                      <a:pt x="350" y="298"/>
                      <a:pt x="345" y="264"/>
                      <a:pt x="347" y="230"/>
                    </a:cubicBezTo>
                    <a:cubicBezTo>
                      <a:pt x="350" y="195"/>
                      <a:pt x="356" y="210"/>
                      <a:pt x="334" y="201"/>
                    </a:cubicBezTo>
                    <a:cubicBezTo>
                      <a:pt x="311" y="192"/>
                      <a:pt x="323" y="182"/>
                      <a:pt x="331" y="182"/>
                    </a:cubicBezTo>
                    <a:cubicBezTo>
                      <a:pt x="338" y="182"/>
                      <a:pt x="350" y="189"/>
                      <a:pt x="352" y="181"/>
                    </a:cubicBezTo>
                    <a:cubicBezTo>
                      <a:pt x="356" y="160"/>
                      <a:pt x="359" y="141"/>
                      <a:pt x="347" y="136"/>
                    </a:cubicBezTo>
                    <a:cubicBezTo>
                      <a:pt x="322" y="127"/>
                      <a:pt x="332" y="121"/>
                      <a:pt x="341" y="118"/>
                    </a:cubicBezTo>
                    <a:cubicBezTo>
                      <a:pt x="350" y="115"/>
                      <a:pt x="352" y="94"/>
                      <a:pt x="339" y="99"/>
                    </a:cubicBezTo>
                    <a:cubicBezTo>
                      <a:pt x="313" y="107"/>
                      <a:pt x="316" y="85"/>
                      <a:pt x="321" y="82"/>
                    </a:cubicBezTo>
                    <a:cubicBezTo>
                      <a:pt x="325" y="79"/>
                      <a:pt x="334" y="83"/>
                      <a:pt x="331" y="62"/>
                    </a:cubicBezTo>
                    <a:cubicBezTo>
                      <a:pt x="328" y="41"/>
                      <a:pt x="347" y="34"/>
                      <a:pt x="351" y="53"/>
                    </a:cubicBezTo>
                    <a:cubicBezTo>
                      <a:pt x="354" y="73"/>
                      <a:pt x="363" y="112"/>
                      <a:pt x="369" y="103"/>
                    </a:cubicBezTo>
                    <a:cubicBezTo>
                      <a:pt x="375" y="94"/>
                      <a:pt x="385" y="57"/>
                      <a:pt x="395" y="41"/>
                    </a:cubicBezTo>
                    <a:cubicBezTo>
                      <a:pt x="406" y="24"/>
                      <a:pt x="418" y="38"/>
                      <a:pt x="415" y="47"/>
                    </a:cubicBezTo>
                    <a:cubicBezTo>
                      <a:pt x="401" y="88"/>
                      <a:pt x="426" y="90"/>
                      <a:pt x="426" y="90"/>
                    </a:cubicBezTo>
                    <a:cubicBezTo>
                      <a:pt x="426" y="90"/>
                      <a:pt x="423" y="96"/>
                      <a:pt x="409" y="95"/>
                    </a:cubicBezTo>
                    <a:cubicBezTo>
                      <a:pt x="382" y="92"/>
                      <a:pt x="393" y="110"/>
                      <a:pt x="405" y="115"/>
                    </a:cubicBezTo>
                    <a:cubicBezTo>
                      <a:pt x="431" y="124"/>
                      <a:pt x="414" y="130"/>
                      <a:pt x="401" y="130"/>
                    </a:cubicBezTo>
                    <a:cubicBezTo>
                      <a:pt x="387" y="130"/>
                      <a:pt x="381" y="134"/>
                      <a:pt x="378" y="148"/>
                    </a:cubicBezTo>
                    <a:cubicBezTo>
                      <a:pt x="369" y="191"/>
                      <a:pt x="401" y="181"/>
                      <a:pt x="401" y="181"/>
                    </a:cubicBezTo>
                    <a:cubicBezTo>
                      <a:pt x="452" y="195"/>
                      <a:pt x="528" y="188"/>
                      <a:pt x="528" y="188"/>
                    </a:cubicBezTo>
                    <a:cubicBezTo>
                      <a:pt x="543" y="192"/>
                      <a:pt x="552" y="189"/>
                      <a:pt x="558" y="181"/>
                    </a:cubicBezTo>
                    <a:lnTo>
                      <a:pt x="558" y="103"/>
                    </a:lnTo>
                    <a:cubicBezTo>
                      <a:pt x="556" y="93"/>
                      <a:pt x="555" y="84"/>
                      <a:pt x="554" y="76"/>
                    </a:cubicBezTo>
                    <a:close/>
                    <a:moveTo>
                      <a:pt x="231" y="77"/>
                    </a:moveTo>
                    <a:cubicBezTo>
                      <a:pt x="233" y="65"/>
                      <a:pt x="249" y="69"/>
                      <a:pt x="249" y="69"/>
                    </a:cubicBezTo>
                    <a:cubicBezTo>
                      <a:pt x="249" y="69"/>
                      <a:pt x="278" y="79"/>
                      <a:pt x="290" y="78"/>
                    </a:cubicBezTo>
                    <a:cubicBezTo>
                      <a:pt x="301" y="76"/>
                      <a:pt x="318" y="93"/>
                      <a:pt x="293" y="93"/>
                    </a:cubicBezTo>
                    <a:cubicBezTo>
                      <a:pt x="267" y="93"/>
                      <a:pt x="228" y="104"/>
                      <a:pt x="231" y="77"/>
                    </a:cubicBezTo>
                    <a:close/>
                    <a:moveTo>
                      <a:pt x="171" y="195"/>
                    </a:moveTo>
                    <a:cubicBezTo>
                      <a:pt x="153" y="195"/>
                      <a:pt x="46" y="237"/>
                      <a:pt x="45" y="128"/>
                    </a:cubicBezTo>
                    <a:cubicBezTo>
                      <a:pt x="45" y="104"/>
                      <a:pt x="39" y="83"/>
                      <a:pt x="69" y="98"/>
                    </a:cubicBezTo>
                    <a:cubicBezTo>
                      <a:pt x="99" y="112"/>
                      <a:pt x="72" y="111"/>
                      <a:pt x="137" y="108"/>
                    </a:cubicBezTo>
                    <a:cubicBezTo>
                      <a:pt x="137" y="108"/>
                      <a:pt x="184" y="110"/>
                      <a:pt x="191" y="106"/>
                    </a:cubicBezTo>
                    <a:cubicBezTo>
                      <a:pt x="199" y="101"/>
                      <a:pt x="192" y="91"/>
                      <a:pt x="207" y="91"/>
                    </a:cubicBezTo>
                    <a:cubicBezTo>
                      <a:pt x="222" y="90"/>
                      <a:pt x="220" y="105"/>
                      <a:pt x="220" y="105"/>
                    </a:cubicBezTo>
                    <a:cubicBezTo>
                      <a:pt x="220" y="105"/>
                      <a:pt x="207" y="124"/>
                      <a:pt x="305" y="111"/>
                    </a:cubicBezTo>
                    <a:cubicBezTo>
                      <a:pt x="317" y="109"/>
                      <a:pt x="327" y="121"/>
                      <a:pt x="302" y="121"/>
                    </a:cubicBezTo>
                    <a:cubicBezTo>
                      <a:pt x="290" y="122"/>
                      <a:pt x="272" y="128"/>
                      <a:pt x="278" y="143"/>
                    </a:cubicBezTo>
                    <a:cubicBezTo>
                      <a:pt x="284" y="158"/>
                      <a:pt x="276" y="256"/>
                      <a:pt x="276" y="256"/>
                    </a:cubicBezTo>
                    <a:cubicBezTo>
                      <a:pt x="276" y="256"/>
                      <a:pt x="271" y="274"/>
                      <a:pt x="262" y="245"/>
                    </a:cubicBezTo>
                    <a:cubicBezTo>
                      <a:pt x="259" y="235"/>
                      <a:pt x="262" y="144"/>
                      <a:pt x="260" y="137"/>
                    </a:cubicBezTo>
                    <a:cubicBezTo>
                      <a:pt x="259" y="129"/>
                      <a:pt x="217" y="122"/>
                      <a:pt x="215" y="154"/>
                    </a:cubicBezTo>
                    <a:cubicBezTo>
                      <a:pt x="214" y="185"/>
                      <a:pt x="205" y="195"/>
                      <a:pt x="171" y="195"/>
                    </a:cubicBezTo>
                    <a:close/>
                    <a:moveTo>
                      <a:pt x="237" y="231"/>
                    </a:moveTo>
                    <a:cubicBezTo>
                      <a:pt x="230" y="240"/>
                      <a:pt x="219" y="247"/>
                      <a:pt x="223" y="225"/>
                    </a:cubicBezTo>
                    <a:cubicBezTo>
                      <a:pt x="228" y="202"/>
                      <a:pt x="232" y="170"/>
                      <a:pt x="232" y="155"/>
                    </a:cubicBezTo>
                    <a:cubicBezTo>
                      <a:pt x="232" y="155"/>
                      <a:pt x="244" y="135"/>
                      <a:pt x="247" y="158"/>
                    </a:cubicBezTo>
                    <a:cubicBezTo>
                      <a:pt x="250" y="181"/>
                      <a:pt x="244" y="221"/>
                      <a:pt x="237" y="231"/>
                    </a:cubicBezTo>
                    <a:close/>
                    <a:moveTo>
                      <a:pt x="326" y="292"/>
                    </a:moveTo>
                    <a:cubicBezTo>
                      <a:pt x="327" y="320"/>
                      <a:pt x="355" y="400"/>
                      <a:pt x="286" y="399"/>
                    </a:cubicBezTo>
                    <a:cubicBezTo>
                      <a:pt x="217" y="398"/>
                      <a:pt x="214" y="409"/>
                      <a:pt x="215" y="321"/>
                    </a:cubicBezTo>
                    <a:cubicBezTo>
                      <a:pt x="216" y="236"/>
                      <a:pt x="225" y="253"/>
                      <a:pt x="230" y="264"/>
                    </a:cubicBezTo>
                    <a:cubicBezTo>
                      <a:pt x="230" y="264"/>
                      <a:pt x="253" y="318"/>
                      <a:pt x="309" y="277"/>
                    </a:cubicBezTo>
                    <a:cubicBezTo>
                      <a:pt x="319" y="269"/>
                      <a:pt x="324" y="263"/>
                      <a:pt x="326" y="292"/>
                    </a:cubicBezTo>
                    <a:close/>
                    <a:moveTo>
                      <a:pt x="318" y="133"/>
                    </a:moveTo>
                    <a:cubicBezTo>
                      <a:pt x="338" y="148"/>
                      <a:pt x="316" y="165"/>
                      <a:pt x="316" y="165"/>
                    </a:cubicBezTo>
                    <a:cubicBezTo>
                      <a:pt x="316" y="165"/>
                      <a:pt x="302" y="189"/>
                      <a:pt x="313" y="213"/>
                    </a:cubicBezTo>
                    <a:cubicBezTo>
                      <a:pt x="324" y="237"/>
                      <a:pt x="324" y="265"/>
                      <a:pt x="301" y="239"/>
                    </a:cubicBezTo>
                    <a:cubicBezTo>
                      <a:pt x="279" y="214"/>
                      <a:pt x="293" y="156"/>
                      <a:pt x="299" y="144"/>
                    </a:cubicBezTo>
                    <a:cubicBezTo>
                      <a:pt x="299" y="144"/>
                      <a:pt x="299" y="118"/>
                      <a:pt x="318" y="133"/>
                    </a:cubicBezTo>
                    <a:close/>
                    <a:moveTo>
                      <a:pt x="507" y="179"/>
                    </a:moveTo>
                    <a:cubicBezTo>
                      <a:pt x="498" y="185"/>
                      <a:pt x="507" y="179"/>
                      <a:pt x="465" y="177"/>
                    </a:cubicBezTo>
                    <a:cubicBezTo>
                      <a:pt x="423" y="176"/>
                      <a:pt x="461" y="162"/>
                      <a:pt x="461" y="162"/>
                    </a:cubicBezTo>
                    <a:cubicBezTo>
                      <a:pt x="565" y="166"/>
                      <a:pt x="516" y="173"/>
                      <a:pt x="507" y="17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3" name="Freeform 237"/>
              <p:cNvSpPr>
                <a:spLocks/>
              </p:cNvSpPr>
              <p:nvPr/>
            </p:nvSpPr>
            <p:spPr bwMode="auto">
              <a:xfrm>
                <a:off x="3621" y="1286"/>
                <a:ext cx="237" cy="283"/>
              </a:xfrm>
              <a:custGeom>
                <a:avLst/>
                <a:gdLst>
                  <a:gd name="T0" fmla="*/ 130648 w 47"/>
                  <a:gd name="T1" fmla="*/ 49570 h 56"/>
                  <a:gd name="T2" fmla="*/ 87952 w 47"/>
                  <a:gd name="T3" fmla="*/ 184567 h 56"/>
                  <a:gd name="T4" fmla="*/ 130648 w 47"/>
                  <a:gd name="T5" fmla="*/ 49570 h 5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7" h="56">
                    <a:moveTo>
                      <a:pt x="40" y="15"/>
                    </a:moveTo>
                    <a:cubicBezTo>
                      <a:pt x="37" y="0"/>
                      <a:pt x="0" y="23"/>
                      <a:pt x="27" y="56"/>
                    </a:cubicBezTo>
                    <a:cubicBezTo>
                      <a:pt x="27" y="56"/>
                      <a:pt x="47" y="49"/>
                      <a:pt x="40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4" name="Freeform 238"/>
              <p:cNvSpPr>
                <a:spLocks/>
              </p:cNvSpPr>
              <p:nvPr/>
            </p:nvSpPr>
            <p:spPr bwMode="auto">
              <a:xfrm>
                <a:off x="3402" y="1403"/>
                <a:ext cx="209" cy="379"/>
              </a:xfrm>
              <a:custGeom>
                <a:avLst/>
                <a:gdLst>
                  <a:gd name="T0" fmla="*/ 65432 w 41"/>
                  <a:gd name="T1" fmla="*/ 88661 h 75"/>
                  <a:gd name="T2" fmla="*/ 41188 w 41"/>
                  <a:gd name="T3" fmla="*/ 227627 h 75"/>
                  <a:gd name="T4" fmla="*/ 137746 w 41"/>
                  <a:gd name="T5" fmla="*/ 148007 h 75"/>
                  <a:gd name="T6" fmla="*/ 127561 w 41"/>
                  <a:gd name="T7" fmla="*/ 78857 h 75"/>
                  <a:gd name="T8" fmla="*/ 65432 w 41"/>
                  <a:gd name="T9" fmla="*/ 88661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" h="75">
                    <a:moveTo>
                      <a:pt x="19" y="27"/>
                    </a:moveTo>
                    <a:cubicBezTo>
                      <a:pt x="0" y="54"/>
                      <a:pt x="6" y="63"/>
                      <a:pt x="12" y="69"/>
                    </a:cubicBezTo>
                    <a:cubicBezTo>
                      <a:pt x="18" y="75"/>
                      <a:pt x="30" y="74"/>
                      <a:pt x="40" y="45"/>
                    </a:cubicBezTo>
                    <a:cubicBezTo>
                      <a:pt x="40" y="45"/>
                      <a:pt x="32" y="31"/>
                      <a:pt x="37" y="24"/>
                    </a:cubicBezTo>
                    <a:cubicBezTo>
                      <a:pt x="41" y="16"/>
                      <a:pt x="38" y="0"/>
                      <a:pt x="19" y="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5" name="Freeform 239"/>
              <p:cNvSpPr>
                <a:spLocks/>
              </p:cNvSpPr>
              <p:nvPr/>
            </p:nvSpPr>
            <p:spPr bwMode="auto">
              <a:xfrm>
                <a:off x="3273" y="645"/>
                <a:ext cx="683" cy="319"/>
              </a:xfrm>
              <a:custGeom>
                <a:avLst/>
                <a:gdLst>
                  <a:gd name="T0" fmla="*/ 371527 w 135"/>
                  <a:gd name="T1" fmla="*/ 13099 h 63"/>
                  <a:gd name="T2" fmla="*/ 79243 w 135"/>
                  <a:gd name="T3" fmla="*/ 13099 h 63"/>
                  <a:gd name="T4" fmla="*/ 6602 w 135"/>
                  <a:gd name="T5" fmla="*/ 83482 h 63"/>
                  <a:gd name="T6" fmla="*/ 199163 w 135"/>
                  <a:gd name="T7" fmla="*/ 193319 h 63"/>
                  <a:gd name="T8" fmla="*/ 318440 w 135"/>
                  <a:gd name="T9" fmla="*/ 179420 h 63"/>
                  <a:gd name="T10" fmla="*/ 374755 w 135"/>
                  <a:gd name="T11" fmla="*/ 176164 h 63"/>
                  <a:gd name="T12" fmla="*/ 371527 w 135"/>
                  <a:gd name="T13" fmla="*/ 13099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5" h="63">
                    <a:moveTo>
                      <a:pt x="112" y="4"/>
                    </a:moveTo>
                    <a:cubicBezTo>
                      <a:pt x="105" y="9"/>
                      <a:pt x="24" y="4"/>
                      <a:pt x="24" y="4"/>
                    </a:cubicBezTo>
                    <a:cubicBezTo>
                      <a:pt x="15" y="4"/>
                      <a:pt x="3" y="1"/>
                      <a:pt x="2" y="25"/>
                    </a:cubicBezTo>
                    <a:cubicBezTo>
                      <a:pt x="0" y="63"/>
                      <a:pt x="48" y="58"/>
                      <a:pt x="60" y="58"/>
                    </a:cubicBezTo>
                    <a:cubicBezTo>
                      <a:pt x="72" y="58"/>
                      <a:pt x="84" y="48"/>
                      <a:pt x="96" y="54"/>
                    </a:cubicBezTo>
                    <a:cubicBezTo>
                      <a:pt x="96" y="54"/>
                      <a:pt x="107" y="63"/>
                      <a:pt x="113" y="53"/>
                    </a:cubicBezTo>
                    <a:cubicBezTo>
                      <a:pt x="135" y="13"/>
                      <a:pt x="120" y="0"/>
                      <a:pt x="112" y="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6" name="Freeform 240"/>
              <p:cNvSpPr>
                <a:spLocks/>
              </p:cNvSpPr>
              <p:nvPr/>
            </p:nvSpPr>
            <p:spPr bwMode="auto">
              <a:xfrm>
                <a:off x="4046" y="1544"/>
                <a:ext cx="490" cy="517"/>
              </a:xfrm>
              <a:custGeom>
                <a:avLst/>
                <a:gdLst>
                  <a:gd name="T0" fmla="*/ 220040 w 97"/>
                  <a:gd name="T1" fmla="*/ 16544 h 102"/>
                  <a:gd name="T2" fmla="*/ 102223 w 97"/>
                  <a:gd name="T3" fmla="*/ 16544 h 102"/>
                  <a:gd name="T4" fmla="*/ 39705 w 97"/>
                  <a:gd name="T5" fmla="*/ 190783 h 102"/>
                  <a:gd name="T6" fmla="*/ 259877 w 97"/>
                  <a:gd name="T7" fmla="*/ 207302 h 102"/>
                  <a:gd name="T8" fmla="*/ 220040 w 97"/>
                  <a:gd name="T9" fmla="*/ 16544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7" h="102">
                    <a:moveTo>
                      <a:pt x="67" y="5"/>
                    </a:moveTo>
                    <a:cubicBezTo>
                      <a:pt x="55" y="10"/>
                      <a:pt x="31" y="5"/>
                      <a:pt x="31" y="5"/>
                    </a:cubicBezTo>
                    <a:cubicBezTo>
                      <a:pt x="0" y="6"/>
                      <a:pt x="16" y="39"/>
                      <a:pt x="12" y="57"/>
                    </a:cubicBezTo>
                    <a:cubicBezTo>
                      <a:pt x="8" y="76"/>
                      <a:pt x="63" y="102"/>
                      <a:pt x="79" y="62"/>
                    </a:cubicBezTo>
                    <a:cubicBezTo>
                      <a:pt x="97" y="20"/>
                      <a:pt x="79" y="0"/>
                      <a:pt x="67" y="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7" name="Freeform 241"/>
              <p:cNvSpPr>
                <a:spLocks/>
              </p:cNvSpPr>
              <p:nvPr/>
            </p:nvSpPr>
            <p:spPr bwMode="auto">
              <a:xfrm>
                <a:off x="5173" y="1024"/>
                <a:ext cx="500" cy="96"/>
              </a:xfrm>
              <a:custGeom>
                <a:avLst/>
                <a:gdLst>
                  <a:gd name="T0" fmla="*/ 49460 w 99"/>
                  <a:gd name="T1" fmla="*/ 0 h 19"/>
                  <a:gd name="T2" fmla="*/ 131414 w 99"/>
                  <a:gd name="T3" fmla="*/ 49526 h 19"/>
                  <a:gd name="T4" fmla="*/ 49460 w 99"/>
                  <a:gd name="T5" fmla="*/ 0 h 1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9" h="19">
                    <a:moveTo>
                      <a:pt x="15" y="0"/>
                    </a:moveTo>
                    <a:cubicBezTo>
                      <a:pt x="0" y="0"/>
                      <a:pt x="19" y="19"/>
                      <a:pt x="40" y="15"/>
                    </a:cubicBezTo>
                    <a:cubicBezTo>
                      <a:pt x="99" y="1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8" name="Freeform 242"/>
              <p:cNvSpPr>
                <a:spLocks/>
              </p:cNvSpPr>
              <p:nvPr/>
            </p:nvSpPr>
            <p:spPr bwMode="auto">
              <a:xfrm>
                <a:off x="5339" y="1003"/>
                <a:ext cx="385" cy="237"/>
              </a:xfrm>
              <a:custGeom>
                <a:avLst/>
                <a:gdLst>
                  <a:gd name="T0" fmla="*/ 69802 w 76"/>
                  <a:gd name="T1" fmla="*/ 120905 h 47"/>
                  <a:gd name="T2" fmla="*/ 233730 w 76"/>
                  <a:gd name="T3" fmla="*/ 55634 h 47"/>
                  <a:gd name="T4" fmla="*/ 160028 w 76"/>
                  <a:gd name="T5" fmla="*/ 9737 h 47"/>
                  <a:gd name="T6" fmla="*/ 63181 w 76"/>
                  <a:gd name="T7" fmla="*/ 104124 h 47"/>
                  <a:gd name="T8" fmla="*/ 69802 w 76"/>
                  <a:gd name="T9" fmla="*/ 120905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6" h="47">
                    <a:moveTo>
                      <a:pt x="21" y="37"/>
                    </a:moveTo>
                    <a:cubicBezTo>
                      <a:pt x="21" y="37"/>
                      <a:pt x="50" y="47"/>
                      <a:pt x="70" y="17"/>
                    </a:cubicBezTo>
                    <a:cubicBezTo>
                      <a:pt x="76" y="7"/>
                      <a:pt x="65" y="0"/>
                      <a:pt x="48" y="3"/>
                    </a:cubicBezTo>
                    <a:cubicBezTo>
                      <a:pt x="39" y="5"/>
                      <a:pt x="39" y="32"/>
                      <a:pt x="19" y="32"/>
                    </a:cubicBezTo>
                    <a:cubicBezTo>
                      <a:pt x="0" y="32"/>
                      <a:pt x="21" y="37"/>
                      <a:pt x="21" y="3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9" name="Freeform 243"/>
              <p:cNvSpPr>
                <a:spLocks/>
              </p:cNvSpPr>
              <p:nvPr/>
            </p:nvSpPr>
            <p:spPr bwMode="auto">
              <a:xfrm>
                <a:off x="5325" y="1201"/>
                <a:ext cx="415" cy="187"/>
              </a:xfrm>
              <a:custGeom>
                <a:avLst/>
                <a:gdLst>
                  <a:gd name="T0" fmla="*/ 238767 w 82"/>
                  <a:gd name="T1" fmla="*/ 19620 h 37"/>
                  <a:gd name="T2" fmla="*/ 79326 w 82"/>
                  <a:gd name="T3" fmla="*/ 56171 h 37"/>
                  <a:gd name="T4" fmla="*/ 56400 w 82"/>
                  <a:gd name="T5" fmla="*/ 85469 h 37"/>
                  <a:gd name="T6" fmla="*/ 252522 w 82"/>
                  <a:gd name="T7" fmla="*/ 75659 h 37"/>
                  <a:gd name="T8" fmla="*/ 272220 w 82"/>
                  <a:gd name="T9" fmla="*/ 65849 h 37"/>
                  <a:gd name="T10" fmla="*/ 272220 w 82"/>
                  <a:gd name="T11" fmla="*/ 0 h 37"/>
                  <a:gd name="T12" fmla="*/ 238767 w 82"/>
                  <a:gd name="T13" fmla="*/ 19620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2" h="37">
                    <a:moveTo>
                      <a:pt x="72" y="6"/>
                    </a:moveTo>
                    <a:cubicBezTo>
                      <a:pt x="57" y="23"/>
                      <a:pt x="24" y="17"/>
                      <a:pt x="24" y="17"/>
                    </a:cubicBezTo>
                    <a:cubicBezTo>
                      <a:pt x="24" y="17"/>
                      <a:pt x="0" y="16"/>
                      <a:pt x="17" y="26"/>
                    </a:cubicBezTo>
                    <a:cubicBezTo>
                      <a:pt x="33" y="37"/>
                      <a:pt x="53" y="32"/>
                      <a:pt x="76" y="23"/>
                    </a:cubicBezTo>
                    <a:cubicBezTo>
                      <a:pt x="78" y="22"/>
                      <a:pt x="80" y="21"/>
                      <a:pt x="82" y="20"/>
                    </a:cubicBezTo>
                    <a:lnTo>
                      <a:pt x="82" y="0"/>
                    </a:lnTo>
                    <a:cubicBezTo>
                      <a:pt x="79" y="1"/>
                      <a:pt x="75" y="2"/>
                      <a:pt x="72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0" name="Freeform 244"/>
              <p:cNvSpPr>
                <a:spLocks/>
              </p:cNvSpPr>
              <p:nvPr/>
            </p:nvSpPr>
            <p:spPr bwMode="auto">
              <a:xfrm>
                <a:off x="5001" y="1378"/>
                <a:ext cx="699" cy="167"/>
              </a:xfrm>
              <a:custGeom>
                <a:avLst/>
                <a:gdLst>
                  <a:gd name="T0" fmla="*/ 69784 w 138"/>
                  <a:gd name="T1" fmla="*/ 3254 h 33"/>
                  <a:gd name="T2" fmla="*/ 27043 w 138"/>
                  <a:gd name="T3" fmla="*/ 46532 h 33"/>
                  <a:gd name="T4" fmla="*/ 190245 w 138"/>
                  <a:gd name="T5" fmla="*/ 72832 h 33"/>
                  <a:gd name="T6" fmla="*/ 390386 w 138"/>
                  <a:gd name="T7" fmla="*/ 76086 h 33"/>
                  <a:gd name="T8" fmla="*/ 379871 w 138"/>
                  <a:gd name="T9" fmla="*/ 26173 h 33"/>
                  <a:gd name="T10" fmla="*/ 273162 w 138"/>
                  <a:gd name="T11" fmla="*/ 9858 h 33"/>
                  <a:gd name="T12" fmla="*/ 69784 w 138"/>
                  <a:gd name="T13" fmla="*/ 3254 h 3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8" h="33">
                    <a:moveTo>
                      <a:pt x="21" y="1"/>
                    </a:moveTo>
                    <a:cubicBezTo>
                      <a:pt x="21" y="1"/>
                      <a:pt x="0" y="8"/>
                      <a:pt x="8" y="14"/>
                    </a:cubicBezTo>
                    <a:cubicBezTo>
                      <a:pt x="15" y="20"/>
                      <a:pt x="48" y="22"/>
                      <a:pt x="57" y="22"/>
                    </a:cubicBezTo>
                    <a:cubicBezTo>
                      <a:pt x="66" y="22"/>
                      <a:pt x="96" y="33"/>
                      <a:pt x="117" y="23"/>
                    </a:cubicBezTo>
                    <a:cubicBezTo>
                      <a:pt x="138" y="12"/>
                      <a:pt x="123" y="9"/>
                      <a:pt x="114" y="8"/>
                    </a:cubicBezTo>
                    <a:cubicBezTo>
                      <a:pt x="105" y="6"/>
                      <a:pt x="102" y="0"/>
                      <a:pt x="82" y="3"/>
                    </a:cubicBezTo>
                    <a:cubicBezTo>
                      <a:pt x="37" y="11"/>
                      <a:pt x="21" y="1"/>
                      <a:pt x="2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1" name="Freeform 245"/>
              <p:cNvSpPr>
                <a:spLocks/>
              </p:cNvSpPr>
              <p:nvPr/>
            </p:nvSpPr>
            <p:spPr bwMode="auto">
              <a:xfrm>
                <a:off x="5078" y="1540"/>
                <a:ext cx="565" cy="146"/>
              </a:xfrm>
              <a:custGeom>
                <a:avLst/>
                <a:gdLst>
                  <a:gd name="T0" fmla="*/ 319911 w 112"/>
                  <a:gd name="T1" fmla="*/ 61642 h 29"/>
                  <a:gd name="T2" fmla="*/ 336735 w 112"/>
                  <a:gd name="T3" fmla="*/ 12878 h 29"/>
                  <a:gd name="T4" fmla="*/ 241608 w 112"/>
                  <a:gd name="T5" fmla="*/ 32165 h 29"/>
                  <a:gd name="T6" fmla="*/ 117853 w 112"/>
                  <a:gd name="T7" fmla="*/ 19262 h 29"/>
                  <a:gd name="T8" fmla="*/ 6412 w 112"/>
                  <a:gd name="T9" fmla="*/ 12878 h 29"/>
                  <a:gd name="T10" fmla="*/ 319911 w 112"/>
                  <a:gd name="T11" fmla="*/ 61642 h 2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2" h="29">
                    <a:moveTo>
                      <a:pt x="98" y="19"/>
                    </a:moveTo>
                    <a:cubicBezTo>
                      <a:pt x="112" y="13"/>
                      <a:pt x="111" y="0"/>
                      <a:pt x="103" y="4"/>
                    </a:cubicBezTo>
                    <a:cubicBezTo>
                      <a:pt x="96" y="9"/>
                      <a:pt x="83" y="10"/>
                      <a:pt x="74" y="10"/>
                    </a:cubicBezTo>
                    <a:cubicBezTo>
                      <a:pt x="65" y="11"/>
                      <a:pt x="45" y="3"/>
                      <a:pt x="36" y="6"/>
                    </a:cubicBezTo>
                    <a:cubicBezTo>
                      <a:pt x="27" y="9"/>
                      <a:pt x="2" y="4"/>
                      <a:pt x="2" y="4"/>
                    </a:cubicBezTo>
                    <a:cubicBezTo>
                      <a:pt x="0" y="29"/>
                      <a:pt x="83" y="25"/>
                      <a:pt x="98" y="1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2" name="Freeform 246"/>
              <p:cNvSpPr>
                <a:spLocks/>
              </p:cNvSpPr>
              <p:nvPr/>
            </p:nvSpPr>
            <p:spPr bwMode="auto">
              <a:xfrm>
                <a:off x="5041" y="1657"/>
                <a:ext cx="581" cy="479"/>
              </a:xfrm>
              <a:custGeom>
                <a:avLst/>
                <a:gdLst>
                  <a:gd name="T0" fmla="*/ 9801 w 115"/>
                  <a:gd name="T1" fmla="*/ 172546 h 95"/>
                  <a:gd name="T2" fmla="*/ 85382 w 115"/>
                  <a:gd name="T3" fmla="*/ 175748 h 95"/>
                  <a:gd name="T4" fmla="*/ 164812 w 115"/>
                  <a:gd name="T5" fmla="*/ 250719 h 95"/>
                  <a:gd name="T6" fmla="*/ 194216 w 115"/>
                  <a:gd name="T7" fmla="*/ 274059 h 95"/>
                  <a:gd name="T8" fmla="*/ 266426 w 115"/>
                  <a:gd name="T9" fmla="*/ 169339 h 95"/>
                  <a:gd name="T10" fmla="*/ 365459 w 115"/>
                  <a:gd name="T11" fmla="*/ 169339 h 95"/>
                  <a:gd name="T12" fmla="*/ 259965 w 115"/>
                  <a:gd name="T13" fmla="*/ 87939 h 95"/>
                  <a:gd name="T14" fmla="*/ 121853 w 115"/>
                  <a:gd name="T15" fmla="*/ 52297 h 95"/>
                  <a:gd name="T16" fmla="*/ 39715 w 115"/>
                  <a:gd name="T17" fmla="*/ 133828 h 95"/>
                  <a:gd name="T18" fmla="*/ 9801 w 115"/>
                  <a:gd name="T19" fmla="*/ 172546 h 9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5" h="95">
                    <a:moveTo>
                      <a:pt x="3" y="53"/>
                    </a:moveTo>
                    <a:cubicBezTo>
                      <a:pt x="5" y="60"/>
                      <a:pt x="14" y="68"/>
                      <a:pt x="26" y="54"/>
                    </a:cubicBezTo>
                    <a:cubicBezTo>
                      <a:pt x="48" y="29"/>
                      <a:pt x="48" y="72"/>
                      <a:pt x="50" y="77"/>
                    </a:cubicBezTo>
                    <a:cubicBezTo>
                      <a:pt x="51" y="81"/>
                      <a:pt x="54" y="95"/>
                      <a:pt x="59" y="84"/>
                    </a:cubicBezTo>
                    <a:cubicBezTo>
                      <a:pt x="63" y="74"/>
                      <a:pt x="70" y="39"/>
                      <a:pt x="81" y="52"/>
                    </a:cubicBezTo>
                    <a:cubicBezTo>
                      <a:pt x="100" y="76"/>
                      <a:pt x="115" y="54"/>
                      <a:pt x="111" y="52"/>
                    </a:cubicBezTo>
                    <a:cubicBezTo>
                      <a:pt x="106" y="51"/>
                      <a:pt x="79" y="37"/>
                      <a:pt x="79" y="27"/>
                    </a:cubicBezTo>
                    <a:cubicBezTo>
                      <a:pt x="79" y="16"/>
                      <a:pt x="42" y="0"/>
                      <a:pt x="37" y="16"/>
                    </a:cubicBezTo>
                    <a:cubicBezTo>
                      <a:pt x="33" y="33"/>
                      <a:pt x="12" y="41"/>
                      <a:pt x="12" y="41"/>
                    </a:cubicBezTo>
                    <a:cubicBezTo>
                      <a:pt x="0" y="44"/>
                      <a:pt x="2" y="45"/>
                      <a:pt x="3" y="5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3" name="Freeform 247"/>
              <p:cNvSpPr>
                <a:spLocks/>
              </p:cNvSpPr>
              <p:nvPr/>
            </p:nvSpPr>
            <p:spPr bwMode="auto">
              <a:xfrm>
                <a:off x="5420" y="1463"/>
                <a:ext cx="330" cy="854"/>
              </a:xfrm>
              <a:custGeom>
                <a:avLst/>
                <a:gdLst>
                  <a:gd name="T0" fmla="*/ 172077 w 65"/>
                  <a:gd name="T1" fmla="*/ 131738 h 169"/>
                  <a:gd name="T2" fmla="*/ 74463 w 65"/>
                  <a:gd name="T3" fmla="*/ 161689 h 169"/>
                  <a:gd name="T4" fmla="*/ 74463 w 65"/>
                  <a:gd name="T5" fmla="*/ 194323 h 169"/>
                  <a:gd name="T6" fmla="*/ 168803 w 65"/>
                  <a:gd name="T7" fmla="*/ 296646 h 169"/>
                  <a:gd name="T8" fmla="*/ 114906 w 65"/>
                  <a:gd name="T9" fmla="*/ 388651 h 169"/>
                  <a:gd name="T10" fmla="*/ 0 w 65"/>
                  <a:gd name="T11" fmla="*/ 487750 h 169"/>
                  <a:gd name="T12" fmla="*/ 57197 w 65"/>
                  <a:gd name="T13" fmla="*/ 510606 h 169"/>
                  <a:gd name="T14" fmla="*/ 158725 w 65"/>
                  <a:gd name="T15" fmla="*/ 547121 h 169"/>
                  <a:gd name="T16" fmla="*/ 212647 w 65"/>
                  <a:gd name="T17" fmla="*/ 534073 h 169"/>
                  <a:gd name="T18" fmla="*/ 219191 w 65"/>
                  <a:gd name="T19" fmla="*/ 0 h 169"/>
                  <a:gd name="T20" fmla="*/ 172077 w 65"/>
                  <a:gd name="T21" fmla="*/ 131738 h 16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5" h="169">
                    <a:moveTo>
                      <a:pt x="51" y="40"/>
                    </a:moveTo>
                    <a:cubicBezTo>
                      <a:pt x="44" y="46"/>
                      <a:pt x="30" y="49"/>
                      <a:pt x="22" y="49"/>
                    </a:cubicBezTo>
                    <a:cubicBezTo>
                      <a:pt x="13" y="48"/>
                      <a:pt x="14" y="56"/>
                      <a:pt x="22" y="59"/>
                    </a:cubicBezTo>
                    <a:cubicBezTo>
                      <a:pt x="30" y="62"/>
                      <a:pt x="49" y="75"/>
                      <a:pt x="50" y="90"/>
                    </a:cubicBezTo>
                    <a:cubicBezTo>
                      <a:pt x="50" y="104"/>
                      <a:pt x="51" y="115"/>
                      <a:pt x="34" y="118"/>
                    </a:cubicBezTo>
                    <a:cubicBezTo>
                      <a:pt x="18" y="122"/>
                      <a:pt x="3" y="124"/>
                      <a:pt x="0" y="148"/>
                    </a:cubicBezTo>
                    <a:cubicBezTo>
                      <a:pt x="0" y="148"/>
                      <a:pt x="10" y="154"/>
                      <a:pt x="17" y="155"/>
                    </a:cubicBezTo>
                    <a:cubicBezTo>
                      <a:pt x="23" y="155"/>
                      <a:pt x="42" y="163"/>
                      <a:pt x="47" y="166"/>
                    </a:cubicBezTo>
                    <a:cubicBezTo>
                      <a:pt x="51" y="169"/>
                      <a:pt x="58" y="167"/>
                      <a:pt x="63" y="162"/>
                    </a:cubicBezTo>
                    <a:lnTo>
                      <a:pt x="65" y="0"/>
                    </a:lnTo>
                    <a:cubicBezTo>
                      <a:pt x="64" y="8"/>
                      <a:pt x="58" y="36"/>
                      <a:pt x="51" y="4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34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06400" y="0"/>
            <a:ext cx="1138766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5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406400" y="1219200"/>
            <a:ext cx="113792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39866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" y="6286500"/>
            <a:ext cx="4095751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/>
            </a:lvl1pPr>
          </a:lstStyle>
          <a:p>
            <a:pPr>
              <a:defRPr/>
            </a:pPr>
            <a:r>
              <a:rPr lang="en-US" altLang="zh-CN"/>
              <a:t>ComputerArchitecture_jxh_Memory1</a:t>
            </a:r>
          </a:p>
        </p:txBody>
      </p:sp>
      <p:sp>
        <p:nvSpPr>
          <p:cNvPr id="239867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1367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9868" name="Rectangle 252"/>
          <p:cNvSpPr>
            <a:spLocks noChangeArrowheads="1"/>
          </p:cNvSpPr>
          <p:nvPr/>
        </p:nvSpPr>
        <p:spPr bwMode="auto">
          <a:xfrm>
            <a:off x="9347200" y="64008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zh-CN" sz="1400"/>
              <a:t>1.</a:t>
            </a:r>
            <a:fld id="{84E44A1E-F803-4ED8-A8D5-2BCFE1885A26}" type="slidenum">
              <a:rPr lang="en-US" altLang="zh-CN" sz="1400" smtClean="0"/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CN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91" r:id="rId1"/>
    <p:sldLayoutId id="2147486092" r:id="rId2"/>
    <p:sldLayoutId id="2147486093" r:id="rId3"/>
    <p:sldLayoutId id="2147486094" r:id="rId4"/>
    <p:sldLayoutId id="2147486095" r:id="rId5"/>
    <p:sldLayoutId id="2147486096" r:id="rId6"/>
    <p:sldLayoutId id="2147486097" r:id="rId7"/>
    <p:sldLayoutId id="2147486098" r:id="rId8"/>
    <p:sldLayoutId id="2147486099" r:id="rId9"/>
    <p:sldLayoutId id="2147486100" r:id="rId10"/>
    <p:sldLayoutId id="2147486101" r:id="rId11"/>
  </p:sldLayoutIdLst>
  <p:transition spd="slow">
    <p:pull dir="ru"/>
  </p:transition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q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755651" y="0"/>
            <a:ext cx="10521949" cy="6821488"/>
            <a:chOff x="349" y="23"/>
            <a:chExt cx="4971" cy="4297"/>
          </a:xfrm>
        </p:grpSpPr>
        <p:sp>
          <p:nvSpPr>
            <p:cNvPr id="2156" name="Rectangle 3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157" name="Freeform 4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8" name="Freeform 5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9" name="Freeform 6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0" name="Freeform 7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1" name="Freeform 8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2" name="Freeform 9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3" name="Freeform 10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4" name="Freeform 11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5" name="Freeform 12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6" name="Freeform 13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7" name="Rectangle 14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168" name="Rectangle 15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169" name="Freeform 16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0" name="Freeform 17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1" name="Freeform 18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2" name="Freeform 19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3" name="Freeform 20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4" name="Freeform 21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5" name="Freeform 22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6" name="Freeform 23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7" name="Freeform 24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8" name="Freeform 25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9" name="Rectangle 26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180" name="Rectangle 27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181" name="Freeform 28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2" name="Freeform 29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3" name="Freeform 30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4" name="Freeform 31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5" name="Freeform 32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6" name="Freeform 33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7" name="Freeform 34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8" name="Freeform 35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9" name="Freeform 36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0" name="Freeform 37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1" name="Rectangle 38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192" name="Rectangle 39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193" name="Freeform 40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4" name="Freeform 41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5" name="Freeform 42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6" name="Freeform 43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7" name="Freeform 44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8" name="Freeform 45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9" name="Freeform 46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0" name="Freeform 47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1" name="Freeform 48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2" name="Freeform 49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3" name="Rectangle 50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204" name="Rectangle 51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205" name="Freeform 52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6" name="Freeform 53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7" name="Freeform 54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8" name="Freeform 55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9" name="Freeform 56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0" name="Freeform 57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5934 w 4"/>
                <a:gd name="T5" fmla="*/ 66591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5934 w 4"/>
                <a:gd name="T15" fmla="*/ 200311 h 60"/>
                <a:gd name="T16" fmla="*/ 15934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1" name="Freeform 58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2" name="Freeform 59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3" name="Freeform 60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4" name="Freeform 61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5934 w 4"/>
                <a:gd name="T5" fmla="*/ 65695 h 60"/>
                <a:gd name="T6" fmla="*/ 15934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5934 w 4"/>
                <a:gd name="T15" fmla="*/ 197056 h 60"/>
                <a:gd name="T16" fmla="*/ 15934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5" name="Rectangle 62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216" name="Rectangle 63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217" name="Freeform 64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8" name="Freeform 65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9" name="Freeform 66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0" name="Freeform 67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1" name="Freeform 68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2" name="Freeform 69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3" name="Freeform 70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4" name="Freeform 71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5" name="Freeform 72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6" name="Freeform 73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7" name="Rectangle 74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228" name="Rectangle 75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229" name="Freeform 76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0" name="Freeform 77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1" name="Freeform 78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2" name="Freeform 79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3" name="Freeform 80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4" name="Freeform 81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5" name="Freeform 82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6" name="Freeform 83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7" name="Freeform 84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8" name="Freeform 85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9" name="Rectangle 86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240" name="Rectangle 87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241" name="Freeform 88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2" name="Freeform 89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3" name="Freeform 90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4" name="Freeform 91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5" name="Freeform 92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6" name="Freeform 93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7" name="Freeform 94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8" name="Freeform 95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9" name="Freeform 96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0" name="Freeform 97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1" name="Rectangle 98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252" name="Rectangle 99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253" name="Freeform 100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" name="Freeform 101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" name="Freeform 102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" name="Freeform 103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" name="Freeform 104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" name="Freeform 105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" name="Freeform 106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0" name="Freeform 107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1" name="Freeform 108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" name="Freeform 109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" name="Rectangle 110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264" name="Rectangle 111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265" name="Freeform 112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" name="Freeform 113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" name="Freeform 114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" name="Freeform 115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9" name="Freeform 116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0" name="Freeform 117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1" name="Freeform 118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" name="Freeform 119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" name="Freeform 120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4" name="Freeform 121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" name="Rectangle 122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276" name="Rectangle 123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277" name="Freeform 124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8" name="Freeform 125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9" name="Freeform 126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0" name="Freeform 127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1" name="Freeform 128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2" name="Freeform 129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3" name="Freeform 130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" name="Freeform 131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5" name="Freeform 132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6" name="Freeform 133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7" name="Rectangle 134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288" name="Rectangle 135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289" name="Freeform 136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0" name="Freeform 137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1" name="Freeform 138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2" name="Freeform 139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3" name="Freeform 140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4" name="Freeform 141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6591 h 60"/>
                <a:gd name="T4" fmla="*/ 12500 w 4"/>
                <a:gd name="T5" fmla="*/ 66591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3851 h 60"/>
                <a:gd name="T12" fmla="*/ 0 w 4"/>
                <a:gd name="T13" fmla="*/ 200311 h 60"/>
                <a:gd name="T14" fmla="*/ 12500 w 4"/>
                <a:gd name="T15" fmla="*/ 200311 h 60"/>
                <a:gd name="T16" fmla="*/ 12500 w 4"/>
                <a:gd name="T17" fmla="*/ 133851 h 60"/>
                <a:gd name="T18" fmla="*/ 0 w 4"/>
                <a:gd name="T19" fmla="*/ 133851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5" name="Freeform 142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6" name="Freeform 143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7" name="Freeform 144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8" name="Freeform 145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65695 h 60"/>
                <a:gd name="T4" fmla="*/ 12500 w 4"/>
                <a:gd name="T5" fmla="*/ 65695 h 60"/>
                <a:gd name="T6" fmla="*/ 12500 w 4"/>
                <a:gd name="T7" fmla="*/ 0 h 60"/>
                <a:gd name="T8" fmla="*/ 0 w 4"/>
                <a:gd name="T9" fmla="*/ 0 h 60"/>
                <a:gd name="T10" fmla="*/ 0 w 4"/>
                <a:gd name="T11" fmla="*/ 131366 h 60"/>
                <a:gd name="T12" fmla="*/ 0 w 4"/>
                <a:gd name="T13" fmla="*/ 197056 h 60"/>
                <a:gd name="T14" fmla="*/ 12500 w 4"/>
                <a:gd name="T15" fmla="*/ 197056 h 60"/>
                <a:gd name="T16" fmla="*/ 12500 w 4"/>
                <a:gd name="T17" fmla="*/ 131366 h 60"/>
                <a:gd name="T18" fmla="*/ 0 w 4"/>
                <a:gd name="T19" fmla="*/ 131366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9" name="Rectangle 146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300" name="Freeform 147"/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3125 h 2"/>
                <a:gd name="T2" fmla="*/ 0 w 4"/>
                <a:gd name="T3" fmla="*/ 3125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1" name="Group 148"/>
          <p:cNvGrpSpPr>
            <a:grpSpLocks/>
          </p:cNvGrpSpPr>
          <p:nvPr/>
        </p:nvGrpSpPr>
        <p:grpSpPr bwMode="auto">
          <a:xfrm>
            <a:off x="1422400" y="3444876"/>
            <a:ext cx="711200" cy="492125"/>
            <a:chOff x="96" y="2784"/>
            <a:chExt cx="1062" cy="981"/>
          </a:xfrm>
        </p:grpSpPr>
        <p:sp>
          <p:nvSpPr>
            <p:cNvPr id="2143" name="Freeform 149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>
                <a:gd name="T0" fmla="*/ 93750 w 41"/>
                <a:gd name="T1" fmla="*/ 42814 h 16"/>
                <a:gd name="T2" fmla="*/ 115625 w 41"/>
                <a:gd name="T3" fmla="*/ 35142 h 16"/>
                <a:gd name="T4" fmla="*/ 118750 w 41"/>
                <a:gd name="T5" fmla="*/ 31780 h 16"/>
                <a:gd name="T6" fmla="*/ 96875 w 41"/>
                <a:gd name="T7" fmla="*/ 3495 h 16"/>
                <a:gd name="T8" fmla="*/ 25000 w 41"/>
                <a:gd name="T9" fmla="*/ 38637 h 16"/>
                <a:gd name="T10" fmla="*/ 93750 w 41"/>
                <a:gd name="T11" fmla="*/ 42814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4" name="Freeform 150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>
                <a:gd name="T0" fmla="*/ 538935 w 210"/>
                <a:gd name="T1" fmla="*/ 510031 h 193"/>
                <a:gd name="T2" fmla="*/ 502978 w 210"/>
                <a:gd name="T3" fmla="*/ 411010 h 193"/>
                <a:gd name="T4" fmla="*/ 469601 w 210"/>
                <a:gd name="T5" fmla="*/ 325670 h 193"/>
                <a:gd name="T6" fmla="*/ 545534 w 210"/>
                <a:gd name="T7" fmla="*/ 306069 h 193"/>
                <a:gd name="T8" fmla="*/ 482669 w 210"/>
                <a:gd name="T9" fmla="*/ 269575 h 193"/>
                <a:gd name="T10" fmla="*/ 519267 w 210"/>
                <a:gd name="T11" fmla="*/ 272944 h 193"/>
                <a:gd name="T12" fmla="*/ 519267 w 210"/>
                <a:gd name="T13" fmla="*/ 253343 h 193"/>
                <a:gd name="T14" fmla="*/ 446713 w 210"/>
                <a:gd name="T15" fmla="*/ 256561 h 193"/>
                <a:gd name="T16" fmla="*/ 423187 w 210"/>
                <a:gd name="T17" fmla="*/ 411010 h 193"/>
                <a:gd name="T18" fmla="*/ 410114 w 210"/>
                <a:gd name="T19" fmla="*/ 276162 h 193"/>
                <a:gd name="T20" fmla="*/ 390472 w 210"/>
                <a:gd name="T21" fmla="*/ 220193 h 193"/>
                <a:gd name="T22" fmla="*/ 410114 w 210"/>
                <a:gd name="T23" fmla="*/ 168003 h 193"/>
                <a:gd name="T24" fmla="*/ 400293 w 210"/>
                <a:gd name="T25" fmla="*/ 121835 h 193"/>
                <a:gd name="T26" fmla="*/ 393699 w 210"/>
                <a:gd name="T27" fmla="*/ 78783 h 193"/>
                <a:gd name="T28" fmla="*/ 436892 w 210"/>
                <a:gd name="T29" fmla="*/ 128291 h 193"/>
                <a:gd name="T30" fmla="*/ 493157 w 210"/>
                <a:gd name="T31" fmla="*/ 59308 h 193"/>
                <a:gd name="T32" fmla="*/ 485921 w 210"/>
                <a:gd name="T33" fmla="*/ 118495 h 193"/>
                <a:gd name="T34" fmla="*/ 472853 w 210"/>
                <a:gd name="T35" fmla="*/ 157667 h 193"/>
                <a:gd name="T36" fmla="*/ 476201 w 210"/>
                <a:gd name="T37" fmla="*/ 220193 h 193"/>
                <a:gd name="T38" fmla="*/ 657934 w 210"/>
                <a:gd name="T39" fmla="*/ 95777 h 193"/>
                <a:gd name="T40" fmla="*/ 297588 w 210"/>
                <a:gd name="T41" fmla="*/ 3218 h 193"/>
                <a:gd name="T42" fmla="*/ 185086 w 210"/>
                <a:gd name="T43" fmla="*/ 26032 h 193"/>
                <a:gd name="T44" fmla="*/ 281299 w 210"/>
                <a:gd name="T45" fmla="*/ 39712 h 193"/>
                <a:gd name="T46" fmla="*/ 198154 w 210"/>
                <a:gd name="T47" fmla="*/ 72327 h 193"/>
                <a:gd name="T48" fmla="*/ 191681 w 210"/>
                <a:gd name="T49" fmla="*/ 95777 h 193"/>
                <a:gd name="T50" fmla="*/ 125574 w 210"/>
                <a:gd name="T51" fmla="*/ 55944 h 193"/>
                <a:gd name="T52" fmla="*/ 43198 w 210"/>
                <a:gd name="T53" fmla="*/ 378396 h 193"/>
                <a:gd name="T54" fmla="*/ 201502 w 210"/>
                <a:gd name="T55" fmla="*/ 480635 h 193"/>
                <a:gd name="T56" fmla="*/ 149125 w 210"/>
                <a:gd name="T57" fmla="*/ 437709 h 193"/>
                <a:gd name="T58" fmla="*/ 115753 w 210"/>
                <a:gd name="T59" fmla="*/ 477417 h 193"/>
                <a:gd name="T60" fmla="*/ 105932 w 210"/>
                <a:gd name="T61" fmla="*/ 421453 h 193"/>
                <a:gd name="T62" fmla="*/ 152346 w 210"/>
                <a:gd name="T63" fmla="*/ 282619 h 193"/>
                <a:gd name="T64" fmla="*/ 221680 w 210"/>
                <a:gd name="T65" fmla="*/ 272944 h 193"/>
                <a:gd name="T66" fmla="*/ 234879 w 210"/>
                <a:gd name="T67" fmla="*/ 312657 h 193"/>
                <a:gd name="T68" fmla="*/ 201502 w 210"/>
                <a:gd name="T69" fmla="*/ 397997 h 193"/>
                <a:gd name="T70" fmla="*/ 300834 w 210"/>
                <a:gd name="T71" fmla="*/ 592032 h 193"/>
                <a:gd name="T72" fmla="*/ 615505 w 210"/>
                <a:gd name="T73" fmla="*/ 546399 h 193"/>
                <a:gd name="T74" fmla="*/ 601800 w 210"/>
                <a:gd name="T75" fmla="*/ 216849 h 193"/>
                <a:gd name="T76" fmla="*/ 545534 w 210"/>
                <a:gd name="T77" fmla="*/ 197379 h 193"/>
                <a:gd name="T78" fmla="*/ 373521 w 210"/>
                <a:gd name="T79" fmla="*/ 200618 h 193"/>
                <a:gd name="T80" fmla="*/ 357100 w 210"/>
                <a:gd name="T81" fmla="*/ 286599 h 193"/>
                <a:gd name="T82" fmla="*/ 377404 w 210"/>
                <a:gd name="T83" fmla="*/ 164765 h 193"/>
                <a:gd name="T84" fmla="*/ 294366 w 210"/>
                <a:gd name="T85" fmla="*/ 85340 h 193"/>
                <a:gd name="T86" fmla="*/ 347254 w 210"/>
                <a:gd name="T87" fmla="*/ 115252 h 193"/>
                <a:gd name="T88" fmla="*/ 201502 w 210"/>
                <a:gd name="T89" fmla="*/ 237087 h 193"/>
                <a:gd name="T90" fmla="*/ 79154 w 210"/>
                <a:gd name="T91" fmla="*/ 121835 h 193"/>
                <a:gd name="T92" fmla="*/ 225033 w 210"/>
                <a:gd name="T93" fmla="*/ 131509 h 193"/>
                <a:gd name="T94" fmla="*/ 261657 w 210"/>
                <a:gd name="T95" fmla="*/ 131509 h 193"/>
                <a:gd name="T96" fmla="*/ 357100 w 210"/>
                <a:gd name="T97" fmla="*/ 147867 h 193"/>
                <a:gd name="T98" fmla="*/ 327738 w 210"/>
                <a:gd name="T99" fmla="*/ 306069 h 193"/>
                <a:gd name="T100" fmla="*/ 307434 w 210"/>
                <a:gd name="T101" fmla="*/ 168003 h 193"/>
                <a:gd name="T102" fmla="*/ 201502 w 210"/>
                <a:gd name="T103" fmla="*/ 237087 h 193"/>
                <a:gd name="T104" fmla="*/ 264878 w 210"/>
                <a:gd name="T105" fmla="*/ 269575 h 193"/>
                <a:gd name="T106" fmla="*/ 291013 w 210"/>
                <a:gd name="T107" fmla="*/ 190817 h 193"/>
                <a:gd name="T108" fmla="*/ 337433 w 210"/>
                <a:gd name="T109" fmla="*/ 477417 h 193"/>
                <a:gd name="T110" fmla="*/ 271478 w 210"/>
                <a:gd name="T111" fmla="*/ 315870 h 193"/>
                <a:gd name="T112" fmla="*/ 387225 w 210"/>
                <a:gd name="T113" fmla="*/ 348489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5" name="Freeform 151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>
                <a:gd name="T0" fmla="*/ 43750 w 17"/>
                <a:gd name="T1" fmla="*/ 16221 h 20"/>
                <a:gd name="T2" fmla="*/ 28125 w 17"/>
                <a:gd name="T3" fmla="*/ 65695 h 20"/>
                <a:gd name="T4" fmla="*/ 43750 w 17"/>
                <a:gd name="T5" fmla="*/ 16221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6" name="Freeform 152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>
                <a:gd name="T0" fmla="*/ 23028 w 15"/>
                <a:gd name="T1" fmla="*/ 32197 h 27"/>
                <a:gd name="T2" fmla="*/ 13143 w 15"/>
                <a:gd name="T3" fmla="*/ 81162 h 27"/>
                <a:gd name="T4" fmla="*/ 50084 w 15"/>
                <a:gd name="T5" fmla="*/ 52138 h 27"/>
                <a:gd name="T6" fmla="*/ 43437 w 15"/>
                <a:gd name="T7" fmla="*/ 25674 h 27"/>
                <a:gd name="T8" fmla="*/ 23028 w 15"/>
                <a:gd name="T9" fmla="*/ 3219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7" name="Freeform 153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>
                <a:gd name="T0" fmla="*/ 133372 w 48"/>
                <a:gd name="T1" fmla="*/ 6705 h 23"/>
                <a:gd name="T2" fmla="*/ 30243 w 48"/>
                <a:gd name="T3" fmla="*/ 3286 h 23"/>
                <a:gd name="T4" fmla="*/ 3255 w 48"/>
                <a:gd name="T5" fmla="*/ 30791 h 23"/>
                <a:gd name="T6" fmla="*/ 72915 w 48"/>
                <a:gd name="T7" fmla="*/ 71604 h 23"/>
                <a:gd name="T8" fmla="*/ 113000 w 48"/>
                <a:gd name="T9" fmla="*/ 68318 h 23"/>
                <a:gd name="T10" fmla="*/ 133372 w 48"/>
                <a:gd name="T11" fmla="*/ 64899 h 23"/>
                <a:gd name="T12" fmla="*/ 133372 w 48"/>
                <a:gd name="T13" fmla="*/ 6705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8" name="Freeform 154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>
                <a:gd name="T0" fmla="*/ 79154 w 35"/>
                <a:gd name="T1" fmla="*/ 6590 h 37"/>
                <a:gd name="T2" fmla="*/ 36599 w 35"/>
                <a:gd name="T3" fmla="*/ 6590 h 37"/>
                <a:gd name="T4" fmla="*/ 13068 w 35"/>
                <a:gd name="T5" fmla="*/ 65849 h 37"/>
                <a:gd name="T6" fmla="*/ 92859 w 35"/>
                <a:gd name="T7" fmla="*/ 72414 h 37"/>
                <a:gd name="T8" fmla="*/ 79154 w 35"/>
                <a:gd name="T9" fmla="*/ 659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9" name="Freeform 155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>
                <a:gd name="T0" fmla="*/ 16289 w 35"/>
                <a:gd name="T1" fmla="*/ 0 h 7"/>
                <a:gd name="T2" fmla="*/ 46445 w 35"/>
                <a:gd name="T3" fmla="*/ 23517 h 7"/>
                <a:gd name="T4" fmla="*/ 16289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0" name="Freeform 156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>
                <a:gd name="T0" fmla="*/ 22505 w 27"/>
                <a:gd name="T1" fmla="*/ 38034 h 16"/>
                <a:gd name="T2" fmla="*/ 81162 w 27"/>
                <a:gd name="T3" fmla="*/ 17819 h 16"/>
                <a:gd name="T4" fmla="*/ 55337 w 27"/>
                <a:gd name="T5" fmla="*/ 2997 h 16"/>
                <a:gd name="T6" fmla="*/ 22505 w 27"/>
                <a:gd name="T7" fmla="*/ 32133 h 16"/>
                <a:gd name="T8" fmla="*/ 22505 w 27"/>
                <a:gd name="T9" fmla="*/ 3803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" name="Freeform 157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>
                <a:gd name="T0" fmla="*/ 82376 w 35"/>
                <a:gd name="T1" fmla="*/ 18750 h 17"/>
                <a:gd name="T2" fmla="*/ 26135 w 35"/>
                <a:gd name="T3" fmla="*/ 31250 h 17"/>
                <a:gd name="T4" fmla="*/ 19667 w 35"/>
                <a:gd name="T5" fmla="*/ 40625 h 17"/>
                <a:gd name="T6" fmla="*/ 89638 w 35"/>
                <a:gd name="T7" fmla="*/ 37500 h 17"/>
                <a:gd name="T8" fmla="*/ 82376 w 35"/>
                <a:gd name="T9" fmla="*/ 1875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" name="Freeform 158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>
                <a:gd name="T0" fmla="*/ 130401 w 49"/>
                <a:gd name="T1" fmla="*/ 9375 h 12"/>
                <a:gd name="T2" fmla="*/ 94268 w 49"/>
                <a:gd name="T3" fmla="*/ 3125 h 12"/>
                <a:gd name="T4" fmla="*/ 22537 w 49"/>
                <a:gd name="T5" fmla="*/ 0 h 12"/>
                <a:gd name="T6" fmla="*/ 6402 w 49"/>
                <a:gd name="T7" fmla="*/ 15625 h 12"/>
                <a:gd name="T8" fmla="*/ 65203 w 49"/>
                <a:gd name="T9" fmla="*/ 25000 h 12"/>
                <a:gd name="T10" fmla="*/ 133607 w 49"/>
                <a:gd name="T11" fmla="*/ 25000 h 12"/>
                <a:gd name="T12" fmla="*/ 130401 w 49"/>
                <a:gd name="T13" fmla="*/ 93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" name="Freeform 159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>
                <a:gd name="T0" fmla="*/ 121569 w 40"/>
                <a:gd name="T1" fmla="*/ 5807 h 11"/>
                <a:gd name="T2" fmla="*/ 85254 w 40"/>
                <a:gd name="T3" fmla="*/ 11590 h 11"/>
                <a:gd name="T4" fmla="*/ 42895 w 40"/>
                <a:gd name="T5" fmla="*/ 8748 h 11"/>
                <a:gd name="T6" fmla="*/ 3212 w 40"/>
                <a:gd name="T7" fmla="*/ 5807 h 11"/>
                <a:gd name="T8" fmla="*/ 115145 w 40"/>
                <a:gd name="T9" fmla="*/ 22606 h 11"/>
                <a:gd name="T10" fmla="*/ 121569 w 40"/>
                <a:gd name="T11" fmla="*/ 5807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" name="Freeform 160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>
                <a:gd name="T0" fmla="*/ 96563 w 41"/>
                <a:gd name="T1" fmla="*/ 31509 h 34"/>
                <a:gd name="T2" fmla="*/ 44512 w 41"/>
                <a:gd name="T3" fmla="*/ 21320 h 34"/>
                <a:gd name="T4" fmla="*/ 13514 w 41"/>
                <a:gd name="T5" fmla="*/ 52799 h 34"/>
                <a:gd name="T6" fmla="*/ 3298 w 41"/>
                <a:gd name="T7" fmla="*/ 66473 h 34"/>
                <a:gd name="T8" fmla="*/ 30998 w 41"/>
                <a:gd name="T9" fmla="*/ 66473 h 34"/>
                <a:gd name="T10" fmla="*/ 58673 w 41"/>
                <a:gd name="T11" fmla="*/ 94625 h 34"/>
                <a:gd name="T12" fmla="*/ 72187 w 41"/>
                <a:gd name="T13" fmla="*/ 105623 h 34"/>
                <a:gd name="T14" fmla="*/ 99887 w 41"/>
                <a:gd name="T15" fmla="*/ 66473 h 34"/>
                <a:gd name="T16" fmla="*/ 134316 w 41"/>
                <a:gd name="T17" fmla="*/ 66473 h 34"/>
                <a:gd name="T18" fmla="*/ 96563 w 41"/>
                <a:gd name="T19" fmla="*/ 31509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" name="Freeform 161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>
                <a:gd name="T0" fmla="*/ 71558 w 25"/>
                <a:gd name="T1" fmla="*/ 6315 h 63"/>
                <a:gd name="T2" fmla="*/ 58756 w 25"/>
                <a:gd name="T3" fmla="*/ 53765 h 63"/>
                <a:gd name="T4" fmla="*/ 22529 w 25"/>
                <a:gd name="T5" fmla="*/ 63350 h 63"/>
                <a:gd name="T6" fmla="*/ 22529 w 25"/>
                <a:gd name="T7" fmla="*/ 72810 h 63"/>
                <a:gd name="T8" fmla="*/ 55425 w 25"/>
                <a:gd name="T9" fmla="*/ 108283 h 63"/>
                <a:gd name="T10" fmla="*/ 38662 w 25"/>
                <a:gd name="T11" fmla="*/ 143103 h 63"/>
                <a:gd name="T12" fmla="*/ 0 w 25"/>
                <a:gd name="T13" fmla="*/ 174653 h 63"/>
                <a:gd name="T14" fmla="*/ 16128 w 25"/>
                <a:gd name="T15" fmla="*/ 184238 h 63"/>
                <a:gd name="T16" fmla="*/ 52224 w 25"/>
                <a:gd name="T17" fmla="*/ 196868 h 63"/>
                <a:gd name="T18" fmla="*/ 74884 w 25"/>
                <a:gd name="T19" fmla="*/ 181093 h 63"/>
                <a:gd name="T20" fmla="*/ 81285 w 25"/>
                <a:gd name="T21" fmla="*/ 44305 h 63"/>
                <a:gd name="T22" fmla="*/ 81285 w 25"/>
                <a:gd name="T23" fmla="*/ 6315 h 63"/>
                <a:gd name="T24" fmla="*/ 71558 w 25"/>
                <a:gd name="T25" fmla="*/ 6315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2" name="Group 162"/>
          <p:cNvGrpSpPr>
            <a:grpSpLocks/>
          </p:cNvGrpSpPr>
          <p:nvPr/>
        </p:nvGrpSpPr>
        <p:grpSpPr bwMode="auto">
          <a:xfrm>
            <a:off x="1422400" y="4552951"/>
            <a:ext cx="711200" cy="492125"/>
            <a:chOff x="96" y="2784"/>
            <a:chExt cx="1062" cy="981"/>
          </a:xfrm>
        </p:grpSpPr>
        <p:sp>
          <p:nvSpPr>
            <p:cNvPr id="2130" name="Freeform 163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>
                <a:gd name="T0" fmla="*/ 93750 w 41"/>
                <a:gd name="T1" fmla="*/ 42814 h 16"/>
                <a:gd name="T2" fmla="*/ 115625 w 41"/>
                <a:gd name="T3" fmla="*/ 35142 h 16"/>
                <a:gd name="T4" fmla="*/ 118750 w 41"/>
                <a:gd name="T5" fmla="*/ 31780 h 16"/>
                <a:gd name="T6" fmla="*/ 96875 w 41"/>
                <a:gd name="T7" fmla="*/ 3495 h 16"/>
                <a:gd name="T8" fmla="*/ 25000 w 41"/>
                <a:gd name="T9" fmla="*/ 38637 h 16"/>
                <a:gd name="T10" fmla="*/ 93750 w 41"/>
                <a:gd name="T11" fmla="*/ 42814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1" name="Freeform 164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>
                <a:gd name="T0" fmla="*/ 538935 w 210"/>
                <a:gd name="T1" fmla="*/ 510031 h 193"/>
                <a:gd name="T2" fmla="*/ 502978 w 210"/>
                <a:gd name="T3" fmla="*/ 411010 h 193"/>
                <a:gd name="T4" fmla="*/ 469601 w 210"/>
                <a:gd name="T5" fmla="*/ 325670 h 193"/>
                <a:gd name="T6" fmla="*/ 545534 w 210"/>
                <a:gd name="T7" fmla="*/ 306069 h 193"/>
                <a:gd name="T8" fmla="*/ 482669 w 210"/>
                <a:gd name="T9" fmla="*/ 269575 h 193"/>
                <a:gd name="T10" fmla="*/ 519267 w 210"/>
                <a:gd name="T11" fmla="*/ 272944 h 193"/>
                <a:gd name="T12" fmla="*/ 519267 w 210"/>
                <a:gd name="T13" fmla="*/ 253343 h 193"/>
                <a:gd name="T14" fmla="*/ 446713 w 210"/>
                <a:gd name="T15" fmla="*/ 256561 h 193"/>
                <a:gd name="T16" fmla="*/ 423187 w 210"/>
                <a:gd name="T17" fmla="*/ 411010 h 193"/>
                <a:gd name="T18" fmla="*/ 410114 w 210"/>
                <a:gd name="T19" fmla="*/ 276162 h 193"/>
                <a:gd name="T20" fmla="*/ 390472 w 210"/>
                <a:gd name="T21" fmla="*/ 220193 h 193"/>
                <a:gd name="T22" fmla="*/ 410114 w 210"/>
                <a:gd name="T23" fmla="*/ 168003 h 193"/>
                <a:gd name="T24" fmla="*/ 400293 w 210"/>
                <a:gd name="T25" fmla="*/ 121835 h 193"/>
                <a:gd name="T26" fmla="*/ 393699 w 210"/>
                <a:gd name="T27" fmla="*/ 78783 h 193"/>
                <a:gd name="T28" fmla="*/ 436892 w 210"/>
                <a:gd name="T29" fmla="*/ 128291 h 193"/>
                <a:gd name="T30" fmla="*/ 493157 w 210"/>
                <a:gd name="T31" fmla="*/ 59308 h 193"/>
                <a:gd name="T32" fmla="*/ 485921 w 210"/>
                <a:gd name="T33" fmla="*/ 118495 h 193"/>
                <a:gd name="T34" fmla="*/ 472853 w 210"/>
                <a:gd name="T35" fmla="*/ 157667 h 193"/>
                <a:gd name="T36" fmla="*/ 476201 w 210"/>
                <a:gd name="T37" fmla="*/ 220193 h 193"/>
                <a:gd name="T38" fmla="*/ 657934 w 210"/>
                <a:gd name="T39" fmla="*/ 95777 h 193"/>
                <a:gd name="T40" fmla="*/ 297588 w 210"/>
                <a:gd name="T41" fmla="*/ 3218 h 193"/>
                <a:gd name="T42" fmla="*/ 185086 w 210"/>
                <a:gd name="T43" fmla="*/ 26032 h 193"/>
                <a:gd name="T44" fmla="*/ 281299 w 210"/>
                <a:gd name="T45" fmla="*/ 39712 h 193"/>
                <a:gd name="T46" fmla="*/ 198154 w 210"/>
                <a:gd name="T47" fmla="*/ 72327 h 193"/>
                <a:gd name="T48" fmla="*/ 191681 w 210"/>
                <a:gd name="T49" fmla="*/ 95777 h 193"/>
                <a:gd name="T50" fmla="*/ 125574 w 210"/>
                <a:gd name="T51" fmla="*/ 55944 h 193"/>
                <a:gd name="T52" fmla="*/ 43198 w 210"/>
                <a:gd name="T53" fmla="*/ 378396 h 193"/>
                <a:gd name="T54" fmla="*/ 201502 w 210"/>
                <a:gd name="T55" fmla="*/ 480635 h 193"/>
                <a:gd name="T56" fmla="*/ 149125 w 210"/>
                <a:gd name="T57" fmla="*/ 437709 h 193"/>
                <a:gd name="T58" fmla="*/ 115753 w 210"/>
                <a:gd name="T59" fmla="*/ 477417 h 193"/>
                <a:gd name="T60" fmla="*/ 105932 w 210"/>
                <a:gd name="T61" fmla="*/ 421453 h 193"/>
                <a:gd name="T62" fmla="*/ 152346 w 210"/>
                <a:gd name="T63" fmla="*/ 282619 h 193"/>
                <a:gd name="T64" fmla="*/ 221680 w 210"/>
                <a:gd name="T65" fmla="*/ 272944 h 193"/>
                <a:gd name="T66" fmla="*/ 234879 w 210"/>
                <a:gd name="T67" fmla="*/ 312657 h 193"/>
                <a:gd name="T68" fmla="*/ 201502 w 210"/>
                <a:gd name="T69" fmla="*/ 397997 h 193"/>
                <a:gd name="T70" fmla="*/ 300834 w 210"/>
                <a:gd name="T71" fmla="*/ 592032 h 193"/>
                <a:gd name="T72" fmla="*/ 615505 w 210"/>
                <a:gd name="T73" fmla="*/ 546399 h 193"/>
                <a:gd name="T74" fmla="*/ 601800 w 210"/>
                <a:gd name="T75" fmla="*/ 216849 h 193"/>
                <a:gd name="T76" fmla="*/ 545534 w 210"/>
                <a:gd name="T77" fmla="*/ 197379 h 193"/>
                <a:gd name="T78" fmla="*/ 373521 w 210"/>
                <a:gd name="T79" fmla="*/ 200618 h 193"/>
                <a:gd name="T80" fmla="*/ 357100 w 210"/>
                <a:gd name="T81" fmla="*/ 286599 h 193"/>
                <a:gd name="T82" fmla="*/ 377404 w 210"/>
                <a:gd name="T83" fmla="*/ 164765 h 193"/>
                <a:gd name="T84" fmla="*/ 294366 w 210"/>
                <a:gd name="T85" fmla="*/ 85340 h 193"/>
                <a:gd name="T86" fmla="*/ 347254 w 210"/>
                <a:gd name="T87" fmla="*/ 115252 h 193"/>
                <a:gd name="T88" fmla="*/ 201502 w 210"/>
                <a:gd name="T89" fmla="*/ 237087 h 193"/>
                <a:gd name="T90" fmla="*/ 79154 w 210"/>
                <a:gd name="T91" fmla="*/ 121835 h 193"/>
                <a:gd name="T92" fmla="*/ 225033 w 210"/>
                <a:gd name="T93" fmla="*/ 131509 h 193"/>
                <a:gd name="T94" fmla="*/ 261657 w 210"/>
                <a:gd name="T95" fmla="*/ 131509 h 193"/>
                <a:gd name="T96" fmla="*/ 357100 w 210"/>
                <a:gd name="T97" fmla="*/ 147867 h 193"/>
                <a:gd name="T98" fmla="*/ 327738 w 210"/>
                <a:gd name="T99" fmla="*/ 306069 h 193"/>
                <a:gd name="T100" fmla="*/ 307434 w 210"/>
                <a:gd name="T101" fmla="*/ 168003 h 193"/>
                <a:gd name="T102" fmla="*/ 201502 w 210"/>
                <a:gd name="T103" fmla="*/ 237087 h 193"/>
                <a:gd name="T104" fmla="*/ 264878 w 210"/>
                <a:gd name="T105" fmla="*/ 269575 h 193"/>
                <a:gd name="T106" fmla="*/ 291013 w 210"/>
                <a:gd name="T107" fmla="*/ 190817 h 193"/>
                <a:gd name="T108" fmla="*/ 337433 w 210"/>
                <a:gd name="T109" fmla="*/ 477417 h 193"/>
                <a:gd name="T110" fmla="*/ 271478 w 210"/>
                <a:gd name="T111" fmla="*/ 315870 h 193"/>
                <a:gd name="T112" fmla="*/ 387225 w 210"/>
                <a:gd name="T113" fmla="*/ 348489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2" name="Freeform 165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>
                <a:gd name="T0" fmla="*/ 43750 w 17"/>
                <a:gd name="T1" fmla="*/ 16221 h 20"/>
                <a:gd name="T2" fmla="*/ 28125 w 17"/>
                <a:gd name="T3" fmla="*/ 65695 h 20"/>
                <a:gd name="T4" fmla="*/ 43750 w 17"/>
                <a:gd name="T5" fmla="*/ 16221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3" name="Freeform 166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>
                <a:gd name="T0" fmla="*/ 23028 w 15"/>
                <a:gd name="T1" fmla="*/ 32197 h 27"/>
                <a:gd name="T2" fmla="*/ 13143 w 15"/>
                <a:gd name="T3" fmla="*/ 81162 h 27"/>
                <a:gd name="T4" fmla="*/ 50084 w 15"/>
                <a:gd name="T5" fmla="*/ 52138 h 27"/>
                <a:gd name="T6" fmla="*/ 43437 w 15"/>
                <a:gd name="T7" fmla="*/ 25674 h 27"/>
                <a:gd name="T8" fmla="*/ 23028 w 15"/>
                <a:gd name="T9" fmla="*/ 3219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4" name="Freeform 167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>
                <a:gd name="T0" fmla="*/ 133372 w 48"/>
                <a:gd name="T1" fmla="*/ 6705 h 23"/>
                <a:gd name="T2" fmla="*/ 30243 w 48"/>
                <a:gd name="T3" fmla="*/ 3286 h 23"/>
                <a:gd name="T4" fmla="*/ 3255 w 48"/>
                <a:gd name="T5" fmla="*/ 30791 h 23"/>
                <a:gd name="T6" fmla="*/ 72915 w 48"/>
                <a:gd name="T7" fmla="*/ 71604 h 23"/>
                <a:gd name="T8" fmla="*/ 113000 w 48"/>
                <a:gd name="T9" fmla="*/ 68318 h 23"/>
                <a:gd name="T10" fmla="*/ 133372 w 48"/>
                <a:gd name="T11" fmla="*/ 64899 h 23"/>
                <a:gd name="T12" fmla="*/ 133372 w 48"/>
                <a:gd name="T13" fmla="*/ 6705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5" name="Freeform 168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>
                <a:gd name="T0" fmla="*/ 79154 w 35"/>
                <a:gd name="T1" fmla="*/ 6590 h 37"/>
                <a:gd name="T2" fmla="*/ 36599 w 35"/>
                <a:gd name="T3" fmla="*/ 6590 h 37"/>
                <a:gd name="T4" fmla="*/ 13068 w 35"/>
                <a:gd name="T5" fmla="*/ 65849 h 37"/>
                <a:gd name="T6" fmla="*/ 92859 w 35"/>
                <a:gd name="T7" fmla="*/ 72414 h 37"/>
                <a:gd name="T8" fmla="*/ 79154 w 35"/>
                <a:gd name="T9" fmla="*/ 659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6" name="Freeform 169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>
                <a:gd name="T0" fmla="*/ 16289 w 35"/>
                <a:gd name="T1" fmla="*/ 0 h 7"/>
                <a:gd name="T2" fmla="*/ 46445 w 35"/>
                <a:gd name="T3" fmla="*/ 23517 h 7"/>
                <a:gd name="T4" fmla="*/ 16289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7" name="Freeform 170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>
                <a:gd name="T0" fmla="*/ 22505 w 27"/>
                <a:gd name="T1" fmla="*/ 38034 h 16"/>
                <a:gd name="T2" fmla="*/ 81162 w 27"/>
                <a:gd name="T3" fmla="*/ 17819 h 16"/>
                <a:gd name="T4" fmla="*/ 55337 w 27"/>
                <a:gd name="T5" fmla="*/ 2997 h 16"/>
                <a:gd name="T6" fmla="*/ 22505 w 27"/>
                <a:gd name="T7" fmla="*/ 32133 h 16"/>
                <a:gd name="T8" fmla="*/ 22505 w 27"/>
                <a:gd name="T9" fmla="*/ 3803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8" name="Freeform 171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>
                <a:gd name="T0" fmla="*/ 82376 w 35"/>
                <a:gd name="T1" fmla="*/ 18750 h 17"/>
                <a:gd name="T2" fmla="*/ 26135 w 35"/>
                <a:gd name="T3" fmla="*/ 31250 h 17"/>
                <a:gd name="T4" fmla="*/ 19667 w 35"/>
                <a:gd name="T5" fmla="*/ 40625 h 17"/>
                <a:gd name="T6" fmla="*/ 89638 w 35"/>
                <a:gd name="T7" fmla="*/ 37500 h 17"/>
                <a:gd name="T8" fmla="*/ 82376 w 35"/>
                <a:gd name="T9" fmla="*/ 1875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9" name="Freeform 172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>
                <a:gd name="T0" fmla="*/ 130401 w 49"/>
                <a:gd name="T1" fmla="*/ 9375 h 12"/>
                <a:gd name="T2" fmla="*/ 94268 w 49"/>
                <a:gd name="T3" fmla="*/ 3125 h 12"/>
                <a:gd name="T4" fmla="*/ 22537 w 49"/>
                <a:gd name="T5" fmla="*/ 0 h 12"/>
                <a:gd name="T6" fmla="*/ 6402 w 49"/>
                <a:gd name="T7" fmla="*/ 15625 h 12"/>
                <a:gd name="T8" fmla="*/ 65203 w 49"/>
                <a:gd name="T9" fmla="*/ 25000 h 12"/>
                <a:gd name="T10" fmla="*/ 133607 w 49"/>
                <a:gd name="T11" fmla="*/ 25000 h 12"/>
                <a:gd name="T12" fmla="*/ 130401 w 49"/>
                <a:gd name="T13" fmla="*/ 93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0" name="Freeform 173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>
                <a:gd name="T0" fmla="*/ 121569 w 40"/>
                <a:gd name="T1" fmla="*/ 5807 h 11"/>
                <a:gd name="T2" fmla="*/ 85254 w 40"/>
                <a:gd name="T3" fmla="*/ 11590 h 11"/>
                <a:gd name="T4" fmla="*/ 42895 w 40"/>
                <a:gd name="T5" fmla="*/ 8748 h 11"/>
                <a:gd name="T6" fmla="*/ 3212 w 40"/>
                <a:gd name="T7" fmla="*/ 5807 h 11"/>
                <a:gd name="T8" fmla="*/ 115145 w 40"/>
                <a:gd name="T9" fmla="*/ 22606 h 11"/>
                <a:gd name="T10" fmla="*/ 121569 w 40"/>
                <a:gd name="T11" fmla="*/ 5807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1" name="Freeform 174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>
                <a:gd name="T0" fmla="*/ 96563 w 41"/>
                <a:gd name="T1" fmla="*/ 31509 h 34"/>
                <a:gd name="T2" fmla="*/ 44512 w 41"/>
                <a:gd name="T3" fmla="*/ 21320 h 34"/>
                <a:gd name="T4" fmla="*/ 13514 w 41"/>
                <a:gd name="T5" fmla="*/ 52799 h 34"/>
                <a:gd name="T6" fmla="*/ 3298 w 41"/>
                <a:gd name="T7" fmla="*/ 66473 h 34"/>
                <a:gd name="T8" fmla="*/ 30998 w 41"/>
                <a:gd name="T9" fmla="*/ 66473 h 34"/>
                <a:gd name="T10" fmla="*/ 58673 w 41"/>
                <a:gd name="T11" fmla="*/ 94625 h 34"/>
                <a:gd name="T12" fmla="*/ 72187 w 41"/>
                <a:gd name="T13" fmla="*/ 105623 h 34"/>
                <a:gd name="T14" fmla="*/ 99887 w 41"/>
                <a:gd name="T15" fmla="*/ 66473 h 34"/>
                <a:gd name="T16" fmla="*/ 134316 w 41"/>
                <a:gd name="T17" fmla="*/ 66473 h 34"/>
                <a:gd name="T18" fmla="*/ 96563 w 41"/>
                <a:gd name="T19" fmla="*/ 31509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2" name="Freeform 175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>
                <a:gd name="T0" fmla="*/ 71558 w 25"/>
                <a:gd name="T1" fmla="*/ 6315 h 63"/>
                <a:gd name="T2" fmla="*/ 58756 w 25"/>
                <a:gd name="T3" fmla="*/ 53765 h 63"/>
                <a:gd name="T4" fmla="*/ 22529 w 25"/>
                <a:gd name="T5" fmla="*/ 63350 h 63"/>
                <a:gd name="T6" fmla="*/ 22529 w 25"/>
                <a:gd name="T7" fmla="*/ 72810 h 63"/>
                <a:gd name="T8" fmla="*/ 55425 w 25"/>
                <a:gd name="T9" fmla="*/ 108283 h 63"/>
                <a:gd name="T10" fmla="*/ 38662 w 25"/>
                <a:gd name="T11" fmla="*/ 143103 h 63"/>
                <a:gd name="T12" fmla="*/ 0 w 25"/>
                <a:gd name="T13" fmla="*/ 174653 h 63"/>
                <a:gd name="T14" fmla="*/ 16128 w 25"/>
                <a:gd name="T15" fmla="*/ 184238 h 63"/>
                <a:gd name="T16" fmla="*/ 52224 w 25"/>
                <a:gd name="T17" fmla="*/ 196868 h 63"/>
                <a:gd name="T18" fmla="*/ 74884 w 25"/>
                <a:gd name="T19" fmla="*/ 181093 h 63"/>
                <a:gd name="T20" fmla="*/ 81285 w 25"/>
                <a:gd name="T21" fmla="*/ 44305 h 63"/>
                <a:gd name="T22" fmla="*/ 81285 w 25"/>
                <a:gd name="T23" fmla="*/ 6315 h 63"/>
                <a:gd name="T24" fmla="*/ 71558 w 25"/>
                <a:gd name="T25" fmla="*/ 6315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3" name="Group 176"/>
          <p:cNvGrpSpPr>
            <a:grpSpLocks/>
          </p:cNvGrpSpPr>
          <p:nvPr/>
        </p:nvGrpSpPr>
        <p:grpSpPr bwMode="auto">
          <a:xfrm>
            <a:off x="1422400" y="5562601"/>
            <a:ext cx="711200" cy="492125"/>
            <a:chOff x="96" y="2784"/>
            <a:chExt cx="1062" cy="981"/>
          </a:xfrm>
        </p:grpSpPr>
        <p:sp>
          <p:nvSpPr>
            <p:cNvPr id="2117" name="Freeform 177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>
                <a:gd name="T0" fmla="*/ 93750 w 41"/>
                <a:gd name="T1" fmla="*/ 42814 h 16"/>
                <a:gd name="T2" fmla="*/ 115625 w 41"/>
                <a:gd name="T3" fmla="*/ 35142 h 16"/>
                <a:gd name="T4" fmla="*/ 118750 w 41"/>
                <a:gd name="T5" fmla="*/ 31780 h 16"/>
                <a:gd name="T6" fmla="*/ 96875 w 41"/>
                <a:gd name="T7" fmla="*/ 3495 h 16"/>
                <a:gd name="T8" fmla="*/ 25000 w 41"/>
                <a:gd name="T9" fmla="*/ 38637 h 16"/>
                <a:gd name="T10" fmla="*/ 93750 w 41"/>
                <a:gd name="T11" fmla="*/ 42814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8" name="Freeform 178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>
                <a:gd name="T0" fmla="*/ 538935 w 210"/>
                <a:gd name="T1" fmla="*/ 510031 h 193"/>
                <a:gd name="T2" fmla="*/ 502978 w 210"/>
                <a:gd name="T3" fmla="*/ 411010 h 193"/>
                <a:gd name="T4" fmla="*/ 469601 w 210"/>
                <a:gd name="T5" fmla="*/ 325670 h 193"/>
                <a:gd name="T6" fmla="*/ 545534 w 210"/>
                <a:gd name="T7" fmla="*/ 306069 h 193"/>
                <a:gd name="T8" fmla="*/ 482669 w 210"/>
                <a:gd name="T9" fmla="*/ 269575 h 193"/>
                <a:gd name="T10" fmla="*/ 519267 w 210"/>
                <a:gd name="T11" fmla="*/ 272944 h 193"/>
                <a:gd name="T12" fmla="*/ 519267 w 210"/>
                <a:gd name="T13" fmla="*/ 253343 h 193"/>
                <a:gd name="T14" fmla="*/ 446713 w 210"/>
                <a:gd name="T15" fmla="*/ 256561 h 193"/>
                <a:gd name="T16" fmla="*/ 423187 w 210"/>
                <a:gd name="T17" fmla="*/ 411010 h 193"/>
                <a:gd name="T18" fmla="*/ 410114 w 210"/>
                <a:gd name="T19" fmla="*/ 276162 h 193"/>
                <a:gd name="T20" fmla="*/ 390472 w 210"/>
                <a:gd name="T21" fmla="*/ 220193 h 193"/>
                <a:gd name="T22" fmla="*/ 410114 w 210"/>
                <a:gd name="T23" fmla="*/ 168003 h 193"/>
                <a:gd name="T24" fmla="*/ 400293 w 210"/>
                <a:gd name="T25" fmla="*/ 121835 h 193"/>
                <a:gd name="T26" fmla="*/ 393699 w 210"/>
                <a:gd name="T27" fmla="*/ 78783 h 193"/>
                <a:gd name="T28" fmla="*/ 436892 w 210"/>
                <a:gd name="T29" fmla="*/ 128291 h 193"/>
                <a:gd name="T30" fmla="*/ 493157 w 210"/>
                <a:gd name="T31" fmla="*/ 59308 h 193"/>
                <a:gd name="T32" fmla="*/ 485921 w 210"/>
                <a:gd name="T33" fmla="*/ 118495 h 193"/>
                <a:gd name="T34" fmla="*/ 472853 w 210"/>
                <a:gd name="T35" fmla="*/ 157667 h 193"/>
                <a:gd name="T36" fmla="*/ 476201 w 210"/>
                <a:gd name="T37" fmla="*/ 220193 h 193"/>
                <a:gd name="T38" fmla="*/ 657934 w 210"/>
                <a:gd name="T39" fmla="*/ 95777 h 193"/>
                <a:gd name="T40" fmla="*/ 297588 w 210"/>
                <a:gd name="T41" fmla="*/ 3218 h 193"/>
                <a:gd name="T42" fmla="*/ 185086 w 210"/>
                <a:gd name="T43" fmla="*/ 26032 h 193"/>
                <a:gd name="T44" fmla="*/ 281299 w 210"/>
                <a:gd name="T45" fmla="*/ 39712 h 193"/>
                <a:gd name="T46" fmla="*/ 198154 w 210"/>
                <a:gd name="T47" fmla="*/ 72327 h 193"/>
                <a:gd name="T48" fmla="*/ 191681 w 210"/>
                <a:gd name="T49" fmla="*/ 95777 h 193"/>
                <a:gd name="T50" fmla="*/ 125574 w 210"/>
                <a:gd name="T51" fmla="*/ 55944 h 193"/>
                <a:gd name="T52" fmla="*/ 43198 w 210"/>
                <a:gd name="T53" fmla="*/ 378396 h 193"/>
                <a:gd name="T54" fmla="*/ 201502 w 210"/>
                <a:gd name="T55" fmla="*/ 480635 h 193"/>
                <a:gd name="T56" fmla="*/ 149125 w 210"/>
                <a:gd name="T57" fmla="*/ 437709 h 193"/>
                <a:gd name="T58" fmla="*/ 115753 w 210"/>
                <a:gd name="T59" fmla="*/ 477417 h 193"/>
                <a:gd name="T60" fmla="*/ 105932 w 210"/>
                <a:gd name="T61" fmla="*/ 421453 h 193"/>
                <a:gd name="T62" fmla="*/ 152346 w 210"/>
                <a:gd name="T63" fmla="*/ 282619 h 193"/>
                <a:gd name="T64" fmla="*/ 221680 w 210"/>
                <a:gd name="T65" fmla="*/ 272944 h 193"/>
                <a:gd name="T66" fmla="*/ 234879 w 210"/>
                <a:gd name="T67" fmla="*/ 312657 h 193"/>
                <a:gd name="T68" fmla="*/ 201502 w 210"/>
                <a:gd name="T69" fmla="*/ 397997 h 193"/>
                <a:gd name="T70" fmla="*/ 300834 w 210"/>
                <a:gd name="T71" fmla="*/ 592032 h 193"/>
                <a:gd name="T72" fmla="*/ 615505 w 210"/>
                <a:gd name="T73" fmla="*/ 546399 h 193"/>
                <a:gd name="T74" fmla="*/ 601800 w 210"/>
                <a:gd name="T75" fmla="*/ 216849 h 193"/>
                <a:gd name="T76" fmla="*/ 545534 w 210"/>
                <a:gd name="T77" fmla="*/ 197379 h 193"/>
                <a:gd name="T78" fmla="*/ 373521 w 210"/>
                <a:gd name="T79" fmla="*/ 200618 h 193"/>
                <a:gd name="T80" fmla="*/ 357100 w 210"/>
                <a:gd name="T81" fmla="*/ 286599 h 193"/>
                <a:gd name="T82" fmla="*/ 377404 w 210"/>
                <a:gd name="T83" fmla="*/ 164765 h 193"/>
                <a:gd name="T84" fmla="*/ 294366 w 210"/>
                <a:gd name="T85" fmla="*/ 85340 h 193"/>
                <a:gd name="T86" fmla="*/ 347254 w 210"/>
                <a:gd name="T87" fmla="*/ 115252 h 193"/>
                <a:gd name="T88" fmla="*/ 201502 w 210"/>
                <a:gd name="T89" fmla="*/ 237087 h 193"/>
                <a:gd name="T90" fmla="*/ 79154 w 210"/>
                <a:gd name="T91" fmla="*/ 121835 h 193"/>
                <a:gd name="T92" fmla="*/ 225033 w 210"/>
                <a:gd name="T93" fmla="*/ 131509 h 193"/>
                <a:gd name="T94" fmla="*/ 261657 w 210"/>
                <a:gd name="T95" fmla="*/ 131509 h 193"/>
                <a:gd name="T96" fmla="*/ 357100 w 210"/>
                <a:gd name="T97" fmla="*/ 147867 h 193"/>
                <a:gd name="T98" fmla="*/ 327738 w 210"/>
                <a:gd name="T99" fmla="*/ 306069 h 193"/>
                <a:gd name="T100" fmla="*/ 307434 w 210"/>
                <a:gd name="T101" fmla="*/ 168003 h 193"/>
                <a:gd name="T102" fmla="*/ 201502 w 210"/>
                <a:gd name="T103" fmla="*/ 237087 h 193"/>
                <a:gd name="T104" fmla="*/ 264878 w 210"/>
                <a:gd name="T105" fmla="*/ 269575 h 193"/>
                <a:gd name="T106" fmla="*/ 291013 w 210"/>
                <a:gd name="T107" fmla="*/ 190817 h 193"/>
                <a:gd name="T108" fmla="*/ 337433 w 210"/>
                <a:gd name="T109" fmla="*/ 477417 h 193"/>
                <a:gd name="T110" fmla="*/ 271478 w 210"/>
                <a:gd name="T111" fmla="*/ 315870 h 193"/>
                <a:gd name="T112" fmla="*/ 387225 w 210"/>
                <a:gd name="T113" fmla="*/ 348489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9" name="Freeform 179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>
                <a:gd name="T0" fmla="*/ 43750 w 17"/>
                <a:gd name="T1" fmla="*/ 16221 h 20"/>
                <a:gd name="T2" fmla="*/ 28125 w 17"/>
                <a:gd name="T3" fmla="*/ 65695 h 20"/>
                <a:gd name="T4" fmla="*/ 43750 w 17"/>
                <a:gd name="T5" fmla="*/ 16221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0" name="Freeform 180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>
                <a:gd name="T0" fmla="*/ 23028 w 15"/>
                <a:gd name="T1" fmla="*/ 32197 h 27"/>
                <a:gd name="T2" fmla="*/ 13143 w 15"/>
                <a:gd name="T3" fmla="*/ 81162 h 27"/>
                <a:gd name="T4" fmla="*/ 50084 w 15"/>
                <a:gd name="T5" fmla="*/ 52138 h 27"/>
                <a:gd name="T6" fmla="*/ 43437 w 15"/>
                <a:gd name="T7" fmla="*/ 25674 h 27"/>
                <a:gd name="T8" fmla="*/ 23028 w 15"/>
                <a:gd name="T9" fmla="*/ 3219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1" name="Freeform 181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>
                <a:gd name="T0" fmla="*/ 133372 w 48"/>
                <a:gd name="T1" fmla="*/ 6705 h 23"/>
                <a:gd name="T2" fmla="*/ 30243 w 48"/>
                <a:gd name="T3" fmla="*/ 3286 h 23"/>
                <a:gd name="T4" fmla="*/ 3255 w 48"/>
                <a:gd name="T5" fmla="*/ 30791 h 23"/>
                <a:gd name="T6" fmla="*/ 72915 w 48"/>
                <a:gd name="T7" fmla="*/ 71604 h 23"/>
                <a:gd name="T8" fmla="*/ 113000 w 48"/>
                <a:gd name="T9" fmla="*/ 68318 h 23"/>
                <a:gd name="T10" fmla="*/ 133372 w 48"/>
                <a:gd name="T11" fmla="*/ 64899 h 23"/>
                <a:gd name="T12" fmla="*/ 133372 w 48"/>
                <a:gd name="T13" fmla="*/ 6705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2" name="Freeform 182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>
                <a:gd name="T0" fmla="*/ 79154 w 35"/>
                <a:gd name="T1" fmla="*/ 6590 h 37"/>
                <a:gd name="T2" fmla="*/ 36599 w 35"/>
                <a:gd name="T3" fmla="*/ 6590 h 37"/>
                <a:gd name="T4" fmla="*/ 13068 w 35"/>
                <a:gd name="T5" fmla="*/ 65849 h 37"/>
                <a:gd name="T6" fmla="*/ 92859 w 35"/>
                <a:gd name="T7" fmla="*/ 72414 h 37"/>
                <a:gd name="T8" fmla="*/ 79154 w 35"/>
                <a:gd name="T9" fmla="*/ 659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3" name="Freeform 183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>
                <a:gd name="T0" fmla="*/ 16289 w 35"/>
                <a:gd name="T1" fmla="*/ 0 h 7"/>
                <a:gd name="T2" fmla="*/ 46445 w 35"/>
                <a:gd name="T3" fmla="*/ 23517 h 7"/>
                <a:gd name="T4" fmla="*/ 16289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4" name="Freeform 184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>
                <a:gd name="T0" fmla="*/ 22505 w 27"/>
                <a:gd name="T1" fmla="*/ 38034 h 16"/>
                <a:gd name="T2" fmla="*/ 81162 w 27"/>
                <a:gd name="T3" fmla="*/ 17819 h 16"/>
                <a:gd name="T4" fmla="*/ 55337 w 27"/>
                <a:gd name="T5" fmla="*/ 2997 h 16"/>
                <a:gd name="T6" fmla="*/ 22505 w 27"/>
                <a:gd name="T7" fmla="*/ 32133 h 16"/>
                <a:gd name="T8" fmla="*/ 22505 w 27"/>
                <a:gd name="T9" fmla="*/ 3803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5" name="Freeform 185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>
                <a:gd name="T0" fmla="*/ 82376 w 35"/>
                <a:gd name="T1" fmla="*/ 18750 h 17"/>
                <a:gd name="T2" fmla="*/ 26135 w 35"/>
                <a:gd name="T3" fmla="*/ 31250 h 17"/>
                <a:gd name="T4" fmla="*/ 19667 w 35"/>
                <a:gd name="T5" fmla="*/ 40625 h 17"/>
                <a:gd name="T6" fmla="*/ 89638 w 35"/>
                <a:gd name="T7" fmla="*/ 37500 h 17"/>
                <a:gd name="T8" fmla="*/ 82376 w 35"/>
                <a:gd name="T9" fmla="*/ 1875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6" name="Freeform 186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>
                <a:gd name="T0" fmla="*/ 130401 w 49"/>
                <a:gd name="T1" fmla="*/ 9375 h 12"/>
                <a:gd name="T2" fmla="*/ 94268 w 49"/>
                <a:gd name="T3" fmla="*/ 3125 h 12"/>
                <a:gd name="T4" fmla="*/ 22537 w 49"/>
                <a:gd name="T5" fmla="*/ 0 h 12"/>
                <a:gd name="T6" fmla="*/ 6402 w 49"/>
                <a:gd name="T7" fmla="*/ 15625 h 12"/>
                <a:gd name="T8" fmla="*/ 65203 w 49"/>
                <a:gd name="T9" fmla="*/ 25000 h 12"/>
                <a:gd name="T10" fmla="*/ 133607 w 49"/>
                <a:gd name="T11" fmla="*/ 25000 h 12"/>
                <a:gd name="T12" fmla="*/ 130401 w 49"/>
                <a:gd name="T13" fmla="*/ 93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7" name="Freeform 187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>
                <a:gd name="T0" fmla="*/ 121569 w 40"/>
                <a:gd name="T1" fmla="*/ 5807 h 11"/>
                <a:gd name="T2" fmla="*/ 85254 w 40"/>
                <a:gd name="T3" fmla="*/ 11590 h 11"/>
                <a:gd name="T4" fmla="*/ 42895 w 40"/>
                <a:gd name="T5" fmla="*/ 8748 h 11"/>
                <a:gd name="T6" fmla="*/ 3212 w 40"/>
                <a:gd name="T7" fmla="*/ 5807 h 11"/>
                <a:gd name="T8" fmla="*/ 115145 w 40"/>
                <a:gd name="T9" fmla="*/ 22606 h 11"/>
                <a:gd name="T10" fmla="*/ 121569 w 40"/>
                <a:gd name="T11" fmla="*/ 5807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8" name="Freeform 188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>
                <a:gd name="T0" fmla="*/ 96563 w 41"/>
                <a:gd name="T1" fmla="*/ 31509 h 34"/>
                <a:gd name="T2" fmla="*/ 44512 w 41"/>
                <a:gd name="T3" fmla="*/ 21320 h 34"/>
                <a:gd name="T4" fmla="*/ 13514 w 41"/>
                <a:gd name="T5" fmla="*/ 52799 h 34"/>
                <a:gd name="T6" fmla="*/ 3298 w 41"/>
                <a:gd name="T7" fmla="*/ 66473 h 34"/>
                <a:gd name="T8" fmla="*/ 30998 w 41"/>
                <a:gd name="T9" fmla="*/ 66473 h 34"/>
                <a:gd name="T10" fmla="*/ 58673 w 41"/>
                <a:gd name="T11" fmla="*/ 94625 h 34"/>
                <a:gd name="T12" fmla="*/ 72187 w 41"/>
                <a:gd name="T13" fmla="*/ 105623 h 34"/>
                <a:gd name="T14" fmla="*/ 99887 w 41"/>
                <a:gd name="T15" fmla="*/ 66473 h 34"/>
                <a:gd name="T16" fmla="*/ 134316 w 41"/>
                <a:gd name="T17" fmla="*/ 66473 h 34"/>
                <a:gd name="T18" fmla="*/ 96563 w 41"/>
                <a:gd name="T19" fmla="*/ 31509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9" name="Freeform 189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>
                <a:gd name="T0" fmla="*/ 71558 w 25"/>
                <a:gd name="T1" fmla="*/ 6315 h 63"/>
                <a:gd name="T2" fmla="*/ 58756 w 25"/>
                <a:gd name="T3" fmla="*/ 53765 h 63"/>
                <a:gd name="T4" fmla="*/ 22529 w 25"/>
                <a:gd name="T5" fmla="*/ 63350 h 63"/>
                <a:gd name="T6" fmla="*/ 22529 w 25"/>
                <a:gd name="T7" fmla="*/ 72810 h 63"/>
                <a:gd name="T8" fmla="*/ 55425 w 25"/>
                <a:gd name="T9" fmla="*/ 108283 h 63"/>
                <a:gd name="T10" fmla="*/ 38662 w 25"/>
                <a:gd name="T11" fmla="*/ 143103 h 63"/>
                <a:gd name="T12" fmla="*/ 0 w 25"/>
                <a:gd name="T13" fmla="*/ 174653 h 63"/>
                <a:gd name="T14" fmla="*/ 16128 w 25"/>
                <a:gd name="T15" fmla="*/ 184238 h 63"/>
                <a:gd name="T16" fmla="*/ 52224 w 25"/>
                <a:gd name="T17" fmla="*/ 196868 h 63"/>
                <a:gd name="T18" fmla="*/ 74884 w 25"/>
                <a:gd name="T19" fmla="*/ 181093 h 63"/>
                <a:gd name="T20" fmla="*/ 81285 w 25"/>
                <a:gd name="T21" fmla="*/ 44305 h 63"/>
                <a:gd name="T22" fmla="*/ 81285 w 25"/>
                <a:gd name="T23" fmla="*/ 6315 h 63"/>
                <a:gd name="T24" fmla="*/ 71558 w 25"/>
                <a:gd name="T25" fmla="*/ 6315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4" name="Group 190"/>
          <p:cNvGrpSpPr>
            <a:grpSpLocks/>
          </p:cNvGrpSpPr>
          <p:nvPr/>
        </p:nvGrpSpPr>
        <p:grpSpPr bwMode="auto">
          <a:xfrm>
            <a:off x="508000" y="3962401"/>
            <a:ext cx="711200" cy="492125"/>
            <a:chOff x="96" y="2784"/>
            <a:chExt cx="1062" cy="981"/>
          </a:xfrm>
        </p:grpSpPr>
        <p:sp>
          <p:nvSpPr>
            <p:cNvPr id="2104" name="Freeform 191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>
                <a:gd name="T0" fmla="*/ 93750 w 41"/>
                <a:gd name="T1" fmla="*/ 42814 h 16"/>
                <a:gd name="T2" fmla="*/ 115625 w 41"/>
                <a:gd name="T3" fmla="*/ 35142 h 16"/>
                <a:gd name="T4" fmla="*/ 118750 w 41"/>
                <a:gd name="T5" fmla="*/ 31780 h 16"/>
                <a:gd name="T6" fmla="*/ 96875 w 41"/>
                <a:gd name="T7" fmla="*/ 3495 h 16"/>
                <a:gd name="T8" fmla="*/ 25000 w 41"/>
                <a:gd name="T9" fmla="*/ 38637 h 16"/>
                <a:gd name="T10" fmla="*/ 93750 w 41"/>
                <a:gd name="T11" fmla="*/ 42814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5" name="Freeform 192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>
                <a:gd name="T0" fmla="*/ 538935 w 210"/>
                <a:gd name="T1" fmla="*/ 510031 h 193"/>
                <a:gd name="T2" fmla="*/ 502978 w 210"/>
                <a:gd name="T3" fmla="*/ 411010 h 193"/>
                <a:gd name="T4" fmla="*/ 469601 w 210"/>
                <a:gd name="T5" fmla="*/ 325670 h 193"/>
                <a:gd name="T6" fmla="*/ 545534 w 210"/>
                <a:gd name="T7" fmla="*/ 306069 h 193"/>
                <a:gd name="T8" fmla="*/ 482669 w 210"/>
                <a:gd name="T9" fmla="*/ 269575 h 193"/>
                <a:gd name="T10" fmla="*/ 519267 w 210"/>
                <a:gd name="T11" fmla="*/ 272944 h 193"/>
                <a:gd name="T12" fmla="*/ 519267 w 210"/>
                <a:gd name="T13" fmla="*/ 253343 h 193"/>
                <a:gd name="T14" fmla="*/ 446713 w 210"/>
                <a:gd name="T15" fmla="*/ 256561 h 193"/>
                <a:gd name="T16" fmla="*/ 423187 w 210"/>
                <a:gd name="T17" fmla="*/ 411010 h 193"/>
                <a:gd name="T18" fmla="*/ 410114 w 210"/>
                <a:gd name="T19" fmla="*/ 276162 h 193"/>
                <a:gd name="T20" fmla="*/ 390472 w 210"/>
                <a:gd name="T21" fmla="*/ 220193 h 193"/>
                <a:gd name="T22" fmla="*/ 410114 w 210"/>
                <a:gd name="T23" fmla="*/ 168003 h 193"/>
                <a:gd name="T24" fmla="*/ 400293 w 210"/>
                <a:gd name="T25" fmla="*/ 121835 h 193"/>
                <a:gd name="T26" fmla="*/ 393699 w 210"/>
                <a:gd name="T27" fmla="*/ 78783 h 193"/>
                <a:gd name="T28" fmla="*/ 436892 w 210"/>
                <a:gd name="T29" fmla="*/ 128291 h 193"/>
                <a:gd name="T30" fmla="*/ 493157 w 210"/>
                <a:gd name="T31" fmla="*/ 59308 h 193"/>
                <a:gd name="T32" fmla="*/ 485921 w 210"/>
                <a:gd name="T33" fmla="*/ 118495 h 193"/>
                <a:gd name="T34" fmla="*/ 472853 w 210"/>
                <a:gd name="T35" fmla="*/ 157667 h 193"/>
                <a:gd name="T36" fmla="*/ 476201 w 210"/>
                <a:gd name="T37" fmla="*/ 220193 h 193"/>
                <a:gd name="T38" fmla="*/ 657934 w 210"/>
                <a:gd name="T39" fmla="*/ 95777 h 193"/>
                <a:gd name="T40" fmla="*/ 297588 w 210"/>
                <a:gd name="T41" fmla="*/ 3218 h 193"/>
                <a:gd name="T42" fmla="*/ 185086 w 210"/>
                <a:gd name="T43" fmla="*/ 26032 h 193"/>
                <a:gd name="T44" fmla="*/ 281299 w 210"/>
                <a:gd name="T45" fmla="*/ 39712 h 193"/>
                <a:gd name="T46" fmla="*/ 198154 w 210"/>
                <a:gd name="T47" fmla="*/ 72327 h 193"/>
                <a:gd name="T48" fmla="*/ 191681 w 210"/>
                <a:gd name="T49" fmla="*/ 95777 h 193"/>
                <a:gd name="T50" fmla="*/ 125574 w 210"/>
                <a:gd name="T51" fmla="*/ 55944 h 193"/>
                <a:gd name="T52" fmla="*/ 43198 w 210"/>
                <a:gd name="T53" fmla="*/ 378396 h 193"/>
                <a:gd name="T54" fmla="*/ 201502 w 210"/>
                <a:gd name="T55" fmla="*/ 480635 h 193"/>
                <a:gd name="T56" fmla="*/ 149125 w 210"/>
                <a:gd name="T57" fmla="*/ 437709 h 193"/>
                <a:gd name="T58" fmla="*/ 115753 w 210"/>
                <a:gd name="T59" fmla="*/ 477417 h 193"/>
                <a:gd name="T60" fmla="*/ 105932 w 210"/>
                <a:gd name="T61" fmla="*/ 421453 h 193"/>
                <a:gd name="T62" fmla="*/ 152346 w 210"/>
                <a:gd name="T63" fmla="*/ 282619 h 193"/>
                <a:gd name="T64" fmla="*/ 221680 w 210"/>
                <a:gd name="T65" fmla="*/ 272944 h 193"/>
                <a:gd name="T66" fmla="*/ 234879 w 210"/>
                <a:gd name="T67" fmla="*/ 312657 h 193"/>
                <a:gd name="T68" fmla="*/ 201502 w 210"/>
                <a:gd name="T69" fmla="*/ 397997 h 193"/>
                <a:gd name="T70" fmla="*/ 300834 w 210"/>
                <a:gd name="T71" fmla="*/ 592032 h 193"/>
                <a:gd name="T72" fmla="*/ 615505 w 210"/>
                <a:gd name="T73" fmla="*/ 546399 h 193"/>
                <a:gd name="T74" fmla="*/ 601800 w 210"/>
                <a:gd name="T75" fmla="*/ 216849 h 193"/>
                <a:gd name="T76" fmla="*/ 545534 w 210"/>
                <a:gd name="T77" fmla="*/ 197379 h 193"/>
                <a:gd name="T78" fmla="*/ 373521 w 210"/>
                <a:gd name="T79" fmla="*/ 200618 h 193"/>
                <a:gd name="T80" fmla="*/ 357100 w 210"/>
                <a:gd name="T81" fmla="*/ 286599 h 193"/>
                <a:gd name="T82" fmla="*/ 377404 w 210"/>
                <a:gd name="T83" fmla="*/ 164765 h 193"/>
                <a:gd name="T84" fmla="*/ 294366 w 210"/>
                <a:gd name="T85" fmla="*/ 85340 h 193"/>
                <a:gd name="T86" fmla="*/ 347254 w 210"/>
                <a:gd name="T87" fmla="*/ 115252 h 193"/>
                <a:gd name="T88" fmla="*/ 201502 w 210"/>
                <a:gd name="T89" fmla="*/ 237087 h 193"/>
                <a:gd name="T90" fmla="*/ 79154 w 210"/>
                <a:gd name="T91" fmla="*/ 121835 h 193"/>
                <a:gd name="T92" fmla="*/ 225033 w 210"/>
                <a:gd name="T93" fmla="*/ 131509 h 193"/>
                <a:gd name="T94" fmla="*/ 261657 w 210"/>
                <a:gd name="T95" fmla="*/ 131509 h 193"/>
                <a:gd name="T96" fmla="*/ 357100 w 210"/>
                <a:gd name="T97" fmla="*/ 147867 h 193"/>
                <a:gd name="T98" fmla="*/ 327738 w 210"/>
                <a:gd name="T99" fmla="*/ 306069 h 193"/>
                <a:gd name="T100" fmla="*/ 307434 w 210"/>
                <a:gd name="T101" fmla="*/ 168003 h 193"/>
                <a:gd name="T102" fmla="*/ 201502 w 210"/>
                <a:gd name="T103" fmla="*/ 237087 h 193"/>
                <a:gd name="T104" fmla="*/ 264878 w 210"/>
                <a:gd name="T105" fmla="*/ 269575 h 193"/>
                <a:gd name="T106" fmla="*/ 291013 w 210"/>
                <a:gd name="T107" fmla="*/ 190817 h 193"/>
                <a:gd name="T108" fmla="*/ 337433 w 210"/>
                <a:gd name="T109" fmla="*/ 477417 h 193"/>
                <a:gd name="T110" fmla="*/ 271478 w 210"/>
                <a:gd name="T111" fmla="*/ 315870 h 193"/>
                <a:gd name="T112" fmla="*/ 387225 w 210"/>
                <a:gd name="T113" fmla="*/ 348489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6" name="Freeform 193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>
                <a:gd name="T0" fmla="*/ 43750 w 17"/>
                <a:gd name="T1" fmla="*/ 16221 h 20"/>
                <a:gd name="T2" fmla="*/ 28125 w 17"/>
                <a:gd name="T3" fmla="*/ 65695 h 20"/>
                <a:gd name="T4" fmla="*/ 43750 w 17"/>
                <a:gd name="T5" fmla="*/ 16221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7" name="Freeform 194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>
                <a:gd name="T0" fmla="*/ 23028 w 15"/>
                <a:gd name="T1" fmla="*/ 32197 h 27"/>
                <a:gd name="T2" fmla="*/ 13143 w 15"/>
                <a:gd name="T3" fmla="*/ 81162 h 27"/>
                <a:gd name="T4" fmla="*/ 50084 w 15"/>
                <a:gd name="T5" fmla="*/ 52138 h 27"/>
                <a:gd name="T6" fmla="*/ 43437 w 15"/>
                <a:gd name="T7" fmla="*/ 25674 h 27"/>
                <a:gd name="T8" fmla="*/ 23028 w 15"/>
                <a:gd name="T9" fmla="*/ 3219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8" name="Freeform 195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>
                <a:gd name="T0" fmla="*/ 133372 w 48"/>
                <a:gd name="T1" fmla="*/ 6705 h 23"/>
                <a:gd name="T2" fmla="*/ 30243 w 48"/>
                <a:gd name="T3" fmla="*/ 3286 h 23"/>
                <a:gd name="T4" fmla="*/ 3255 w 48"/>
                <a:gd name="T5" fmla="*/ 30791 h 23"/>
                <a:gd name="T6" fmla="*/ 72915 w 48"/>
                <a:gd name="T7" fmla="*/ 71604 h 23"/>
                <a:gd name="T8" fmla="*/ 113000 w 48"/>
                <a:gd name="T9" fmla="*/ 68318 h 23"/>
                <a:gd name="T10" fmla="*/ 133372 w 48"/>
                <a:gd name="T11" fmla="*/ 64899 h 23"/>
                <a:gd name="T12" fmla="*/ 133372 w 48"/>
                <a:gd name="T13" fmla="*/ 6705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9" name="Freeform 196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>
                <a:gd name="T0" fmla="*/ 79154 w 35"/>
                <a:gd name="T1" fmla="*/ 6590 h 37"/>
                <a:gd name="T2" fmla="*/ 36599 w 35"/>
                <a:gd name="T3" fmla="*/ 6590 h 37"/>
                <a:gd name="T4" fmla="*/ 13068 w 35"/>
                <a:gd name="T5" fmla="*/ 65849 h 37"/>
                <a:gd name="T6" fmla="*/ 92859 w 35"/>
                <a:gd name="T7" fmla="*/ 72414 h 37"/>
                <a:gd name="T8" fmla="*/ 79154 w 35"/>
                <a:gd name="T9" fmla="*/ 659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0" name="Freeform 197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>
                <a:gd name="T0" fmla="*/ 16289 w 35"/>
                <a:gd name="T1" fmla="*/ 0 h 7"/>
                <a:gd name="T2" fmla="*/ 46445 w 35"/>
                <a:gd name="T3" fmla="*/ 23517 h 7"/>
                <a:gd name="T4" fmla="*/ 16289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1" name="Freeform 198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>
                <a:gd name="T0" fmla="*/ 22505 w 27"/>
                <a:gd name="T1" fmla="*/ 38034 h 16"/>
                <a:gd name="T2" fmla="*/ 81162 w 27"/>
                <a:gd name="T3" fmla="*/ 17819 h 16"/>
                <a:gd name="T4" fmla="*/ 55337 w 27"/>
                <a:gd name="T5" fmla="*/ 2997 h 16"/>
                <a:gd name="T6" fmla="*/ 22505 w 27"/>
                <a:gd name="T7" fmla="*/ 32133 h 16"/>
                <a:gd name="T8" fmla="*/ 22505 w 27"/>
                <a:gd name="T9" fmla="*/ 3803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2" name="Freeform 199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>
                <a:gd name="T0" fmla="*/ 82376 w 35"/>
                <a:gd name="T1" fmla="*/ 18750 h 17"/>
                <a:gd name="T2" fmla="*/ 26135 w 35"/>
                <a:gd name="T3" fmla="*/ 31250 h 17"/>
                <a:gd name="T4" fmla="*/ 19667 w 35"/>
                <a:gd name="T5" fmla="*/ 40625 h 17"/>
                <a:gd name="T6" fmla="*/ 89638 w 35"/>
                <a:gd name="T7" fmla="*/ 37500 h 17"/>
                <a:gd name="T8" fmla="*/ 82376 w 35"/>
                <a:gd name="T9" fmla="*/ 1875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3" name="Freeform 200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>
                <a:gd name="T0" fmla="*/ 130401 w 49"/>
                <a:gd name="T1" fmla="*/ 9375 h 12"/>
                <a:gd name="T2" fmla="*/ 94268 w 49"/>
                <a:gd name="T3" fmla="*/ 3125 h 12"/>
                <a:gd name="T4" fmla="*/ 22537 w 49"/>
                <a:gd name="T5" fmla="*/ 0 h 12"/>
                <a:gd name="T6" fmla="*/ 6402 w 49"/>
                <a:gd name="T7" fmla="*/ 15625 h 12"/>
                <a:gd name="T8" fmla="*/ 65203 w 49"/>
                <a:gd name="T9" fmla="*/ 25000 h 12"/>
                <a:gd name="T10" fmla="*/ 133607 w 49"/>
                <a:gd name="T11" fmla="*/ 25000 h 12"/>
                <a:gd name="T12" fmla="*/ 130401 w 49"/>
                <a:gd name="T13" fmla="*/ 93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4" name="Freeform 201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>
                <a:gd name="T0" fmla="*/ 121569 w 40"/>
                <a:gd name="T1" fmla="*/ 5807 h 11"/>
                <a:gd name="T2" fmla="*/ 85254 w 40"/>
                <a:gd name="T3" fmla="*/ 11590 h 11"/>
                <a:gd name="T4" fmla="*/ 42895 w 40"/>
                <a:gd name="T5" fmla="*/ 8748 h 11"/>
                <a:gd name="T6" fmla="*/ 3212 w 40"/>
                <a:gd name="T7" fmla="*/ 5807 h 11"/>
                <a:gd name="T8" fmla="*/ 115145 w 40"/>
                <a:gd name="T9" fmla="*/ 22606 h 11"/>
                <a:gd name="T10" fmla="*/ 121569 w 40"/>
                <a:gd name="T11" fmla="*/ 5807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5" name="Freeform 202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>
                <a:gd name="T0" fmla="*/ 96563 w 41"/>
                <a:gd name="T1" fmla="*/ 31509 h 34"/>
                <a:gd name="T2" fmla="*/ 44512 w 41"/>
                <a:gd name="T3" fmla="*/ 21320 h 34"/>
                <a:gd name="T4" fmla="*/ 13514 w 41"/>
                <a:gd name="T5" fmla="*/ 52799 h 34"/>
                <a:gd name="T6" fmla="*/ 3298 w 41"/>
                <a:gd name="T7" fmla="*/ 66473 h 34"/>
                <a:gd name="T8" fmla="*/ 30998 w 41"/>
                <a:gd name="T9" fmla="*/ 66473 h 34"/>
                <a:gd name="T10" fmla="*/ 58673 w 41"/>
                <a:gd name="T11" fmla="*/ 94625 h 34"/>
                <a:gd name="T12" fmla="*/ 72187 w 41"/>
                <a:gd name="T13" fmla="*/ 105623 h 34"/>
                <a:gd name="T14" fmla="*/ 99887 w 41"/>
                <a:gd name="T15" fmla="*/ 66473 h 34"/>
                <a:gd name="T16" fmla="*/ 134316 w 41"/>
                <a:gd name="T17" fmla="*/ 66473 h 34"/>
                <a:gd name="T18" fmla="*/ 96563 w 41"/>
                <a:gd name="T19" fmla="*/ 31509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6" name="Freeform 203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>
                <a:gd name="T0" fmla="*/ 71558 w 25"/>
                <a:gd name="T1" fmla="*/ 6315 h 63"/>
                <a:gd name="T2" fmla="*/ 58756 w 25"/>
                <a:gd name="T3" fmla="*/ 53765 h 63"/>
                <a:gd name="T4" fmla="*/ 22529 w 25"/>
                <a:gd name="T5" fmla="*/ 63350 h 63"/>
                <a:gd name="T6" fmla="*/ 22529 w 25"/>
                <a:gd name="T7" fmla="*/ 72810 h 63"/>
                <a:gd name="T8" fmla="*/ 55425 w 25"/>
                <a:gd name="T9" fmla="*/ 108283 h 63"/>
                <a:gd name="T10" fmla="*/ 38662 w 25"/>
                <a:gd name="T11" fmla="*/ 143103 h 63"/>
                <a:gd name="T12" fmla="*/ 0 w 25"/>
                <a:gd name="T13" fmla="*/ 174653 h 63"/>
                <a:gd name="T14" fmla="*/ 16128 w 25"/>
                <a:gd name="T15" fmla="*/ 184238 h 63"/>
                <a:gd name="T16" fmla="*/ 52224 w 25"/>
                <a:gd name="T17" fmla="*/ 196868 h 63"/>
                <a:gd name="T18" fmla="*/ 74884 w 25"/>
                <a:gd name="T19" fmla="*/ 181093 h 63"/>
                <a:gd name="T20" fmla="*/ 81285 w 25"/>
                <a:gd name="T21" fmla="*/ 44305 h 63"/>
                <a:gd name="T22" fmla="*/ 81285 w 25"/>
                <a:gd name="T23" fmla="*/ 6315 h 63"/>
                <a:gd name="T24" fmla="*/ 71558 w 25"/>
                <a:gd name="T25" fmla="*/ 6315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5" name="Group 204"/>
          <p:cNvGrpSpPr>
            <a:grpSpLocks/>
          </p:cNvGrpSpPr>
          <p:nvPr/>
        </p:nvGrpSpPr>
        <p:grpSpPr bwMode="auto">
          <a:xfrm>
            <a:off x="508000" y="5070476"/>
            <a:ext cx="711200" cy="492125"/>
            <a:chOff x="96" y="2784"/>
            <a:chExt cx="1062" cy="981"/>
          </a:xfrm>
        </p:grpSpPr>
        <p:sp>
          <p:nvSpPr>
            <p:cNvPr id="2091" name="Freeform 205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>
                <a:gd name="T0" fmla="*/ 93750 w 41"/>
                <a:gd name="T1" fmla="*/ 42814 h 16"/>
                <a:gd name="T2" fmla="*/ 115625 w 41"/>
                <a:gd name="T3" fmla="*/ 35142 h 16"/>
                <a:gd name="T4" fmla="*/ 118750 w 41"/>
                <a:gd name="T5" fmla="*/ 31780 h 16"/>
                <a:gd name="T6" fmla="*/ 96875 w 41"/>
                <a:gd name="T7" fmla="*/ 3495 h 16"/>
                <a:gd name="T8" fmla="*/ 25000 w 41"/>
                <a:gd name="T9" fmla="*/ 38637 h 16"/>
                <a:gd name="T10" fmla="*/ 93750 w 41"/>
                <a:gd name="T11" fmla="*/ 42814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2" name="Freeform 206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>
                <a:gd name="T0" fmla="*/ 538935 w 210"/>
                <a:gd name="T1" fmla="*/ 510031 h 193"/>
                <a:gd name="T2" fmla="*/ 502978 w 210"/>
                <a:gd name="T3" fmla="*/ 411010 h 193"/>
                <a:gd name="T4" fmla="*/ 469601 w 210"/>
                <a:gd name="T5" fmla="*/ 325670 h 193"/>
                <a:gd name="T6" fmla="*/ 545534 w 210"/>
                <a:gd name="T7" fmla="*/ 306069 h 193"/>
                <a:gd name="T8" fmla="*/ 482669 w 210"/>
                <a:gd name="T9" fmla="*/ 269575 h 193"/>
                <a:gd name="T10" fmla="*/ 519267 w 210"/>
                <a:gd name="T11" fmla="*/ 272944 h 193"/>
                <a:gd name="T12" fmla="*/ 519267 w 210"/>
                <a:gd name="T13" fmla="*/ 253343 h 193"/>
                <a:gd name="T14" fmla="*/ 446713 w 210"/>
                <a:gd name="T15" fmla="*/ 256561 h 193"/>
                <a:gd name="T16" fmla="*/ 423187 w 210"/>
                <a:gd name="T17" fmla="*/ 411010 h 193"/>
                <a:gd name="T18" fmla="*/ 410114 w 210"/>
                <a:gd name="T19" fmla="*/ 276162 h 193"/>
                <a:gd name="T20" fmla="*/ 390472 w 210"/>
                <a:gd name="T21" fmla="*/ 220193 h 193"/>
                <a:gd name="T22" fmla="*/ 410114 w 210"/>
                <a:gd name="T23" fmla="*/ 168003 h 193"/>
                <a:gd name="T24" fmla="*/ 400293 w 210"/>
                <a:gd name="T25" fmla="*/ 121835 h 193"/>
                <a:gd name="T26" fmla="*/ 393699 w 210"/>
                <a:gd name="T27" fmla="*/ 78783 h 193"/>
                <a:gd name="T28" fmla="*/ 436892 w 210"/>
                <a:gd name="T29" fmla="*/ 128291 h 193"/>
                <a:gd name="T30" fmla="*/ 493157 w 210"/>
                <a:gd name="T31" fmla="*/ 59308 h 193"/>
                <a:gd name="T32" fmla="*/ 485921 w 210"/>
                <a:gd name="T33" fmla="*/ 118495 h 193"/>
                <a:gd name="T34" fmla="*/ 472853 w 210"/>
                <a:gd name="T35" fmla="*/ 157667 h 193"/>
                <a:gd name="T36" fmla="*/ 476201 w 210"/>
                <a:gd name="T37" fmla="*/ 220193 h 193"/>
                <a:gd name="T38" fmla="*/ 657934 w 210"/>
                <a:gd name="T39" fmla="*/ 95777 h 193"/>
                <a:gd name="T40" fmla="*/ 297588 w 210"/>
                <a:gd name="T41" fmla="*/ 3218 h 193"/>
                <a:gd name="T42" fmla="*/ 185086 w 210"/>
                <a:gd name="T43" fmla="*/ 26032 h 193"/>
                <a:gd name="T44" fmla="*/ 281299 w 210"/>
                <a:gd name="T45" fmla="*/ 39712 h 193"/>
                <a:gd name="T46" fmla="*/ 198154 w 210"/>
                <a:gd name="T47" fmla="*/ 72327 h 193"/>
                <a:gd name="T48" fmla="*/ 191681 w 210"/>
                <a:gd name="T49" fmla="*/ 95777 h 193"/>
                <a:gd name="T50" fmla="*/ 125574 w 210"/>
                <a:gd name="T51" fmla="*/ 55944 h 193"/>
                <a:gd name="T52" fmla="*/ 43198 w 210"/>
                <a:gd name="T53" fmla="*/ 378396 h 193"/>
                <a:gd name="T54" fmla="*/ 201502 w 210"/>
                <a:gd name="T55" fmla="*/ 480635 h 193"/>
                <a:gd name="T56" fmla="*/ 149125 w 210"/>
                <a:gd name="T57" fmla="*/ 437709 h 193"/>
                <a:gd name="T58" fmla="*/ 115753 w 210"/>
                <a:gd name="T59" fmla="*/ 477417 h 193"/>
                <a:gd name="T60" fmla="*/ 105932 w 210"/>
                <a:gd name="T61" fmla="*/ 421453 h 193"/>
                <a:gd name="T62" fmla="*/ 152346 w 210"/>
                <a:gd name="T63" fmla="*/ 282619 h 193"/>
                <a:gd name="T64" fmla="*/ 221680 w 210"/>
                <a:gd name="T65" fmla="*/ 272944 h 193"/>
                <a:gd name="T66" fmla="*/ 234879 w 210"/>
                <a:gd name="T67" fmla="*/ 312657 h 193"/>
                <a:gd name="T68" fmla="*/ 201502 w 210"/>
                <a:gd name="T69" fmla="*/ 397997 h 193"/>
                <a:gd name="T70" fmla="*/ 300834 w 210"/>
                <a:gd name="T71" fmla="*/ 592032 h 193"/>
                <a:gd name="T72" fmla="*/ 615505 w 210"/>
                <a:gd name="T73" fmla="*/ 546399 h 193"/>
                <a:gd name="T74" fmla="*/ 601800 w 210"/>
                <a:gd name="T75" fmla="*/ 216849 h 193"/>
                <a:gd name="T76" fmla="*/ 545534 w 210"/>
                <a:gd name="T77" fmla="*/ 197379 h 193"/>
                <a:gd name="T78" fmla="*/ 373521 w 210"/>
                <a:gd name="T79" fmla="*/ 200618 h 193"/>
                <a:gd name="T80" fmla="*/ 357100 w 210"/>
                <a:gd name="T81" fmla="*/ 286599 h 193"/>
                <a:gd name="T82" fmla="*/ 377404 w 210"/>
                <a:gd name="T83" fmla="*/ 164765 h 193"/>
                <a:gd name="T84" fmla="*/ 294366 w 210"/>
                <a:gd name="T85" fmla="*/ 85340 h 193"/>
                <a:gd name="T86" fmla="*/ 347254 w 210"/>
                <a:gd name="T87" fmla="*/ 115252 h 193"/>
                <a:gd name="T88" fmla="*/ 201502 w 210"/>
                <a:gd name="T89" fmla="*/ 237087 h 193"/>
                <a:gd name="T90" fmla="*/ 79154 w 210"/>
                <a:gd name="T91" fmla="*/ 121835 h 193"/>
                <a:gd name="T92" fmla="*/ 225033 w 210"/>
                <a:gd name="T93" fmla="*/ 131509 h 193"/>
                <a:gd name="T94" fmla="*/ 261657 w 210"/>
                <a:gd name="T95" fmla="*/ 131509 h 193"/>
                <a:gd name="T96" fmla="*/ 357100 w 210"/>
                <a:gd name="T97" fmla="*/ 147867 h 193"/>
                <a:gd name="T98" fmla="*/ 327738 w 210"/>
                <a:gd name="T99" fmla="*/ 306069 h 193"/>
                <a:gd name="T100" fmla="*/ 307434 w 210"/>
                <a:gd name="T101" fmla="*/ 168003 h 193"/>
                <a:gd name="T102" fmla="*/ 201502 w 210"/>
                <a:gd name="T103" fmla="*/ 237087 h 193"/>
                <a:gd name="T104" fmla="*/ 264878 w 210"/>
                <a:gd name="T105" fmla="*/ 269575 h 193"/>
                <a:gd name="T106" fmla="*/ 291013 w 210"/>
                <a:gd name="T107" fmla="*/ 190817 h 193"/>
                <a:gd name="T108" fmla="*/ 337433 w 210"/>
                <a:gd name="T109" fmla="*/ 477417 h 193"/>
                <a:gd name="T110" fmla="*/ 271478 w 210"/>
                <a:gd name="T111" fmla="*/ 315870 h 193"/>
                <a:gd name="T112" fmla="*/ 387225 w 210"/>
                <a:gd name="T113" fmla="*/ 348489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3" name="Freeform 207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>
                <a:gd name="T0" fmla="*/ 43750 w 17"/>
                <a:gd name="T1" fmla="*/ 16221 h 20"/>
                <a:gd name="T2" fmla="*/ 28125 w 17"/>
                <a:gd name="T3" fmla="*/ 65695 h 20"/>
                <a:gd name="T4" fmla="*/ 43750 w 17"/>
                <a:gd name="T5" fmla="*/ 16221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4" name="Freeform 208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>
                <a:gd name="T0" fmla="*/ 23028 w 15"/>
                <a:gd name="T1" fmla="*/ 32197 h 27"/>
                <a:gd name="T2" fmla="*/ 13143 w 15"/>
                <a:gd name="T3" fmla="*/ 81162 h 27"/>
                <a:gd name="T4" fmla="*/ 50084 w 15"/>
                <a:gd name="T5" fmla="*/ 52138 h 27"/>
                <a:gd name="T6" fmla="*/ 43437 w 15"/>
                <a:gd name="T7" fmla="*/ 25674 h 27"/>
                <a:gd name="T8" fmla="*/ 23028 w 15"/>
                <a:gd name="T9" fmla="*/ 3219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5" name="Freeform 209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>
                <a:gd name="T0" fmla="*/ 133372 w 48"/>
                <a:gd name="T1" fmla="*/ 6705 h 23"/>
                <a:gd name="T2" fmla="*/ 30243 w 48"/>
                <a:gd name="T3" fmla="*/ 3286 h 23"/>
                <a:gd name="T4" fmla="*/ 3255 w 48"/>
                <a:gd name="T5" fmla="*/ 30791 h 23"/>
                <a:gd name="T6" fmla="*/ 72915 w 48"/>
                <a:gd name="T7" fmla="*/ 71604 h 23"/>
                <a:gd name="T8" fmla="*/ 113000 w 48"/>
                <a:gd name="T9" fmla="*/ 68318 h 23"/>
                <a:gd name="T10" fmla="*/ 133372 w 48"/>
                <a:gd name="T11" fmla="*/ 64899 h 23"/>
                <a:gd name="T12" fmla="*/ 133372 w 48"/>
                <a:gd name="T13" fmla="*/ 6705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6" name="Freeform 210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>
                <a:gd name="T0" fmla="*/ 79154 w 35"/>
                <a:gd name="T1" fmla="*/ 6590 h 37"/>
                <a:gd name="T2" fmla="*/ 36599 w 35"/>
                <a:gd name="T3" fmla="*/ 6590 h 37"/>
                <a:gd name="T4" fmla="*/ 13068 w 35"/>
                <a:gd name="T5" fmla="*/ 65849 h 37"/>
                <a:gd name="T6" fmla="*/ 92859 w 35"/>
                <a:gd name="T7" fmla="*/ 72414 h 37"/>
                <a:gd name="T8" fmla="*/ 79154 w 35"/>
                <a:gd name="T9" fmla="*/ 659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7" name="Freeform 211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>
                <a:gd name="T0" fmla="*/ 16289 w 35"/>
                <a:gd name="T1" fmla="*/ 0 h 7"/>
                <a:gd name="T2" fmla="*/ 46445 w 35"/>
                <a:gd name="T3" fmla="*/ 23517 h 7"/>
                <a:gd name="T4" fmla="*/ 16289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8" name="Freeform 212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>
                <a:gd name="T0" fmla="*/ 22505 w 27"/>
                <a:gd name="T1" fmla="*/ 38034 h 16"/>
                <a:gd name="T2" fmla="*/ 81162 w 27"/>
                <a:gd name="T3" fmla="*/ 17819 h 16"/>
                <a:gd name="T4" fmla="*/ 55337 w 27"/>
                <a:gd name="T5" fmla="*/ 2997 h 16"/>
                <a:gd name="T6" fmla="*/ 22505 w 27"/>
                <a:gd name="T7" fmla="*/ 32133 h 16"/>
                <a:gd name="T8" fmla="*/ 22505 w 27"/>
                <a:gd name="T9" fmla="*/ 3803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9" name="Freeform 213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>
                <a:gd name="T0" fmla="*/ 82376 w 35"/>
                <a:gd name="T1" fmla="*/ 18750 h 17"/>
                <a:gd name="T2" fmla="*/ 26135 w 35"/>
                <a:gd name="T3" fmla="*/ 31250 h 17"/>
                <a:gd name="T4" fmla="*/ 19667 w 35"/>
                <a:gd name="T5" fmla="*/ 40625 h 17"/>
                <a:gd name="T6" fmla="*/ 89638 w 35"/>
                <a:gd name="T7" fmla="*/ 37500 h 17"/>
                <a:gd name="T8" fmla="*/ 82376 w 35"/>
                <a:gd name="T9" fmla="*/ 1875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0" name="Freeform 214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>
                <a:gd name="T0" fmla="*/ 130401 w 49"/>
                <a:gd name="T1" fmla="*/ 9375 h 12"/>
                <a:gd name="T2" fmla="*/ 94268 w 49"/>
                <a:gd name="T3" fmla="*/ 3125 h 12"/>
                <a:gd name="T4" fmla="*/ 22537 w 49"/>
                <a:gd name="T5" fmla="*/ 0 h 12"/>
                <a:gd name="T6" fmla="*/ 6402 w 49"/>
                <a:gd name="T7" fmla="*/ 15625 h 12"/>
                <a:gd name="T8" fmla="*/ 65203 w 49"/>
                <a:gd name="T9" fmla="*/ 25000 h 12"/>
                <a:gd name="T10" fmla="*/ 133607 w 49"/>
                <a:gd name="T11" fmla="*/ 25000 h 12"/>
                <a:gd name="T12" fmla="*/ 130401 w 49"/>
                <a:gd name="T13" fmla="*/ 93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1" name="Freeform 215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>
                <a:gd name="T0" fmla="*/ 121569 w 40"/>
                <a:gd name="T1" fmla="*/ 5807 h 11"/>
                <a:gd name="T2" fmla="*/ 85254 w 40"/>
                <a:gd name="T3" fmla="*/ 11590 h 11"/>
                <a:gd name="T4" fmla="*/ 42895 w 40"/>
                <a:gd name="T5" fmla="*/ 8748 h 11"/>
                <a:gd name="T6" fmla="*/ 3212 w 40"/>
                <a:gd name="T7" fmla="*/ 5807 h 11"/>
                <a:gd name="T8" fmla="*/ 115145 w 40"/>
                <a:gd name="T9" fmla="*/ 22606 h 11"/>
                <a:gd name="T10" fmla="*/ 121569 w 40"/>
                <a:gd name="T11" fmla="*/ 5807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2" name="Freeform 216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>
                <a:gd name="T0" fmla="*/ 96563 w 41"/>
                <a:gd name="T1" fmla="*/ 31509 h 34"/>
                <a:gd name="T2" fmla="*/ 44512 w 41"/>
                <a:gd name="T3" fmla="*/ 21320 h 34"/>
                <a:gd name="T4" fmla="*/ 13514 w 41"/>
                <a:gd name="T5" fmla="*/ 52799 h 34"/>
                <a:gd name="T6" fmla="*/ 3298 w 41"/>
                <a:gd name="T7" fmla="*/ 66473 h 34"/>
                <a:gd name="T8" fmla="*/ 30998 w 41"/>
                <a:gd name="T9" fmla="*/ 66473 h 34"/>
                <a:gd name="T10" fmla="*/ 58673 w 41"/>
                <a:gd name="T11" fmla="*/ 94625 h 34"/>
                <a:gd name="T12" fmla="*/ 72187 w 41"/>
                <a:gd name="T13" fmla="*/ 105623 h 34"/>
                <a:gd name="T14" fmla="*/ 99887 w 41"/>
                <a:gd name="T15" fmla="*/ 66473 h 34"/>
                <a:gd name="T16" fmla="*/ 134316 w 41"/>
                <a:gd name="T17" fmla="*/ 66473 h 34"/>
                <a:gd name="T18" fmla="*/ 96563 w 41"/>
                <a:gd name="T19" fmla="*/ 31509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3" name="Freeform 217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>
                <a:gd name="T0" fmla="*/ 71558 w 25"/>
                <a:gd name="T1" fmla="*/ 6315 h 63"/>
                <a:gd name="T2" fmla="*/ 58756 w 25"/>
                <a:gd name="T3" fmla="*/ 53765 h 63"/>
                <a:gd name="T4" fmla="*/ 22529 w 25"/>
                <a:gd name="T5" fmla="*/ 63350 h 63"/>
                <a:gd name="T6" fmla="*/ 22529 w 25"/>
                <a:gd name="T7" fmla="*/ 72810 h 63"/>
                <a:gd name="T8" fmla="*/ 55425 w 25"/>
                <a:gd name="T9" fmla="*/ 108283 h 63"/>
                <a:gd name="T10" fmla="*/ 38662 w 25"/>
                <a:gd name="T11" fmla="*/ 143103 h 63"/>
                <a:gd name="T12" fmla="*/ 0 w 25"/>
                <a:gd name="T13" fmla="*/ 174653 h 63"/>
                <a:gd name="T14" fmla="*/ 16128 w 25"/>
                <a:gd name="T15" fmla="*/ 184238 h 63"/>
                <a:gd name="T16" fmla="*/ 52224 w 25"/>
                <a:gd name="T17" fmla="*/ 196868 h 63"/>
                <a:gd name="T18" fmla="*/ 74884 w 25"/>
                <a:gd name="T19" fmla="*/ 181093 h 63"/>
                <a:gd name="T20" fmla="*/ 81285 w 25"/>
                <a:gd name="T21" fmla="*/ 44305 h 63"/>
                <a:gd name="T22" fmla="*/ 81285 w 25"/>
                <a:gd name="T23" fmla="*/ 6315 h 63"/>
                <a:gd name="T24" fmla="*/ 71558 w 25"/>
                <a:gd name="T25" fmla="*/ 6315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6" name="Group 218"/>
          <p:cNvGrpSpPr>
            <a:grpSpLocks/>
          </p:cNvGrpSpPr>
          <p:nvPr/>
        </p:nvGrpSpPr>
        <p:grpSpPr bwMode="auto">
          <a:xfrm>
            <a:off x="508000" y="6121401"/>
            <a:ext cx="711200" cy="492125"/>
            <a:chOff x="96" y="2784"/>
            <a:chExt cx="1062" cy="981"/>
          </a:xfrm>
        </p:grpSpPr>
        <p:sp>
          <p:nvSpPr>
            <p:cNvPr id="2078" name="Freeform 219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>
                <a:gd name="T0" fmla="*/ 93750 w 41"/>
                <a:gd name="T1" fmla="*/ 42814 h 16"/>
                <a:gd name="T2" fmla="*/ 115625 w 41"/>
                <a:gd name="T3" fmla="*/ 35142 h 16"/>
                <a:gd name="T4" fmla="*/ 118750 w 41"/>
                <a:gd name="T5" fmla="*/ 31780 h 16"/>
                <a:gd name="T6" fmla="*/ 96875 w 41"/>
                <a:gd name="T7" fmla="*/ 3495 h 16"/>
                <a:gd name="T8" fmla="*/ 25000 w 41"/>
                <a:gd name="T9" fmla="*/ 38637 h 16"/>
                <a:gd name="T10" fmla="*/ 93750 w 41"/>
                <a:gd name="T11" fmla="*/ 42814 h 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9" name="Freeform 220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>
                <a:gd name="T0" fmla="*/ 538935 w 210"/>
                <a:gd name="T1" fmla="*/ 510031 h 193"/>
                <a:gd name="T2" fmla="*/ 502978 w 210"/>
                <a:gd name="T3" fmla="*/ 411010 h 193"/>
                <a:gd name="T4" fmla="*/ 469601 w 210"/>
                <a:gd name="T5" fmla="*/ 325670 h 193"/>
                <a:gd name="T6" fmla="*/ 545534 w 210"/>
                <a:gd name="T7" fmla="*/ 306069 h 193"/>
                <a:gd name="T8" fmla="*/ 482669 w 210"/>
                <a:gd name="T9" fmla="*/ 269575 h 193"/>
                <a:gd name="T10" fmla="*/ 519267 w 210"/>
                <a:gd name="T11" fmla="*/ 272944 h 193"/>
                <a:gd name="T12" fmla="*/ 519267 w 210"/>
                <a:gd name="T13" fmla="*/ 253343 h 193"/>
                <a:gd name="T14" fmla="*/ 446713 w 210"/>
                <a:gd name="T15" fmla="*/ 256561 h 193"/>
                <a:gd name="T16" fmla="*/ 423187 w 210"/>
                <a:gd name="T17" fmla="*/ 411010 h 193"/>
                <a:gd name="T18" fmla="*/ 410114 w 210"/>
                <a:gd name="T19" fmla="*/ 276162 h 193"/>
                <a:gd name="T20" fmla="*/ 390472 w 210"/>
                <a:gd name="T21" fmla="*/ 220193 h 193"/>
                <a:gd name="T22" fmla="*/ 410114 w 210"/>
                <a:gd name="T23" fmla="*/ 168003 h 193"/>
                <a:gd name="T24" fmla="*/ 400293 w 210"/>
                <a:gd name="T25" fmla="*/ 121835 h 193"/>
                <a:gd name="T26" fmla="*/ 393699 w 210"/>
                <a:gd name="T27" fmla="*/ 78783 h 193"/>
                <a:gd name="T28" fmla="*/ 436892 w 210"/>
                <a:gd name="T29" fmla="*/ 128291 h 193"/>
                <a:gd name="T30" fmla="*/ 493157 w 210"/>
                <a:gd name="T31" fmla="*/ 59308 h 193"/>
                <a:gd name="T32" fmla="*/ 485921 w 210"/>
                <a:gd name="T33" fmla="*/ 118495 h 193"/>
                <a:gd name="T34" fmla="*/ 472853 w 210"/>
                <a:gd name="T35" fmla="*/ 157667 h 193"/>
                <a:gd name="T36" fmla="*/ 476201 w 210"/>
                <a:gd name="T37" fmla="*/ 220193 h 193"/>
                <a:gd name="T38" fmla="*/ 657934 w 210"/>
                <a:gd name="T39" fmla="*/ 95777 h 193"/>
                <a:gd name="T40" fmla="*/ 297588 w 210"/>
                <a:gd name="T41" fmla="*/ 3218 h 193"/>
                <a:gd name="T42" fmla="*/ 185086 w 210"/>
                <a:gd name="T43" fmla="*/ 26032 h 193"/>
                <a:gd name="T44" fmla="*/ 281299 w 210"/>
                <a:gd name="T45" fmla="*/ 39712 h 193"/>
                <a:gd name="T46" fmla="*/ 198154 w 210"/>
                <a:gd name="T47" fmla="*/ 72327 h 193"/>
                <a:gd name="T48" fmla="*/ 191681 w 210"/>
                <a:gd name="T49" fmla="*/ 95777 h 193"/>
                <a:gd name="T50" fmla="*/ 125574 w 210"/>
                <a:gd name="T51" fmla="*/ 55944 h 193"/>
                <a:gd name="T52" fmla="*/ 43198 w 210"/>
                <a:gd name="T53" fmla="*/ 378396 h 193"/>
                <a:gd name="T54" fmla="*/ 201502 w 210"/>
                <a:gd name="T55" fmla="*/ 480635 h 193"/>
                <a:gd name="T56" fmla="*/ 149125 w 210"/>
                <a:gd name="T57" fmla="*/ 437709 h 193"/>
                <a:gd name="T58" fmla="*/ 115753 w 210"/>
                <a:gd name="T59" fmla="*/ 477417 h 193"/>
                <a:gd name="T60" fmla="*/ 105932 w 210"/>
                <a:gd name="T61" fmla="*/ 421453 h 193"/>
                <a:gd name="T62" fmla="*/ 152346 w 210"/>
                <a:gd name="T63" fmla="*/ 282619 h 193"/>
                <a:gd name="T64" fmla="*/ 221680 w 210"/>
                <a:gd name="T65" fmla="*/ 272944 h 193"/>
                <a:gd name="T66" fmla="*/ 234879 w 210"/>
                <a:gd name="T67" fmla="*/ 312657 h 193"/>
                <a:gd name="T68" fmla="*/ 201502 w 210"/>
                <a:gd name="T69" fmla="*/ 397997 h 193"/>
                <a:gd name="T70" fmla="*/ 300834 w 210"/>
                <a:gd name="T71" fmla="*/ 592032 h 193"/>
                <a:gd name="T72" fmla="*/ 615505 w 210"/>
                <a:gd name="T73" fmla="*/ 546399 h 193"/>
                <a:gd name="T74" fmla="*/ 601800 w 210"/>
                <a:gd name="T75" fmla="*/ 216849 h 193"/>
                <a:gd name="T76" fmla="*/ 545534 w 210"/>
                <a:gd name="T77" fmla="*/ 197379 h 193"/>
                <a:gd name="T78" fmla="*/ 373521 w 210"/>
                <a:gd name="T79" fmla="*/ 200618 h 193"/>
                <a:gd name="T80" fmla="*/ 357100 w 210"/>
                <a:gd name="T81" fmla="*/ 286599 h 193"/>
                <a:gd name="T82" fmla="*/ 377404 w 210"/>
                <a:gd name="T83" fmla="*/ 164765 h 193"/>
                <a:gd name="T84" fmla="*/ 294366 w 210"/>
                <a:gd name="T85" fmla="*/ 85340 h 193"/>
                <a:gd name="T86" fmla="*/ 347254 w 210"/>
                <a:gd name="T87" fmla="*/ 115252 h 193"/>
                <a:gd name="T88" fmla="*/ 201502 w 210"/>
                <a:gd name="T89" fmla="*/ 237087 h 193"/>
                <a:gd name="T90" fmla="*/ 79154 w 210"/>
                <a:gd name="T91" fmla="*/ 121835 h 193"/>
                <a:gd name="T92" fmla="*/ 225033 w 210"/>
                <a:gd name="T93" fmla="*/ 131509 h 193"/>
                <a:gd name="T94" fmla="*/ 261657 w 210"/>
                <a:gd name="T95" fmla="*/ 131509 h 193"/>
                <a:gd name="T96" fmla="*/ 357100 w 210"/>
                <a:gd name="T97" fmla="*/ 147867 h 193"/>
                <a:gd name="T98" fmla="*/ 327738 w 210"/>
                <a:gd name="T99" fmla="*/ 306069 h 193"/>
                <a:gd name="T100" fmla="*/ 307434 w 210"/>
                <a:gd name="T101" fmla="*/ 168003 h 193"/>
                <a:gd name="T102" fmla="*/ 201502 w 210"/>
                <a:gd name="T103" fmla="*/ 237087 h 193"/>
                <a:gd name="T104" fmla="*/ 264878 w 210"/>
                <a:gd name="T105" fmla="*/ 269575 h 193"/>
                <a:gd name="T106" fmla="*/ 291013 w 210"/>
                <a:gd name="T107" fmla="*/ 190817 h 193"/>
                <a:gd name="T108" fmla="*/ 337433 w 210"/>
                <a:gd name="T109" fmla="*/ 477417 h 193"/>
                <a:gd name="T110" fmla="*/ 271478 w 210"/>
                <a:gd name="T111" fmla="*/ 315870 h 193"/>
                <a:gd name="T112" fmla="*/ 387225 w 210"/>
                <a:gd name="T113" fmla="*/ 348489 h 193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0" name="Freeform 221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>
                <a:gd name="T0" fmla="*/ 43750 w 17"/>
                <a:gd name="T1" fmla="*/ 16221 h 20"/>
                <a:gd name="T2" fmla="*/ 28125 w 17"/>
                <a:gd name="T3" fmla="*/ 65695 h 20"/>
                <a:gd name="T4" fmla="*/ 43750 w 17"/>
                <a:gd name="T5" fmla="*/ 16221 h 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1" name="Freeform 222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>
                <a:gd name="T0" fmla="*/ 23028 w 15"/>
                <a:gd name="T1" fmla="*/ 32197 h 27"/>
                <a:gd name="T2" fmla="*/ 13143 w 15"/>
                <a:gd name="T3" fmla="*/ 81162 h 27"/>
                <a:gd name="T4" fmla="*/ 50084 w 15"/>
                <a:gd name="T5" fmla="*/ 52138 h 27"/>
                <a:gd name="T6" fmla="*/ 43437 w 15"/>
                <a:gd name="T7" fmla="*/ 25674 h 27"/>
                <a:gd name="T8" fmla="*/ 23028 w 15"/>
                <a:gd name="T9" fmla="*/ 32197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2" name="Freeform 223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>
                <a:gd name="T0" fmla="*/ 133372 w 48"/>
                <a:gd name="T1" fmla="*/ 6705 h 23"/>
                <a:gd name="T2" fmla="*/ 30243 w 48"/>
                <a:gd name="T3" fmla="*/ 3286 h 23"/>
                <a:gd name="T4" fmla="*/ 3255 w 48"/>
                <a:gd name="T5" fmla="*/ 30791 h 23"/>
                <a:gd name="T6" fmla="*/ 72915 w 48"/>
                <a:gd name="T7" fmla="*/ 71604 h 23"/>
                <a:gd name="T8" fmla="*/ 113000 w 48"/>
                <a:gd name="T9" fmla="*/ 68318 h 23"/>
                <a:gd name="T10" fmla="*/ 133372 w 48"/>
                <a:gd name="T11" fmla="*/ 64899 h 23"/>
                <a:gd name="T12" fmla="*/ 133372 w 48"/>
                <a:gd name="T13" fmla="*/ 6705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3" name="Freeform 224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>
                <a:gd name="T0" fmla="*/ 79154 w 35"/>
                <a:gd name="T1" fmla="*/ 6590 h 37"/>
                <a:gd name="T2" fmla="*/ 36599 w 35"/>
                <a:gd name="T3" fmla="*/ 6590 h 37"/>
                <a:gd name="T4" fmla="*/ 13068 w 35"/>
                <a:gd name="T5" fmla="*/ 65849 h 37"/>
                <a:gd name="T6" fmla="*/ 92859 w 35"/>
                <a:gd name="T7" fmla="*/ 72414 h 37"/>
                <a:gd name="T8" fmla="*/ 79154 w 35"/>
                <a:gd name="T9" fmla="*/ 6590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4" name="Freeform 225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>
                <a:gd name="T0" fmla="*/ 16289 w 35"/>
                <a:gd name="T1" fmla="*/ 0 h 7"/>
                <a:gd name="T2" fmla="*/ 46445 w 35"/>
                <a:gd name="T3" fmla="*/ 23517 h 7"/>
                <a:gd name="T4" fmla="*/ 16289 w 35"/>
                <a:gd name="T5" fmla="*/ 0 h 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5" name="Freeform 226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>
                <a:gd name="T0" fmla="*/ 22505 w 27"/>
                <a:gd name="T1" fmla="*/ 38034 h 16"/>
                <a:gd name="T2" fmla="*/ 81162 w 27"/>
                <a:gd name="T3" fmla="*/ 17819 h 16"/>
                <a:gd name="T4" fmla="*/ 55337 w 27"/>
                <a:gd name="T5" fmla="*/ 2997 h 16"/>
                <a:gd name="T6" fmla="*/ 22505 w 27"/>
                <a:gd name="T7" fmla="*/ 32133 h 16"/>
                <a:gd name="T8" fmla="*/ 22505 w 27"/>
                <a:gd name="T9" fmla="*/ 38034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6" name="Freeform 227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>
                <a:gd name="T0" fmla="*/ 82376 w 35"/>
                <a:gd name="T1" fmla="*/ 18750 h 17"/>
                <a:gd name="T2" fmla="*/ 26135 w 35"/>
                <a:gd name="T3" fmla="*/ 31250 h 17"/>
                <a:gd name="T4" fmla="*/ 19667 w 35"/>
                <a:gd name="T5" fmla="*/ 40625 h 17"/>
                <a:gd name="T6" fmla="*/ 89638 w 35"/>
                <a:gd name="T7" fmla="*/ 37500 h 17"/>
                <a:gd name="T8" fmla="*/ 82376 w 35"/>
                <a:gd name="T9" fmla="*/ 18750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7" name="Freeform 228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>
                <a:gd name="T0" fmla="*/ 130401 w 49"/>
                <a:gd name="T1" fmla="*/ 9375 h 12"/>
                <a:gd name="T2" fmla="*/ 94268 w 49"/>
                <a:gd name="T3" fmla="*/ 3125 h 12"/>
                <a:gd name="T4" fmla="*/ 22537 w 49"/>
                <a:gd name="T5" fmla="*/ 0 h 12"/>
                <a:gd name="T6" fmla="*/ 6402 w 49"/>
                <a:gd name="T7" fmla="*/ 15625 h 12"/>
                <a:gd name="T8" fmla="*/ 65203 w 49"/>
                <a:gd name="T9" fmla="*/ 25000 h 12"/>
                <a:gd name="T10" fmla="*/ 133607 w 49"/>
                <a:gd name="T11" fmla="*/ 25000 h 12"/>
                <a:gd name="T12" fmla="*/ 130401 w 49"/>
                <a:gd name="T13" fmla="*/ 9375 h 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8" name="Freeform 229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>
                <a:gd name="T0" fmla="*/ 121569 w 40"/>
                <a:gd name="T1" fmla="*/ 5807 h 11"/>
                <a:gd name="T2" fmla="*/ 85254 w 40"/>
                <a:gd name="T3" fmla="*/ 11590 h 11"/>
                <a:gd name="T4" fmla="*/ 42895 w 40"/>
                <a:gd name="T5" fmla="*/ 8748 h 11"/>
                <a:gd name="T6" fmla="*/ 3212 w 40"/>
                <a:gd name="T7" fmla="*/ 5807 h 11"/>
                <a:gd name="T8" fmla="*/ 115145 w 40"/>
                <a:gd name="T9" fmla="*/ 22606 h 11"/>
                <a:gd name="T10" fmla="*/ 121569 w 40"/>
                <a:gd name="T11" fmla="*/ 5807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9" name="Freeform 230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>
                <a:gd name="T0" fmla="*/ 96563 w 41"/>
                <a:gd name="T1" fmla="*/ 31509 h 34"/>
                <a:gd name="T2" fmla="*/ 44512 w 41"/>
                <a:gd name="T3" fmla="*/ 21320 h 34"/>
                <a:gd name="T4" fmla="*/ 13514 w 41"/>
                <a:gd name="T5" fmla="*/ 52799 h 34"/>
                <a:gd name="T6" fmla="*/ 3298 w 41"/>
                <a:gd name="T7" fmla="*/ 66473 h 34"/>
                <a:gd name="T8" fmla="*/ 30998 w 41"/>
                <a:gd name="T9" fmla="*/ 66473 h 34"/>
                <a:gd name="T10" fmla="*/ 58673 w 41"/>
                <a:gd name="T11" fmla="*/ 94625 h 34"/>
                <a:gd name="T12" fmla="*/ 72187 w 41"/>
                <a:gd name="T13" fmla="*/ 105623 h 34"/>
                <a:gd name="T14" fmla="*/ 99887 w 41"/>
                <a:gd name="T15" fmla="*/ 66473 h 34"/>
                <a:gd name="T16" fmla="*/ 134316 w 41"/>
                <a:gd name="T17" fmla="*/ 66473 h 34"/>
                <a:gd name="T18" fmla="*/ 96563 w 41"/>
                <a:gd name="T19" fmla="*/ 31509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0" name="Freeform 231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>
                <a:gd name="T0" fmla="*/ 71558 w 25"/>
                <a:gd name="T1" fmla="*/ 6315 h 63"/>
                <a:gd name="T2" fmla="*/ 58756 w 25"/>
                <a:gd name="T3" fmla="*/ 53765 h 63"/>
                <a:gd name="T4" fmla="*/ 22529 w 25"/>
                <a:gd name="T5" fmla="*/ 63350 h 63"/>
                <a:gd name="T6" fmla="*/ 22529 w 25"/>
                <a:gd name="T7" fmla="*/ 72810 h 63"/>
                <a:gd name="T8" fmla="*/ 55425 w 25"/>
                <a:gd name="T9" fmla="*/ 108283 h 63"/>
                <a:gd name="T10" fmla="*/ 38662 w 25"/>
                <a:gd name="T11" fmla="*/ 143103 h 63"/>
                <a:gd name="T12" fmla="*/ 0 w 25"/>
                <a:gd name="T13" fmla="*/ 174653 h 63"/>
                <a:gd name="T14" fmla="*/ 16128 w 25"/>
                <a:gd name="T15" fmla="*/ 184238 h 63"/>
                <a:gd name="T16" fmla="*/ 52224 w 25"/>
                <a:gd name="T17" fmla="*/ 196868 h 63"/>
                <a:gd name="T18" fmla="*/ 74884 w 25"/>
                <a:gd name="T19" fmla="*/ 181093 h 63"/>
                <a:gd name="T20" fmla="*/ 81285 w 25"/>
                <a:gd name="T21" fmla="*/ 44305 h 63"/>
                <a:gd name="T22" fmla="*/ 81285 w 25"/>
                <a:gd name="T23" fmla="*/ 6315 h 63"/>
                <a:gd name="T24" fmla="*/ 71558 w 25"/>
                <a:gd name="T25" fmla="*/ 6315 h 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7" name="Group 232"/>
          <p:cNvGrpSpPr>
            <a:grpSpLocks/>
          </p:cNvGrpSpPr>
          <p:nvPr/>
        </p:nvGrpSpPr>
        <p:grpSpPr bwMode="auto">
          <a:xfrm>
            <a:off x="9245600" y="-7938"/>
            <a:ext cx="3090333" cy="2063751"/>
            <a:chOff x="4080" y="-5"/>
            <a:chExt cx="1748" cy="1556"/>
          </a:xfrm>
        </p:grpSpPr>
        <p:sp>
          <p:nvSpPr>
            <p:cNvPr id="2063" name="Freeform 233"/>
            <p:cNvSpPr>
              <a:spLocks/>
            </p:cNvSpPr>
            <p:nvPr userDrawn="1"/>
          </p:nvSpPr>
          <p:spPr bwMode="auto">
            <a:xfrm>
              <a:off x="4161" y="-5"/>
              <a:ext cx="1585" cy="1443"/>
            </a:xfrm>
            <a:custGeom>
              <a:avLst/>
              <a:gdLst>
                <a:gd name="T0" fmla="*/ 4743 w 546"/>
                <a:gd name="T1" fmla="*/ 859 h 497"/>
                <a:gd name="T2" fmla="*/ 2276 w 546"/>
                <a:gd name="T3" fmla="*/ 14633 h 497"/>
                <a:gd name="T4" fmla="*/ 5182 w 546"/>
                <a:gd name="T5" fmla="*/ 81087 h 497"/>
                <a:gd name="T6" fmla="*/ 11156 w 546"/>
                <a:gd name="T7" fmla="*/ 94306 h 497"/>
                <a:gd name="T8" fmla="*/ 32588 w 546"/>
                <a:gd name="T9" fmla="*/ 99422 h 497"/>
                <a:gd name="T10" fmla="*/ 42052 w 546"/>
                <a:gd name="T11" fmla="*/ 102110 h 497"/>
                <a:gd name="T12" fmla="*/ 107226 w 546"/>
                <a:gd name="T13" fmla="*/ 97996 h 497"/>
                <a:gd name="T14" fmla="*/ 109864 w 546"/>
                <a:gd name="T15" fmla="*/ 34461 h 497"/>
                <a:gd name="T16" fmla="*/ 76054 w 546"/>
                <a:gd name="T17" fmla="*/ 3278 h 497"/>
                <a:gd name="T18" fmla="*/ 51347 w 546"/>
                <a:gd name="T19" fmla="*/ 5969 h 497"/>
                <a:gd name="T20" fmla="*/ 40830 w 546"/>
                <a:gd name="T21" fmla="*/ 2276 h 497"/>
                <a:gd name="T22" fmla="*/ 31096 w 546"/>
                <a:gd name="T23" fmla="*/ 412 h 497"/>
                <a:gd name="T24" fmla="*/ 4743 w 546"/>
                <a:gd name="T25" fmla="*/ 859 h 49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46" h="497">
                  <a:moveTo>
                    <a:pt x="23" y="4"/>
                  </a:moveTo>
                  <a:cubicBezTo>
                    <a:pt x="23" y="4"/>
                    <a:pt x="0" y="34"/>
                    <a:pt x="11" y="71"/>
                  </a:cubicBezTo>
                  <a:cubicBezTo>
                    <a:pt x="19" y="100"/>
                    <a:pt x="25" y="393"/>
                    <a:pt x="25" y="393"/>
                  </a:cubicBezTo>
                  <a:cubicBezTo>
                    <a:pt x="25" y="393"/>
                    <a:pt x="42" y="452"/>
                    <a:pt x="54" y="457"/>
                  </a:cubicBezTo>
                  <a:cubicBezTo>
                    <a:pt x="66" y="462"/>
                    <a:pt x="158" y="482"/>
                    <a:pt x="158" y="482"/>
                  </a:cubicBezTo>
                  <a:cubicBezTo>
                    <a:pt x="158" y="482"/>
                    <a:pt x="191" y="497"/>
                    <a:pt x="204" y="495"/>
                  </a:cubicBezTo>
                  <a:cubicBezTo>
                    <a:pt x="217" y="494"/>
                    <a:pt x="506" y="487"/>
                    <a:pt x="520" y="475"/>
                  </a:cubicBezTo>
                  <a:cubicBezTo>
                    <a:pt x="533" y="463"/>
                    <a:pt x="546" y="218"/>
                    <a:pt x="533" y="167"/>
                  </a:cubicBezTo>
                  <a:cubicBezTo>
                    <a:pt x="520" y="117"/>
                    <a:pt x="404" y="14"/>
                    <a:pt x="369" y="16"/>
                  </a:cubicBezTo>
                  <a:cubicBezTo>
                    <a:pt x="335" y="17"/>
                    <a:pt x="249" y="29"/>
                    <a:pt x="249" y="29"/>
                  </a:cubicBezTo>
                  <a:lnTo>
                    <a:pt x="198" y="11"/>
                  </a:lnTo>
                  <a:lnTo>
                    <a:pt x="151" y="2"/>
                  </a:lnTo>
                  <a:cubicBezTo>
                    <a:pt x="151" y="2"/>
                    <a:pt x="79" y="0"/>
                    <a:pt x="23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64" name="Group 234"/>
            <p:cNvGrpSpPr>
              <a:grpSpLocks/>
            </p:cNvGrpSpPr>
            <p:nvPr userDrawn="1"/>
          </p:nvGrpSpPr>
          <p:grpSpPr bwMode="auto">
            <a:xfrm>
              <a:off x="4080" y="0"/>
              <a:ext cx="1748" cy="1551"/>
              <a:chOff x="2918" y="18"/>
              <a:chExt cx="2958" cy="2699"/>
            </a:xfrm>
          </p:grpSpPr>
          <p:sp>
            <p:nvSpPr>
              <p:cNvPr id="2065" name="Freeform 235"/>
              <p:cNvSpPr>
                <a:spLocks/>
              </p:cNvSpPr>
              <p:nvPr/>
            </p:nvSpPr>
            <p:spPr bwMode="auto">
              <a:xfrm>
                <a:off x="3060" y="18"/>
                <a:ext cx="490" cy="187"/>
              </a:xfrm>
              <a:custGeom>
                <a:avLst/>
                <a:gdLst>
                  <a:gd name="T0" fmla="*/ 233846 w 97"/>
                  <a:gd name="T1" fmla="*/ 82224 h 37"/>
                  <a:gd name="T2" fmla="*/ 299582 w 97"/>
                  <a:gd name="T3" fmla="*/ 65849 h 37"/>
                  <a:gd name="T4" fmla="*/ 302800 w 97"/>
                  <a:gd name="T5" fmla="*/ 56171 h 37"/>
                  <a:gd name="T6" fmla="*/ 289782 w 97"/>
                  <a:gd name="T7" fmla="*/ 0 h 37"/>
                  <a:gd name="T8" fmla="*/ 81992 w 97"/>
                  <a:gd name="T9" fmla="*/ 0 h 37"/>
                  <a:gd name="T10" fmla="*/ 33249 w 97"/>
                  <a:gd name="T11" fmla="*/ 72414 h 37"/>
                  <a:gd name="T12" fmla="*/ 233846 w 97"/>
                  <a:gd name="T13" fmla="*/ 82224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7" h="37">
                    <a:moveTo>
                      <a:pt x="71" y="25"/>
                    </a:moveTo>
                    <a:cubicBezTo>
                      <a:pt x="81" y="22"/>
                      <a:pt x="87" y="21"/>
                      <a:pt x="91" y="20"/>
                    </a:cubicBezTo>
                    <a:cubicBezTo>
                      <a:pt x="91" y="19"/>
                      <a:pt x="91" y="19"/>
                      <a:pt x="92" y="17"/>
                    </a:cubicBezTo>
                    <a:cubicBezTo>
                      <a:pt x="97" y="11"/>
                      <a:pt x="95" y="4"/>
                      <a:pt x="88" y="0"/>
                    </a:cubicBezTo>
                    <a:lnTo>
                      <a:pt x="25" y="0"/>
                    </a:lnTo>
                    <a:cubicBezTo>
                      <a:pt x="10" y="3"/>
                      <a:pt x="0" y="10"/>
                      <a:pt x="10" y="22"/>
                    </a:cubicBezTo>
                    <a:cubicBezTo>
                      <a:pt x="10" y="22"/>
                      <a:pt x="28" y="37"/>
                      <a:pt x="71" y="2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6" name="Freeform 236"/>
              <p:cNvSpPr>
                <a:spLocks noEditPoints="1"/>
              </p:cNvSpPr>
              <p:nvPr/>
            </p:nvSpPr>
            <p:spPr bwMode="auto">
              <a:xfrm>
                <a:off x="2918" y="18"/>
                <a:ext cx="2958" cy="2699"/>
              </a:xfrm>
              <a:custGeom>
                <a:avLst/>
                <a:gdLst>
                  <a:gd name="T0" fmla="*/ 1665632 w 585"/>
                  <a:gd name="T1" fmla="*/ 3220 h 534"/>
                  <a:gd name="T2" fmla="*/ 519041 w 585"/>
                  <a:gd name="T3" fmla="*/ 0 h 534"/>
                  <a:gd name="T4" fmla="*/ 743879 w 585"/>
                  <a:gd name="T5" fmla="*/ 69204 h 534"/>
                  <a:gd name="T6" fmla="*/ 575288 w 585"/>
                  <a:gd name="T7" fmla="*/ 128597 h 534"/>
                  <a:gd name="T8" fmla="*/ 684410 w 585"/>
                  <a:gd name="T9" fmla="*/ 234232 h 534"/>
                  <a:gd name="T10" fmla="*/ 244472 w 585"/>
                  <a:gd name="T11" fmla="*/ 197674 h 534"/>
                  <a:gd name="T12" fmla="*/ 85575 w 585"/>
                  <a:gd name="T13" fmla="*/ 207484 h 534"/>
                  <a:gd name="T14" fmla="*/ 657642 w 585"/>
                  <a:gd name="T15" fmla="*/ 1606102 h 534"/>
                  <a:gd name="T16" fmla="*/ 475884 w 585"/>
                  <a:gd name="T17" fmla="*/ 1125124 h 534"/>
                  <a:gd name="T18" fmla="*/ 347102 w 585"/>
                  <a:gd name="T19" fmla="*/ 1239928 h 534"/>
                  <a:gd name="T20" fmla="*/ 310514 w 585"/>
                  <a:gd name="T21" fmla="*/ 1435024 h 534"/>
                  <a:gd name="T22" fmla="*/ 409817 w 585"/>
                  <a:gd name="T23" fmla="*/ 873880 h 534"/>
                  <a:gd name="T24" fmla="*/ 506000 w 585"/>
                  <a:gd name="T25" fmla="*/ 751843 h 534"/>
                  <a:gd name="T26" fmla="*/ 691009 w 585"/>
                  <a:gd name="T27" fmla="*/ 781810 h 534"/>
                  <a:gd name="T28" fmla="*/ 621696 w 585"/>
                  <a:gd name="T29" fmla="*/ 1009578 h 534"/>
                  <a:gd name="T30" fmla="*/ 634756 w 585"/>
                  <a:gd name="T31" fmla="*/ 1302540 h 534"/>
                  <a:gd name="T32" fmla="*/ 1702220 w 585"/>
                  <a:gd name="T33" fmla="*/ 1593052 h 534"/>
                  <a:gd name="T34" fmla="*/ 1500930 w 585"/>
                  <a:gd name="T35" fmla="*/ 1408277 h 534"/>
                  <a:gd name="T36" fmla="*/ 1404742 w 585"/>
                  <a:gd name="T37" fmla="*/ 1138179 h 534"/>
                  <a:gd name="T38" fmla="*/ 1308685 w 585"/>
                  <a:gd name="T39" fmla="*/ 890791 h 534"/>
                  <a:gd name="T40" fmla="*/ 1520437 w 585"/>
                  <a:gd name="T41" fmla="*/ 844423 h 534"/>
                  <a:gd name="T42" fmla="*/ 1345273 w 585"/>
                  <a:gd name="T43" fmla="*/ 735442 h 534"/>
                  <a:gd name="T44" fmla="*/ 1451149 w 585"/>
                  <a:gd name="T45" fmla="*/ 745253 h 534"/>
                  <a:gd name="T46" fmla="*/ 1447928 w 585"/>
                  <a:gd name="T47" fmla="*/ 689104 h 534"/>
                  <a:gd name="T48" fmla="*/ 1242623 w 585"/>
                  <a:gd name="T49" fmla="*/ 695695 h 534"/>
                  <a:gd name="T50" fmla="*/ 1179929 w 585"/>
                  <a:gd name="T51" fmla="*/ 1131589 h 534"/>
                  <a:gd name="T52" fmla="*/ 1147229 w 585"/>
                  <a:gd name="T53" fmla="*/ 758308 h 534"/>
                  <a:gd name="T54" fmla="*/ 1094202 w 585"/>
                  <a:gd name="T55" fmla="*/ 600406 h 534"/>
                  <a:gd name="T56" fmla="*/ 1147229 w 585"/>
                  <a:gd name="T57" fmla="*/ 448307 h 534"/>
                  <a:gd name="T58" fmla="*/ 1120460 w 585"/>
                  <a:gd name="T59" fmla="*/ 326276 h 534"/>
                  <a:gd name="T60" fmla="*/ 1094202 w 585"/>
                  <a:gd name="T61" fmla="*/ 204265 h 534"/>
                  <a:gd name="T62" fmla="*/ 1219738 w 585"/>
                  <a:gd name="T63" fmla="*/ 339968 h 534"/>
                  <a:gd name="T64" fmla="*/ 1371379 w 585"/>
                  <a:gd name="T65" fmla="*/ 155319 h 534"/>
                  <a:gd name="T66" fmla="*/ 1351872 w 585"/>
                  <a:gd name="T67" fmla="*/ 313246 h 534"/>
                  <a:gd name="T68" fmla="*/ 1325614 w 585"/>
                  <a:gd name="T69" fmla="*/ 428792 h 534"/>
                  <a:gd name="T70" fmla="*/ 1325614 w 585"/>
                  <a:gd name="T71" fmla="*/ 597161 h 534"/>
                  <a:gd name="T72" fmla="*/ 1844042 w 585"/>
                  <a:gd name="T73" fmla="*/ 597161 h 534"/>
                  <a:gd name="T74" fmla="*/ 1830977 w 585"/>
                  <a:gd name="T75" fmla="*/ 250608 h 534"/>
                  <a:gd name="T76" fmla="*/ 822986 w 585"/>
                  <a:gd name="T77" fmla="*/ 227767 h 534"/>
                  <a:gd name="T78" fmla="*/ 968823 w 585"/>
                  <a:gd name="T79" fmla="*/ 306781 h 534"/>
                  <a:gd name="T80" fmla="*/ 565474 w 585"/>
                  <a:gd name="T81" fmla="*/ 643530 h 534"/>
                  <a:gd name="T82" fmla="*/ 228186 w 585"/>
                  <a:gd name="T83" fmla="*/ 323056 h 534"/>
                  <a:gd name="T84" fmla="*/ 631409 w 585"/>
                  <a:gd name="T85" fmla="*/ 349778 h 534"/>
                  <a:gd name="T86" fmla="*/ 726930 w 585"/>
                  <a:gd name="T87" fmla="*/ 346559 h 534"/>
                  <a:gd name="T88" fmla="*/ 998171 w 585"/>
                  <a:gd name="T89" fmla="*/ 399361 h 534"/>
                  <a:gd name="T90" fmla="*/ 912571 w 585"/>
                  <a:gd name="T91" fmla="*/ 844423 h 534"/>
                  <a:gd name="T92" fmla="*/ 859575 w 585"/>
                  <a:gd name="T93" fmla="*/ 451653 h 534"/>
                  <a:gd name="T94" fmla="*/ 565474 w 585"/>
                  <a:gd name="T95" fmla="*/ 643530 h 534"/>
                  <a:gd name="T96" fmla="*/ 737412 w 585"/>
                  <a:gd name="T97" fmla="*/ 742033 h 534"/>
                  <a:gd name="T98" fmla="*/ 816388 w 585"/>
                  <a:gd name="T99" fmla="*/ 521367 h 534"/>
                  <a:gd name="T100" fmla="*/ 1077278 w 585"/>
                  <a:gd name="T101" fmla="*/ 963214 h 534"/>
                  <a:gd name="T102" fmla="*/ 710517 w 585"/>
                  <a:gd name="T103" fmla="*/ 1058498 h 534"/>
                  <a:gd name="T104" fmla="*/ 1021056 w 585"/>
                  <a:gd name="T105" fmla="*/ 913627 h 534"/>
                  <a:gd name="T106" fmla="*/ 1051172 w 585"/>
                  <a:gd name="T107" fmla="*/ 438471 h 534"/>
                  <a:gd name="T108" fmla="*/ 1034759 w 585"/>
                  <a:gd name="T109" fmla="*/ 702796 h 534"/>
                  <a:gd name="T110" fmla="*/ 988331 w 585"/>
                  <a:gd name="T111" fmla="*/ 475155 h 534"/>
                  <a:gd name="T112" fmla="*/ 1676089 w 585"/>
                  <a:gd name="T113" fmla="*/ 590571 h 534"/>
                  <a:gd name="T114" fmla="*/ 1523683 w 585"/>
                  <a:gd name="T115" fmla="*/ 534422 h 53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585" h="534">
                    <a:moveTo>
                      <a:pt x="554" y="76"/>
                    </a:moveTo>
                    <a:cubicBezTo>
                      <a:pt x="551" y="32"/>
                      <a:pt x="543" y="9"/>
                      <a:pt x="504" y="1"/>
                    </a:cubicBezTo>
                    <a:cubicBezTo>
                      <a:pt x="500" y="1"/>
                      <a:pt x="494" y="0"/>
                      <a:pt x="486" y="0"/>
                    </a:cubicBezTo>
                    <a:lnTo>
                      <a:pt x="157" y="0"/>
                    </a:lnTo>
                    <a:cubicBezTo>
                      <a:pt x="156" y="5"/>
                      <a:pt x="153" y="17"/>
                      <a:pt x="158" y="17"/>
                    </a:cubicBezTo>
                    <a:cubicBezTo>
                      <a:pt x="171" y="17"/>
                      <a:pt x="223" y="21"/>
                      <a:pt x="225" y="21"/>
                    </a:cubicBezTo>
                    <a:cubicBezTo>
                      <a:pt x="226" y="21"/>
                      <a:pt x="250" y="16"/>
                      <a:pt x="237" y="28"/>
                    </a:cubicBezTo>
                    <a:cubicBezTo>
                      <a:pt x="223" y="41"/>
                      <a:pt x="192" y="41"/>
                      <a:pt x="174" y="39"/>
                    </a:cubicBezTo>
                    <a:cubicBezTo>
                      <a:pt x="131" y="36"/>
                      <a:pt x="152" y="56"/>
                      <a:pt x="168" y="56"/>
                    </a:cubicBezTo>
                    <a:cubicBezTo>
                      <a:pt x="218" y="56"/>
                      <a:pt x="228" y="68"/>
                      <a:pt x="207" y="71"/>
                    </a:cubicBezTo>
                    <a:cubicBezTo>
                      <a:pt x="186" y="74"/>
                      <a:pt x="182" y="73"/>
                      <a:pt x="162" y="76"/>
                    </a:cubicBezTo>
                    <a:cubicBezTo>
                      <a:pt x="7" y="101"/>
                      <a:pt x="59" y="60"/>
                      <a:pt x="74" y="60"/>
                    </a:cubicBezTo>
                    <a:cubicBezTo>
                      <a:pt x="139" y="59"/>
                      <a:pt x="123" y="37"/>
                      <a:pt x="107" y="42"/>
                    </a:cubicBezTo>
                    <a:cubicBezTo>
                      <a:pt x="91" y="46"/>
                      <a:pt x="34" y="27"/>
                      <a:pt x="26" y="63"/>
                    </a:cubicBezTo>
                    <a:cubicBezTo>
                      <a:pt x="19" y="100"/>
                      <a:pt x="42" y="282"/>
                      <a:pt x="36" y="317"/>
                    </a:cubicBezTo>
                    <a:cubicBezTo>
                      <a:pt x="0" y="534"/>
                      <a:pt x="199" y="487"/>
                      <a:pt x="199" y="487"/>
                    </a:cubicBezTo>
                    <a:cubicBezTo>
                      <a:pt x="156" y="453"/>
                      <a:pt x="174" y="421"/>
                      <a:pt x="171" y="403"/>
                    </a:cubicBezTo>
                    <a:cubicBezTo>
                      <a:pt x="161" y="345"/>
                      <a:pt x="154" y="337"/>
                      <a:pt x="144" y="341"/>
                    </a:cubicBezTo>
                    <a:cubicBezTo>
                      <a:pt x="121" y="352"/>
                      <a:pt x="123" y="358"/>
                      <a:pt x="126" y="367"/>
                    </a:cubicBezTo>
                    <a:cubicBezTo>
                      <a:pt x="142" y="416"/>
                      <a:pt x="105" y="376"/>
                      <a:pt x="105" y="376"/>
                    </a:cubicBezTo>
                    <a:cubicBezTo>
                      <a:pt x="98" y="380"/>
                      <a:pt x="95" y="390"/>
                      <a:pt x="99" y="399"/>
                    </a:cubicBezTo>
                    <a:cubicBezTo>
                      <a:pt x="131" y="463"/>
                      <a:pt x="101" y="446"/>
                      <a:pt x="94" y="435"/>
                    </a:cubicBezTo>
                    <a:cubicBezTo>
                      <a:pt x="61" y="390"/>
                      <a:pt x="92" y="366"/>
                      <a:pt x="88" y="352"/>
                    </a:cubicBezTo>
                    <a:cubicBezTo>
                      <a:pt x="75" y="295"/>
                      <a:pt x="118" y="274"/>
                      <a:pt x="124" y="265"/>
                    </a:cubicBezTo>
                    <a:cubicBezTo>
                      <a:pt x="130" y="256"/>
                      <a:pt x="127" y="253"/>
                      <a:pt x="129" y="234"/>
                    </a:cubicBezTo>
                    <a:cubicBezTo>
                      <a:pt x="136" y="195"/>
                      <a:pt x="155" y="216"/>
                      <a:pt x="153" y="228"/>
                    </a:cubicBezTo>
                    <a:cubicBezTo>
                      <a:pt x="148" y="274"/>
                      <a:pt x="176" y="242"/>
                      <a:pt x="186" y="228"/>
                    </a:cubicBezTo>
                    <a:cubicBezTo>
                      <a:pt x="218" y="186"/>
                      <a:pt x="214" y="229"/>
                      <a:pt x="209" y="237"/>
                    </a:cubicBezTo>
                    <a:cubicBezTo>
                      <a:pt x="203" y="244"/>
                      <a:pt x="198" y="255"/>
                      <a:pt x="200" y="260"/>
                    </a:cubicBezTo>
                    <a:cubicBezTo>
                      <a:pt x="208" y="283"/>
                      <a:pt x="193" y="305"/>
                      <a:pt x="188" y="306"/>
                    </a:cubicBezTo>
                    <a:cubicBezTo>
                      <a:pt x="184" y="308"/>
                      <a:pt x="170" y="314"/>
                      <a:pt x="170" y="332"/>
                    </a:cubicBezTo>
                    <a:cubicBezTo>
                      <a:pt x="171" y="350"/>
                      <a:pt x="192" y="382"/>
                      <a:pt x="192" y="395"/>
                    </a:cubicBezTo>
                    <a:cubicBezTo>
                      <a:pt x="193" y="492"/>
                      <a:pt x="236" y="499"/>
                      <a:pt x="255" y="497"/>
                    </a:cubicBezTo>
                    <a:cubicBezTo>
                      <a:pt x="275" y="496"/>
                      <a:pt x="445" y="490"/>
                      <a:pt x="515" y="483"/>
                    </a:cubicBezTo>
                    <a:cubicBezTo>
                      <a:pt x="585" y="477"/>
                      <a:pt x="538" y="458"/>
                      <a:pt x="518" y="458"/>
                    </a:cubicBezTo>
                    <a:cubicBezTo>
                      <a:pt x="467" y="458"/>
                      <a:pt x="454" y="427"/>
                      <a:pt x="454" y="427"/>
                    </a:cubicBezTo>
                    <a:cubicBezTo>
                      <a:pt x="454" y="427"/>
                      <a:pt x="453" y="405"/>
                      <a:pt x="431" y="400"/>
                    </a:cubicBezTo>
                    <a:cubicBezTo>
                      <a:pt x="376" y="385"/>
                      <a:pt x="411" y="353"/>
                      <a:pt x="425" y="345"/>
                    </a:cubicBezTo>
                    <a:cubicBezTo>
                      <a:pt x="438" y="338"/>
                      <a:pt x="430" y="335"/>
                      <a:pt x="420" y="329"/>
                    </a:cubicBezTo>
                    <a:cubicBezTo>
                      <a:pt x="398" y="316"/>
                      <a:pt x="394" y="300"/>
                      <a:pt x="396" y="270"/>
                    </a:cubicBezTo>
                    <a:cubicBezTo>
                      <a:pt x="397" y="240"/>
                      <a:pt x="416" y="249"/>
                      <a:pt x="416" y="249"/>
                    </a:cubicBezTo>
                    <a:cubicBezTo>
                      <a:pt x="416" y="249"/>
                      <a:pt x="448" y="262"/>
                      <a:pt x="460" y="256"/>
                    </a:cubicBezTo>
                    <a:cubicBezTo>
                      <a:pt x="472" y="250"/>
                      <a:pt x="467" y="239"/>
                      <a:pt x="461" y="244"/>
                    </a:cubicBezTo>
                    <a:cubicBezTo>
                      <a:pt x="455" y="248"/>
                      <a:pt x="412" y="244"/>
                      <a:pt x="407" y="223"/>
                    </a:cubicBezTo>
                    <a:cubicBezTo>
                      <a:pt x="403" y="202"/>
                      <a:pt x="418" y="213"/>
                      <a:pt x="422" y="214"/>
                    </a:cubicBezTo>
                    <a:cubicBezTo>
                      <a:pt x="427" y="216"/>
                      <a:pt x="427" y="220"/>
                      <a:pt x="439" y="226"/>
                    </a:cubicBezTo>
                    <a:cubicBezTo>
                      <a:pt x="468" y="241"/>
                      <a:pt x="454" y="224"/>
                      <a:pt x="454" y="224"/>
                    </a:cubicBezTo>
                    <a:cubicBezTo>
                      <a:pt x="454" y="224"/>
                      <a:pt x="454" y="224"/>
                      <a:pt x="438" y="209"/>
                    </a:cubicBezTo>
                    <a:cubicBezTo>
                      <a:pt x="423" y="194"/>
                      <a:pt x="406" y="199"/>
                      <a:pt x="389" y="199"/>
                    </a:cubicBezTo>
                    <a:cubicBezTo>
                      <a:pt x="373" y="199"/>
                      <a:pt x="376" y="211"/>
                      <a:pt x="376" y="211"/>
                    </a:cubicBezTo>
                    <a:cubicBezTo>
                      <a:pt x="376" y="211"/>
                      <a:pt x="373" y="242"/>
                      <a:pt x="370" y="291"/>
                    </a:cubicBezTo>
                    <a:cubicBezTo>
                      <a:pt x="368" y="341"/>
                      <a:pt x="360" y="347"/>
                      <a:pt x="357" y="343"/>
                    </a:cubicBezTo>
                    <a:cubicBezTo>
                      <a:pt x="354" y="338"/>
                      <a:pt x="350" y="313"/>
                      <a:pt x="350" y="305"/>
                    </a:cubicBezTo>
                    <a:cubicBezTo>
                      <a:pt x="350" y="298"/>
                      <a:pt x="345" y="264"/>
                      <a:pt x="347" y="230"/>
                    </a:cubicBezTo>
                    <a:cubicBezTo>
                      <a:pt x="350" y="195"/>
                      <a:pt x="356" y="210"/>
                      <a:pt x="334" y="201"/>
                    </a:cubicBezTo>
                    <a:cubicBezTo>
                      <a:pt x="311" y="192"/>
                      <a:pt x="323" y="182"/>
                      <a:pt x="331" y="182"/>
                    </a:cubicBezTo>
                    <a:cubicBezTo>
                      <a:pt x="338" y="182"/>
                      <a:pt x="350" y="189"/>
                      <a:pt x="352" y="181"/>
                    </a:cubicBezTo>
                    <a:cubicBezTo>
                      <a:pt x="356" y="160"/>
                      <a:pt x="359" y="141"/>
                      <a:pt x="347" y="136"/>
                    </a:cubicBezTo>
                    <a:cubicBezTo>
                      <a:pt x="322" y="127"/>
                      <a:pt x="332" y="121"/>
                      <a:pt x="341" y="118"/>
                    </a:cubicBezTo>
                    <a:cubicBezTo>
                      <a:pt x="350" y="115"/>
                      <a:pt x="352" y="94"/>
                      <a:pt x="339" y="99"/>
                    </a:cubicBezTo>
                    <a:cubicBezTo>
                      <a:pt x="313" y="107"/>
                      <a:pt x="316" y="85"/>
                      <a:pt x="321" y="82"/>
                    </a:cubicBezTo>
                    <a:cubicBezTo>
                      <a:pt x="325" y="79"/>
                      <a:pt x="334" y="83"/>
                      <a:pt x="331" y="62"/>
                    </a:cubicBezTo>
                    <a:cubicBezTo>
                      <a:pt x="328" y="41"/>
                      <a:pt x="347" y="34"/>
                      <a:pt x="351" y="53"/>
                    </a:cubicBezTo>
                    <a:cubicBezTo>
                      <a:pt x="354" y="73"/>
                      <a:pt x="363" y="112"/>
                      <a:pt x="369" y="103"/>
                    </a:cubicBezTo>
                    <a:cubicBezTo>
                      <a:pt x="375" y="94"/>
                      <a:pt x="385" y="57"/>
                      <a:pt x="395" y="41"/>
                    </a:cubicBezTo>
                    <a:cubicBezTo>
                      <a:pt x="406" y="24"/>
                      <a:pt x="418" y="38"/>
                      <a:pt x="415" y="47"/>
                    </a:cubicBezTo>
                    <a:cubicBezTo>
                      <a:pt x="401" y="88"/>
                      <a:pt x="426" y="90"/>
                      <a:pt x="426" y="90"/>
                    </a:cubicBezTo>
                    <a:cubicBezTo>
                      <a:pt x="426" y="90"/>
                      <a:pt x="423" y="96"/>
                      <a:pt x="409" y="95"/>
                    </a:cubicBezTo>
                    <a:cubicBezTo>
                      <a:pt x="382" y="92"/>
                      <a:pt x="393" y="110"/>
                      <a:pt x="405" y="115"/>
                    </a:cubicBezTo>
                    <a:cubicBezTo>
                      <a:pt x="431" y="124"/>
                      <a:pt x="414" y="130"/>
                      <a:pt x="401" y="130"/>
                    </a:cubicBezTo>
                    <a:cubicBezTo>
                      <a:pt x="387" y="130"/>
                      <a:pt x="381" y="134"/>
                      <a:pt x="378" y="148"/>
                    </a:cubicBezTo>
                    <a:cubicBezTo>
                      <a:pt x="369" y="191"/>
                      <a:pt x="401" y="181"/>
                      <a:pt x="401" y="181"/>
                    </a:cubicBezTo>
                    <a:cubicBezTo>
                      <a:pt x="452" y="195"/>
                      <a:pt x="528" y="188"/>
                      <a:pt x="528" y="188"/>
                    </a:cubicBezTo>
                    <a:cubicBezTo>
                      <a:pt x="543" y="192"/>
                      <a:pt x="552" y="189"/>
                      <a:pt x="558" y="181"/>
                    </a:cubicBezTo>
                    <a:lnTo>
                      <a:pt x="558" y="103"/>
                    </a:lnTo>
                    <a:cubicBezTo>
                      <a:pt x="556" y="93"/>
                      <a:pt x="555" y="84"/>
                      <a:pt x="554" y="76"/>
                    </a:cubicBezTo>
                    <a:close/>
                    <a:moveTo>
                      <a:pt x="231" y="77"/>
                    </a:moveTo>
                    <a:cubicBezTo>
                      <a:pt x="233" y="65"/>
                      <a:pt x="249" y="69"/>
                      <a:pt x="249" y="69"/>
                    </a:cubicBezTo>
                    <a:cubicBezTo>
                      <a:pt x="249" y="69"/>
                      <a:pt x="278" y="79"/>
                      <a:pt x="290" y="78"/>
                    </a:cubicBezTo>
                    <a:cubicBezTo>
                      <a:pt x="301" y="76"/>
                      <a:pt x="318" y="93"/>
                      <a:pt x="293" y="93"/>
                    </a:cubicBezTo>
                    <a:cubicBezTo>
                      <a:pt x="267" y="93"/>
                      <a:pt x="228" y="104"/>
                      <a:pt x="231" y="77"/>
                    </a:cubicBezTo>
                    <a:close/>
                    <a:moveTo>
                      <a:pt x="171" y="195"/>
                    </a:moveTo>
                    <a:cubicBezTo>
                      <a:pt x="153" y="195"/>
                      <a:pt x="46" y="237"/>
                      <a:pt x="45" y="128"/>
                    </a:cubicBezTo>
                    <a:cubicBezTo>
                      <a:pt x="45" y="104"/>
                      <a:pt x="39" y="83"/>
                      <a:pt x="69" y="98"/>
                    </a:cubicBezTo>
                    <a:cubicBezTo>
                      <a:pt x="99" y="112"/>
                      <a:pt x="72" y="111"/>
                      <a:pt x="137" y="108"/>
                    </a:cubicBezTo>
                    <a:cubicBezTo>
                      <a:pt x="137" y="108"/>
                      <a:pt x="184" y="110"/>
                      <a:pt x="191" y="106"/>
                    </a:cubicBezTo>
                    <a:cubicBezTo>
                      <a:pt x="199" y="101"/>
                      <a:pt x="192" y="91"/>
                      <a:pt x="207" y="91"/>
                    </a:cubicBezTo>
                    <a:cubicBezTo>
                      <a:pt x="222" y="90"/>
                      <a:pt x="220" y="105"/>
                      <a:pt x="220" y="105"/>
                    </a:cubicBezTo>
                    <a:cubicBezTo>
                      <a:pt x="220" y="105"/>
                      <a:pt x="207" y="124"/>
                      <a:pt x="305" y="111"/>
                    </a:cubicBezTo>
                    <a:cubicBezTo>
                      <a:pt x="317" y="109"/>
                      <a:pt x="327" y="121"/>
                      <a:pt x="302" y="121"/>
                    </a:cubicBezTo>
                    <a:cubicBezTo>
                      <a:pt x="290" y="122"/>
                      <a:pt x="272" y="128"/>
                      <a:pt x="278" y="143"/>
                    </a:cubicBezTo>
                    <a:cubicBezTo>
                      <a:pt x="284" y="158"/>
                      <a:pt x="276" y="256"/>
                      <a:pt x="276" y="256"/>
                    </a:cubicBezTo>
                    <a:cubicBezTo>
                      <a:pt x="276" y="256"/>
                      <a:pt x="271" y="274"/>
                      <a:pt x="262" y="245"/>
                    </a:cubicBezTo>
                    <a:cubicBezTo>
                      <a:pt x="259" y="235"/>
                      <a:pt x="262" y="144"/>
                      <a:pt x="260" y="137"/>
                    </a:cubicBezTo>
                    <a:cubicBezTo>
                      <a:pt x="259" y="129"/>
                      <a:pt x="217" y="122"/>
                      <a:pt x="215" y="154"/>
                    </a:cubicBezTo>
                    <a:cubicBezTo>
                      <a:pt x="214" y="185"/>
                      <a:pt x="205" y="195"/>
                      <a:pt x="171" y="195"/>
                    </a:cubicBezTo>
                    <a:close/>
                    <a:moveTo>
                      <a:pt x="237" y="231"/>
                    </a:moveTo>
                    <a:cubicBezTo>
                      <a:pt x="230" y="240"/>
                      <a:pt x="219" y="247"/>
                      <a:pt x="223" y="225"/>
                    </a:cubicBezTo>
                    <a:cubicBezTo>
                      <a:pt x="228" y="202"/>
                      <a:pt x="232" y="170"/>
                      <a:pt x="232" y="155"/>
                    </a:cubicBezTo>
                    <a:cubicBezTo>
                      <a:pt x="232" y="155"/>
                      <a:pt x="244" y="135"/>
                      <a:pt x="247" y="158"/>
                    </a:cubicBezTo>
                    <a:cubicBezTo>
                      <a:pt x="250" y="181"/>
                      <a:pt x="244" y="221"/>
                      <a:pt x="237" y="231"/>
                    </a:cubicBezTo>
                    <a:close/>
                    <a:moveTo>
                      <a:pt x="326" y="292"/>
                    </a:moveTo>
                    <a:cubicBezTo>
                      <a:pt x="327" y="320"/>
                      <a:pt x="355" y="400"/>
                      <a:pt x="286" y="399"/>
                    </a:cubicBezTo>
                    <a:cubicBezTo>
                      <a:pt x="217" y="398"/>
                      <a:pt x="214" y="409"/>
                      <a:pt x="215" y="321"/>
                    </a:cubicBezTo>
                    <a:cubicBezTo>
                      <a:pt x="216" y="236"/>
                      <a:pt x="225" y="253"/>
                      <a:pt x="230" y="264"/>
                    </a:cubicBezTo>
                    <a:cubicBezTo>
                      <a:pt x="230" y="264"/>
                      <a:pt x="253" y="318"/>
                      <a:pt x="309" y="277"/>
                    </a:cubicBezTo>
                    <a:cubicBezTo>
                      <a:pt x="319" y="269"/>
                      <a:pt x="324" y="263"/>
                      <a:pt x="326" y="292"/>
                    </a:cubicBezTo>
                    <a:close/>
                    <a:moveTo>
                      <a:pt x="318" y="133"/>
                    </a:moveTo>
                    <a:cubicBezTo>
                      <a:pt x="338" y="148"/>
                      <a:pt x="316" y="165"/>
                      <a:pt x="316" y="165"/>
                    </a:cubicBezTo>
                    <a:cubicBezTo>
                      <a:pt x="316" y="165"/>
                      <a:pt x="302" y="189"/>
                      <a:pt x="313" y="213"/>
                    </a:cubicBezTo>
                    <a:cubicBezTo>
                      <a:pt x="324" y="237"/>
                      <a:pt x="324" y="265"/>
                      <a:pt x="301" y="239"/>
                    </a:cubicBezTo>
                    <a:cubicBezTo>
                      <a:pt x="279" y="214"/>
                      <a:pt x="293" y="156"/>
                      <a:pt x="299" y="144"/>
                    </a:cubicBezTo>
                    <a:cubicBezTo>
                      <a:pt x="299" y="144"/>
                      <a:pt x="299" y="118"/>
                      <a:pt x="318" y="133"/>
                    </a:cubicBezTo>
                    <a:close/>
                    <a:moveTo>
                      <a:pt x="507" y="179"/>
                    </a:moveTo>
                    <a:cubicBezTo>
                      <a:pt x="498" y="185"/>
                      <a:pt x="507" y="179"/>
                      <a:pt x="465" y="177"/>
                    </a:cubicBezTo>
                    <a:cubicBezTo>
                      <a:pt x="423" y="176"/>
                      <a:pt x="461" y="162"/>
                      <a:pt x="461" y="162"/>
                    </a:cubicBezTo>
                    <a:cubicBezTo>
                      <a:pt x="565" y="166"/>
                      <a:pt x="516" y="173"/>
                      <a:pt x="507" y="17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7" name="Freeform 237"/>
              <p:cNvSpPr>
                <a:spLocks/>
              </p:cNvSpPr>
              <p:nvPr/>
            </p:nvSpPr>
            <p:spPr bwMode="auto">
              <a:xfrm>
                <a:off x="3621" y="1286"/>
                <a:ext cx="237" cy="283"/>
              </a:xfrm>
              <a:custGeom>
                <a:avLst/>
                <a:gdLst>
                  <a:gd name="T0" fmla="*/ 130648 w 47"/>
                  <a:gd name="T1" fmla="*/ 49570 h 56"/>
                  <a:gd name="T2" fmla="*/ 87952 w 47"/>
                  <a:gd name="T3" fmla="*/ 184567 h 56"/>
                  <a:gd name="T4" fmla="*/ 130648 w 47"/>
                  <a:gd name="T5" fmla="*/ 49570 h 5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7" h="56">
                    <a:moveTo>
                      <a:pt x="40" y="15"/>
                    </a:moveTo>
                    <a:cubicBezTo>
                      <a:pt x="37" y="0"/>
                      <a:pt x="0" y="23"/>
                      <a:pt x="27" y="56"/>
                    </a:cubicBezTo>
                    <a:cubicBezTo>
                      <a:pt x="27" y="56"/>
                      <a:pt x="47" y="49"/>
                      <a:pt x="40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8" name="Freeform 238"/>
              <p:cNvSpPr>
                <a:spLocks/>
              </p:cNvSpPr>
              <p:nvPr/>
            </p:nvSpPr>
            <p:spPr bwMode="auto">
              <a:xfrm>
                <a:off x="3402" y="1403"/>
                <a:ext cx="209" cy="379"/>
              </a:xfrm>
              <a:custGeom>
                <a:avLst/>
                <a:gdLst>
                  <a:gd name="T0" fmla="*/ 65432 w 41"/>
                  <a:gd name="T1" fmla="*/ 88661 h 75"/>
                  <a:gd name="T2" fmla="*/ 41188 w 41"/>
                  <a:gd name="T3" fmla="*/ 227627 h 75"/>
                  <a:gd name="T4" fmla="*/ 137746 w 41"/>
                  <a:gd name="T5" fmla="*/ 148007 h 75"/>
                  <a:gd name="T6" fmla="*/ 127561 w 41"/>
                  <a:gd name="T7" fmla="*/ 78857 h 75"/>
                  <a:gd name="T8" fmla="*/ 65432 w 41"/>
                  <a:gd name="T9" fmla="*/ 88661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1" h="75">
                    <a:moveTo>
                      <a:pt x="19" y="27"/>
                    </a:moveTo>
                    <a:cubicBezTo>
                      <a:pt x="0" y="54"/>
                      <a:pt x="6" y="63"/>
                      <a:pt x="12" y="69"/>
                    </a:cubicBezTo>
                    <a:cubicBezTo>
                      <a:pt x="18" y="75"/>
                      <a:pt x="30" y="74"/>
                      <a:pt x="40" y="45"/>
                    </a:cubicBezTo>
                    <a:cubicBezTo>
                      <a:pt x="40" y="45"/>
                      <a:pt x="32" y="31"/>
                      <a:pt x="37" y="24"/>
                    </a:cubicBezTo>
                    <a:cubicBezTo>
                      <a:pt x="41" y="16"/>
                      <a:pt x="38" y="0"/>
                      <a:pt x="19" y="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69" name="Freeform 239"/>
              <p:cNvSpPr>
                <a:spLocks/>
              </p:cNvSpPr>
              <p:nvPr/>
            </p:nvSpPr>
            <p:spPr bwMode="auto">
              <a:xfrm>
                <a:off x="3273" y="645"/>
                <a:ext cx="683" cy="319"/>
              </a:xfrm>
              <a:custGeom>
                <a:avLst/>
                <a:gdLst>
                  <a:gd name="T0" fmla="*/ 371527 w 135"/>
                  <a:gd name="T1" fmla="*/ 13099 h 63"/>
                  <a:gd name="T2" fmla="*/ 79243 w 135"/>
                  <a:gd name="T3" fmla="*/ 13099 h 63"/>
                  <a:gd name="T4" fmla="*/ 6602 w 135"/>
                  <a:gd name="T5" fmla="*/ 83482 h 63"/>
                  <a:gd name="T6" fmla="*/ 199163 w 135"/>
                  <a:gd name="T7" fmla="*/ 193319 h 63"/>
                  <a:gd name="T8" fmla="*/ 318440 w 135"/>
                  <a:gd name="T9" fmla="*/ 179420 h 63"/>
                  <a:gd name="T10" fmla="*/ 374755 w 135"/>
                  <a:gd name="T11" fmla="*/ 176164 h 63"/>
                  <a:gd name="T12" fmla="*/ 371527 w 135"/>
                  <a:gd name="T13" fmla="*/ 13099 h 6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5" h="63">
                    <a:moveTo>
                      <a:pt x="112" y="4"/>
                    </a:moveTo>
                    <a:cubicBezTo>
                      <a:pt x="105" y="9"/>
                      <a:pt x="24" y="4"/>
                      <a:pt x="24" y="4"/>
                    </a:cubicBezTo>
                    <a:cubicBezTo>
                      <a:pt x="15" y="4"/>
                      <a:pt x="3" y="1"/>
                      <a:pt x="2" y="25"/>
                    </a:cubicBezTo>
                    <a:cubicBezTo>
                      <a:pt x="0" y="63"/>
                      <a:pt x="48" y="58"/>
                      <a:pt x="60" y="58"/>
                    </a:cubicBezTo>
                    <a:cubicBezTo>
                      <a:pt x="72" y="58"/>
                      <a:pt x="84" y="48"/>
                      <a:pt x="96" y="54"/>
                    </a:cubicBezTo>
                    <a:cubicBezTo>
                      <a:pt x="96" y="54"/>
                      <a:pt x="107" y="63"/>
                      <a:pt x="113" y="53"/>
                    </a:cubicBezTo>
                    <a:cubicBezTo>
                      <a:pt x="135" y="13"/>
                      <a:pt x="120" y="0"/>
                      <a:pt x="112" y="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0" name="Freeform 240"/>
              <p:cNvSpPr>
                <a:spLocks/>
              </p:cNvSpPr>
              <p:nvPr/>
            </p:nvSpPr>
            <p:spPr bwMode="auto">
              <a:xfrm>
                <a:off x="4046" y="1544"/>
                <a:ext cx="490" cy="517"/>
              </a:xfrm>
              <a:custGeom>
                <a:avLst/>
                <a:gdLst>
                  <a:gd name="T0" fmla="*/ 220040 w 97"/>
                  <a:gd name="T1" fmla="*/ 16544 h 102"/>
                  <a:gd name="T2" fmla="*/ 102223 w 97"/>
                  <a:gd name="T3" fmla="*/ 16544 h 102"/>
                  <a:gd name="T4" fmla="*/ 39705 w 97"/>
                  <a:gd name="T5" fmla="*/ 190783 h 102"/>
                  <a:gd name="T6" fmla="*/ 259877 w 97"/>
                  <a:gd name="T7" fmla="*/ 207302 h 102"/>
                  <a:gd name="T8" fmla="*/ 220040 w 97"/>
                  <a:gd name="T9" fmla="*/ 16544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7" h="102">
                    <a:moveTo>
                      <a:pt x="67" y="5"/>
                    </a:moveTo>
                    <a:cubicBezTo>
                      <a:pt x="55" y="10"/>
                      <a:pt x="31" y="5"/>
                      <a:pt x="31" y="5"/>
                    </a:cubicBezTo>
                    <a:cubicBezTo>
                      <a:pt x="0" y="6"/>
                      <a:pt x="16" y="39"/>
                      <a:pt x="12" y="57"/>
                    </a:cubicBezTo>
                    <a:cubicBezTo>
                      <a:pt x="8" y="76"/>
                      <a:pt x="63" y="102"/>
                      <a:pt x="79" y="62"/>
                    </a:cubicBezTo>
                    <a:cubicBezTo>
                      <a:pt x="97" y="20"/>
                      <a:pt x="79" y="0"/>
                      <a:pt x="67" y="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1" name="Freeform 241"/>
              <p:cNvSpPr>
                <a:spLocks/>
              </p:cNvSpPr>
              <p:nvPr/>
            </p:nvSpPr>
            <p:spPr bwMode="auto">
              <a:xfrm>
                <a:off x="5173" y="1024"/>
                <a:ext cx="500" cy="96"/>
              </a:xfrm>
              <a:custGeom>
                <a:avLst/>
                <a:gdLst>
                  <a:gd name="T0" fmla="*/ 49460 w 99"/>
                  <a:gd name="T1" fmla="*/ 0 h 19"/>
                  <a:gd name="T2" fmla="*/ 131414 w 99"/>
                  <a:gd name="T3" fmla="*/ 49526 h 19"/>
                  <a:gd name="T4" fmla="*/ 49460 w 99"/>
                  <a:gd name="T5" fmla="*/ 0 h 1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99" h="19">
                    <a:moveTo>
                      <a:pt x="15" y="0"/>
                    </a:moveTo>
                    <a:cubicBezTo>
                      <a:pt x="0" y="0"/>
                      <a:pt x="19" y="19"/>
                      <a:pt x="40" y="15"/>
                    </a:cubicBezTo>
                    <a:cubicBezTo>
                      <a:pt x="99" y="1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2" name="Freeform 242"/>
              <p:cNvSpPr>
                <a:spLocks/>
              </p:cNvSpPr>
              <p:nvPr/>
            </p:nvSpPr>
            <p:spPr bwMode="auto">
              <a:xfrm>
                <a:off x="5339" y="1003"/>
                <a:ext cx="385" cy="237"/>
              </a:xfrm>
              <a:custGeom>
                <a:avLst/>
                <a:gdLst>
                  <a:gd name="T0" fmla="*/ 69802 w 76"/>
                  <a:gd name="T1" fmla="*/ 120905 h 47"/>
                  <a:gd name="T2" fmla="*/ 233730 w 76"/>
                  <a:gd name="T3" fmla="*/ 55634 h 47"/>
                  <a:gd name="T4" fmla="*/ 160028 w 76"/>
                  <a:gd name="T5" fmla="*/ 9737 h 47"/>
                  <a:gd name="T6" fmla="*/ 63181 w 76"/>
                  <a:gd name="T7" fmla="*/ 104124 h 47"/>
                  <a:gd name="T8" fmla="*/ 69802 w 76"/>
                  <a:gd name="T9" fmla="*/ 120905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6" h="47">
                    <a:moveTo>
                      <a:pt x="21" y="37"/>
                    </a:moveTo>
                    <a:cubicBezTo>
                      <a:pt x="21" y="37"/>
                      <a:pt x="50" y="47"/>
                      <a:pt x="70" y="17"/>
                    </a:cubicBezTo>
                    <a:cubicBezTo>
                      <a:pt x="76" y="7"/>
                      <a:pt x="65" y="0"/>
                      <a:pt x="48" y="3"/>
                    </a:cubicBezTo>
                    <a:cubicBezTo>
                      <a:pt x="39" y="5"/>
                      <a:pt x="39" y="32"/>
                      <a:pt x="19" y="32"/>
                    </a:cubicBezTo>
                    <a:cubicBezTo>
                      <a:pt x="0" y="32"/>
                      <a:pt x="21" y="37"/>
                      <a:pt x="21" y="3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3" name="Freeform 243"/>
              <p:cNvSpPr>
                <a:spLocks/>
              </p:cNvSpPr>
              <p:nvPr/>
            </p:nvSpPr>
            <p:spPr bwMode="auto">
              <a:xfrm>
                <a:off x="5325" y="1201"/>
                <a:ext cx="415" cy="187"/>
              </a:xfrm>
              <a:custGeom>
                <a:avLst/>
                <a:gdLst>
                  <a:gd name="T0" fmla="*/ 238767 w 82"/>
                  <a:gd name="T1" fmla="*/ 19620 h 37"/>
                  <a:gd name="T2" fmla="*/ 79326 w 82"/>
                  <a:gd name="T3" fmla="*/ 56171 h 37"/>
                  <a:gd name="T4" fmla="*/ 56400 w 82"/>
                  <a:gd name="T5" fmla="*/ 85469 h 37"/>
                  <a:gd name="T6" fmla="*/ 252522 w 82"/>
                  <a:gd name="T7" fmla="*/ 75659 h 37"/>
                  <a:gd name="T8" fmla="*/ 272220 w 82"/>
                  <a:gd name="T9" fmla="*/ 65849 h 37"/>
                  <a:gd name="T10" fmla="*/ 272220 w 82"/>
                  <a:gd name="T11" fmla="*/ 0 h 37"/>
                  <a:gd name="T12" fmla="*/ 238767 w 82"/>
                  <a:gd name="T13" fmla="*/ 19620 h 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82" h="37">
                    <a:moveTo>
                      <a:pt x="72" y="6"/>
                    </a:moveTo>
                    <a:cubicBezTo>
                      <a:pt x="57" y="23"/>
                      <a:pt x="24" y="17"/>
                      <a:pt x="24" y="17"/>
                    </a:cubicBezTo>
                    <a:cubicBezTo>
                      <a:pt x="24" y="17"/>
                      <a:pt x="0" y="16"/>
                      <a:pt x="17" y="26"/>
                    </a:cubicBezTo>
                    <a:cubicBezTo>
                      <a:pt x="33" y="37"/>
                      <a:pt x="53" y="32"/>
                      <a:pt x="76" y="23"/>
                    </a:cubicBezTo>
                    <a:cubicBezTo>
                      <a:pt x="78" y="22"/>
                      <a:pt x="80" y="21"/>
                      <a:pt x="82" y="20"/>
                    </a:cubicBezTo>
                    <a:lnTo>
                      <a:pt x="82" y="0"/>
                    </a:lnTo>
                    <a:cubicBezTo>
                      <a:pt x="79" y="1"/>
                      <a:pt x="75" y="2"/>
                      <a:pt x="72" y="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4" name="Freeform 244"/>
              <p:cNvSpPr>
                <a:spLocks/>
              </p:cNvSpPr>
              <p:nvPr/>
            </p:nvSpPr>
            <p:spPr bwMode="auto">
              <a:xfrm>
                <a:off x="5001" y="1378"/>
                <a:ext cx="699" cy="167"/>
              </a:xfrm>
              <a:custGeom>
                <a:avLst/>
                <a:gdLst>
                  <a:gd name="T0" fmla="*/ 69784 w 138"/>
                  <a:gd name="T1" fmla="*/ 3254 h 33"/>
                  <a:gd name="T2" fmla="*/ 27043 w 138"/>
                  <a:gd name="T3" fmla="*/ 46532 h 33"/>
                  <a:gd name="T4" fmla="*/ 190245 w 138"/>
                  <a:gd name="T5" fmla="*/ 72832 h 33"/>
                  <a:gd name="T6" fmla="*/ 390386 w 138"/>
                  <a:gd name="T7" fmla="*/ 76086 h 33"/>
                  <a:gd name="T8" fmla="*/ 379871 w 138"/>
                  <a:gd name="T9" fmla="*/ 26173 h 33"/>
                  <a:gd name="T10" fmla="*/ 273162 w 138"/>
                  <a:gd name="T11" fmla="*/ 9858 h 33"/>
                  <a:gd name="T12" fmla="*/ 69784 w 138"/>
                  <a:gd name="T13" fmla="*/ 3254 h 3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38" h="33">
                    <a:moveTo>
                      <a:pt x="21" y="1"/>
                    </a:moveTo>
                    <a:cubicBezTo>
                      <a:pt x="21" y="1"/>
                      <a:pt x="0" y="8"/>
                      <a:pt x="8" y="14"/>
                    </a:cubicBezTo>
                    <a:cubicBezTo>
                      <a:pt x="15" y="20"/>
                      <a:pt x="48" y="22"/>
                      <a:pt x="57" y="22"/>
                    </a:cubicBezTo>
                    <a:cubicBezTo>
                      <a:pt x="66" y="22"/>
                      <a:pt x="96" y="33"/>
                      <a:pt x="117" y="23"/>
                    </a:cubicBezTo>
                    <a:cubicBezTo>
                      <a:pt x="138" y="12"/>
                      <a:pt x="123" y="9"/>
                      <a:pt x="114" y="8"/>
                    </a:cubicBezTo>
                    <a:cubicBezTo>
                      <a:pt x="105" y="6"/>
                      <a:pt x="102" y="0"/>
                      <a:pt x="82" y="3"/>
                    </a:cubicBezTo>
                    <a:cubicBezTo>
                      <a:pt x="37" y="11"/>
                      <a:pt x="21" y="1"/>
                      <a:pt x="2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5" name="Freeform 245"/>
              <p:cNvSpPr>
                <a:spLocks/>
              </p:cNvSpPr>
              <p:nvPr/>
            </p:nvSpPr>
            <p:spPr bwMode="auto">
              <a:xfrm>
                <a:off x="5078" y="1540"/>
                <a:ext cx="565" cy="146"/>
              </a:xfrm>
              <a:custGeom>
                <a:avLst/>
                <a:gdLst>
                  <a:gd name="T0" fmla="*/ 319911 w 112"/>
                  <a:gd name="T1" fmla="*/ 61642 h 29"/>
                  <a:gd name="T2" fmla="*/ 336735 w 112"/>
                  <a:gd name="T3" fmla="*/ 12878 h 29"/>
                  <a:gd name="T4" fmla="*/ 241608 w 112"/>
                  <a:gd name="T5" fmla="*/ 32165 h 29"/>
                  <a:gd name="T6" fmla="*/ 117853 w 112"/>
                  <a:gd name="T7" fmla="*/ 19262 h 29"/>
                  <a:gd name="T8" fmla="*/ 6412 w 112"/>
                  <a:gd name="T9" fmla="*/ 12878 h 29"/>
                  <a:gd name="T10" fmla="*/ 319911 w 112"/>
                  <a:gd name="T11" fmla="*/ 61642 h 2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2" h="29">
                    <a:moveTo>
                      <a:pt x="98" y="19"/>
                    </a:moveTo>
                    <a:cubicBezTo>
                      <a:pt x="112" y="13"/>
                      <a:pt x="111" y="0"/>
                      <a:pt x="103" y="4"/>
                    </a:cubicBezTo>
                    <a:cubicBezTo>
                      <a:pt x="96" y="9"/>
                      <a:pt x="83" y="10"/>
                      <a:pt x="74" y="10"/>
                    </a:cubicBezTo>
                    <a:cubicBezTo>
                      <a:pt x="65" y="11"/>
                      <a:pt x="45" y="3"/>
                      <a:pt x="36" y="6"/>
                    </a:cubicBezTo>
                    <a:cubicBezTo>
                      <a:pt x="27" y="9"/>
                      <a:pt x="2" y="4"/>
                      <a:pt x="2" y="4"/>
                    </a:cubicBezTo>
                    <a:cubicBezTo>
                      <a:pt x="0" y="29"/>
                      <a:pt x="83" y="25"/>
                      <a:pt x="98" y="1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6" name="Freeform 246"/>
              <p:cNvSpPr>
                <a:spLocks/>
              </p:cNvSpPr>
              <p:nvPr/>
            </p:nvSpPr>
            <p:spPr bwMode="auto">
              <a:xfrm>
                <a:off x="5041" y="1657"/>
                <a:ext cx="581" cy="479"/>
              </a:xfrm>
              <a:custGeom>
                <a:avLst/>
                <a:gdLst>
                  <a:gd name="T0" fmla="*/ 9801 w 115"/>
                  <a:gd name="T1" fmla="*/ 172546 h 95"/>
                  <a:gd name="T2" fmla="*/ 85382 w 115"/>
                  <a:gd name="T3" fmla="*/ 175748 h 95"/>
                  <a:gd name="T4" fmla="*/ 164812 w 115"/>
                  <a:gd name="T5" fmla="*/ 250719 h 95"/>
                  <a:gd name="T6" fmla="*/ 194216 w 115"/>
                  <a:gd name="T7" fmla="*/ 274059 h 95"/>
                  <a:gd name="T8" fmla="*/ 266426 w 115"/>
                  <a:gd name="T9" fmla="*/ 169339 h 95"/>
                  <a:gd name="T10" fmla="*/ 365459 w 115"/>
                  <a:gd name="T11" fmla="*/ 169339 h 95"/>
                  <a:gd name="T12" fmla="*/ 259965 w 115"/>
                  <a:gd name="T13" fmla="*/ 87939 h 95"/>
                  <a:gd name="T14" fmla="*/ 121853 w 115"/>
                  <a:gd name="T15" fmla="*/ 52297 h 95"/>
                  <a:gd name="T16" fmla="*/ 39715 w 115"/>
                  <a:gd name="T17" fmla="*/ 133828 h 95"/>
                  <a:gd name="T18" fmla="*/ 9801 w 115"/>
                  <a:gd name="T19" fmla="*/ 172546 h 9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5" h="95">
                    <a:moveTo>
                      <a:pt x="3" y="53"/>
                    </a:moveTo>
                    <a:cubicBezTo>
                      <a:pt x="5" y="60"/>
                      <a:pt x="14" y="68"/>
                      <a:pt x="26" y="54"/>
                    </a:cubicBezTo>
                    <a:cubicBezTo>
                      <a:pt x="48" y="29"/>
                      <a:pt x="48" y="72"/>
                      <a:pt x="50" y="77"/>
                    </a:cubicBezTo>
                    <a:cubicBezTo>
                      <a:pt x="51" y="81"/>
                      <a:pt x="54" y="95"/>
                      <a:pt x="59" y="84"/>
                    </a:cubicBezTo>
                    <a:cubicBezTo>
                      <a:pt x="63" y="74"/>
                      <a:pt x="70" y="39"/>
                      <a:pt x="81" y="52"/>
                    </a:cubicBezTo>
                    <a:cubicBezTo>
                      <a:pt x="100" y="76"/>
                      <a:pt x="115" y="54"/>
                      <a:pt x="111" y="52"/>
                    </a:cubicBezTo>
                    <a:cubicBezTo>
                      <a:pt x="106" y="51"/>
                      <a:pt x="79" y="37"/>
                      <a:pt x="79" y="27"/>
                    </a:cubicBezTo>
                    <a:cubicBezTo>
                      <a:pt x="79" y="16"/>
                      <a:pt x="42" y="0"/>
                      <a:pt x="37" y="16"/>
                    </a:cubicBezTo>
                    <a:cubicBezTo>
                      <a:pt x="33" y="33"/>
                      <a:pt x="12" y="41"/>
                      <a:pt x="12" y="41"/>
                    </a:cubicBezTo>
                    <a:cubicBezTo>
                      <a:pt x="0" y="44"/>
                      <a:pt x="2" y="45"/>
                      <a:pt x="3" y="5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7" name="Freeform 247"/>
              <p:cNvSpPr>
                <a:spLocks/>
              </p:cNvSpPr>
              <p:nvPr/>
            </p:nvSpPr>
            <p:spPr bwMode="auto">
              <a:xfrm>
                <a:off x="5420" y="1463"/>
                <a:ext cx="330" cy="854"/>
              </a:xfrm>
              <a:custGeom>
                <a:avLst/>
                <a:gdLst>
                  <a:gd name="T0" fmla="*/ 172077 w 65"/>
                  <a:gd name="T1" fmla="*/ 131738 h 169"/>
                  <a:gd name="T2" fmla="*/ 74463 w 65"/>
                  <a:gd name="T3" fmla="*/ 161689 h 169"/>
                  <a:gd name="T4" fmla="*/ 74463 w 65"/>
                  <a:gd name="T5" fmla="*/ 194323 h 169"/>
                  <a:gd name="T6" fmla="*/ 168803 w 65"/>
                  <a:gd name="T7" fmla="*/ 296646 h 169"/>
                  <a:gd name="T8" fmla="*/ 114906 w 65"/>
                  <a:gd name="T9" fmla="*/ 388651 h 169"/>
                  <a:gd name="T10" fmla="*/ 0 w 65"/>
                  <a:gd name="T11" fmla="*/ 487750 h 169"/>
                  <a:gd name="T12" fmla="*/ 57197 w 65"/>
                  <a:gd name="T13" fmla="*/ 510606 h 169"/>
                  <a:gd name="T14" fmla="*/ 158725 w 65"/>
                  <a:gd name="T15" fmla="*/ 547121 h 169"/>
                  <a:gd name="T16" fmla="*/ 212647 w 65"/>
                  <a:gd name="T17" fmla="*/ 534073 h 169"/>
                  <a:gd name="T18" fmla="*/ 219191 w 65"/>
                  <a:gd name="T19" fmla="*/ 0 h 169"/>
                  <a:gd name="T20" fmla="*/ 172077 w 65"/>
                  <a:gd name="T21" fmla="*/ 131738 h 16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5" h="169">
                    <a:moveTo>
                      <a:pt x="51" y="40"/>
                    </a:moveTo>
                    <a:cubicBezTo>
                      <a:pt x="44" y="46"/>
                      <a:pt x="30" y="49"/>
                      <a:pt x="22" y="49"/>
                    </a:cubicBezTo>
                    <a:cubicBezTo>
                      <a:pt x="13" y="48"/>
                      <a:pt x="14" y="56"/>
                      <a:pt x="22" y="59"/>
                    </a:cubicBezTo>
                    <a:cubicBezTo>
                      <a:pt x="30" y="62"/>
                      <a:pt x="49" y="75"/>
                      <a:pt x="50" y="90"/>
                    </a:cubicBezTo>
                    <a:cubicBezTo>
                      <a:pt x="50" y="104"/>
                      <a:pt x="51" y="115"/>
                      <a:pt x="34" y="118"/>
                    </a:cubicBezTo>
                    <a:cubicBezTo>
                      <a:pt x="18" y="122"/>
                      <a:pt x="3" y="124"/>
                      <a:pt x="0" y="148"/>
                    </a:cubicBezTo>
                    <a:cubicBezTo>
                      <a:pt x="0" y="148"/>
                      <a:pt x="10" y="154"/>
                      <a:pt x="17" y="155"/>
                    </a:cubicBezTo>
                    <a:cubicBezTo>
                      <a:pt x="23" y="155"/>
                      <a:pt x="42" y="163"/>
                      <a:pt x="47" y="166"/>
                    </a:cubicBezTo>
                    <a:cubicBezTo>
                      <a:pt x="51" y="169"/>
                      <a:pt x="58" y="167"/>
                      <a:pt x="63" y="162"/>
                    </a:cubicBezTo>
                    <a:lnTo>
                      <a:pt x="65" y="0"/>
                    </a:lnTo>
                    <a:cubicBezTo>
                      <a:pt x="64" y="8"/>
                      <a:pt x="58" y="36"/>
                      <a:pt x="51" y="4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05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06400" y="0"/>
            <a:ext cx="1138766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9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406400" y="1219201"/>
            <a:ext cx="11785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42938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7934" y="6237289"/>
            <a:ext cx="3052233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/>
            </a:lvl1pPr>
          </a:lstStyle>
          <a:p>
            <a:pPr>
              <a:defRPr/>
            </a:pPr>
            <a:r>
              <a:rPr lang="en-US" altLang="zh-CN"/>
              <a:t>Feb.2007_jxh_Introduction</a:t>
            </a:r>
          </a:p>
        </p:txBody>
      </p:sp>
      <p:sp>
        <p:nvSpPr>
          <p:cNvPr id="242939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1367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2940" name="Rectangle 252"/>
          <p:cNvSpPr>
            <a:spLocks noChangeArrowheads="1"/>
          </p:cNvSpPr>
          <p:nvPr/>
        </p:nvSpPr>
        <p:spPr bwMode="auto">
          <a:xfrm>
            <a:off x="9347200" y="64008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zh-CN" sz="1400"/>
              <a:t>1.</a:t>
            </a:r>
            <a:fld id="{D1B80B53-2CE3-4EEE-A4C9-54EFEAB26D5A}" type="slidenum">
              <a:rPr lang="en-US" altLang="zh-CN" sz="1400" smtClean="0"/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zh-CN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02" r:id="rId1"/>
    <p:sldLayoutId id="2147486032" r:id="rId2"/>
    <p:sldLayoutId id="2147486033" r:id="rId3"/>
    <p:sldLayoutId id="2147486034" r:id="rId4"/>
    <p:sldLayoutId id="2147486035" r:id="rId5"/>
    <p:sldLayoutId id="2147486036" r:id="rId6"/>
    <p:sldLayoutId id="2147486037" r:id="rId7"/>
    <p:sldLayoutId id="2147486038" r:id="rId8"/>
    <p:sldLayoutId id="2147486039" r:id="rId9"/>
    <p:sldLayoutId id="2147486040" r:id="rId10"/>
    <p:sldLayoutId id="2147486041" r:id="rId11"/>
  </p:sldLayoutIdLst>
  <p:transition spd="slow">
    <p:pull dir="ru"/>
  </p:transition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q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0" y="80964"/>
            <a:ext cx="7867651" cy="113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</a:t>
            </a: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57313"/>
            <a:ext cx="10972800" cy="476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US" altLang="zh-CN"/>
              <a:t>May.2008_jxh_Memory1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5F934496-0D44-4D02-8584-60811190CC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082" name="TextBox 11"/>
          <p:cNvSpPr txBox="1">
            <a:spLocks noChangeArrowheads="1"/>
          </p:cNvSpPr>
          <p:nvPr/>
        </p:nvSpPr>
        <p:spPr bwMode="auto">
          <a:xfrm>
            <a:off x="1047752" y="6324600"/>
            <a:ext cx="581024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>
                <a:solidFill>
                  <a:schemeClr val="bg1"/>
                </a:solidFill>
              </a:rPr>
              <a:t>Architecture _jxh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灯片编号占位符 5"/>
          <p:cNvSpPr txBox="1">
            <a:spLocks/>
          </p:cNvSpPr>
          <p:nvPr/>
        </p:nvSpPr>
        <p:spPr>
          <a:xfrm>
            <a:off x="6762751" y="6357939"/>
            <a:ext cx="1714500" cy="4286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5252AAE8-A6A4-4F1E-8D42-0E71EF76CF7C}" type="slidenum">
              <a:rPr lang="zh-CN" altLang="en-US" sz="2400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en-US" altLang="zh-CN" sz="240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03" r:id="rId1"/>
    <p:sldLayoutId id="2147486104" r:id="rId2"/>
    <p:sldLayoutId id="2147486105" r:id="rId3"/>
    <p:sldLayoutId id="2147486106" r:id="rId4"/>
    <p:sldLayoutId id="2147486107" r:id="rId5"/>
    <p:sldLayoutId id="2147486108" r:id="rId6"/>
    <p:sldLayoutId id="2147486109" r:id="rId7"/>
    <p:sldLayoutId id="2147486110" r:id="rId8"/>
    <p:sldLayoutId id="2147486111" r:id="rId9"/>
    <p:sldLayoutId id="2147486112" r:id="rId10"/>
    <p:sldLayoutId id="2147486113" r:id="rId11"/>
    <p:sldLayoutId id="2147486114" r:id="rId12"/>
    <p:sldLayoutId id="2147486115" r:id="rId13"/>
    <p:sldLayoutId id="2147486116" r:id="rId14"/>
    <p:sldLayoutId id="2147486117" r:id="rId15"/>
  </p:sldLayoutIdLst>
  <p:transition spd="med">
    <p:random/>
    <p:sndAc>
      <p:stSnd>
        <p:snd r:embed="rId17" name="chimes.wav"/>
      </p:stSnd>
    </p:sndAc>
  </p:transition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6751" y="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1" y="12144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/>
            </a:lvl1pPr>
          </a:lstStyle>
          <a:p>
            <a:pPr>
              <a:defRPr/>
            </a:pPr>
            <a:fld id="{096C1E45-F712-4430-B00F-B4AA7FC1EC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42" r:id="rId1"/>
    <p:sldLayoutId id="2147486043" r:id="rId2"/>
    <p:sldLayoutId id="2147486044" r:id="rId3"/>
    <p:sldLayoutId id="2147486045" r:id="rId4"/>
    <p:sldLayoutId id="2147486046" r:id="rId5"/>
    <p:sldLayoutId id="2147486047" r:id="rId6"/>
    <p:sldLayoutId id="2147486048" r:id="rId7"/>
    <p:sldLayoutId id="2147486049" r:id="rId8"/>
    <p:sldLayoutId id="2147486050" r:id="rId9"/>
    <p:sldLayoutId id="2147486051" r:id="rId10"/>
    <p:sldLayoutId id="2147486052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600200"/>
            <a:ext cx="11055351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/>
            </a:lvl1pPr>
          </a:lstStyle>
          <a:p>
            <a:pPr>
              <a:defRPr/>
            </a:pPr>
            <a:fld id="{965B83F2-816B-4F16-84F3-6BFF809924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814918" y="4365626"/>
            <a:ext cx="10850033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>
                <a:ea typeface="Arial Unicode MS" panose="020B0604020202020204" pitchFamily="34" charset="-122"/>
                <a:cs typeface="Arial Unicode MS" panose="020B0604020202020204" pitchFamily="34" charset="-122"/>
              </a:rPr>
              <a:t>单击此处编辑母版文本样式</a:t>
            </a:r>
          </a:p>
          <a:p>
            <a:pPr eaLnBrk="1" hangingPunct="1">
              <a:spcBef>
                <a:spcPct val="20000"/>
              </a:spcBef>
              <a:defRPr/>
            </a:pPr>
            <a:endParaRPr lang="en-US" altLang="zh-CN" sz="2400"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53" r:id="rId1"/>
    <p:sldLayoutId id="2147486054" r:id="rId2"/>
    <p:sldLayoutId id="2147486055" r:id="rId3"/>
    <p:sldLayoutId id="2147486056" r:id="rId4"/>
    <p:sldLayoutId id="2147486057" r:id="rId5"/>
    <p:sldLayoutId id="2147486058" r:id="rId6"/>
    <p:sldLayoutId id="2147486059" r:id="rId7"/>
    <p:sldLayoutId id="2147486060" r:id="rId8"/>
    <p:sldLayoutId id="2147486061" r:id="rId9"/>
    <p:sldLayoutId id="2147486062" r:id="rId10"/>
    <p:sldLayoutId id="214748606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2" y="0"/>
            <a:ext cx="7867649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</a:t>
            </a: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1" y="928688"/>
            <a:ext cx="10972800" cy="476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ECB73DD-6517-4BCC-B2FF-21760ED591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154" name="TextBox 11"/>
          <p:cNvSpPr txBox="1">
            <a:spLocks noChangeArrowheads="1"/>
          </p:cNvSpPr>
          <p:nvPr/>
        </p:nvSpPr>
        <p:spPr bwMode="auto">
          <a:xfrm>
            <a:off x="1047752" y="6324601"/>
            <a:ext cx="58102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>
                <a:solidFill>
                  <a:schemeClr val="bg1"/>
                </a:solidFill>
              </a:rPr>
              <a:t>Organization_Instruction_jxh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灯片编号占位符 5"/>
          <p:cNvSpPr txBox="1">
            <a:spLocks/>
          </p:cNvSpPr>
          <p:nvPr/>
        </p:nvSpPr>
        <p:spPr>
          <a:xfrm>
            <a:off x="5429251" y="6326189"/>
            <a:ext cx="1714500" cy="4286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400">
                <a:solidFill>
                  <a:schemeClr val="bg1"/>
                </a:solidFill>
              </a:rPr>
              <a:t>2.</a:t>
            </a:r>
            <a:fld id="{3B2C0CE3-1CB0-4D44-A086-3580762362E5}" type="slidenum">
              <a:rPr lang="zh-CN" altLang="en-US" sz="2400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en-US" altLang="zh-CN" sz="240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18" r:id="rId1"/>
    <p:sldLayoutId id="2147486119" r:id="rId2"/>
    <p:sldLayoutId id="2147486120" r:id="rId3"/>
    <p:sldLayoutId id="2147486064" r:id="rId4"/>
    <p:sldLayoutId id="2147486121" r:id="rId5"/>
    <p:sldLayoutId id="2147486122" r:id="rId6"/>
    <p:sldLayoutId id="2147486123" r:id="rId7"/>
    <p:sldLayoutId id="2147486124" r:id="rId8"/>
    <p:sldLayoutId id="2147486125" r:id="rId9"/>
    <p:sldLayoutId id="2147486126" r:id="rId10"/>
    <p:sldLayoutId id="2147486127" r:id="rId11"/>
    <p:sldLayoutId id="2147486128" r:id="rId12"/>
    <p:sldLayoutId id="2147486129" r:id="rId13"/>
  </p:sldLayoutIdLst>
  <p:transition spd="med">
    <p:random/>
    <p:sndAc>
      <p:stSnd>
        <p:snd r:embed="rId15" name="chimes.wav"/>
      </p:stSnd>
    </p:sndAc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02167" y="609600"/>
            <a:ext cx="1138766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402167" y="1905001"/>
            <a:ext cx="11387667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2167" y="6245225"/>
            <a:ext cx="305223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1" y="6245225"/>
            <a:ext cx="305223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36D1D87-F863-4B5E-9364-5F24AAF09F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30" r:id="rId1"/>
    <p:sldLayoutId id="2147486065" r:id="rId2"/>
    <p:sldLayoutId id="2147486066" r:id="rId3"/>
    <p:sldLayoutId id="2147486067" r:id="rId4"/>
    <p:sldLayoutId id="2147486068" r:id="rId5"/>
    <p:sldLayoutId id="2147486069" r:id="rId6"/>
    <p:sldLayoutId id="2147486070" r:id="rId7"/>
    <p:sldLayoutId id="2147486071" r:id="rId8"/>
    <p:sldLayoutId id="2147486072" r:id="rId9"/>
    <p:sldLayoutId id="2147486073" r:id="rId10"/>
    <p:sldLayoutId id="2147486074" r:id="rId11"/>
    <p:sldLayoutId id="2147486075" r:id="rId12"/>
    <p:sldLayoutId id="2147486076" r:id="rId13"/>
    <p:sldLayoutId id="2147486077" r:id="rId14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02167" y="609600"/>
            <a:ext cx="1138766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402167" y="1905001"/>
            <a:ext cx="11387667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2167" y="6245225"/>
            <a:ext cx="305223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1" y="6245225"/>
            <a:ext cx="305223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23A952B-97AB-4411-A687-00EFBCECBA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31" r:id="rId1"/>
    <p:sldLayoutId id="2147486078" r:id="rId2"/>
    <p:sldLayoutId id="2147486079" r:id="rId3"/>
    <p:sldLayoutId id="2147486080" r:id="rId4"/>
    <p:sldLayoutId id="2147486081" r:id="rId5"/>
    <p:sldLayoutId id="2147486082" r:id="rId6"/>
    <p:sldLayoutId id="2147486083" r:id="rId7"/>
    <p:sldLayoutId id="2147486084" r:id="rId8"/>
    <p:sldLayoutId id="2147486085" r:id="rId9"/>
    <p:sldLayoutId id="2147486086" r:id="rId10"/>
    <p:sldLayoutId id="2147486087" r:id="rId11"/>
    <p:sldLayoutId id="2147486088" r:id="rId12"/>
    <p:sldLayoutId id="2147486089" r:id="rId13"/>
    <p:sldLayoutId id="2147486090" r:id="rId14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1775885" y="2"/>
            <a:ext cx="10081683" cy="981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64870" name="Rectangle 6"/>
          <p:cNvSpPr>
            <a:spLocks noChangeArrowheads="1"/>
          </p:cNvSpPr>
          <p:nvPr/>
        </p:nvSpPr>
        <p:spPr bwMode="auto">
          <a:xfrm>
            <a:off x="3522133" y="6524625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fld id="{FFF4EA94-0EC2-49B3-88FF-867E2558455A}" type="slidenum">
              <a:rPr lang="en-US" altLang="zh-CN" sz="1050" smtClean="0">
                <a:solidFill>
                  <a:srgbClr val="000000"/>
                </a:solidFill>
              </a:rPr>
              <a:pPr algn="r"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sz="105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007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145" r:id="rId1"/>
    <p:sldLayoutId id="2147486146" r:id="rId2"/>
    <p:sldLayoutId id="2147486147" r:id="rId3"/>
    <p:sldLayoutId id="2147486148" r:id="rId4"/>
    <p:sldLayoutId id="2147486149" r:id="rId5"/>
    <p:sldLayoutId id="2147486150" r:id="rId6"/>
    <p:sldLayoutId id="2147486151" r:id="rId7"/>
    <p:sldLayoutId id="2147486152" r:id="rId8"/>
    <p:sldLayoutId id="2147486153" r:id="rId9"/>
    <p:sldLayoutId id="2147486154" r:id="rId10"/>
    <p:sldLayoutId id="2147486155" r:id="rId11"/>
    <p:sldLayoutId id="2147486156" r:id="rId12"/>
    <p:sldLayoutId id="2147486157" r:id="rId13"/>
    <p:sldLayoutId id="2147486158" r:id="rId14"/>
    <p:sldLayoutId id="2147486159" r:id="rId15"/>
    <p:sldLayoutId id="2147486160" r:id="rId16"/>
  </p:sldLayoutIdLst>
  <p:transition spd="slow">
    <p:pull dir="ru"/>
  </p:transition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1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18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1.xml"/><Relationship Id="rId2" Type="http://schemas.openxmlformats.org/officeDocument/2006/relationships/audio" Target="../media/audio2.wav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2.xml"/><Relationship Id="rId2" Type="http://schemas.openxmlformats.org/officeDocument/2006/relationships/notesSlide" Target="../notesSlides/notesSlide5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2.xml"/><Relationship Id="rId2" Type="http://schemas.openxmlformats.org/officeDocument/2006/relationships/notesSlide" Target="../notesSlides/notesSlide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2.xml"/><Relationship Id="rId2" Type="http://schemas.openxmlformats.org/officeDocument/2006/relationships/oleObject" Target="../embeddings/oleObject1.bin"/><Relationship Id="rId3" Type="http://schemas.openxmlformats.org/officeDocument/2006/relationships/image" Target="../media/image10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2.xml"/><Relationship Id="rId2" Type="http://schemas.openxmlformats.org/officeDocument/2006/relationships/image" Target="../media/image11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2.xml"/><Relationship Id="rId2" Type="http://schemas.openxmlformats.org/officeDocument/2006/relationships/image" Target="../media/image1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2.xml"/><Relationship Id="rId2" Type="http://schemas.openxmlformats.org/officeDocument/2006/relationships/image" Target="../media/image13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2.xml"/><Relationship Id="rId2" Type="http://schemas.openxmlformats.org/officeDocument/2006/relationships/image" Target="../media/image14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2.xml"/><Relationship Id="rId2" Type="http://schemas.openxmlformats.org/officeDocument/2006/relationships/image" Target="../media/image15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6.xml"/><Relationship Id="rId2" Type="http://schemas.openxmlformats.org/officeDocument/2006/relationships/image" Target="../media/image16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2.xml"/><Relationship Id="rId2" Type="http://schemas.openxmlformats.org/officeDocument/2006/relationships/image" Target="../media/image17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4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2.xml"/><Relationship Id="rId2" Type="http://schemas.openxmlformats.org/officeDocument/2006/relationships/image" Target="../media/image18.wmf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2.xml"/><Relationship Id="rId2" Type="http://schemas.openxmlformats.org/officeDocument/2006/relationships/oleObject" Target="../embeddings/oleObject2.bin"/><Relationship Id="rId3" Type="http://schemas.openxmlformats.org/officeDocument/2006/relationships/image" Target="../media/image19.wmf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2.xml"/><Relationship Id="rId2" Type="http://schemas.openxmlformats.org/officeDocument/2006/relationships/image" Target="../media/image20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2.xml"/><Relationship Id="rId2" Type="http://schemas.openxmlformats.org/officeDocument/2006/relationships/oleObject" Target="../embeddings/oleObject3.bin"/><Relationship Id="rId3" Type="http://schemas.openxmlformats.org/officeDocument/2006/relationships/image" Target="../media/image21.wmf"/><Relationship Id="rId4" Type="http://schemas.openxmlformats.org/officeDocument/2006/relationships/image" Target="../media/image22.wmf"/><Relationship Id="rId5" Type="http://schemas.openxmlformats.org/officeDocument/2006/relationships/image" Target="../media/image2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2.xml"/><Relationship Id="rId2" Type="http://schemas.openxmlformats.org/officeDocument/2006/relationships/oleObject" Target="../embeddings/oleObject4.bin"/><Relationship Id="rId3" Type="http://schemas.openxmlformats.org/officeDocument/2006/relationships/image" Target="../media/image24.wmf"/><Relationship Id="rId4" Type="http://schemas.openxmlformats.org/officeDocument/2006/relationships/oleObject" Target="../embeddings/oleObject5.bin"/><Relationship Id="rId5" Type="http://schemas.openxmlformats.org/officeDocument/2006/relationships/image" Target="../media/image25.wmf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2.xml"/><Relationship Id="rId2" Type="http://schemas.openxmlformats.org/officeDocument/2006/relationships/oleObject" Target="../embeddings/oleObject5.bin"/><Relationship Id="rId3" Type="http://schemas.openxmlformats.org/officeDocument/2006/relationships/image" Target="../media/image26.wmf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2.xml"/><Relationship Id="rId2" Type="http://schemas.openxmlformats.org/officeDocument/2006/relationships/oleObject" Target="../embeddings/oleObject2.bin"/><Relationship Id="rId3" Type="http://schemas.openxmlformats.org/officeDocument/2006/relationships/image" Target="../media/image19.wmf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2.xml"/><Relationship Id="rId2" Type="http://schemas.openxmlformats.org/officeDocument/2006/relationships/oleObject" Target="../embeddings/oleObject5.bin"/><Relationship Id="rId3" Type="http://schemas.openxmlformats.org/officeDocument/2006/relationships/image" Target="../media/image27.wmf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2.xml"/><Relationship Id="rId2" Type="http://schemas.openxmlformats.org/officeDocument/2006/relationships/oleObject" Target="../embeddings/oleObject5.bin"/><Relationship Id="rId3" Type="http://schemas.openxmlformats.org/officeDocument/2006/relationships/image" Target="../media/image28.wmf"/><Relationship Id="rId4" Type="http://schemas.openxmlformats.org/officeDocument/2006/relationships/image" Target="../media/image29.wmf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2.xml"/><Relationship Id="rId2" Type="http://schemas.openxmlformats.org/officeDocument/2006/relationships/oleObject" Target="../embeddings/oleObject5.bin"/><Relationship Id="rId3" Type="http://schemas.openxmlformats.org/officeDocument/2006/relationships/image" Target="../media/image30.wmf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2.xml"/><Relationship Id="rId2" Type="http://schemas.openxmlformats.org/officeDocument/2006/relationships/oleObject" Target="../embeddings/oleObject6.bin"/><Relationship Id="rId3" Type="http://schemas.openxmlformats.org/officeDocument/2006/relationships/image" Target="../media/image31.wmf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2.xml"/><Relationship Id="rId2" Type="http://schemas.openxmlformats.org/officeDocument/2006/relationships/oleObject" Target="../embeddings/oleObject6.bin"/><Relationship Id="rId3" Type="http://schemas.openxmlformats.org/officeDocument/2006/relationships/image" Target="../media/image32.wmf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2.xml"/><Relationship Id="rId2" Type="http://schemas.openxmlformats.org/officeDocument/2006/relationships/notesSlide" Target="../notesSlides/notesSlide1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2.xml"/><Relationship Id="rId2" Type="http://schemas.openxmlformats.org/officeDocument/2006/relationships/notesSlide" Target="../notesSlides/notesSlide7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2.xml"/><Relationship Id="rId2" Type="http://schemas.openxmlformats.org/officeDocument/2006/relationships/notesSlide" Target="../notesSlides/notesSlide8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2.xml"/><Relationship Id="rId2" Type="http://schemas.openxmlformats.org/officeDocument/2006/relationships/notesSlide" Target="../notesSlides/notesSlide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1271464" y="1335375"/>
            <a:ext cx="6400800" cy="1446550"/>
          </a:xfrm>
        </p:spPr>
        <p:txBody>
          <a:bodyPr/>
          <a:lstStyle/>
          <a:p>
            <a:pPr eaLnBrk="1" hangingPunct="1"/>
            <a:r>
              <a:rPr lang="en-US" altLang="zh-CN" dirty="0" err="1">
                <a:solidFill>
                  <a:srgbClr val="F60A10"/>
                </a:solidFill>
                <a:latin typeface="Arial"/>
              </a:rPr>
              <a:t>Chapt</a:t>
            </a:r>
            <a:r>
              <a:rPr lang="en-US" altLang="zh-CN" dirty="0">
                <a:solidFill>
                  <a:srgbClr val="F60A10"/>
                </a:solidFill>
                <a:latin typeface="Arial"/>
              </a:rPr>
              <a:t> 2-1: </a:t>
            </a:r>
            <a:br>
              <a:rPr lang="en-US" altLang="zh-CN" dirty="0">
                <a:solidFill>
                  <a:srgbClr val="F60A10"/>
                </a:solidFill>
              </a:rPr>
            </a:br>
            <a:r>
              <a:rPr lang="en-US" altLang="zh-CN" dirty="0">
                <a:solidFill>
                  <a:srgbClr val="F60A10"/>
                </a:solidFill>
                <a:latin typeface="Arial"/>
              </a:rPr>
              <a:t>Memory hierarchy</a:t>
            </a:r>
          </a:p>
        </p:txBody>
      </p:sp>
      <p:sp>
        <p:nvSpPr>
          <p:cNvPr id="66563" name="Rectangle 7"/>
          <p:cNvSpPr>
            <a:spLocks noGrp="1" noRot="1" noChangeArrowheads="1"/>
          </p:cNvSpPr>
          <p:nvPr>
            <p:ph type="subTitle" idx="1"/>
          </p:nvPr>
        </p:nvSpPr>
        <p:spPr>
          <a:xfrm>
            <a:off x="1127448" y="3501008"/>
            <a:ext cx="5791200" cy="149542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Pct val="130000"/>
              <a:buFontTx/>
              <a:buChar char="•"/>
            </a:pPr>
            <a:r>
              <a:rPr lang="en-US" altLang="zh-CN" sz="2800" b="1" dirty="0">
                <a:solidFill>
                  <a:srgbClr val="FF0000"/>
                </a:solidFill>
                <a:latin typeface="Arial" panose="030F0702030302020204" pitchFamily="66" charset="0"/>
              </a:rPr>
              <a:t>Memory hierarchy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Pct val="130000"/>
              <a:buFontTx/>
              <a:buChar char="•"/>
            </a:pPr>
            <a:r>
              <a:rPr lang="en-US" altLang="zh-CN" sz="2800" b="1" dirty="0">
                <a:solidFill>
                  <a:srgbClr val="FF0000"/>
                </a:solidFill>
                <a:latin typeface="Arial" panose="030F0702030302020204" pitchFamily="66" charset="0"/>
              </a:rPr>
              <a:t>The basic of cache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Pct val="130000"/>
              <a:buFontTx/>
              <a:buChar char="•"/>
            </a:pPr>
            <a:r>
              <a:rPr lang="en-US" altLang="zh-CN" sz="2800" b="1" dirty="0">
                <a:solidFill>
                  <a:srgbClr val="FF0000"/>
                </a:solidFill>
                <a:latin typeface="Arial" panose="030F0702030302020204" pitchFamily="66" charset="0"/>
              </a:rPr>
              <a:t>Organization of main memory</a:t>
            </a:r>
            <a:endParaRPr lang="en-US" altLang="zh-CN" sz="2800" dirty="0"/>
          </a:p>
        </p:txBody>
      </p:sp>
      <p:sp>
        <p:nvSpPr>
          <p:cNvPr id="66564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flipH="1" flipV="1">
            <a:off x="9906000" y="0"/>
            <a:ext cx="762000" cy="762000"/>
          </a:xfrm>
          <a:prstGeom prst="rtTriangl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/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7543800" y="6248400"/>
            <a:ext cx="2971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fld id="{0E890882-329F-4020-AA71-E8FD5753FF2D}" type="slidenum">
              <a:rPr kumimoji="0"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t>1</a:t>
            </a:fld>
            <a:endParaRPr kumimoji="0"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  <p:sndAc>
      <p:stSnd>
        <p:snd r:embed="rId2" name="CAMERA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836823" y="-7384"/>
            <a:ext cx="7561262" cy="988112"/>
          </a:xfrm>
        </p:spPr>
        <p:txBody>
          <a:bodyPr/>
          <a:lstStyle/>
          <a:p>
            <a:r>
              <a:rPr lang="en-US" dirty="0">
                <a:latin typeface="Arial"/>
              </a:rPr>
              <a:t>Memory Performance Gap</a:t>
            </a:r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255" y="1092817"/>
            <a:ext cx="8511831" cy="4265048"/>
          </a:xfrm>
          <a:prstGeom prst="rect">
            <a:avLst/>
          </a:prstGeom>
        </p:spPr>
      </p:pic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8040216" y="2060849"/>
            <a:ext cx="0" cy="2101215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7392144" y="2564904"/>
            <a:ext cx="2578100" cy="1320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 dirty="0">
                <a:solidFill>
                  <a:srgbClr val="0000FF"/>
                </a:solidFill>
                <a:latin typeface="Arial" panose="030F0702030302020204" pitchFamily="66" charset="0"/>
              </a:rPr>
              <a:t>Processor-Memory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 dirty="0">
                <a:solidFill>
                  <a:srgbClr val="0000FF"/>
                </a:solidFill>
                <a:latin typeface="Arial" panose="030F0702030302020204" pitchFamily="66" charset="0"/>
              </a:rPr>
              <a:t>Performance Gap:</a:t>
            </a:r>
            <a:br>
              <a:rPr kumimoji="0"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</a:br>
            <a:r>
              <a:rPr kumimoji="0" lang="en-US" altLang="zh-CN" sz="2000" b="1" dirty="0">
                <a:solidFill>
                  <a:srgbClr val="0000FF"/>
                </a:solidFill>
                <a:latin typeface="Arial" panose="030F0702030302020204" pitchFamily="66" charset="0"/>
              </a:rPr>
              <a:t>(grows 50% / year)</a:t>
            </a: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2639616" y="5300111"/>
            <a:ext cx="7092274" cy="1048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tx2"/>
              </a:buClr>
              <a:buSzTx/>
              <a:buFont typeface="Wingdings" panose="05000000000000000000" pitchFamily="2" charset="2"/>
              <a:buChar char="q"/>
            </a:pPr>
            <a:r>
              <a:rPr kumimoji="0" lang="en-US" altLang="zh-CN" sz="2000" dirty="0">
                <a:latin typeface="Arial"/>
              </a:rPr>
              <a:t>1980: no cache in µ</a:t>
            </a:r>
            <a:r>
              <a:rPr kumimoji="0" lang="en-US" altLang="zh-CN" sz="2000" dirty="0" err="1">
                <a:latin typeface="Arial"/>
              </a:rPr>
              <a:t>proc</a:t>
            </a:r>
            <a:r>
              <a:rPr kumimoji="0" lang="en-US" altLang="zh-CN" sz="2000" dirty="0">
                <a:latin typeface="Arial"/>
              </a:rPr>
              <a:t>; 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SzTx/>
              <a:buFont typeface="Wingdings" panose="05000000000000000000" pitchFamily="2" charset="2"/>
              <a:buChar char="q"/>
            </a:pPr>
            <a:r>
              <a:rPr kumimoji="0" lang="en-US" altLang="zh-CN" sz="2000" dirty="0">
                <a:latin typeface="Arial"/>
              </a:rPr>
              <a:t>1989 first Intel µ</a:t>
            </a:r>
            <a:r>
              <a:rPr kumimoji="0" lang="en-US" altLang="zh-CN" sz="2000" dirty="0" err="1">
                <a:latin typeface="Arial"/>
              </a:rPr>
              <a:t>proc</a:t>
            </a:r>
            <a:r>
              <a:rPr kumimoji="0" lang="en-US" altLang="zh-CN" sz="2000" dirty="0">
                <a:latin typeface="Arial"/>
              </a:rPr>
              <a:t> with a cache on chip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SzTx/>
              <a:buFont typeface="Wingdings" panose="05000000000000000000" pitchFamily="2" charset="2"/>
              <a:buChar char="q"/>
            </a:pPr>
            <a:r>
              <a:rPr kumimoji="0" lang="en-US" altLang="zh-CN" sz="2000" dirty="0">
                <a:latin typeface="Arial"/>
              </a:rPr>
              <a:t>2001: 2-level cache on chi</a:t>
            </a:r>
          </a:p>
        </p:txBody>
      </p:sp>
    </p:spTree>
    <p:extLst>
      <p:ext uri="{BB962C8B-B14F-4D97-AF65-F5344CB8AC3E}">
        <p14:creationId xmlns:p14="http://schemas.microsoft.com/office/powerpoint/2010/main" val="3229177762"/>
      </p:ext>
    </p:extLst>
  </p:cSld>
  <p:clrMapOvr>
    <a:masterClrMapping/>
  </p:clrMapOvr>
  <p:transition spd="slow">
    <p:pull dir="r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</a:rPr>
              <a:t>Memory Hierarchy Design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00" y="1125541"/>
            <a:ext cx="10585176" cy="47958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/>
              </a:rPr>
              <a:t>Memory hierarchy design becomes more crucial with recent multi-core processors: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0000FF"/>
                </a:solidFill>
                <a:latin typeface="Arial"/>
              </a:rPr>
              <a:t>Aggregate peak bandwidth grows </a:t>
            </a:r>
            <a:r>
              <a:rPr lang="en-US" sz="2400" dirty="0">
                <a:latin typeface="Arial"/>
              </a:rPr>
              <a:t>with # cores:</a:t>
            </a:r>
          </a:p>
          <a:p>
            <a:pPr lvl="2">
              <a:lnSpc>
                <a:spcPct val="90000"/>
              </a:lnSpc>
            </a:pPr>
            <a:r>
              <a:rPr lang="en-US" sz="2800" dirty="0">
                <a:latin typeface="Arial"/>
              </a:rPr>
              <a:t>Intel Core i7 can generate two references per core per clock</a:t>
            </a:r>
          </a:p>
          <a:p>
            <a:pPr lvl="2">
              <a:lnSpc>
                <a:spcPct val="90000"/>
              </a:lnSpc>
            </a:pPr>
            <a:r>
              <a:rPr lang="en-US" sz="2800" dirty="0">
                <a:latin typeface="Arial"/>
              </a:rPr>
              <a:t>Four cores and 3.2 GHz clock</a:t>
            </a:r>
          </a:p>
          <a:p>
            <a:pPr lvl="3">
              <a:lnSpc>
                <a:spcPct val="90000"/>
              </a:lnSpc>
            </a:pPr>
            <a:r>
              <a:rPr lang="en-US" sz="1800" dirty="0">
                <a:latin typeface="Arial"/>
              </a:rPr>
              <a:t>25.6 billion 64-bit data references/second +</a:t>
            </a:r>
          </a:p>
          <a:p>
            <a:pPr lvl="3">
              <a:lnSpc>
                <a:spcPct val="90000"/>
              </a:lnSpc>
            </a:pPr>
            <a:r>
              <a:rPr lang="en-US" sz="1800" dirty="0">
                <a:latin typeface="Arial"/>
              </a:rPr>
              <a:t>12.8 billion 128-bit instruction references/second</a:t>
            </a:r>
          </a:p>
          <a:p>
            <a:pPr lvl="3">
              <a:lnSpc>
                <a:spcPct val="90000"/>
              </a:lnSpc>
            </a:pPr>
            <a:r>
              <a:rPr lang="en-US" sz="1800" dirty="0">
                <a:latin typeface="Arial"/>
              </a:rPr>
              <a:t>= 409.6 GB/s!</a:t>
            </a:r>
          </a:p>
          <a:p>
            <a:pPr lvl="2">
              <a:lnSpc>
                <a:spcPct val="90000"/>
              </a:lnSpc>
            </a:pPr>
            <a:r>
              <a:rPr lang="en-US" sz="2400" dirty="0">
                <a:latin typeface="Arial"/>
              </a:rPr>
              <a:t>DRAM bandwidth is only 8% of this (34.1 GB/s)</a:t>
            </a:r>
          </a:p>
          <a:p>
            <a:pPr lvl="2">
              <a:lnSpc>
                <a:spcPct val="90000"/>
              </a:lnSpc>
            </a:pPr>
            <a:r>
              <a:rPr lang="en-US" sz="2400" dirty="0">
                <a:latin typeface="Arial"/>
              </a:rPr>
              <a:t>Requires:</a:t>
            </a:r>
          </a:p>
          <a:p>
            <a:pPr lvl="3">
              <a:lnSpc>
                <a:spcPct val="90000"/>
              </a:lnSpc>
            </a:pPr>
            <a:r>
              <a:rPr lang="en-US" sz="1800" dirty="0">
                <a:latin typeface="Arial"/>
              </a:rPr>
              <a:t>Multi-port, pipelined caches</a:t>
            </a:r>
          </a:p>
          <a:p>
            <a:pPr lvl="3">
              <a:lnSpc>
                <a:spcPct val="90000"/>
              </a:lnSpc>
            </a:pPr>
            <a:r>
              <a:rPr lang="en-US" sz="1800" dirty="0">
                <a:latin typeface="Arial"/>
              </a:rPr>
              <a:t>Two levels of cache per core</a:t>
            </a:r>
          </a:p>
          <a:p>
            <a:pPr lvl="3">
              <a:lnSpc>
                <a:spcPct val="90000"/>
              </a:lnSpc>
            </a:pPr>
            <a:r>
              <a:rPr lang="en-US" sz="1800" dirty="0">
                <a:latin typeface="Arial"/>
              </a:rPr>
              <a:t>Shared third-level cache on chip</a:t>
            </a:r>
          </a:p>
        </p:txBody>
      </p:sp>
    </p:spTree>
    <p:extLst>
      <p:ext uri="{BB962C8B-B14F-4D97-AF65-F5344CB8AC3E}">
        <p14:creationId xmlns:p14="http://schemas.microsoft.com/office/powerpoint/2010/main" val="781384999"/>
      </p:ext>
    </p:extLst>
  </p:cSld>
  <p:clrMapOvr>
    <a:masterClrMapping/>
  </p:clrMapOvr>
  <p:transition spd="slow">
    <p:pull dir="r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</a:rPr>
              <a:t>Performance and Power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1504" y="1125541"/>
            <a:ext cx="10226064" cy="47958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/>
              </a:rPr>
              <a:t>High-end microprocessors have &gt;10 MB on-chip cache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/>
              </a:rPr>
              <a:t>Consumes large amount of area and power budget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7491687"/>
      </p:ext>
    </p:extLst>
  </p:cSld>
  <p:clrMapOvr>
    <a:masterClrMapping/>
  </p:clrMapOvr>
  <p:transition spd="slow">
    <p:pull dir="r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855640" y="188640"/>
            <a:ext cx="8528050" cy="588962"/>
          </a:xfrm>
          <a:noFill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>
                <a:latin typeface="Arial"/>
              </a:rPr>
              <a:t>Review of the ABCs of Caches</a:t>
            </a:r>
          </a:p>
        </p:txBody>
      </p:sp>
      <p:sp>
        <p:nvSpPr>
          <p:cNvPr id="10547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866900" y="1071563"/>
            <a:ext cx="8801100" cy="5257800"/>
          </a:xfrm>
        </p:spPr>
        <p:txBody>
          <a:bodyPr lIns="90488" tIns="44450" rIns="90488" bIns="44450"/>
          <a:lstStyle/>
          <a:p>
            <a:pPr marL="285750" indent="-285750">
              <a:lnSpc>
                <a:spcPct val="90000"/>
              </a:lnSpc>
              <a:buNone/>
            </a:pPr>
            <a:r>
              <a:rPr lang="en-US" altLang="zh-CN">
                <a:solidFill>
                  <a:srgbClr val="0000FF"/>
                </a:solidFill>
                <a:latin typeface="Arial"/>
              </a:rPr>
              <a:t>36 terms of Cache</a:t>
            </a:r>
            <a:r>
              <a:rPr lang="en-US" altLang="zh-CN">
                <a:solidFill>
                  <a:schemeClr val="accent2"/>
                </a:solidFill>
                <a:latin typeface="Arial"/>
              </a:rPr>
              <a:t> </a:t>
            </a:r>
          </a:p>
          <a:p>
            <a:pPr marL="285750" indent="-285750">
              <a:lnSpc>
                <a:spcPct val="90000"/>
              </a:lnSpc>
              <a:spcBef>
                <a:spcPct val="15000"/>
              </a:spcBef>
              <a:buNone/>
            </a:pPr>
            <a:r>
              <a:rPr lang="en-US" altLang="zh-CN" sz="2200">
                <a:latin typeface="Arial"/>
              </a:rPr>
              <a:t>Cache			        	Virtual memory 	 </a:t>
            </a:r>
          </a:p>
          <a:p>
            <a:pPr marL="285750" indent="-285750">
              <a:lnSpc>
                <a:spcPct val="90000"/>
              </a:lnSpc>
              <a:spcBef>
                <a:spcPct val="15000"/>
              </a:spcBef>
              <a:buNone/>
            </a:pPr>
            <a:r>
              <a:rPr lang="en-US" altLang="zh-CN" sz="2200">
                <a:latin typeface="Arial"/>
              </a:rPr>
              <a:t>data cache 	                    	Instruction cache      	unified cache</a:t>
            </a:r>
          </a:p>
          <a:p>
            <a:pPr marL="285750" indent="-285750">
              <a:lnSpc>
                <a:spcPct val="90000"/>
              </a:lnSpc>
              <a:spcBef>
                <a:spcPct val="15000"/>
              </a:spcBef>
              <a:buNone/>
            </a:pPr>
            <a:r>
              <a:rPr lang="en-US" altLang="zh-CN" sz="2200">
                <a:latin typeface="Arial"/>
              </a:rPr>
              <a:t>block                                   	page                           	tag field</a:t>
            </a:r>
          </a:p>
          <a:p>
            <a:pPr marL="285750" indent="-285750">
              <a:lnSpc>
                <a:spcPct val="90000"/>
              </a:lnSpc>
              <a:spcBef>
                <a:spcPct val="15000"/>
              </a:spcBef>
              <a:buNone/>
            </a:pPr>
            <a:r>
              <a:rPr lang="en-US" altLang="zh-CN" sz="2200">
                <a:latin typeface="Arial"/>
              </a:rPr>
              <a:t>Block address 	        	index field 		block offset</a:t>
            </a:r>
          </a:p>
          <a:p>
            <a:pPr marL="285750" indent="-285750">
              <a:lnSpc>
                <a:spcPct val="90000"/>
              </a:lnSpc>
              <a:spcBef>
                <a:spcPct val="15000"/>
              </a:spcBef>
              <a:buNone/>
            </a:pPr>
            <a:r>
              <a:rPr lang="en-US" altLang="zh-CN" sz="2200" b="1">
                <a:solidFill>
                  <a:srgbClr val="FF0000"/>
                </a:solidFill>
                <a:latin typeface="Arial"/>
              </a:rPr>
              <a:t>full associative                    	</a:t>
            </a:r>
            <a:r>
              <a:rPr lang="en-US" altLang="zh-CN" sz="2200">
                <a:latin typeface="Arial"/>
              </a:rPr>
              <a:t>set associative</a:t>
            </a:r>
            <a:r>
              <a:rPr lang="en-US" altLang="zh-CN" sz="2200" b="1">
                <a:solidFill>
                  <a:srgbClr val="FF0000"/>
                </a:solidFill>
                <a:latin typeface="Arial"/>
              </a:rPr>
              <a:t> 	direct mapped</a:t>
            </a:r>
            <a:r>
              <a:rPr lang="en-US" altLang="zh-CN" sz="2200">
                <a:latin typeface="Arial"/>
              </a:rPr>
              <a:t>       </a:t>
            </a:r>
          </a:p>
          <a:p>
            <a:pPr marL="285750" indent="-285750">
              <a:lnSpc>
                <a:spcPct val="90000"/>
              </a:lnSpc>
              <a:spcBef>
                <a:spcPct val="15000"/>
              </a:spcBef>
              <a:buNone/>
            </a:pPr>
            <a:r>
              <a:rPr lang="en-US" altLang="zh-CN" sz="2200" b="1">
                <a:solidFill>
                  <a:srgbClr val="FF0000"/>
                </a:solidFill>
                <a:latin typeface="Arial"/>
              </a:rPr>
              <a:t>n-way set associative</a:t>
            </a:r>
            <a:r>
              <a:rPr lang="en-US" altLang="zh-CN" sz="2200">
                <a:latin typeface="Arial"/>
              </a:rPr>
              <a:t>         	set                    	address trace</a:t>
            </a:r>
          </a:p>
          <a:p>
            <a:pPr marL="285750" indent="-285750">
              <a:lnSpc>
                <a:spcPct val="90000"/>
              </a:lnSpc>
              <a:spcBef>
                <a:spcPct val="15000"/>
              </a:spcBef>
              <a:buNone/>
            </a:pPr>
            <a:r>
              <a:rPr lang="en-US" altLang="zh-CN" sz="2200">
                <a:latin typeface="Arial"/>
              </a:rPr>
              <a:t>misses per instruction       	Memory stall cycles 	</a:t>
            </a:r>
            <a:r>
              <a:rPr lang="en-US" altLang="zh-CN" sz="2200" b="1">
                <a:solidFill>
                  <a:srgbClr val="0000FF"/>
                </a:solidFill>
                <a:latin typeface="Arial"/>
              </a:rPr>
              <a:t>miss penalty</a:t>
            </a:r>
            <a:r>
              <a:rPr lang="en-US" altLang="zh-CN" sz="2200">
                <a:latin typeface="Arial"/>
              </a:rPr>
              <a:t> 	</a:t>
            </a:r>
          </a:p>
          <a:p>
            <a:pPr marL="285750" indent="-285750">
              <a:lnSpc>
                <a:spcPct val="90000"/>
              </a:lnSpc>
              <a:spcBef>
                <a:spcPct val="15000"/>
              </a:spcBef>
              <a:buNone/>
            </a:pPr>
            <a:r>
              <a:rPr lang="en-US" altLang="zh-CN" sz="2200" b="1">
                <a:solidFill>
                  <a:srgbClr val="0000FF"/>
                </a:solidFill>
                <a:latin typeface="Arial"/>
              </a:rPr>
              <a:t>Valid bit		        	dirty bit	</a:t>
            </a:r>
            <a:r>
              <a:rPr lang="en-US" altLang="zh-CN" sz="2200">
                <a:latin typeface="Arial"/>
              </a:rPr>
              <a:t>	l</a:t>
            </a:r>
            <a:r>
              <a:rPr lang="en-US" altLang="zh-CN" sz="2200" b="1">
                <a:solidFill>
                  <a:srgbClr val="FF0000"/>
                </a:solidFill>
                <a:latin typeface="Arial"/>
              </a:rPr>
              <a:t>ocality</a:t>
            </a:r>
          </a:p>
          <a:p>
            <a:pPr marL="285750" indent="-285750">
              <a:lnSpc>
                <a:spcPct val="90000"/>
              </a:lnSpc>
              <a:spcBef>
                <a:spcPct val="15000"/>
              </a:spcBef>
              <a:buNone/>
            </a:pPr>
            <a:r>
              <a:rPr lang="en-US" altLang="zh-CN" sz="2200">
                <a:latin typeface="Arial"/>
              </a:rPr>
              <a:t>cache hit 		        	hit time		</a:t>
            </a:r>
          </a:p>
          <a:p>
            <a:pPr marL="285750" indent="-285750">
              <a:lnSpc>
                <a:spcPct val="90000"/>
              </a:lnSpc>
              <a:spcBef>
                <a:spcPct val="15000"/>
              </a:spcBef>
              <a:buNone/>
            </a:pPr>
            <a:r>
              <a:rPr lang="en-US" altLang="zh-CN" sz="2200">
                <a:latin typeface="Arial"/>
              </a:rPr>
              <a:t>cache miss                          	miss rate                   	page fault</a:t>
            </a:r>
          </a:p>
          <a:p>
            <a:pPr marL="285750" indent="-285750">
              <a:lnSpc>
                <a:spcPct val="90000"/>
              </a:lnSpc>
              <a:spcBef>
                <a:spcPct val="15000"/>
              </a:spcBef>
              <a:buNone/>
            </a:pPr>
            <a:r>
              <a:rPr lang="en-US" altLang="zh-CN" sz="2200">
                <a:latin typeface="Arial"/>
              </a:rPr>
              <a:t>Write through		           write back                    </a:t>
            </a:r>
            <a:r>
              <a:rPr lang="en-US" altLang="zh-CN" sz="2200" b="1">
                <a:solidFill>
                  <a:srgbClr val="008000"/>
                </a:solidFill>
                <a:latin typeface="Arial"/>
              </a:rPr>
              <a:t>write allocate</a:t>
            </a:r>
          </a:p>
          <a:p>
            <a:pPr marL="285750" indent="-285750">
              <a:lnSpc>
                <a:spcPct val="90000"/>
              </a:lnSpc>
              <a:spcBef>
                <a:spcPct val="15000"/>
              </a:spcBef>
              <a:buNone/>
            </a:pPr>
            <a:r>
              <a:rPr lang="en-US" altLang="zh-CN" sz="2200">
                <a:latin typeface="Arial"/>
              </a:rPr>
              <a:t>random replacememt            	least-recently used 	</a:t>
            </a:r>
            <a:r>
              <a:rPr lang="en-US" altLang="zh-CN" sz="2200" b="1">
                <a:solidFill>
                  <a:srgbClr val="008000"/>
                </a:solidFill>
                <a:latin typeface="Arial"/>
              </a:rPr>
              <a:t>no-write allocate</a:t>
            </a:r>
          </a:p>
          <a:p>
            <a:pPr marL="285750" indent="-285750">
              <a:lnSpc>
                <a:spcPct val="90000"/>
              </a:lnSpc>
              <a:spcBef>
                <a:spcPct val="15000"/>
              </a:spcBef>
              <a:buNone/>
            </a:pPr>
            <a:r>
              <a:rPr lang="en-US" altLang="zh-CN" sz="2200" b="1">
                <a:solidFill>
                  <a:srgbClr val="FF0000"/>
                </a:solidFill>
                <a:latin typeface="Arial"/>
              </a:rPr>
              <a:t>Average memory access time</a:t>
            </a:r>
            <a:r>
              <a:rPr lang="en-US" altLang="zh-CN" sz="2200">
                <a:latin typeface="Arial"/>
              </a:rPr>
              <a:t>     write buffer	write stall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500"/>
                                        <p:tgtEl>
                                          <p:spTgt spid="105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500"/>
                                        <p:tgtEl>
                                          <p:spTgt spid="105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105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1" dur="500"/>
                                        <p:tgtEl>
                                          <p:spTgt spid="1054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5" dur="500"/>
                                        <p:tgtEl>
                                          <p:spTgt spid="1054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9" dur="500"/>
                                        <p:tgtEl>
                                          <p:spTgt spid="1054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 autoUpdateAnimBg="0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3700463" y="1"/>
            <a:ext cx="6342062" cy="779463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/>
              </a:rPr>
              <a:t>What is a cache?</a:t>
            </a:r>
          </a:p>
        </p:txBody>
      </p:sp>
      <p:sp>
        <p:nvSpPr>
          <p:cNvPr id="81923" name="Rectangle 4"/>
          <p:cNvSpPr>
            <a:spLocks noGrp="1" noRot="1" noChangeArrowheads="1"/>
          </p:cNvSpPr>
          <p:nvPr>
            <p:ph idx="1"/>
          </p:nvPr>
        </p:nvSpPr>
        <p:spPr>
          <a:xfrm>
            <a:off x="1828800" y="1143001"/>
            <a:ext cx="8839200" cy="30257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Arial" panose="030F0702030302020204" pitchFamily="66" charset="0"/>
              </a:rPr>
              <a:t>Small, fast storage used to improve average access time to slow memory.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b="1" dirty="0">
                <a:latin typeface="Arial" panose="030F0702030302020204" pitchFamily="66" charset="0"/>
              </a:rPr>
              <a:t>In computer architecture, almost everything is a cache!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b="1" dirty="0">
                <a:latin typeface="Arial" panose="030F0702030302020204" pitchFamily="66" charset="0"/>
              </a:rPr>
              <a:t>Registers “a cache” on variables – software managed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b="1" dirty="0">
                <a:latin typeface="Arial" panose="030F0702030302020204" pitchFamily="66" charset="0"/>
              </a:rPr>
              <a:t>First-level cache a cache on second-level cache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b="1" dirty="0">
                <a:latin typeface="Arial" panose="030F0702030302020204" pitchFamily="66" charset="0"/>
              </a:rPr>
              <a:t>Second-level cache a cache on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b="1" dirty="0">
                <a:latin typeface="Arial" panose="030F0702030302020204" pitchFamily="66" charset="0"/>
              </a:rPr>
              <a:t>Memory a cache on disk (virtual memory)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b="1" dirty="0">
                <a:latin typeface="Arial" panose="030F0702030302020204" pitchFamily="66" charset="0"/>
              </a:rPr>
              <a:t>TLB a cache on page table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b="1" dirty="0">
                <a:latin typeface="Arial" panose="030F0702030302020204" pitchFamily="66" charset="0"/>
              </a:rPr>
              <a:t>Branch-prediction a cache on prediction information?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400" b="1" dirty="0"/>
          </a:p>
        </p:txBody>
      </p:sp>
      <p:grpSp>
        <p:nvGrpSpPr>
          <p:cNvPr id="81924" name="Group 7"/>
          <p:cNvGrpSpPr>
            <a:grpSpLocks/>
          </p:cNvGrpSpPr>
          <p:nvPr/>
        </p:nvGrpSpPr>
        <p:grpSpPr bwMode="auto">
          <a:xfrm>
            <a:off x="3352800" y="4168776"/>
            <a:ext cx="5791200" cy="2408237"/>
            <a:chOff x="960" y="2803"/>
            <a:chExt cx="3648" cy="1517"/>
          </a:xfrm>
        </p:grpSpPr>
        <p:graphicFrame>
          <p:nvGraphicFramePr>
            <p:cNvPr id="81925" name="Object 2"/>
            <p:cNvGraphicFramePr>
              <a:graphicFrameLocks noChangeAspect="1"/>
            </p:cNvGraphicFramePr>
            <p:nvPr/>
          </p:nvGraphicFramePr>
          <p:xfrm>
            <a:off x="1200" y="2803"/>
            <a:ext cx="3317" cy="15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位图图像" r:id="rId2" imgW="5265876" imgH="2408129" progId="Paint.Picture">
                    <p:embed/>
                  </p:oleObj>
                </mc:Choice>
                <mc:Fallback>
                  <p:oleObj name="位图图像" r:id="rId2" imgW="5265876" imgH="2408129" progId="Paint.Picture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2803"/>
                          <a:ext cx="3317" cy="15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26" name="AutoShape 5"/>
            <p:cNvSpPr>
              <a:spLocks noChangeArrowheads="1"/>
            </p:cNvSpPr>
            <p:nvPr/>
          </p:nvSpPr>
          <p:spPr bwMode="auto">
            <a:xfrm flipV="1">
              <a:off x="4416" y="3301"/>
              <a:ext cx="192" cy="309"/>
            </a:xfrm>
            <a:prstGeom prst="downArrow">
              <a:avLst>
                <a:gd name="adj1" fmla="val 36676"/>
                <a:gd name="adj2" fmla="val 109387"/>
              </a:avLst>
            </a:prstGeom>
            <a:solidFill>
              <a:srgbClr val="FF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81927" name="AutoShape 6"/>
            <p:cNvSpPr>
              <a:spLocks noChangeArrowheads="1"/>
            </p:cNvSpPr>
            <p:nvPr/>
          </p:nvSpPr>
          <p:spPr bwMode="auto">
            <a:xfrm>
              <a:off x="960" y="3342"/>
              <a:ext cx="192" cy="325"/>
            </a:xfrm>
            <a:prstGeom prst="downArrow">
              <a:avLst>
                <a:gd name="adj1" fmla="val 39583"/>
                <a:gd name="adj2" fmla="val 122387"/>
              </a:avLst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</p:grpSp>
    </p:spTree>
  </p:cSld>
  <p:clrMapOvr>
    <a:masterClrMapping/>
  </p:clrMapOvr>
  <p:transition spd="slow">
    <p:pull dir="r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462338" y="261938"/>
            <a:ext cx="6813550" cy="588962"/>
          </a:xfrm>
          <a:noFill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600">
                <a:latin typeface="Arial"/>
              </a:rPr>
              <a:t>Four Questions for Memory Hierarchy Designers</a:t>
            </a:r>
          </a:p>
        </p:txBody>
      </p:sp>
      <p:sp>
        <p:nvSpPr>
          <p:cNvPr id="8294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847850" y="1196975"/>
            <a:ext cx="8458200" cy="5105400"/>
          </a:xfrm>
        </p:spPr>
        <p:txBody>
          <a:bodyPr lIns="90488" tIns="44450" rIns="90488" bIns="44450"/>
          <a:lstStyle/>
          <a:p>
            <a:pPr marL="285750" indent="-285750"/>
            <a:r>
              <a:rPr lang="en-US" altLang="zh-CN">
                <a:solidFill>
                  <a:srgbClr val="0000FF"/>
                </a:solidFill>
                <a:latin typeface="Arial" panose="030F0702030302020204" pitchFamily="66" charset="0"/>
              </a:rPr>
              <a:t>Q1:</a:t>
            </a:r>
            <a:r>
              <a:rPr lang="en-US" altLang="zh-CN">
                <a:latin typeface="Arial" panose="030F0702030302020204" pitchFamily="66" charset="0"/>
              </a:rPr>
              <a:t> Where can a block be placed in the upper level? </a:t>
            </a:r>
          </a:p>
          <a:p>
            <a:pPr marL="285750" indent="-285750">
              <a:buNone/>
            </a:pPr>
            <a:r>
              <a:rPr lang="en-US" altLang="zh-CN" i="1">
                <a:solidFill>
                  <a:schemeClr val="hlink"/>
                </a:solidFill>
                <a:latin typeface="Arial" panose="030F0702030302020204" pitchFamily="66" charset="0"/>
              </a:rPr>
              <a:t>		</a:t>
            </a:r>
            <a:r>
              <a:rPr lang="en-US" altLang="zh-CN" i="1">
                <a:solidFill>
                  <a:srgbClr val="0000FF"/>
                </a:solidFill>
                <a:latin typeface="Arial" panose="030F0702030302020204" pitchFamily="66" charset="0"/>
              </a:rPr>
              <a:t>(Block placement)</a:t>
            </a:r>
          </a:p>
          <a:p>
            <a:pPr marL="685800" lvl="1" indent="-228600"/>
            <a:r>
              <a:rPr lang="en-US" altLang="zh-CN" sz="2400">
                <a:latin typeface="Arial" panose="030F0702030302020204" pitchFamily="66" charset="0"/>
              </a:rPr>
              <a:t>Fully Associative, Set Associative, Direct Mapped</a:t>
            </a:r>
          </a:p>
          <a:p>
            <a:pPr marL="285750" indent="-285750"/>
            <a:r>
              <a:rPr lang="en-US" altLang="zh-CN">
                <a:solidFill>
                  <a:srgbClr val="0000FF"/>
                </a:solidFill>
                <a:latin typeface="Arial" panose="030F0702030302020204" pitchFamily="66" charset="0"/>
              </a:rPr>
              <a:t>Q2</a:t>
            </a:r>
            <a:r>
              <a:rPr lang="en-US" altLang="zh-CN">
                <a:latin typeface="Arial" panose="030F0702030302020204" pitchFamily="66" charset="0"/>
              </a:rPr>
              <a:t>: How is a block found if it is in the upper level?</a:t>
            </a:r>
            <a:br>
              <a:rPr lang="en-US" altLang="zh-CN">
                <a:latin typeface="Comic Sans MS" panose="030F0702030302020204" pitchFamily="66" charset="0"/>
              </a:rPr>
            </a:br>
            <a:r>
              <a:rPr lang="en-US" altLang="zh-CN" i="1">
                <a:solidFill>
                  <a:schemeClr val="hlink"/>
                </a:solidFill>
                <a:latin typeface="Arial" panose="030F0702030302020204" pitchFamily="66" charset="0"/>
              </a:rPr>
              <a:t> 	</a:t>
            </a:r>
            <a:r>
              <a:rPr lang="en-US" altLang="zh-CN" i="1">
                <a:solidFill>
                  <a:srgbClr val="0000FF"/>
                </a:solidFill>
                <a:latin typeface="Arial" panose="030F0702030302020204" pitchFamily="66" charset="0"/>
              </a:rPr>
              <a:t>(Block identification)</a:t>
            </a:r>
            <a:endParaRPr lang="en-US" altLang="zh-CN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marL="685800" lvl="1" indent="-228600"/>
            <a:r>
              <a:rPr lang="en-US" altLang="zh-CN" sz="2400">
                <a:latin typeface="Arial" panose="030F0702030302020204" pitchFamily="66" charset="0"/>
              </a:rPr>
              <a:t>Tag/Block</a:t>
            </a:r>
          </a:p>
          <a:p>
            <a:pPr marL="285750" indent="-285750"/>
            <a:r>
              <a:rPr lang="en-US" altLang="zh-CN">
                <a:solidFill>
                  <a:srgbClr val="0000FF"/>
                </a:solidFill>
                <a:latin typeface="Arial" panose="030F0702030302020204" pitchFamily="66" charset="0"/>
              </a:rPr>
              <a:t>Q3:</a:t>
            </a:r>
            <a:r>
              <a:rPr lang="en-US" altLang="zh-CN">
                <a:latin typeface="Arial" panose="030F0702030302020204" pitchFamily="66" charset="0"/>
              </a:rPr>
              <a:t> Which block should be replaced on a miss? </a:t>
            </a:r>
            <a:br>
              <a:rPr lang="en-US" altLang="zh-CN">
                <a:latin typeface="Comic Sans MS" panose="030F0702030302020204" pitchFamily="66" charset="0"/>
              </a:rPr>
            </a:br>
            <a:r>
              <a:rPr lang="en-US" altLang="zh-CN">
                <a:latin typeface="Arial" panose="030F0702030302020204" pitchFamily="66" charset="0"/>
              </a:rPr>
              <a:t>	</a:t>
            </a:r>
            <a:r>
              <a:rPr lang="en-US" altLang="zh-CN" i="1">
                <a:solidFill>
                  <a:srgbClr val="0000FF"/>
                </a:solidFill>
                <a:latin typeface="Arial" panose="030F0702030302020204" pitchFamily="66" charset="0"/>
              </a:rPr>
              <a:t>(Block replacement)</a:t>
            </a:r>
            <a:endParaRPr lang="en-US" altLang="zh-CN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marL="685800" lvl="1" indent="-228600"/>
            <a:r>
              <a:rPr lang="en-US" altLang="zh-CN" sz="2400">
                <a:latin typeface="Arial" panose="030F0702030302020204" pitchFamily="66" charset="0"/>
              </a:rPr>
              <a:t>Random, LRU,FIFO</a:t>
            </a:r>
          </a:p>
          <a:p>
            <a:pPr marL="285750" indent="-285750"/>
            <a:r>
              <a:rPr lang="en-US" altLang="zh-CN">
                <a:solidFill>
                  <a:srgbClr val="0000FF"/>
                </a:solidFill>
                <a:latin typeface="Arial" panose="030F0702030302020204" pitchFamily="66" charset="0"/>
              </a:rPr>
              <a:t>Q4:</a:t>
            </a:r>
            <a:r>
              <a:rPr lang="en-US" altLang="zh-CN">
                <a:latin typeface="Arial" panose="030F0702030302020204" pitchFamily="66" charset="0"/>
              </a:rPr>
              <a:t> What happens on a write? </a:t>
            </a:r>
            <a:br>
              <a:rPr lang="en-US" altLang="zh-CN">
                <a:latin typeface="Comic Sans MS" panose="030F0702030302020204" pitchFamily="66" charset="0"/>
              </a:rPr>
            </a:br>
            <a:r>
              <a:rPr lang="en-US" altLang="zh-CN">
                <a:latin typeface="Arial" panose="030F0702030302020204" pitchFamily="66" charset="0"/>
              </a:rPr>
              <a:t>	</a:t>
            </a:r>
            <a:r>
              <a:rPr lang="en-US" altLang="zh-CN" i="1">
                <a:solidFill>
                  <a:srgbClr val="0000FF"/>
                </a:solidFill>
                <a:latin typeface="Arial" panose="030F0702030302020204" pitchFamily="66" charset="0"/>
              </a:rPr>
              <a:t>(Write strategy)</a:t>
            </a:r>
          </a:p>
          <a:p>
            <a:pPr marL="685800" lvl="1" indent="-228600"/>
            <a:r>
              <a:rPr lang="en-US" altLang="zh-CN" sz="2400">
                <a:latin typeface="Arial" panose="030F0702030302020204" pitchFamily="66" charset="0"/>
              </a:rPr>
              <a:t>Write Back or Write Through (with Write Buffer)</a:t>
            </a:r>
          </a:p>
        </p:txBody>
      </p:sp>
    </p:spTree>
  </p:cSld>
  <p:clrMapOvr>
    <a:masterClrMapping/>
  </p:clrMapOvr>
  <p:transition spd="slow">
    <p:pull dir="r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446463" y="161926"/>
            <a:ext cx="6813550" cy="588963"/>
          </a:xfrm>
          <a:noFill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>
                <a:latin typeface="Arial"/>
              </a:rPr>
              <a:t>Q1:</a:t>
            </a:r>
            <a:r>
              <a:rPr lang="en-US" altLang="zh-CN">
                <a:solidFill>
                  <a:srgbClr val="081D58"/>
                </a:solidFill>
                <a:latin typeface="Arial" panose="02020603050405020304" pitchFamily="18" charset="0"/>
              </a:rPr>
              <a:t> </a:t>
            </a:r>
            <a:r>
              <a:rPr lang="en-US" altLang="zh-CN">
                <a:latin typeface="Arial"/>
              </a:rPr>
              <a:t>Block Placement</a:t>
            </a:r>
          </a:p>
        </p:txBody>
      </p:sp>
      <p:sp>
        <p:nvSpPr>
          <p:cNvPr id="8397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847850" y="1052513"/>
            <a:ext cx="8610600" cy="5257800"/>
          </a:xfrm>
        </p:spPr>
        <p:txBody>
          <a:bodyPr lIns="90488" tIns="44450" rIns="90488" bIns="44450"/>
          <a:lstStyle/>
          <a:p>
            <a:pPr marL="285750" indent="-285750">
              <a:lnSpc>
                <a:spcPct val="90000"/>
              </a:lnSpc>
            </a:pPr>
            <a:r>
              <a:rPr lang="en-US" altLang="zh-CN" sz="2000">
                <a:solidFill>
                  <a:srgbClr val="0000FF"/>
                </a:solidFill>
                <a:latin typeface="Arial" panose="030F0702030302020204" pitchFamily="66" charset="0"/>
              </a:rPr>
              <a:t>Direct mapped</a:t>
            </a:r>
            <a:r>
              <a:rPr lang="en-US" altLang="zh-CN" sz="2000">
                <a:latin typeface="Arial" panose="030F0702030302020204" pitchFamily="66" charset="0"/>
              </a:rPr>
              <a:t> 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000">
                <a:latin typeface="Arial" panose="030F0702030302020204" pitchFamily="66" charset="0"/>
              </a:rPr>
              <a:t>Block can only go in one place in the cache </a:t>
            </a:r>
          </a:p>
          <a:p>
            <a:pPr marL="285750" indent="-285750" algn="ctr">
              <a:lnSpc>
                <a:spcPct val="90000"/>
              </a:lnSpc>
              <a:buNone/>
            </a:pPr>
            <a:r>
              <a:rPr lang="en-US" altLang="zh-CN" sz="2000" u="sng">
                <a:latin typeface="Arial" panose="030F0702030302020204" pitchFamily="66" charset="0"/>
              </a:rPr>
              <a:t>Usually </a:t>
            </a:r>
            <a:r>
              <a:rPr lang="en-US" altLang="zh-CN" sz="2000" u="sng">
                <a:solidFill>
                  <a:srgbClr val="0000FF"/>
                </a:solidFill>
                <a:latin typeface="Arial" panose="030F0702030302020204" pitchFamily="66" charset="0"/>
              </a:rPr>
              <a:t>(address)</a:t>
            </a:r>
            <a:r>
              <a:rPr lang="en-US" altLang="zh-CN" sz="2000" u="sng">
                <a:latin typeface="Arial" panose="030F0702030302020204" pitchFamily="66" charset="0"/>
              </a:rPr>
              <a:t> </a:t>
            </a:r>
            <a:r>
              <a:rPr lang="en-US" altLang="zh-CN" sz="2000" u="sng">
                <a:solidFill>
                  <a:srgbClr val="FF0000"/>
                </a:solidFill>
                <a:latin typeface="Arial" panose="030F0702030302020204" pitchFamily="66" charset="0"/>
              </a:rPr>
              <a:t>MOD </a:t>
            </a:r>
            <a:r>
              <a:rPr lang="en-US" altLang="zh-CN" sz="2000" u="sng">
                <a:solidFill>
                  <a:srgbClr val="0000FF"/>
                </a:solidFill>
                <a:latin typeface="Arial" panose="030F0702030302020204" pitchFamily="66" charset="0"/>
              </a:rPr>
              <a:t>(Number of blocks in cache)</a:t>
            </a:r>
          </a:p>
          <a:p>
            <a:pPr marL="285750" indent="-285750">
              <a:lnSpc>
                <a:spcPct val="90000"/>
              </a:lnSpc>
            </a:pPr>
            <a:r>
              <a:rPr lang="en-US" altLang="zh-CN" sz="2000">
                <a:solidFill>
                  <a:srgbClr val="0000FF"/>
                </a:solidFill>
                <a:latin typeface="Arial" panose="030F0702030302020204" pitchFamily="66" charset="0"/>
              </a:rPr>
              <a:t>Fully associative 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000">
                <a:latin typeface="Arial" panose="030F0702030302020204" pitchFamily="66" charset="0"/>
              </a:rPr>
              <a:t>Block can go anywhere in cache. </a:t>
            </a:r>
          </a:p>
          <a:p>
            <a:pPr marL="285750" indent="-285750">
              <a:lnSpc>
                <a:spcPct val="90000"/>
              </a:lnSpc>
            </a:pPr>
            <a:r>
              <a:rPr lang="en-US" altLang="zh-CN" sz="2000">
                <a:solidFill>
                  <a:srgbClr val="0000FF"/>
                </a:solidFill>
                <a:latin typeface="Arial" panose="030F0702030302020204" pitchFamily="66" charset="0"/>
              </a:rPr>
              <a:t>Set associative 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000">
                <a:latin typeface="Arial" panose="030F0702030302020204" pitchFamily="66" charset="0"/>
              </a:rPr>
              <a:t>Block can go in one of a set of places in the cache. 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000">
                <a:latin typeface="Arial" panose="030F0702030302020204" pitchFamily="66" charset="0"/>
              </a:rPr>
              <a:t>A set is a group of blocks in the cache.</a:t>
            </a:r>
          </a:p>
          <a:p>
            <a:pPr marL="685800" lvl="1" indent="-228600" algn="ctr">
              <a:lnSpc>
                <a:spcPct val="90000"/>
              </a:lnSpc>
              <a:buNone/>
            </a:pPr>
            <a:r>
              <a:rPr lang="en-US" altLang="zh-CN" sz="2000" u="sng">
                <a:solidFill>
                  <a:srgbClr val="0000FF"/>
                </a:solidFill>
                <a:latin typeface="Arial" panose="030F0702030302020204" pitchFamily="66" charset="0"/>
              </a:rPr>
              <a:t>(Block address)</a:t>
            </a:r>
            <a:r>
              <a:rPr lang="en-US" altLang="zh-CN" sz="2000" u="sng">
                <a:latin typeface="Arial" panose="030F0702030302020204" pitchFamily="66" charset="0"/>
              </a:rPr>
              <a:t> </a:t>
            </a:r>
            <a:r>
              <a:rPr lang="en-US" altLang="zh-CN" sz="2000" u="sng">
                <a:solidFill>
                  <a:srgbClr val="FF0000"/>
                </a:solidFill>
                <a:latin typeface="Arial" panose="030F0702030302020204" pitchFamily="66" charset="0"/>
              </a:rPr>
              <a:t>MOD</a:t>
            </a:r>
            <a:r>
              <a:rPr lang="en-US" altLang="zh-CN" sz="2000" u="sng">
                <a:latin typeface="Arial" panose="030F0702030302020204" pitchFamily="66" charset="0"/>
              </a:rPr>
              <a:t> </a:t>
            </a:r>
            <a:r>
              <a:rPr lang="en-US" altLang="zh-CN" sz="2000" u="sng">
                <a:solidFill>
                  <a:srgbClr val="0000FF"/>
                </a:solidFill>
                <a:latin typeface="Arial" panose="030F0702030302020204" pitchFamily="66" charset="0"/>
              </a:rPr>
              <a:t>(Number of </a:t>
            </a:r>
            <a:r>
              <a:rPr lang="en-US" altLang="zh-CN" sz="2000" i="1" u="sng">
                <a:solidFill>
                  <a:srgbClr val="0000FF"/>
                </a:solidFill>
                <a:latin typeface="Arial" panose="030F0702030302020204" pitchFamily="66" charset="0"/>
              </a:rPr>
              <a:t>sets</a:t>
            </a:r>
            <a:r>
              <a:rPr lang="en-US" altLang="zh-CN" sz="2000" u="sng">
                <a:solidFill>
                  <a:srgbClr val="0000FF"/>
                </a:solidFill>
                <a:latin typeface="Arial" panose="030F0702030302020204" pitchFamily="66" charset="0"/>
              </a:rPr>
              <a:t> in the cache)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000">
                <a:latin typeface="Arial" panose="030F0702030302020204" pitchFamily="66" charset="0"/>
              </a:rPr>
              <a:t>If sets have </a:t>
            </a:r>
            <a:r>
              <a:rPr lang="en-US" altLang="zh-CN" sz="2000">
                <a:solidFill>
                  <a:srgbClr val="FF0000"/>
                </a:solidFill>
                <a:latin typeface="Arial" panose="030F0702030302020204" pitchFamily="66" charset="0"/>
              </a:rPr>
              <a:t>n</a:t>
            </a:r>
            <a:r>
              <a:rPr lang="en-US" altLang="zh-CN" sz="2000">
                <a:latin typeface="Arial" panose="030F0702030302020204" pitchFamily="66" charset="0"/>
              </a:rPr>
              <a:t> blocks, the cache is said to be </a:t>
            </a:r>
            <a:r>
              <a:rPr lang="en-US" altLang="zh-CN" sz="2000">
                <a:solidFill>
                  <a:srgbClr val="FF0000"/>
                </a:solidFill>
                <a:latin typeface="Arial" panose="030F0702030302020204" pitchFamily="66" charset="0"/>
              </a:rPr>
              <a:t>n-way</a:t>
            </a:r>
            <a:r>
              <a:rPr lang="en-US" altLang="zh-CN" sz="2000">
                <a:latin typeface="Arial" panose="030F0702030302020204" pitchFamily="66" charset="0"/>
              </a:rPr>
              <a:t> set associative. </a:t>
            </a:r>
            <a:r>
              <a:rPr lang="en-US" altLang="zh-CN" sz="1800" b="1">
                <a:solidFill>
                  <a:srgbClr val="000000"/>
                </a:solidFill>
                <a:latin typeface="Arial" panose="030F0702030302020204" pitchFamily="66" charset="0"/>
              </a:rPr>
              <a:t> </a:t>
            </a:r>
            <a:endParaRPr lang="en-US" altLang="zh-CN" sz="1800" b="1">
              <a:latin typeface="Comic Sans MS" panose="030F0702030302020204" pitchFamily="66" charset="0"/>
            </a:endParaRPr>
          </a:p>
        </p:txBody>
      </p:sp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1919288" y="5013326"/>
            <a:ext cx="8382000" cy="113877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zh-CN" sz="2400" b="1">
                <a:solidFill>
                  <a:srgbClr val="000000"/>
                </a:solidFill>
                <a:latin typeface="Arial" panose="030F0702030302020204" pitchFamily="66" charset="0"/>
              </a:rPr>
              <a:t> </a:t>
            </a:r>
            <a:r>
              <a:rPr kumimoji="0" lang="en-US" altLang="zh-CN" sz="2000" b="1">
                <a:solidFill>
                  <a:srgbClr val="000000"/>
                </a:solidFill>
                <a:latin typeface="Arial" panose="030F0702030302020204" pitchFamily="66" charset="0"/>
              </a:rPr>
              <a:t>Note that </a:t>
            </a:r>
            <a:r>
              <a:rPr kumimoji="0" lang="en-US" altLang="zh-CN" sz="2000" b="1">
                <a:solidFill>
                  <a:srgbClr val="FF0000"/>
                </a:solidFill>
                <a:latin typeface="Arial" panose="030F0702030302020204" pitchFamily="66" charset="0"/>
              </a:rPr>
              <a:t>direct mapped</a:t>
            </a:r>
            <a:r>
              <a:rPr kumimoji="0" lang="en-US" altLang="zh-CN" sz="2000" b="1">
                <a:solidFill>
                  <a:srgbClr val="000000"/>
                </a:solidFill>
                <a:latin typeface="Arial" panose="030F0702030302020204" pitchFamily="66" charset="0"/>
              </a:rPr>
              <a:t> is the same as </a:t>
            </a:r>
            <a:r>
              <a:rPr kumimoji="0" lang="en-US" altLang="zh-CN" sz="2000" b="1">
                <a:solidFill>
                  <a:srgbClr val="FF0000"/>
                </a:solidFill>
                <a:latin typeface="Arial" panose="030F0702030302020204" pitchFamily="66" charset="0"/>
              </a:rPr>
              <a:t>1-way set</a:t>
            </a:r>
            <a:r>
              <a:rPr kumimoji="0" lang="en-US" altLang="zh-CN" sz="2000" b="1">
                <a:solidFill>
                  <a:srgbClr val="000000"/>
                </a:solidFill>
                <a:latin typeface="Arial" panose="030F0702030302020204" pitchFamily="66" charset="0"/>
              </a:rPr>
              <a:t> associative, and </a:t>
            </a:r>
            <a:r>
              <a:rPr kumimoji="0" lang="en-US" altLang="zh-CN" sz="2000" b="1">
                <a:solidFill>
                  <a:srgbClr val="009999"/>
                </a:solidFill>
                <a:latin typeface="Arial" panose="030F0702030302020204" pitchFamily="66" charset="0"/>
              </a:rPr>
              <a:t>fully associative</a:t>
            </a:r>
            <a:r>
              <a:rPr kumimoji="0" lang="en-US" altLang="zh-CN" sz="2000" b="1">
                <a:solidFill>
                  <a:srgbClr val="000000"/>
                </a:solidFill>
                <a:latin typeface="Arial" panose="030F0702030302020204" pitchFamily="66" charset="0"/>
              </a:rPr>
              <a:t> is </a:t>
            </a:r>
            <a:r>
              <a:rPr kumimoji="0" lang="en-US" altLang="zh-CN" sz="2000" b="1">
                <a:solidFill>
                  <a:srgbClr val="009999"/>
                </a:solidFill>
                <a:latin typeface="Arial" panose="030F0702030302020204" pitchFamily="66" charset="0"/>
              </a:rPr>
              <a:t>m-way set</a:t>
            </a:r>
            <a:r>
              <a:rPr kumimoji="0" lang="en-US" altLang="zh-CN" sz="2000" b="1">
                <a:solidFill>
                  <a:srgbClr val="000000"/>
                </a:solidFill>
                <a:latin typeface="Arial" panose="030F0702030302020204" pitchFamily="66" charset="0"/>
              </a:rPr>
              <a:t>-associative (for a cache with m blocks).</a:t>
            </a:r>
            <a:r>
              <a:rPr kumimoji="0" lang="en-US" altLang="zh-CN" sz="2400" b="1">
                <a:latin typeface="Arial" panose="030F0702030302020204" pitchFamily="66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3665538" y="1"/>
            <a:ext cx="6610350" cy="841375"/>
          </a:xfrm>
          <a:noFill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>
                <a:latin typeface="Arial"/>
              </a:rPr>
              <a:t> </a:t>
            </a:r>
            <a:r>
              <a:rPr lang="en-US" altLang="zh-CN">
                <a:solidFill>
                  <a:srgbClr val="081D58"/>
                </a:solidFill>
                <a:latin typeface="Arial" panose="02020603050405020304" pitchFamily="18" charset="0"/>
              </a:rPr>
              <a:t> </a:t>
            </a:r>
            <a:r>
              <a:rPr lang="en-US" altLang="zh-CN">
                <a:latin typeface="Arial"/>
              </a:rPr>
              <a:t>8-32 Block Placement</a:t>
            </a:r>
          </a:p>
        </p:txBody>
      </p:sp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1052513"/>
            <a:ext cx="84582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ll dir="r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3462338" y="261938"/>
            <a:ext cx="6813550" cy="588962"/>
          </a:xfrm>
          <a:noFill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>
                <a:latin typeface="Arial"/>
              </a:rPr>
              <a:t>Q2: Block Identification</a:t>
            </a:r>
          </a:p>
        </p:txBody>
      </p:sp>
      <p:sp>
        <p:nvSpPr>
          <p:cNvPr id="86019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1828800" y="1371600"/>
            <a:ext cx="8458200" cy="48768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zh-CN">
                <a:latin typeface="Arial" panose="030F0702030302020204" pitchFamily="66" charset="0"/>
              </a:rPr>
              <a:t>Every block has an </a:t>
            </a:r>
            <a:r>
              <a:rPr lang="en-US" altLang="zh-CN">
                <a:solidFill>
                  <a:srgbClr val="0000FF"/>
                </a:solidFill>
                <a:latin typeface="Arial" panose="030F0702030302020204" pitchFamily="66" charset="0"/>
              </a:rPr>
              <a:t>address tag</a:t>
            </a:r>
            <a:r>
              <a:rPr lang="en-US" altLang="zh-CN">
                <a:latin typeface="Arial" panose="030F0702030302020204" pitchFamily="66" charset="0"/>
              </a:rPr>
              <a:t> that stores the main memory address of the data stored in the block.</a:t>
            </a:r>
          </a:p>
          <a:p>
            <a:pPr eaLnBrk="1" hangingPunct="1"/>
            <a:r>
              <a:rPr lang="en-US" altLang="zh-CN">
                <a:latin typeface="Arial" panose="030F0702030302020204" pitchFamily="66" charset="0"/>
              </a:rPr>
              <a:t>When checking the cache, the processor will </a:t>
            </a:r>
            <a:r>
              <a:rPr lang="en-US" altLang="zh-CN">
                <a:solidFill>
                  <a:srgbClr val="0000FF"/>
                </a:solidFill>
                <a:latin typeface="Arial" panose="030F0702030302020204" pitchFamily="66" charset="0"/>
              </a:rPr>
              <a:t>compare </a:t>
            </a:r>
            <a:r>
              <a:rPr lang="en-US" altLang="zh-CN">
                <a:latin typeface="Arial" panose="030F0702030302020204" pitchFamily="66" charset="0"/>
              </a:rPr>
              <a:t>the requested memory address to the cache tag -- if the two are equal, then there is a cache hit and the data is present in the cache</a:t>
            </a:r>
          </a:p>
          <a:p>
            <a:pPr eaLnBrk="1" hangingPunct="1"/>
            <a:r>
              <a:rPr lang="en-US" altLang="zh-CN">
                <a:latin typeface="Arial" panose="030F0702030302020204" pitchFamily="66" charset="0"/>
              </a:rPr>
              <a:t>Often, each cache block also has a </a:t>
            </a:r>
            <a:r>
              <a:rPr lang="en-US" altLang="zh-CN">
                <a:solidFill>
                  <a:srgbClr val="0000FF"/>
                </a:solidFill>
                <a:latin typeface="Arial" panose="030F0702030302020204" pitchFamily="66" charset="0"/>
              </a:rPr>
              <a:t>valid bit</a:t>
            </a:r>
            <a:r>
              <a:rPr lang="en-US" altLang="zh-CN">
                <a:latin typeface="Arial" panose="030F0702030302020204" pitchFamily="66" charset="0"/>
              </a:rPr>
              <a:t> that tells if the contents of the cache block are valid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3000"/>
          </a:p>
        </p:txBody>
      </p:sp>
    </p:spTree>
  </p:cSld>
  <p:clrMapOvr>
    <a:masterClrMapping/>
  </p:clrMapOvr>
  <p:transition spd="slow">
    <p:pull dir="r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2855641" y="-73025"/>
            <a:ext cx="8351837" cy="981075"/>
          </a:xfrm>
          <a:noFill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>
                <a:latin typeface="Arial"/>
              </a:rPr>
              <a:t>The Format of the Physical Address</a:t>
            </a:r>
          </a:p>
        </p:txBody>
      </p:sp>
      <p:sp>
        <p:nvSpPr>
          <p:cNvPr id="8704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774825" y="2492375"/>
            <a:ext cx="8534400" cy="3581400"/>
          </a:xfrm>
        </p:spPr>
        <p:txBody>
          <a:bodyPr lIns="90488" tIns="44450" rIns="90488" bIns="44450"/>
          <a:lstStyle/>
          <a:p>
            <a:pPr marL="285750" indent="-285750">
              <a:lnSpc>
                <a:spcPct val="90000"/>
              </a:lnSpc>
            </a:pPr>
            <a:r>
              <a:rPr lang="en-US" altLang="zh-CN">
                <a:latin typeface="Arial" panose="030F0702030302020204" pitchFamily="66" charset="0"/>
              </a:rPr>
              <a:t>Th</a:t>
            </a:r>
            <a:r>
              <a:rPr lang="en-US" altLang="zh-CN">
                <a:solidFill>
                  <a:srgbClr val="000000"/>
                </a:solidFill>
                <a:latin typeface="Arial" panose="030F0702030302020204" pitchFamily="66" charset="0"/>
              </a:rPr>
              <a:t>e </a:t>
            </a:r>
            <a:r>
              <a:rPr lang="en-US" altLang="zh-CN">
                <a:solidFill>
                  <a:srgbClr val="0000FF"/>
                </a:solidFill>
                <a:latin typeface="Arial" panose="030F0702030302020204" pitchFamily="66" charset="0"/>
              </a:rPr>
              <a:t>Index </a:t>
            </a:r>
            <a:r>
              <a:rPr lang="en-US" altLang="zh-CN">
                <a:solidFill>
                  <a:srgbClr val="000000"/>
                </a:solidFill>
                <a:latin typeface="Arial" panose="030F0702030302020204" pitchFamily="66" charset="0"/>
              </a:rPr>
              <a:t>field selects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000">
                <a:solidFill>
                  <a:srgbClr val="000000"/>
                </a:solidFill>
                <a:latin typeface="Arial" panose="030F0702030302020204" pitchFamily="66" charset="0"/>
              </a:rPr>
              <a:t>The </a:t>
            </a:r>
            <a:r>
              <a:rPr lang="en-US" altLang="zh-CN" sz="2000">
                <a:solidFill>
                  <a:srgbClr val="FD0128"/>
                </a:solidFill>
                <a:latin typeface="Arial" panose="030F0702030302020204" pitchFamily="66" charset="0"/>
              </a:rPr>
              <a:t>set</a:t>
            </a:r>
            <a:r>
              <a:rPr lang="en-US" altLang="zh-CN" sz="2000">
                <a:solidFill>
                  <a:srgbClr val="000000"/>
                </a:solidFill>
                <a:latin typeface="Arial" panose="030F0702030302020204" pitchFamily="66" charset="0"/>
              </a:rPr>
              <a:t>, in case of a </a:t>
            </a:r>
            <a:r>
              <a:rPr lang="en-US" altLang="zh-CN" sz="2000">
                <a:solidFill>
                  <a:srgbClr val="FD0128"/>
                </a:solidFill>
                <a:latin typeface="Arial" panose="030F0702030302020204" pitchFamily="66" charset="0"/>
              </a:rPr>
              <a:t>set-associative cache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000">
                <a:solidFill>
                  <a:srgbClr val="000000"/>
                </a:solidFill>
                <a:latin typeface="Arial" panose="030F0702030302020204" pitchFamily="66" charset="0"/>
              </a:rPr>
              <a:t>The </a:t>
            </a:r>
            <a:r>
              <a:rPr lang="en-US" altLang="zh-CN" sz="2000">
                <a:solidFill>
                  <a:srgbClr val="FD0128"/>
                </a:solidFill>
                <a:latin typeface="Arial" panose="030F0702030302020204" pitchFamily="66" charset="0"/>
              </a:rPr>
              <a:t>block</a:t>
            </a:r>
            <a:r>
              <a:rPr lang="en-US" altLang="zh-CN" sz="2000">
                <a:solidFill>
                  <a:srgbClr val="000000"/>
                </a:solidFill>
                <a:latin typeface="Arial" panose="030F0702030302020204" pitchFamily="66" charset="0"/>
              </a:rPr>
              <a:t>, in case of a </a:t>
            </a:r>
            <a:r>
              <a:rPr lang="en-US" altLang="zh-CN" sz="2000">
                <a:solidFill>
                  <a:srgbClr val="FD0128"/>
                </a:solidFill>
                <a:latin typeface="Arial" panose="030F0702030302020204" pitchFamily="66" charset="0"/>
              </a:rPr>
              <a:t>direct-mapped cache</a:t>
            </a:r>
          </a:p>
          <a:p>
            <a:pPr marL="285750" indent="-285750"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  <a:latin typeface="Arial"/>
              </a:rPr>
              <a:t>The </a:t>
            </a:r>
            <a:r>
              <a:rPr lang="en-US" altLang="zh-CN">
                <a:solidFill>
                  <a:srgbClr val="0000FF"/>
                </a:solidFill>
                <a:latin typeface="Arial"/>
              </a:rPr>
              <a:t>Byte Offset</a:t>
            </a:r>
            <a:r>
              <a:rPr lang="en-US" altLang="zh-CN">
                <a:solidFill>
                  <a:srgbClr val="000000"/>
                </a:solidFill>
                <a:latin typeface="Arial"/>
              </a:rPr>
              <a:t> field selects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000">
                <a:solidFill>
                  <a:srgbClr val="000000"/>
                </a:solidFill>
                <a:latin typeface="Arial" panose="030F0702030302020204" pitchFamily="66" charset="0"/>
              </a:rPr>
              <a:t>The byte within the block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000">
                <a:solidFill>
                  <a:srgbClr val="000000"/>
                </a:solidFill>
                <a:latin typeface="Arial" panose="030F0702030302020204" pitchFamily="66" charset="0"/>
              </a:rPr>
              <a:t>Has as many bits as </a:t>
            </a:r>
            <a:r>
              <a:rPr lang="en-US" altLang="zh-CN" sz="2000">
                <a:solidFill>
                  <a:srgbClr val="FD0128"/>
                </a:solidFill>
                <a:latin typeface="Arial" panose="030F0702030302020204" pitchFamily="66" charset="0"/>
              </a:rPr>
              <a:t>log</a:t>
            </a:r>
            <a:r>
              <a:rPr lang="en-US" altLang="zh-CN" sz="2000" baseline="-25000">
                <a:solidFill>
                  <a:srgbClr val="FD0128"/>
                </a:solidFill>
                <a:latin typeface="Arial" panose="030F0702030302020204" pitchFamily="66" charset="0"/>
              </a:rPr>
              <a:t>2</a:t>
            </a:r>
            <a:r>
              <a:rPr lang="en-US" altLang="zh-CN" sz="2000">
                <a:solidFill>
                  <a:srgbClr val="FD0128"/>
                </a:solidFill>
                <a:latin typeface="Arial" panose="030F0702030302020204" pitchFamily="66" charset="0"/>
              </a:rPr>
              <a:t>(size of block)</a:t>
            </a:r>
          </a:p>
          <a:p>
            <a:pPr marL="285750" indent="-285750"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  <a:latin typeface="Arial" panose="030F0702030302020204" pitchFamily="66" charset="0"/>
              </a:rPr>
              <a:t>The </a:t>
            </a:r>
            <a:r>
              <a:rPr lang="en-US" altLang="zh-CN">
                <a:solidFill>
                  <a:srgbClr val="0000FF"/>
                </a:solidFill>
                <a:latin typeface="Arial" panose="030F0702030302020204" pitchFamily="66" charset="0"/>
              </a:rPr>
              <a:t>Tag</a:t>
            </a:r>
            <a:r>
              <a:rPr lang="en-US" altLang="zh-CN">
                <a:solidFill>
                  <a:schemeClr val="accent2"/>
                </a:solidFill>
                <a:latin typeface="Arial" panose="030F0702030302020204" pitchFamily="66" charset="0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Arial" panose="030F0702030302020204" pitchFamily="66" charset="0"/>
              </a:rPr>
              <a:t>is used to find the matching block within a set or in the cache</a:t>
            </a:r>
          </a:p>
          <a:p>
            <a:pPr marL="685800" lvl="1" indent="-228600">
              <a:lnSpc>
                <a:spcPct val="90000"/>
              </a:lnSpc>
            </a:pPr>
            <a:r>
              <a:rPr lang="en-US" altLang="zh-CN" sz="2000">
                <a:solidFill>
                  <a:srgbClr val="000000"/>
                </a:solidFill>
                <a:latin typeface="Arial" panose="030F0702030302020204" pitchFamily="66" charset="0"/>
              </a:rPr>
              <a:t>Has as many bits as </a:t>
            </a:r>
          </a:p>
          <a:p>
            <a:pPr marL="685800" lvl="1" indent="-228600">
              <a:lnSpc>
                <a:spcPct val="90000"/>
              </a:lnSpc>
              <a:buNone/>
            </a:pPr>
            <a:r>
              <a:rPr lang="en-US" altLang="zh-CN" sz="2000" u="sng">
                <a:solidFill>
                  <a:srgbClr val="FD0128"/>
                </a:solidFill>
                <a:latin typeface="Arial" panose="030F0702030302020204" pitchFamily="66" charset="0"/>
              </a:rPr>
              <a:t>(AddressSize) – (IndexSize) – (ByteOffsetSize)</a:t>
            </a:r>
          </a:p>
        </p:txBody>
      </p:sp>
      <p:pic>
        <p:nvPicPr>
          <p:cNvPr id="1105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908050"/>
            <a:ext cx="8763000" cy="13716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hlink"/>
            </a:solidFill>
            <a:miter lim="800000"/>
            <a:headEnd/>
            <a:tailEnd/>
          </a:ln>
          <a:effectLst>
            <a:outerShdw dist="107763" dir="8100000" algn="ctr" rotWithShape="0">
              <a:srgbClr val="808080"/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5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rgbClr val="FF0000"/>
                </a:solidFill>
                <a:latin typeface="Arial"/>
              </a:rPr>
              <a:t>Chapter B &amp; 2:   Memory Hierarchy</a:t>
            </a:r>
          </a:p>
        </p:txBody>
      </p:sp>
      <p:sp>
        <p:nvSpPr>
          <p:cNvPr id="67587" name="内容占位符 4"/>
          <p:cNvSpPr>
            <a:spLocks noGrp="1"/>
          </p:cNvSpPr>
          <p:nvPr>
            <p:ph idx="1"/>
          </p:nvPr>
        </p:nvSpPr>
        <p:spPr>
          <a:xfrm>
            <a:off x="2495600" y="1412777"/>
            <a:ext cx="6480720" cy="4795837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/>
              </a:rPr>
              <a:t>Memory Hierarchy ABC</a:t>
            </a:r>
          </a:p>
          <a:p>
            <a:pPr eaLnBrk="1" hangingPunct="1"/>
            <a:r>
              <a:rPr lang="en-US" altLang="zh-CN" dirty="0">
                <a:latin typeface="Arial"/>
              </a:rPr>
              <a:t>Memory Technology and Optimizations</a:t>
            </a:r>
          </a:p>
          <a:p>
            <a:pPr eaLnBrk="1" hangingPunct="1"/>
            <a:r>
              <a:rPr lang="en-US" altLang="zh-CN" dirty="0">
                <a:latin typeface="Arial"/>
              </a:rPr>
              <a:t>Optimizations of  Cache performance</a:t>
            </a:r>
          </a:p>
          <a:p>
            <a:pPr eaLnBrk="1" hangingPunct="1"/>
            <a:r>
              <a:rPr lang="en-US" altLang="zh-CN" dirty="0">
                <a:latin typeface="Arial"/>
              </a:rPr>
              <a:t>Virtual Memory and Virtual Machines</a:t>
            </a:r>
          </a:p>
          <a:p>
            <a:pPr eaLnBrk="1" hangingPunct="1"/>
            <a:r>
              <a:rPr lang="en-US" altLang="zh-CN" dirty="0">
                <a:latin typeface="Arial"/>
              </a:rPr>
              <a:t>The Design of Memory Hierarchies</a:t>
            </a:r>
          </a:p>
          <a:p>
            <a:pPr eaLnBrk="1" hangingPunct="1"/>
            <a:r>
              <a:rPr lang="en-US" altLang="zh-CN" dirty="0">
                <a:latin typeface="Arial"/>
              </a:rPr>
              <a:t>Memory Hierarchies in the ARM and intel core i7 6700</a:t>
            </a:r>
            <a:endParaRPr lang="zh-CN" altLang="en-US" dirty="0"/>
          </a:p>
        </p:txBody>
      </p:sp>
    </p:spTree>
  </p:cSld>
  <p:clrMapOvr>
    <a:masterClrMapping/>
  </p:clrMapOvr>
  <p:transition spd="slow">
    <p:pull dir="r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2783632" y="0"/>
            <a:ext cx="7731968" cy="1219200"/>
          </a:xfrm>
          <a:noFill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4000" dirty="0">
                <a:latin typeface="Arial"/>
              </a:rPr>
              <a:t>Direct-mapped Cache Example</a:t>
            </a:r>
            <a:r>
              <a:rPr lang="en-US" altLang="zh-CN" dirty="0">
                <a:latin typeface="Arial"/>
              </a:rPr>
              <a:t> </a:t>
            </a:r>
            <a:br>
              <a:rPr lang="en-US" altLang="zh-CN" dirty="0"/>
            </a:br>
            <a:r>
              <a:rPr lang="en-US" altLang="zh-CN" dirty="0">
                <a:latin typeface="Arial"/>
              </a:rPr>
              <a:t>(1-word Blocks)</a:t>
            </a:r>
          </a:p>
        </p:txBody>
      </p:sp>
      <p:sp>
        <p:nvSpPr>
          <p:cNvPr id="88067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1852613" y="1276350"/>
            <a:ext cx="8564562" cy="992188"/>
          </a:xfrm>
        </p:spPr>
        <p:txBody>
          <a:bodyPr lIns="90488" tIns="44450" rIns="90488" bIns="44450"/>
          <a:lstStyle/>
          <a:p>
            <a:pPr eaLnBrk="1" hangingPunct="1"/>
            <a:endParaRPr lang="en-US" altLang="zh-CN" sz="40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880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68413"/>
            <a:ext cx="883920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ll dir="r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2855640" y="0"/>
            <a:ext cx="7583760" cy="954088"/>
          </a:xfrm>
          <a:noFill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900" dirty="0">
                <a:latin typeface="Arial"/>
              </a:rPr>
              <a:t>Fully-Associative Cache example</a:t>
            </a:r>
            <a:r>
              <a:rPr lang="en-US" altLang="zh-CN" sz="3100" dirty="0">
                <a:latin typeface="Arial"/>
              </a:rPr>
              <a:t> </a:t>
            </a:r>
            <a:br>
              <a:rPr lang="en-US" altLang="zh-CN" sz="3100" dirty="0"/>
            </a:br>
            <a:r>
              <a:rPr lang="en-US" altLang="zh-CN" sz="3500" dirty="0">
                <a:latin typeface="Arial"/>
              </a:rPr>
              <a:t>(1-word Blocks)</a:t>
            </a:r>
          </a:p>
        </p:txBody>
      </p:sp>
      <p:sp>
        <p:nvSpPr>
          <p:cNvPr id="89091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6248400" y="1600200"/>
            <a:ext cx="4876800" cy="533400"/>
          </a:xfrm>
        </p:spPr>
        <p:txBody>
          <a:bodyPr lIns="90488" tIns="44450" rIns="90488" bIns="44450"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300">
                <a:solidFill>
                  <a:srgbClr val="000000"/>
                </a:solidFill>
                <a:latin typeface="Arial" panose="030F0702030302020204" pitchFamily="66" charset="0"/>
              </a:rPr>
              <a:t>Assume cache has 4 blocks</a:t>
            </a:r>
          </a:p>
        </p:txBody>
      </p:sp>
      <p:pic>
        <p:nvPicPr>
          <p:cNvPr id="890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96976"/>
            <a:ext cx="8763000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ll dir="r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2711624" y="0"/>
            <a:ext cx="7672214" cy="850900"/>
          </a:xfrm>
          <a:noFill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4300" dirty="0">
                <a:latin typeface="Arial"/>
              </a:rPr>
              <a:t>2-Way Set-Associative Cache</a:t>
            </a:r>
          </a:p>
        </p:txBody>
      </p:sp>
      <p:sp>
        <p:nvSpPr>
          <p:cNvPr id="9011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847850" y="981075"/>
            <a:ext cx="8458200" cy="674688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000">
                <a:solidFill>
                  <a:srgbClr val="000000"/>
                </a:solidFill>
                <a:latin typeface="Arial" panose="030F0702030302020204" pitchFamily="66" charset="0"/>
              </a:rPr>
              <a:t>Assume cache has 4 blocks and each block is 1 word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000">
                <a:solidFill>
                  <a:srgbClr val="000000"/>
                </a:solidFill>
                <a:latin typeface="Arial" panose="030F0702030302020204" pitchFamily="66" charset="0"/>
              </a:rPr>
              <a:t>2 blocks per set, hence 2 sets per cache</a:t>
            </a:r>
          </a:p>
        </p:txBody>
      </p:sp>
      <p:grpSp>
        <p:nvGrpSpPr>
          <p:cNvPr id="90116" name="Group 11"/>
          <p:cNvGrpSpPr>
            <a:grpSpLocks/>
          </p:cNvGrpSpPr>
          <p:nvPr/>
        </p:nvGrpSpPr>
        <p:grpSpPr bwMode="auto">
          <a:xfrm>
            <a:off x="2855914" y="1557339"/>
            <a:ext cx="7286625" cy="4619625"/>
            <a:chOff x="960" y="1224"/>
            <a:chExt cx="4590" cy="2910"/>
          </a:xfrm>
        </p:grpSpPr>
        <p:grpSp>
          <p:nvGrpSpPr>
            <p:cNvPr id="90117" name="Group 8"/>
            <p:cNvGrpSpPr>
              <a:grpSpLocks/>
            </p:cNvGrpSpPr>
            <p:nvPr/>
          </p:nvGrpSpPr>
          <p:grpSpPr bwMode="auto">
            <a:xfrm>
              <a:off x="960" y="1224"/>
              <a:ext cx="4590" cy="2910"/>
              <a:chOff x="960" y="1224"/>
              <a:chExt cx="4590" cy="2910"/>
            </a:xfrm>
          </p:grpSpPr>
          <p:pic>
            <p:nvPicPr>
              <p:cNvPr id="90120" name="Picture 6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0" y="1392"/>
                <a:ext cx="4590" cy="27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0121" name="Text Box 7"/>
              <p:cNvSpPr txBox="1">
                <a:spLocks noChangeArrowheads="1"/>
              </p:cNvSpPr>
              <p:nvPr/>
            </p:nvSpPr>
            <p:spPr bwMode="auto">
              <a:xfrm>
                <a:off x="3638" y="1224"/>
                <a:ext cx="45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>
                    <a:latin typeface="Times New Roman" panose="02020603050405020304" pitchFamily="18" charset="0"/>
                  </a:rPr>
                  <a:t>index</a:t>
                </a:r>
              </a:p>
            </p:txBody>
          </p:sp>
        </p:grpSp>
        <p:sp>
          <p:nvSpPr>
            <p:cNvPr id="90118" name="Line 9"/>
            <p:cNvSpPr>
              <a:spLocks noChangeShapeType="1"/>
            </p:cNvSpPr>
            <p:nvPr/>
          </p:nvSpPr>
          <p:spPr bwMode="auto">
            <a:xfrm>
              <a:off x="2792" y="2643"/>
              <a:ext cx="0" cy="43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19" name="Line 10"/>
            <p:cNvSpPr>
              <a:spLocks noChangeShapeType="1"/>
            </p:cNvSpPr>
            <p:nvPr/>
          </p:nvSpPr>
          <p:spPr bwMode="auto">
            <a:xfrm>
              <a:off x="4184" y="2640"/>
              <a:ext cx="0" cy="33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ll dir="r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892724" y="207963"/>
            <a:ext cx="7489527" cy="7175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/>
              </a:rPr>
              <a:t>Example: set associate cache</a:t>
            </a:r>
          </a:p>
        </p:txBody>
      </p:sp>
      <p:sp>
        <p:nvSpPr>
          <p:cNvPr id="91139" name="Rectangle 5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1847850" y="981076"/>
            <a:ext cx="8534400" cy="449263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panose="030F0702030302020204" pitchFamily="66" charset="0"/>
              </a:rPr>
              <a:t>Memory size: 4G, Cache 8K, 2-way set associate</a:t>
            </a:r>
          </a:p>
        </p:txBody>
      </p:sp>
      <p:pic>
        <p:nvPicPr>
          <p:cNvPr id="911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1" y="1844675"/>
            <a:ext cx="8410575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ll dir="r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2855914" y="0"/>
            <a:ext cx="7577137" cy="685800"/>
          </a:xfrm>
          <a:noFill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500">
                <a:latin typeface="Arial"/>
              </a:rPr>
              <a:t>Q3: Block Replacement</a:t>
            </a:r>
          </a:p>
        </p:txBody>
      </p:sp>
      <p:sp>
        <p:nvSpPr>
          <p:cNvPr id="9216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809750" y="1143000"/>
            <a:ext cx="8458200" cy="1143000"/>
          </a:xfrm>
        </p:spPr>
        <p:txBody>
          <a:bodyPr lIns="90488" tIns="44450" rIns="90488" bIns="44450"/>
          <a:lstStyle/>
          <a:p>
            <a:pPr marL="285750" indent="-285750">
              <a:lnSpc>
                <a:spcPct val="90000"/>
              </a:lnSpc>
              <a:spcBef>
                <a:spcPct val="0"/>
              </a:spcBef>
            </a:pPr>
            <a:r>
              <a:rPr lang="en-US" altLang="zh-CN" sz="2000">
                <a:solidFill>
                  <a:srgbClr val="000000"/>
                </a:solidFill>
                <a:latin typeface="Arial" panose="030F0702030302020204" pitchFamily="66" charset="0"/>
              </a:rPr>
              <a:t>In a direct-mapped cache, there is only one block that can be replaced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</a:pPr>
            <a:r>
              <a:rPr lang="en-US" altLang="zh-CN" sz="2000">
                <a:solidFill>
                  <a:srgbClr val="000000"/>
                </a:solidFill>
                <a:latin typeface="Arial" panose="030F0702030302020204" pitchFamily="66" charset="0"/>
              </a:rPr>
              <a:t>In set-associative and fully-associative caches, there are N blocks (where N is the degree of associativity</a:t>
            </a:r>
          </a:p>
        </p:txBody>
      </p:sp>
      <p:pic>
        <p:nvPicPr>
          <p:cNvPr id="921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357439"/>
            <a:ext cx="8839200" cy="388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ll dir="r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2783632" y="116632"/>
            <a:ext cx="7740352" cy="685800"/>
          </a:xfrm>
          <a:noFill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4300" dirty="0">
                <a:latin typeface="Arial"/>
              </a:rPr>
              <a:t>Strategy of block Replacement</a:t>
            </a:r>
          </a:p>
        </p:txBody>
      </p:sp>
      <p:sp>
        <p:nvSpPr>
          <p:cNvPr id="115714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1774825" y="1052513"/>
            <a:ext cx="8458200" cy="5257800"/>
          </a:xfrm>
        </p:spPr>
        <p:txBody>
          <a:bodyPr lIns="90488" tIns="44450" rIns="90488" bIns="44450"/>
          <a:lstStyle/>
          <a:p>
            <a:pPr eaLnBrk="1" hangingPunct="1">
              <a:spcBef>
                <a:spcPct val="0"/>
              </a:spcBef>
            </a:pPr>
            <a:r>
              <a:rPr lang="en-US" altLang="zh-CN" sz="2800" b="1">
                <a:solidFill>
                  <a:srgbClr val="FD0128"/>
                </a:solidFill>
                <a:latin typeface="Arial" panose="030F0702030302020204" pitchFamily="66" charset="0"/>
              </a:rPr>
              <a:t>Random replacement </a:t>
            </a:r>
            <a:r>
              <a:rPr lang="en-US" altLang="zh-CN" sz="2800" b="1">
                <a:solidFill>
                  <a:srgbClr val="000000"/>
                </a:solidFill>
                <a:latin typeface="Arial" panose="030F0702030302020204" pitchFamily="66" charset="0"/>
              </a:rPr>
              <a:t>- </a:t>
            </a:r>
            <a:r>
              <a:rPr lang="en-US" altLang="zh-CN" sz="2800" i="1">
                <a:solidFill>
                  <a:srgbClr val="0000FF"/>
                </a:solidFill>
                <a:latin typeface="Arial" panose="030F0702030302020204" pitchFamily="66" charset="0"/>
              </a:rPr>
              <a:t>randomly pick any block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2400">
                <a:solidFill>
                  <a:srgbClr val="000000"/>
                </a:solidFill>
                <a:latin typeface="Arial" panose="030F0702030302020204" pitchFamily="66" charset="0"/>
              </a:rPr>
              <a:t>Easy to implement in hardware, just requires a random number generator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2400">
                <a:solidFill>
                  <a:srgbClr val="000000"/>
                </a:solidFill>
                <a:latin typeface="Arial" panose="030F0702030302020204" pitchFamily="66" charset="0"/>
              </a:rPr>
              <a:t>Spreads allocation uniformly across cache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2400">
                <a:solidFill>
                  <a:srgbClr val="000000"/>
                </a:solidFill>
                <a:latin typeface="Arial" panose="030F0702030302020204" pitchFamily="66" charset="0"/>
              </a:rPr>
              <a:t>May evict a block that is about to be accessed</a:t>
            </a:r>
            <a:endParaRPr lang="en-US" altLang="zh-CN" sz="200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2800" b="1">
                <a:solidFill>
                  <a:srgbClr val="FD0128"/>
                </a:solidFill>
                <a:latin typeface="Arial" panose="030F0702030302020204" pitchFamily="66" charset="0"/>
              </a:rPr>
              <a:t>Least-recently used (LRU) </a:t>
            </a:r>
            <a:r>
              <a:rPr lang="en-US" altLang="zh-CN" sz="2800" b="1">
                <a:solidFill>
                  <a:srgbClr val="000000"/>
                </a:solidFill>
                <a:latin typeface="Arial" panose="030F0702030302020204" pitchFamily="66" charset="0"/>
              </a:rPr>
              <a:t>- </a:t>
            </a:r>
            <a:r>
              <a:rPr lang="en-US" altLang="zh-CN" sz="2800" i="1">
                <a:solidFill>
                  <a:srgbClr val="0000FF"/>
                </a:solidFill>
                <a:latin typeface="Arial" panose="030F0702030302020204" pitchFamily="66" charset="0"/>
              </a:rPr>
              <a:t>pick the block in the set which was least recently accessed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2400">
                <a:solidFill>
                  <a:srgbClr val="000000"/>
                </a:solidFill>
                <a:latin typeface="Arial" panose="030F0702030302020204" pitchFamily="66" charset="0"/>
              </a:rPr>
              <a:t>Assumed more recently accessed blocks more likely to be referenced again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2400">
                <a:solidFill>
                  <a:srgbClr val="000000"/>
                </a:solidFill>
                <a:latin typeface="Arial" panose="030F0702030302020204" pitchFamily="66" charset="0"/>
              </a:rPr>
              <a:t>This requires extra bits in the cache to keep track of accesses.</a:t>
            </a:r>
            <a:r>
              <a:rPr lang="en-US" altLang="zh-CN" sz="2400" b="1">
                <a:solidFill>
                  <a:srgbClr val="000000"/>
                </a:solidFill>
                <a:latin typeface="Arial" panose="030F0702030302020204" pitchFamily="66" charset="0"/>
              </a:rPr>
              <a:t> 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800" b="1">
                <a:solidFill>
                  <a:srgbClr val="FD0128"/>
                </a:solidFill>
                <a:latin typeface="Arial" panose="030F0702030302020204" pitchFamily="66" charset="0"/>
              </a:rPr>
              <a:t>First in,first out(FIFO)</a:t>
            </a:r>
            <a:r>
              <a:rPr lang="en-US" altLang="zh-CN" sz="2800" b="1" i="1">
                <a:solidFill>
                  <a:srgbClr val="000000"/>
                </a:solidFill>
                <a:latin typeface="Arial" panose="030F0702030302020204" pitchFamily="66" charset="0"/>
              </a:rPr>
              <a:t>-</a:t>
            </a:r>
            <a:r>
              <a:rPr lang="en-US" altLang="zh-CN" sz="2800" i="1">
                <a:solidFill>
                  <a:srgbClr val="0000FF"/>
                </a:solidFill>
                <a:latin typeface="Arial" panose="030F0702030302020204" pitchFamily="66" charset="0"/>
              </a:rPr>
              <a:t>Choose a block from the set which was first came into the cache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5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5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5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5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57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57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57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57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57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57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57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57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57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57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4" grpId="0" build="p" bldLvl="2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Arial"/>
              </a:rPr>
              <a:t>Implementation of Replacement</a:t>
            </a:r>
          </a:p>
        </p:txBody>
      </p:sp>
      <p:sp>
        <p:nvSpPr>
          <p:cNvPr id="94211" name="Rectangle 3"/>
          <p:cNvSpPr>
            <a:spLocks noGrp="1" noRot="1" noChangeArrowheads="1"/>
          </p:cNvSpPr>
          <p:nvPr>
            <p:ph sz="half" idx="1"/>
          </p:nvPr>
        </p:nvSpPr>
        <p:spPr>
          <a:xfrm>
            <a:off x="2207568" y="1121524"/>
            <a:ext cx="4243388" cy="4795837"/>
          </a:xfrm>
        </p:spPr>
        <p:txBody>
          <a:bodyPr/>
          <a:lstStyle/>
          <a:p>
            <a:pPr eaLnBrk="1" hangingPunct="1"/>
            <a:r>
              <a:rPr lang="en-US" altLang="zh-CN" dirty="0" err="1">
                <a:latin typeface="Arial"/>
              </a:rPr>
              <a:t>Psedo</a:t>
            </a:r>
            <a:r>
              <a:rPr lang="en-US" altLang="zh-CN" dirty="0">
                <a:latin typeface="Arial"/>
              </a:rPr>
              <a:t> LRU</a:t>
            </a:r>
          </a:p>
          <a:p>
            <a:pPr eaLnBrk="1" hangingPunct="1"/>
            <a:r>
              <a:rPr lang="en-US" altLang="zh-CN" dirty="0">
                <a:latin typeface="Arial"/>
              </a:rPr>
              <a:t>Example: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Arial"/>
              </a:rPr>
              <a:t>           V      NV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Arial"/>
              </a:rPr>
              <a:t>A         1       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Arial"/>
              </a:rPr>
              <a:t>B         0       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Arial"/>
              </a:rPr>
              <a:t>C         0       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Arial"/>
              </a:rPr>
              <a:t>D         0       0</a:t>
            </a:r>
          </a:p>
        </p:txBody>
      </p:sp>
      <p:sp>
        <p:nvSpPr>
          <p:cNvPr id="94212" name="Rectangle 4"/>
          <p:cNvSpPr>
            <a:spLocks noGrp="1" noRot="1" noChangeArrowheads="1"/>
          </p:cNvSpPr>
          <p:nvPr>
            <p:ph sz="half" idx="2"/>
          </p:nvPr>
        </p:nvSpPr>
        <p:spPr>
          <a:xfrm>
            <a:off x="6173789" y="1125539"/>
            <a:ext cx="4243387" cy="4795837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rgbClr val="0000FF"/>
                </a:solidFill>
                <a:latin typeface="Arial"/>
              </a:rPr>
              <a:t>When Miss:</a:t>
            </a:r>
          </a:p>
          <a:p>
            <a:pPr eaLnBrk="1" hangingPunct="1"/>
            <a:endParaRPr lang="en-US" altLang="zh-CN">
              <a:solidFill>
                <a:srgbClr val="0000FF"/>
              </a:solidFill>
            </a:endParaRPr>
          </a:p>
          <a:p>
            <a:pPr eaLnBrk="1" hangingPunct="1"/>
            <a:r>
              <a:rPr lang="en-US" altLang="zh-CN">
                <a:latin typeface="Arial"/>
              </a:rPr>
              <a:t>Kick out the Victim,</a:t>
            </a:r>
          </a:p>
          <a:p>
            <a:pPr eaLnBrk="1" hangingPunct="1"/>
            <a:r>
              <a:rPr lang="en-US" altLang="zh-CN">
                <a:latin typeface="Arial"/>
              </a:rPr>
              <a:t>Make the NextVictim to be Victim, </a:t>
            </a:r>
          </a:p>
          <a:p>
            <a:pPr eaLnBrk="1" hangingPunct="1"/>
            <a:r>
              <a:rPr lang="en-US" altLang="zh-CN">
                <a:latin typeface="Arial"/>
              </a:rPr>
              <a:t>and select one from the left two blocks to be the NextVictim</a:t>
            </a:r>
          </a:p>
        </p:txBody>
      </p:sp>
    </p:spTree>
  </p:cSld>
  <p:clrMapOvr>
    <a:masterClrMapping/>
  </p:clrMapOvr>
  <p:transition spd="slow">
    <p:pull dir="r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Arial"/>
              </a:rPr>
              <a:t>Another psedo LRU</a:t>
            </a:r>
          </a:p>
        </p:txBody>
      </p:sp>
      <p:sp>
        <p:nvSpPr>
          <p:cNvPr id="9523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343472" y="1125541"/>
            <a:ext cx="9937104" cy="4795837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/>
              </a:rPr>
              <a:t>3 bit for a set ( 4-way )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>
                <a:latin typeface="Arial"/>
              </a:rPr>
              <a:t>One bit for which is the LRU in AB</a:t>
            </a:r>
          </a:p>
          <a:p>
            <a:pPr eaLnBrk="1" hangingPunct="1"/>
            <a:r>
              <a:rPr lang="en-US" altLang="zh-CN" dirty="0">
                <a:latin typeface="Arial"/>
              </a:rPr>
              <a:t>One bit for which is the LRU in CD</a:t>
            </a:r>
          </a:p>
          <a:p>
            <a:pPr eaLnBrk="1" hangingPunct="1"/>
            <a:r>
              <a:rPr lang="en-US" altLang="zh-CN" dirty="0">
                <a:latin typeface="Arial"/>
              </a:rPr>
              <a:t>One bit for which is the LRU in AB / CD</a:t>
            </a:r>
          </a:p>
        </p:txBody>
      </p:sp>
    </p:spTree>
  </p:cSld>
  <p:clrMapOvr>
    <a:masterClrMapping/>
  </p:clrMapOvr>
  <p:transition spd="slow">
    <p:pull dir="r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3254376" y="1"/>
            <a:ext cx="6746875" cy="784225"/>
          </a:xfrm>
          <a:noFill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>
                <a:latin typeface="Arial"/>
              </a:rPr>
              <a:t>Q4: Write Strategy</a:t>
            </a:r>
          </a:p>
        </p:txBody>
      </p:sp>
      <p:sp>
        <p:nvSpPr>
          <p:cNvPr id="116738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1343472" y="1052736"/>
            <a:ext cx="9649072" cy="5105400"/>
          </a:xfrm>
        </p:spPr>
        <p:txBody>
          <a:bodyPr lIns="90488" tIns="44450" rIns="90488" bIns="44450"/>
          <a:lstStyle/>
          <a:p>
            <a:pPr marL="285750" indent="-285750">
              <a:spcBef>
                <a:spcPct val="0"/>
              </a:spcBef>
            </a:pPr>
            <a:r>
              <a:rPr lang="en-US" altLang="zh-CN" sz="2200" dirty="0">
                <a:solidFill>
                  <a:srgbClr val="000000"/>
                </a:solidFill>
                <a:latin typeface="Arial" panose="030F0702030302020204" pitchFamily="66" charset="0"/>
              </a:rPr>
              <a:t>When data is written into the cache (on a store), is the data also written to main memory? </a:t>
            </a:r>
          </a:p>
          <a:p>
            <a:pPr marL="285750" indent="-285750">
              <a:spcBef>
                <a:spcPct val="0"/>
              </a:spcBef>
            </a:pPr>
            <a:r>
              <a:rPr lang="en-US" altLang="zh-CN" b="1" i="1" dirty="0">
                <a:solidFill>
                  <a:srgbClr val="0000FF"/>
                </a:solidFill>
                <a:latin typeface="Arial" panose="030F0702030302020204" pitchFamily="66" charset="0"/>
              </a:rPr>
              <a:t>write-through :</a:t>
            </a:r>
            <a:r>
              <a:rPr lang="en-US" altLang="zh-CN" i="1" dirty="0">
                <a:solidFill>
                  <a:schemeClr val="accent2"/>
                </a:solidFill>
                <a:latin typeface="Arial" panose="030F0702030302020204" pitchFamily="66" charset="0"/>
              </a:rPr>
              <a:t> </a:t>
            </a:r>
            <a:r>
              <a:rPr lang="en-US" altLang="zh-CN" dirty="0">
                <a:latin typeface="Arial" panose="030F0702030302020204" pitchFamily="66" charset="0"/>
              </a:rPr>
              <a:t>The information is written to both the block in the cache and to the block in the slower memory</a:t>
            </a:r>
            <a:r>
              <a:rPr lang="en-US" altLang="zh-CN" b="1" dirty="0">
                <a:solidFill>
                  <a:srgbClr val="000000"/>
                </a:solidFill>
                <a:latin typeface="Arial" panose="030F0702030302020204" pitchFamily="66" charset="0"/>
              </a:rPr>
              <a:t> </a:t>
            </a:r>
            <a:endParaRPr lang="en-US" altLang="zh-CN" i="1" dirty="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lvl="2" eaLnBrk="1" hangingPunct="1"/>
            <a:r>
              <a:rPr lang="en-US" altLang="zh-CN" sz="2000" dirty="0">
                <a:latin typeface="Arial" panose="030F0702030302020204" pitchFamily="66" charset="0"/>
              </a:rPr>
              <a:t>Cache control bit: only </a:t>
            </a:r>
            <a:r>
              <a:rPr lang="en-US" altLang="zh-CN" sz="2000" dirty="0">
                <a:solidFill>
                  <a:srgbClr val="0000FF"/>
                </a:solidFill>
                <a:latin typeface="Arial" panose="030F0702030302020204" pitchFamily="66" charset="0"/>
              </a:rPr>
              <a:t>a </a:t>
            </a:r>
            <a:r>
              <a:rPr lang="en-US" altLang="zh-CN" sz="2000" i="1" dirty="0">
                <a:solidFill>
                  <a:srgbClr val="0000FF"/>
                </a:solidFill>
                <a:latin typeface="Arial" panose="030F0702030302020204" pitchFamily="66" charset="0"/>
              </a:rPr>
              <a:t>valid</a:t>
            </a:r>
            <a:r>
              <a:rPr lang="en-US" altLang="zh-CN" sz="2000" dirty="0">
                <a:solidFill>
                  <a:srgbClr val="0000FF"/>
                </a:solidFill>
                <a:latin typeface="Arial" panose="030F0702030302020204" pitchFamily="66" charset="0"/>
              </a:rPr>
              <a:t> bit</a:t>
            </a:r>
          </a:p>
          <a:p>
            <a:pPr lvl="2" eaLnBrk="1" hangingPunct="1"/>
            <a:r>
              <a:rPr lang="en-US" altLang="zh-CN" sz="2000" dirty="0">
                <a:latin typeface="Arial" panose="030F0702030302020204" pitchFamily="66" charset="0"/>
              </a:rPr>
              <a:t>memory (or other processors) always have latest data</a:t>
            </a:r>
          </a:p>
          <a:p>
            <a:pPr lvl="2" eaLnBrk="1" hangingPunct="1"/>
            <a:r>
              <a:rPr lang="en-US" altLang="zh-CN" sz="2000" dirty="0">
                <a:latin typeface="Arial" panose="030F0702030302020204" pitchFamily="66" charset="0"/>
              </a:rPr>
              <a:t>Always combined with write buffers so that don’t wait for slow memory</a:t>
            </a:r>
          </a:p>
          <a:p>
            <a:pPr marL="285750" indent="-285750">
              <a:spcBef>
                <a:spcPct val="0"/>
              </a:spcBef>
            </a:pPr>
            <a:r>
              <a:rPr lang="en-US" altLang="zh-CN" b="1" i="1" dirty="0" err="1">
                <a:solidFill>
                  <a:srgbClr val="0000FF"/>
                </a:solidFill>
                <a:latin typeface="Arial" panose="030F0702030302020204" pitchFamily="66" charset="0"/>
              </a:rPr>
              <a:t>write-back:</a:t>
            </a:r>
            <a:r>
              <a:rPr lang="en-US" altLang="zh-CN" dirty="0" err="1">
                <a:latin typeface="Arial" panose="030F0702030302020204" pitchFamily="66" charset="0"/>
              </a:rPr>
              <a:t>The</a:t>
            </a:r>
            <a:r>
              <a:rPr lang="en-US" altLang="zh-CN" dirty="0">
                <a:latin typeface="Arial" panose="030F0702030302020204" pitchFamily="66" charset="0"/>
              </a:rPr>
              <a:t> information is written only to the block in the cache. The modified cache block is written to main memory only when it is replaced</a:t>
            </a:r>
          </a:p>
          <a:p>
            <a:pPr lvl="2" eaLnBrk="1" hangingPunct="1"/>
            <a:r>
              <a:rPr lang="en-US" altLang="zh-CN" sz="2000" dirty="0">
                <a:latin typeface="Arial" panose="030F0702030302020204" pitchFamily="66" charset="0"/>
              </a:rPr>
              <a:t>Cache control bits: both </a:t>
            </a:r>
            <a:r>
              <a:rPr lang="en-US" altLang="zh-CN" sz="2000" i="1" dirty="0">
                <a:solidFill>
                  <a:srgbClr val="FF0000"/>
                </a:solidFill>
                <a:latin typeface="Arial" panose="030F0702030302020204" pitchFamily="66" charset="0"/>
              </a:rPr>
              <a:t>valid</a:t>
            </a:r>
            <a:r>
              <a:rPr lang="en-US" altLang="zh-CN" sz="2000" dirty="0">
                <a:solidFill>
                  <a:srgbClr val="FF0000"/>
                </a:solidFill>
                <a:latin typeface="Arial" panose="030F0702030302020204" pitchFamily="66" charset="0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Arial" panose="030F0702030302020204" pitchFamily="66" charset="0"/>
              </a:rPr>
              <a:t>and </a:t>
            </a:r>
            <a:r>
              <a:rPr lang="en-US" altLang="zh-CN" sz="2000" i="1" dirty="0">
                <a:solidFill>
                  <a:srgbClr val="FF0000"/>
                </a:solidFill>
                <a:latin typeface="Arial" panose="030F0702030302020204" pitchFamily="66" charset="0"/>
              </a:rPr>
              <a:t>dirty </a:t>
            </a:r>
            <a:r>
              <a:rPr lang="en-US" altLang="zh-CN" sz="2000" dirty="0">
                <a:latin typeface="Arial" panose="030F0702030302020204" pitchFamily="66" charset="0"/>
              </a:rPr>
              <a:t>bits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zh-CN" sz="2000" dirty="0">
                <a:latin typeface="Arial" panose="030F0702030302020204" pitchFamily="66" charset="0"/>
              </a:rPr>
              <a:t>much lower bandwidth, since </a:t>
            </a:r>
            <a:r>
              <a:rPr lang="en-US" altLang="zh-CN" sz="2000" dirty="0">
                <a:solidFill>
                  <a:srgbClr val="0000FF"/>
                </a:solidFill>
                <a:latin typeface="Arial" panose="030F0702030302020204" pitchFamily="66" charset="0"/>
              </a:rPr>
              <a:t>No</a:t>
            </a:r>
            <a:r>
              <a:rPr lang="en-US" altLang="zh-CN" sz="2000" dirty="0">
                <a:latin typeface="Arial" panose="030F0702030302020204" pitchFamily="66" charset="0"/>
              </a:rPr>
              <a:t> writes to slow memory for repeated write accesses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6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6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6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67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6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67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6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67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6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67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67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67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67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67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8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Arial"/>
              </a:rPr>
              <a:t>Pros and Cons for write strategy</a:t>
            </a:r>
          </a:p>
        </p:txBody>
      </p:sp>
      <p:sp>
        <p:nvSpPr>
          <p:cNvPr id="9728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774825" y="1276351"/>
            <a:ext cx="8642350" cy="4416425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z="3000" dirty="0">
                <a:solidFill>
                  <a:srgbClr val="0000FF"/>
                </a:solidFill>
                <a:latin typeface="Arial" panose="030F0702030302020204" pitchFamily="66" charset="0"/>
              </a:rPr>
              <a:t>Write-through </a:t>
            </a:r>
            <a:r>
              <a:rPr lang="en-US" altLang="zh-CN" sz="3000" dirty="0" err="1">
                <a:solidFill>
                  <a:srgbClr val="0000FF"/>
                </a:solidFill>
                <a:latin typeface="Arial" panose="030F0702030302020204" pitchFamily="66" charset="0"/>
              </a:rPr>
              <a:t>adv</a:t>
            </a:r>
            <a:r>
              <a:rPr lang="en-US" altLang="zh-CN" sz="3000" dirty="0">
                <a:solidFill>
                  <a:srgbClr val="0000FF"/>
                </a:solidFill>
                <a:latin typeface="Arial" panose="030F0702030302020204" pitchFamily="66" charset="0"/>
              </a:rPr>
              <a:t>:</a:t>
            </a:r>
            <a:r>
              <a:rPr lang="en-US" altLang="zh-CN" sz="3000" dirty="0">
                <a:latin typeface="Arial" panose="030F0702030302020204" pitchFamily="66" charset="0"/>
              </a:rPr>
              <a:t> 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dirty="0">
                <a:latin typeface="Arial" panose="030F0702030302020204" pitchFamily="66" charset="0"/>
              </a:rPr>
              <a:t>Read misses don't result in writes, 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dirty="0">
                <a:latin typeface="Arial" panose="030F0702030302020204" pitchFamily="66" charset="0"/>
              </a:rPr>
              <a:t>memory hierarchy is </a:t>
            </a:r>
            <a:r>
              <a:rPr lang="en-US" altLang="zh-CN" dirty="0">
                <a:solidFill>
                  <a:srgbClr val="0000FF"/>
                </a:solidFill>
                <a:latin typeface="Arial" panose="030F0702030302020204" pitchFamily="66" charset="0"/>
              </a:rPr>
              <a:t>consistent</a:t>
            </a:r>
            <a:r>
              <a:rPr lang="en-US" altLang="zh-CN" dirty="0">
                <a:latin typeface="Arial" panose="030F0702030302020204" pitchFamily="66" charset="0"/>
              </a:rPr>
              <a:t> and it is simple to implement.</a:t>
            </a:r>
          </a:p>
          <a:p>
            <a:pPr eaLnBrk="1" hangingPunct="1">
              <a:spcBef>
                <a:spcPct val="0"/>
              </a:spcBef>
            </a:pPr>
            <a:endParaRPr lang="en-US" altLang="zh-CN" sz="3000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3000" dirty="0">
                <a:solidFill>
                  <a:srgbClr val="0000FF"/>
                </a:solidFill>
                <a:latin typeface="Arial" panose="030F0702030302020204" pitchFamily="66" charset="0"/>
              </a:rPr>
              <a:t>Write back </a:t>
            </a:r>
            <a:r>
              <a:rPr lang="en-US" altLang="zh-CN" sz="3000" dirty="0" err="1">
                <a:solidFill>
                  <a:srgbClr val="0000FF"/>
                </a:solidFill>
                <a:latin typeface="Arial" panose="030F0702030302020204" pitchFamily="66" charset="0"/>
              </a:rPr>
              <a:t>adv</a:t>
            </a:r>
            <a:r>
              <a:rPr lang="en-US" altLang="zh-CN" sz="3000" dirty="0">
                <a:solidFill>
                  <a:srgbClr val="0000FF"/>
                </a:solidFill>
                <a:latin typeface="Arial" panose="030F0702030302020204" pitchFamily="66" charset="0"/>
              </a:rPr>
              <a:t>:</a:t>
            </a:r>
            <a:r>
              <a:rPr lang="en-US" altLang="zh-CN" sz="3000" dirty="0">
                <a:latin typeface="Arial" panose="030F0702030302020204" pitchFamily="66" charset="0"/>
              </a:rPr>
              <a:t> 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dirty="0">
                <a:latin typeface="Arial" panose="030F0702030302020204" pitchFamily="66" charset="0"/>
              </a:rPr>
              <a:t>Writes occur at speed of cache 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dirty="0">
                <a:latin typeface="Arial" panose="030F0702030302020204" pitchFamily="66" charset="0"/>
              </a:rPr>
              <a:t>main memory bandwidth is smaller when multiple writes occur to the same block.</a:t>
            </a:r>
          </a:p>
        </p:txBody>
      </p:sp>
    </p:spTree>
  </p:cSld>
  <p:clrMapOvr>
    <a:masterClrMapping/>
  </p:clrMapOvr>
  <p:transition spd="slow">
    <p:pull dir="r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5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rgbClr val="FF0000"/>
                </a:solidFill>
                <a:latin typeface="Arial"/>
              </a:rPr>
              <a:t>2.1 Introduction</a:t>
            </a:r>
          </a:p>
        </p:txBody>
      </p:sp>
      <p:sp>
        <p:nvSpPr>
          <p:cNvPr id="6861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828800" y="1125538"/>
            <a:ext cx="8839200" cy="49530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>
                <a:latin typeface="Arial" panose="030F0702030302020204" pitchFamily="66" charset="0"/>
              </a:rPr>
              <a:t>Why do designers need to know about memory technology?</a:t>
            </a:r>
            <a:endParaRPr lang="en-US" altLang="zh-CN" sz="2000">
              <a:latin typeface="Comic Sans MS" panose="030F0702030302020204" pitchFamily="66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>
                <a:latin typeface="Arial" panose="030F0702030302020204" pitchFamily="66" charset="0"/>
              </a:rPr>
              <a:t> Processor performance is usually limited by memory bandwidth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000">
                <a:latin typeface="Arial" panose="030F0702030302020204" pitchFamily="66" charset="0"/>
              </a:rPr>
              <a:t> As IC densities increase, lots of memory will fit on processor chip</a:t>
            </a:r>
            <a:endParaRPr lang="en-US" altLang="zh-CN" b="1">
              <a:latin typeface="Comic Sans MS" panose="030F0702030302020204" pitchFamily="66" charset="0"/>
            </a:endParaRPr>
          </a:p>
          <a:p>
            <a:pPr eaLnBrk="1" hangingPunct="1"/>
            <a:r>
              <a:rPr lang="en-US" altLang="zh-CN">
                <a:latin typeface="Arial" panose="030F0702030302020204" pitchFamily="66" charset="0"/>
              </a:rPr>
              <a:t>Application requirements:</a:t>
            </a:r>
          </a:p>
          <a:p>
            <a:pPr lvl="1" eaLnBrk="1" hangingPunct="1"/>
            <a:r>
              <a:rPr lang="en-US" altLang="zh-CN" sz="2000">
                <a:latin typeface="Arial" panose="030F0702030302020204" pitchFamily="66" charset="0"/>
              </a:rPr>
              <a:t>Unlimited amounts of memory</a:t>
            </a:r>
          </a:p>
          <a:p>
            <a:pPr lvl="1" eaLnBrk="1" hangingPunct="1"/>
            <a:r>
              <a:rPr lang="en-US" altLang="zh-CN" sz="2000">
                <a:latin typeface="Arial" panose="030F0702030302020204" pitchFamily="66" charset="0"/>
              </a:rPr>
              <a:t>Faster memory, higher bandwidth</a:t>
            </a:r>
          </a:p>
          <a:p>
            <a:pPr lvl="1" eaLnBrk="1" hangingPunct="1"/>
            <a:r>
              <a:rPr lang="en-US" altLang="zh-CN" sz="2000">
                <a:latin typeface="Arial" panose="030F0702030302020204" pitchFamily="66" charset="0"/>
              </a:rPr>
              <a:t>Lower price per byte</a:t>
            </a:r>
          </a:p>
          <a:p>
            <a:pPr lvl="1" eaLnBrk="1" hangingPunct="1"/>
            <a:r>
              <a:rPr lang="en-US" altLang="zh-CN" sz="2000">
                <a:latin typeface="Arial" panose="030F0702030302020204" pitchFamily="66" charset="0"/>
              </a:rPr>
              <a:t>If for embedded systems: lower power comsumption</a:t>
            </a:r>
          </a:p>
          <a:p>
            <a:pPr eaLnBrk="1" hangingPunct="1"/>
            <a:r>
              <a:rPr lang="en-US" altLang="zh-CN">
                <a:latin typeface="Arial" panose="030F0702030302020204" pitchFamily="66" charset="0"/>
              </a:rPr>
              <a:t>These requirements are </a:t>
            </a:r>
            <a:r>
              <a:rPr lang="en-US" altLang="zh-CN">
                <a:solidFill>
                  <a:srgbClr val="FF0000"/>
                </a:solidFill>
                <a:latin typeface="Arial" panose="030F0702030302020204" pitchFamily="66" charset="0"/>
              </a:rPr>
              <a:t>contradictory</a:t>
            </a:r>
            <a:r>
              <a:rPr lang="en-US" altLang="zh-CN">
                <a:latin typeface="Arial" panose="030F0702030302020204" pitchFamily="66" charset="0"/>
              </a:rPr>
              <a:t>.</a:t>
            </a:r>
          </a:p>
          <a:p>
            <a:pPr lvl="1" eaLnBrk="1" hangingPunct="1"/>
            <a:r>
              <a:rPr lang="en-US" altLang="zh-CN" sz="2000">
                <a:latin typeface="Arial" panose="030F0702030302020204" pitchFamily="66" charset="0"/>
              </a:rPr>
              <a:t>The bigger,  more difficult to make it fast</a:t>
            </a:r>
          </a:p>
          <a:p>
            <a:pPr lvl="1" eaLnBrk="1" hangingPunct="1"/>
            <a:r>
              <a:rPr lang="en-US" altLang="zh-CN" sz="2000">
                <a:latin typeface="Arial" panose="030F0702030302020204" pitchFamily="66" charset="0"/>
              </a:rPr>
              <a:t>The faster,  more expensive</a:t>
            </a:r>
          </a:p>
          <a:p>
            <a:pPr lvl="1" eaLnBrk="1" hangingPunct="1"/>
            <a:r>
              <a:rPr lang="en-US" altLang="zh-CN" sz="2000">
                <a:latin typeface="Arial" panose="030F0702030302020204" pitchFamily="66" charset="0"/>
              </a:rPr>
              <a:t>The faster will consume much more power.</a:t>
            </a:r>
          </a:p>
        </p:txBody>
      </p:sp>
    </p:spTree>
  </p:cSld>
  <p:clrMapOvr>
    <a:masterClrMapping/>
  </p:clrMapOvr>
  <p:transition spd="slow">
    <p:pull dir="r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2895600" y="23980"/>
            <a:ext cx="7543800" cy="990600"/>
          </a:xfrm>
          <a:noFill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>
                <a:latin typeface="Arial"/>
              </a:rPr>
              <a:t>Write stall</a:t>
            </a:r>
          </a:p>
        </p:txBody>
      </p:sp>
      <p:sp>
        <p:nvSpPr>
          <p:cNvPr id="98307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1905000" y="1447800"/>
            <a:ext cx="8534400" cy="4876800"/>
          </a:xfrm>
        </p:spPr>
        <p:txBody>
          <a:bodyPr lIns="90488" tIns="44450" rIns="90488" bIns="44450"/>
          <a:lstStyle/>
          <a:p>
            <a:pPr eaLnBrk="1" hangingPunct="1">
              <a:spcBef>
                <a:spcPct val="0"/>
              </a:spcBef>
            </a:pPr>
            <a:r>
              <a:rPr lang="en-US" altLang="zh-CN" b="1">
                <a:solidFill>
                  <a:srgbClr val="0000FF"/>
                </a:solidFill>
                <a:latin typeface="Arial" panose="030F0702030302020204" pitchFamily="66" charset="0"/>
              </a:rPr>
              <a:t>Write stall</a:t>
            </a:r>
            <a:r>
              <a:rPr lang="en-US" altLang="zh-CN">
                <a:latin typeface="Arial" panose="030F0702030302020204" pitchFamily="66" charset="0"/>
              </a:rPr>
              <a:t> ---</a:t>
            </a:r>
            <a:r>
              <a:rPr lang="en-US" altLang="zh-CN">
                <a:solidFill>
                  <a:srgbClr val="000000"/>
                </a:solidFill>
                <a:latin typeface="Arial" panose="030F0702030302020204" pitchFamily="66" charset="0"/>
              </a:rPr>
              <a:t>When the CPU must wait for writes to complete during write through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b="1">
                <a:solidFill>
                  <a:srgbClr val="0000FF"/>
                </a:solidFill>
                <a:latin typeface="Arial" panose="030F0702030302020204" pitchFamily="66" charset="0"/>
              </a:rPr>
              <a:t>Write buffers</a:t>
            </a:r>
            <a:r>
              <a:rPr lang="en-US" altLang="zh-CN" sz="2000">
                <a:solidFill>
                  <a:schemeClr val="hlink"/>
                </a:solidFill>
                <a:latin typeface="Arial" panose="030F0702030302020204" pitchFamily="66" charset="0"/>
              </a:rPr>
              <a:t> 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400">
                <a:solidFill>
                  <a:srgbClr val="000000"/>
                </a:solidFill>
                <a:latin typeface="Arial" panose="030F0702030302020204" pitchFamily="66" charset="0"/>
              </a:rPr>
              <a:t>A small cache that can hold a few values waiting to go to main memory,</a:t>
            </a:r>
            <a:r>
              <a:rPr lang="en-US" altLang="zh-CN" sz="2400" i="1">
                <a:solidFill>
                  <a:srgbClr val="0000FF"/>
                </a:solidFill>
                <a:latin typeface="Arial" panose="030F0702030302020204" pitchFamily="66" charset="0"/>
              </a:rPr>
              <a:t>to avoid stalling on writes</a:t>
            </a:r>
            <a:endParaRPr lang="en-US" altLang="zh-CN" sz="240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400">
                <a:solidFill>
                  <a:srgbClr val="000000"/>
                </a:solidFill>
                <a:latin typeface="Arial" panose="030F0702030302020204" pitchFamily="66" charset="0"/>
              </a:rPr>
              <a:t>This buffer helps when writes are clustered. 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CN" sz="2400">
                <a:solidFill>
                  <a:srgbClr val="000000"/>
                </a:solidFill>
                <a:latin typeface="Arial" panose="030F0702030302020204" pitchFamily="66" charset="0"/>
              </a:rPr>
              <a:t>It does not entirely eliminate stalls since it is possible for the buffer to fill if the burst is larger than the buffer</a:t>
            </a:r>
            <a:r>
              <a:rPr lang="en-US" altLang="zh-CN" sz="2400" b="1">
                <a:solidFill>
                  <a:srgbClr val="000000"/>
                </a:solidFill>
                <a:latin typeface="Arial" panose="030F0702030302020204" pitchFamily="66" charset="0"/>
              </a:rPr>
              <a:t>.</a:t>
            </a:r>
            <a:r>
              <a:rPr lang="en-US" altLang="zh-CN" sz="3200" b="1">
                <a:solidFill>
                  <a:srgbClr val="000000"/>
                </a:solidFill>
                <a:latin typeface="Arial"/>
              </a:rPr>
              <a:t> </a:t>
            </a:r>
          </a:p>
          <a:p>
            <a:pPr eaLnBrk="1" hangingPunct="1">
              <a:spcBef>
                <a:spcPct val="0"/>
              </a:spcBef>
            </a:pPr>
            <a:endParaRPr lang="en-US" altLang="zh-CN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Arial"/>
              </a:rPr>
              <a:t>Write Through via Buffering</a:t>
            </a:r>
          </a:p>
        </p:txBody>
      </p:sp>
      <p:sp>
        <p:nvSpPr>
          <p:cNvPr id="9933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919288" y="2420939"/>
            <a:ext cx="8534400" cy="2549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000">
                <a:latin typeface="Arial" panose="030F0702030302020204" pitchFamily="66" charset="0"/>
              </a:rPr>
              <a:t>Processor writes data into the cache and the write buffer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>
                <a:latin typeface="Arial" panose="030F0702030302020204" pitchFamily="66" charset="0"/>
              </a:rPr>
              <a:t> Memory controller writes contents of the buffer to memory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>
                <a:latin typeface="Arial" panose="030F0702030302020204" pitchFamily="66" charset="0"/>
              </a:rPr>
              <a:t> Increased write frequency can cause saturation of write buffer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>
                <a:latin typeface="Arial" panose="030F0702030302020204" pitchFamily="66" charset="0"/>
              </a:rPr>
              <a:t> If CPU cycle time too fast and/or too many store instr. in a row: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>
                <a:latin typeface="Arial" panose="030F0702030302020204" pitchFamily="66" charset="0"/>
              </a:rPr>
              <a:t> Store buffer will overflow no matter how big you make 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>
                <a:latin typeface="Arial" panose="030F0702030302020204" pitchFamily="66" charset="0"/>
              </a:rPr>
              <a:t> The CPU Cycle Time get closer to DRAM Write Cycle Time</a:t>
            </a:r>
            <a:endParaRPr lang="en-US" altLang="zh-CN" sz="2000">
              <a:latin typeface="Comic Sans MS" panose="030F0702030302020204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000">
                <a:latin typeface="Arial" panose="030F0702030302020204" pitchFamily="66" charset="0"/>
              </a:rPr>
              <a:t> Write buffer saturation can be handled by installing a second level (L2) cache</a:t>
            </a:r>
            <a:endParaRPr lang="en-US" altLang="zh-CN">
              <a:latin typeface="Comic Sans MS" panose="030F0702030302020204" pitchFamily="66" charset="0"/>
            </a:endParaRPr>
          </a:p>
        </p:txBody>
      </p:sp>
      <p:grpSp>
        <p:nvGrpSpPr>
          <p:cNvPr id="99332" name="Group 4"/>
          <p:cNvGrpSpPr>
            <a:grpSpLocks/>
          </p:cNvGrpSpPr>
          <p:nvPr/>
        </p:nvGrpSpPr>
        <p:grpSpPr bwMode="auto">
          <a:xfrm>
            <a:off x="2424113" y="1052513"/>
            <a:ext cx="7010400" cy="1231900"/>
            <a:chOff x="776" y="632"/>
            <a:chExt cx="3152" cy="844"/>
          </a:xfrm>
        </p:grpSpPr>
        <p:sp>
          <p:nvSpPr>
            <p:cNvPr id="99353" name="Rectangle 5"/>
            <p:cNvSpPr>
              <a:spLocks noChangeArrowheads="1"/>
            </p:cNvSpPr>
            <p:nvPr/>
          </p:nvSpPr>
          <p:spPr bwMode="auto">
            <a:xfrm>
              <a:off x="776" y="632"/>
              <a:ext cx="800" cy="6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99354" name="Rectangle 6"/>
            <p:cNvSpPr>
              <a:spLocks noChangeArrowheads="1"/>
            </p:cNvSpPr>
            <p:nvPr/>
          </p:nvSpPr>
          <p:spPr bwMode="auto">
            <a:xfrm>
              <a:off x="855" y="816"/>
              <a:ext cx="528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solidFill>
                    <a:srgbClr val="0000FF"/>
                  </a:solidFill>
                  <a:latin typeface="Arial"/>
                </a:rPr>
                <a:t>Processor</a:t>
              </a:r>
            </a:p>
          </p:txBody>
        </p:sp>
        <p:sp>
          <p:nvSpPr>
            <p:cNvPr id="99355" name="Rectangle 7"/>
            <p:cNvSpPr>
              <a:spLocks noChangeArrowheads="1"/>
            </p:cNvSpPr>
            <p:nvPr/>
          </p:nvSpPr>
          <p:spPr bwMode="auto">
            <a:xfrm>
              <a:off x="2312" y="632"/>
              <a:ext cx="560" cy="3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99356" name="Rectangle 8"/>
            <p:cNvSpPr>
              <a:spLocks noChangeArrowheads="1"/>
            </p:cNvSpPr>
            <p:nvPr/>
          </p:nvSpPr>
          <p:spPr bwMode="auto">
            <a:xfrm>
              <a:off x="2391" y="720"/>
              <a:ext cx="355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solidFill>
                    <a:srgbClr val="0000FF"/>
                  </a:solidFill>
                  <a:latin typeface="Arial"/>
                </a:rPr>
                <a:t>Cache</a:t>
              </a:r>
            </a:p>
          </p:txBody>
        </p:sp>
        <p:sp>
          <p:nvSpPr>
            <p:cNvPr id="99357" name="Rectangle 9"/>
            <p:cNvSpPr>
              <a:spLocks noChangeArrowheads="1"/>
            </p:cNvSpPr>
            <p:nvPr/>
          </p:nvSpPr>
          <p:spPr bwMode="auto">
            <a:xfrm>
              <a:off x="2312" y="1064"/>
              <a:ext cx="560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99358" name="Line 10"/>
            <p:cNvSpPr>
              <a:spLocks noChangeShapeType="1"/>
            </p:cNvSpPr>
            <p:nvPr/>
          </p:nvSpPr>
          <p:spPr bwMode="auto">
            <a:xfrm>
              <a:off x="2448" y="1064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9" name="Line 11"/>
            <p:cNvSpPr>
              <a:spLocks noChangeShapeType="1"/>
            </p:cNvSpPr>
            <p:nvPr/>
          </p:nvSpPr>
          <p:spPr bwMode="auto">
            <a:xfrm>
              <a:off x="2592" y="1064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60" name="Line 12"/>
            <p:cNvSpPr>
              <a:spLocks noChangeShapeType="1"/>
            </p:cNvSpPr>
            <p:nvPr/>
          </p:nvSpPr>
          <p:spPr bwMode="auto">
            <a:xfrm>
              <a:off x="2736" y="1064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61" name="Line 13"/>
            <p:cNvSpPr>
              <a:spLocks noChangeShapeType="1"/>
            </p:cNvSpPr>
            <p:nvPr/>
          </p:nvSpPr>
          <p:spPr bwMode="auto">
            <a:xfrm>
              <a:off x="2024" y="1152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62" name="Line 14"/>
            <p:cNvSpPr>
              <a:spLocks noChangeShapeType="1"/>
            </p:cNvSpPr>
            <p:nvPr/>
          </p:nvSpPr>
          <p:spPr bwMode="auto">
            <a:xfrm>
              <a:off x="1592" y="816"/>
              <a:ext cx="7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63" name="Rectangle 15"/>
            <p:cNvSpPr>
              <a:spLocks noChangeArrowheads="1"/>
            </p:cNvSpPr>
            <p:nvPr/>
          </p:nvSpPr>
          <p:spPr bwMode="auto">
            <a:xfrm>
              <a:off x="2247" y="1248"/>
              <a:ext cx="605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solidFill>
                    <a:srgbClr val="0000FF"/>
                  </a:solidFill>
                  <a:latin typeface="Arial"/>
                </a:rPr>
                <a:t>Write Buffer</a:t>
              </a:r>
            </a:p>
          </p:txBody>
        </p:sp>
        <p:sp>
          <p:nvSpPr>
            <p:cNvPr id="99364" name="Rectangle 16"/>
            <p:cNvSpPr>
              <a:spLocks noChangeArrowheads="1"/>
            </p:cNvSpPr>
            <p:nvPr/>
          </p:nvSpPr>
          <p:spPr bwMode="auto">
            <a:xfrm>
              <a:off x="3272" y="632"/>
              <a:ext cx="656" cy="6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99365" name="Rectangle 17"/>
            <p:cNvSpPr>
              <a:spLocks noChangeArrowheads="1"/>
            </p:cNvSpPr>
            <p:nvPr/>
          </p:nvSpPr>
          <p:spPr bwMode="auto">
            <a:xfrm>
              <a:off x="3351" y="816"/>
              <a:ext cx="355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solidFill>
                    <a:srgbClr val="0000FF"/>
                  </a:solidFill>
                  <a:latin typeface="Arial"/>
                </a:rPr>
                <a:t>DRAM</a:t>
              </a:r>
            </a:p>
          </p:txBody>
        </p:sp>
        <p:sp>
          <p:nvSpPr>
            <p:cNvPr id="99366" name="Line 18"/>
            <p:cNvSpPr>
              <a:spLocks noChangeShapeType="1"/>
            </p:cNvSpPr>
            <p:nvPr/>
          </p:nvSpPr>
          <p:spPr bwMode="auto">
            <a:xfrm>
              <a:off x="2888" y="1152"/>
              <a:ext cx="3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67" name="Line 19"/>
            <p:cNvSpPr>
              <a:spLocks noChangeShapeType="1"/>
            </p:cNvSpPr>
            <p:nvPr/>
          </p:nvSpPr>
          <p:spPr bwMode="auto">
            <a:xfrm>
              <a:off x="2888" y="816"/>
              <a:ext cx="3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68" name="Line 20"/>
            <p:cNvSpPr>
              <a:spLocks noChangeShapeType="1"/>
            </p:cNvSpPr>
            <p:nvPr/>
          </p:nvSpPr>
          <p:spPr bwMode="auto">
            <a:xfrm>
              <a:off x="2016" y="824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9333" name="Group 21"/>
          <p:cNvGrpSpPr>
            <a:grpSpLocks/>
          </p:cNvGrpSpPr>
          <p:nvPr/>
        </p:nvGrpSpPr>
        <p:grpSpPr bwMode="auto">
          <a:xfrm>
            <a:off x="2286000" y="5029199"/>
            <a:ext cx="7391400" cy="1609094"/>
            <a:chOff x="824" y="3320"/>
            <a:chExt cx="4112" cy="779"/>
          </a:xfrm>
        </p:grpSpPr>
        <p:sp>
          <p:nvSpPr>
            <p:cNvPr id="99334" name="Rectangle 22"/>
            <p:cNvSpPr>
              <a:spLocks noChangeArrowheads="1"/>
            </p:cNvSpPr>
            <p:nvPr/>
          </p:nvSpPr>
          <p:spPr bwMode="auto">
            <a:xfrm>
              <a:off x="824" y="3320"/>
              <a:ext cx="800" cy="6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99335" name="Rectangle 23"/>
            <p:cNvSpPr>
              <a:spLocks noChangeArrowheads="1"/>
            </p:cNvSpPr>
            <p:nvPr/>
          </p:nvSpPr>
          <p:spPr bwMode="auto">
            <a:xfrm>
              <a:off x="903" y="3504"/>
              <a:ext cx="659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solidFill>
                    <a:srgbClr val="0000FF"/>
                  </a:solidFill>
                  <a:latin typeface="Arial"/>
                </a:rPr>
                <a:t>Processor</a:t>
              </a:r>
            </a:p>
          </p:txBody>
        </p:sp>
        <p:sp>
          <p:nvSpPr>
            <p:cNvPr id="99336" name="Rectangle 24"/>
            <p:cNvSpPr>
              <a:spLocks noChangeArrowheads="1"/>
            </p:cNvSpPr>
            <p:nvPr/>
          </p:nvSpPr>
          <p:spPr bwMode="auto">
            <a:xfrm>
              <a:off x="2360" y="3320"/>
              <a:ext cx="560" cy="3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99337" name="Rectangle 25"/>
            <p:cNvSpPr>
              <a:spLocks noChangeArrowheads="1"/>
            </p:cNvSpPr>
            <p:nvPr/>
          </p:nvSpPr>
          <p:spPr bwMode="auto">
            <a:xfrm>
              <a:off x="2439" y="3408"/>
              <a:ext cx="443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solidFill>
                    <a:srgbClr val="0000FF"/>
                  </a:solidFill>
                  <a:latin typeface="Arial"/>
                </a:rPr>
                <a:t>Cache</a:t>
              </a:r>
            </a:p>
          </p:txBody>
        </p:sp>
        <p:sp>
          <p:nvSpPr>
            <p:cNvPr id="99338" name="Rectangle 26"/>
            <p:cNvSpPr>
              <a:spLocks noChangeArrowheads="1"/>
            </p:cNvSpPr>
            <p:nvPr/>
          </p:nvSpPr>
          <p:spPr bwMode="auto">
            <a:xfrm>
              <a:off x="2360" y="3752"/>
              <a:ext cx="560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99339" name="Line 27"/>
            <p:cNvSpPr>
              <a:spLocks noChangeShapeType="1"/>
            </p:cNvSpPr>
            <p:nvPr/>
          </p:nvSpPr>
          <p:spPr bwMode="auto">
            <a:xfrm>
              <a:off x="2496" y="3752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0" name="Line 28"/>
            <p:cNvSpPr>
              <a:spLocks noChangeShapeType="1"/>
            </p:cNvSpPr>
            <p:nvPr/>
          </p:nvSpPr>
          <p:spPr bwMode="auto">
            <a:xfrm>
              <a:off x="2640" y="3752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1" name="Line 29"/>
            <p:cNvSpPr>
              <a:spLocks noChangeShapeType="1"/>
            </p:cNvSpPr>
            <p:nvPr/>
          </p:nvSpPr>
          <p:spPr bwMode="auto">
            <a:xfrm>
              <a:off x="2784" y="3752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2" name="Line 30"/>
            <p:cNvSpPr>
              <a:spLocks noChangeShapeType="1"/>
            </p:cNvSpPr>
            <p:nvPr/>
          </p:nvSpPr>
          <p:spPr bwMode="auto">
            <a:xfrm>
              <a:off x="2072" y="3840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3" name="Line 31"/>
            <p:cNvSpPr>
              <a:spLocks noChangeShapeType="1"/>
            </p:cNvSpPr>
            <p:nvPr/>
          </p:nvSpPr>
          <p:spPr bwMode="auto">
            <a:xfrm>
              <a:off x="1640" y="3504"/>
              <a:ext cx="7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4" name="Rectangle 32"/>
            <p:cNvSpPr>
              <a:spLocks noChangeArrowheads="1"/>
            </p:cNvSpPr>
            <p:nvPr/>
          </p:nvSpPr>
          <p:spPr bwMode="auto">
            <a:xfrm>
              <a:off x="2295" y="3936"/>
              <a:ext cx="75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solidFill>
                    <a:srgbClr val="0000FF"/>
                  </a:solidFill>
                  <a:latin typeface="Arial"/>
                </a:rPr>
                <a:t>Write Buffer</a:t>
              </a:r>
            </a:p>
          </p:txBody>
        </p:sp>
        <p:sp>
          <p:nvSpPr>
            <p:cNvPr id="99345" name="Rectangle 33"/>
            <p:cNvSpPr>
              <a:spLocks noChangeArrowheads="1"/>
            </p:cNvSpPr>
            <p:nvPr/>
          </p:nvSpPr>
          <p:spPr bwMode="auto">
            <a:xfrm>
              <a:off x="4280" y="3320"/>
              <a:ext cx="656" cy="6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99346" name="Rectangle 34"/>
            <p:cNvSpPr>
              <a:spLocks noChangeArrowheads="1"/>
            </p:cNvSpPr>
            <p:nvPr/>
          </p:nvSpPr>
          <p:spPr bwMode="auto">
            <a:xfrm>
              <a:off x="4359" y="3504"/>
              <a:ext cx="443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solidFill>
                    <a:srgbClr val="0000FF"/>
                  </a:solidFill>
                  <a:latin typeface="Arial"/>
                </a:rPr>
                <a:t>DRAM</a:t>
              </a:r>
            </a:p>
          </p:txBody>
        </p:sp>
        <p:sp>
          <p:nvSpPr>
            <p:cNvPr id="99347" name="Line 35"/>
            <p:cNvSpPr>
              <a:spLocks noChangeShapeType="1"/>
            </p:cNvSpPr>
            <p:nvPr/>
          </p:nvSpPr>
          <p:spPr bwMode="auto">
            <a:xfrm>
              <a:off x="2936" y="3840"/>
              <a:ext cx="3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8" name="Line 36"/>
            <p:cNvSpPr>
              <a:spLocks noChangeShapeType="1"/>
            </p:cNvSpPr>
            <p:nvPr/>
          </p:nvSpPr>
          <p:spPr bwMode="auto">
            <a:xfrm>
              <a:off x="2936" y="3504"/>
              <a:ext cx="3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9" name="Line 37"/>
            <p:cNvSpPr>
              <a:spLocks noChangeShapeType="1"/>
            </p:cNvSpPr>
            <p:nvPr/>
          </p:nvSpPr>
          <p:spPr bwMode="auto">
            <a:xfrm>
              <a:off x="2064" y="3512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0" name="Rectangle 38"/>
            <p:cNvSpPr>
              <a:spLocks noChangeArrowheads="1"/>
            </p:cNvSpPr>
            <p:nvPr/>
          </p:nvSpPr>
          <p:spPr bwMode="auto">
            <a:xfrm>
              <a:off x="3320" y="3320"/>
              <a:ext cx="416" cy="60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99351" name="Rectangle 39"/>
            <p:cNvSpPr>
              <a:spLocks noChangeArrowheads="1"/>
            </p:cNvSpPr>
            <p:nvPr/>
          </p:nvSpPr>
          <p:spPr bwMode="auto">
            <a:xfrm>
              <a:off x="3310" y="3456"/>
              <a:ext cx="439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solidFill>
                    <a:srgbClr val="0000FF"/>
                  </a:solidFill>
                  <a:latin typeface="Arial"/>
                </a:rPr>
                <a:t>L2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solidFill>
                    <a:srgbClr val="0000FF"/>
                  </a:solidFill>
                  <a:latin typeface="Arial"/>
                </a:rPr>
                <a:t>Cache</a:t>
              </a:r>
            </a:p>
          </p:txBody>
        </p:sp>
        <p:sp>
          <p:nvSpPr>
            <p:cNvPr id="99352" name="Line 40"/>
            <p:cNvSpPr>
              <a:spLocks noChangeShapeType="1"/>
            </p:cNvSpPr>
            <p:nvPr/>
          </p:nvSpPr>
          <p:spPr bwMode="auto">
            <a:xfrm>
              <a:off x="3752" y="3600"/>
              <a:ext cx="5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pull dir="r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54376" y="1"/>
            <a:ext cx="6678613" cy="981075"/>
          </a:xfrm>
        </p:spPr>
        <p:txBody>
          <a:bodyPr/>
          <a:lstStyle/>
          <a:p>
            <a:pPr eaLnBrk="1" hangingPunct="1"/>
            <a:r>
              <a:rPr lang="en-US" altLang="zh-CN" sz="4800">
                <a:latin typeface="Arial"/>
              </a:rPr>
              <a:t>Write buffers</a:t>
            </a:r>
          </a:p>
        </p:txBody>
      </p:sp>
      <p:grpSp>
        <p:nvGrpSpPr>
          <p:cNvPr id="100355" name="Group 3"/>
          <p:cNvGrpSpPr>
            <a:grpSpLocks/>
          </p:cNvGrpSpPr>
          <p:nvPr/>
        </p:nvGrpSpPr>
        <p:grpSpPr bwMode="auto">
          <a:xfrm>
            <a:off x="2057400" y="1524001"/>
            <a:ext cx="6553200" cy="4746625"/>
            <a:chOff x="960" y="1152"/>
            <a:chExt cx="4128" cy="2990"/>
          </a:xfrm>
        </p:grpSpPr>
        <p:pic>
          <p:nvPicPr>
            <p:cNvPr id="100361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" y="1152"/>
              <a:ext cx="4128" cy="2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0362" name="Text Box 5"/>
            <p:cNvSpPr txBox="1">
              <a:spLocks noChangeArrowheads="1"/>
            </p:cNvSpPr>
            <p:nvPr/>
          </p:nvSpPr>
          <p:spPr bwMode="auto">
            <a:xfrm>
              <a:off x="3899" y="3142"/>
              <a:ext cx="584" cy="4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Arial" panose="030F0702030302020204" pitchFamily="66" charset="0"/>
                </a:rPr>
                <a:t>write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Arial" panose="030F0702030302020204" pitchFamily="66" charset="0"/>
                </a:rPr>
                <a:t>buffer</a:t>
              </a:r>
            </a:p>
          </p:txBody>
        </p:sp>
        <p:sp>
          <p:nvSpPr>
            <p:cNvPr id="100363" name="Text Box 6"/>
            <p:cNvSpPr txBox="1">
              <a:spLocks noChangeArrowheads="1"/>
            </p:cNvSpPr>
            <p:nvPr/>
          </p:nvSpPr>
          <p:spPr bwMode="auto">
            <a:xfrm>
              <a:off x="3888" y="1248"/>
              <a:ext cx="541" cy="57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Arial" panose="030F0702030302020204" pitchFamily="66" charset="0"/>
                </a:rPr>
                <a:t>CPU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zh-CN" sz="1800" b="1">
                <a:latin typeface="Comic Sans MS" panose="030F0702030302020204" pitchFamily="66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latin typeface="Arial" panose="030F0702030302020204" pitchFamily="66" charset="0"/>
                </a:rPr>
                <a:t>in out</a:t>
              </a:r>
              <a:endParaRPr kumimoji="0" lang="en-US" altLang="zh-CN" sz="1800" b="1">
                <a:latin typeface="Comic Sans MS" panose="030F0702030302020204" pitchFamily="66" charset="0"/>
              </a:endParaRPr>
            </a:p>
          </p:txBody>
        </p:sp>
        <p:sp>
          <p:nvSpPr>
            <p:cNvPr id="100364" name="Text Box 7"/>
            <p:cNvSpPr txBox="1">
              <a:spLocks noChangeArrowheads="1"/>
            </p:cNvSpPr>
            <p:nvPr/>
          </p:nvSpPr>
          <p:spPr bwMode="auto">
            <a:xfrm>
              <a:off x="3476" y="3604"/>
              <a:ext cx="1172" cy="4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Arial" panose="030F0702030302020204" pitchFamily="66" charset="0"/>
                </a:rPr>
                <a:t>   DRAM  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Arial" panose="030F0702030302020204" pitchFamily="66" charset="0"/>
                </a:rPr>
                <a:t>(or lower mem)</a:t>
              </a:r>
            </a:p>
          </p:txBody>
        </p:sp>
      </p:grpSp>
      <p:sp>
        <p:nvSpPr>
          <p:cNvPr id="100356" name="Line 8"/>
          <p:cNvSpPr>
            <a:spLocks noChangeShapeType="1"/>
          </p:cNvSpPr>
          <p:nvPr/>
        </p:nvSpPr>
        <p:spPr bwMode="auto">
          <a:xfrm flipH="1">
            <a:off x="7620000" y="2819400"/>
            <a:ext cx="1524000" cy="18288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0357" name="Line 9"/>
          <p:cNvSpPr>
            <a:spLocks noChangeShapeType="1"/>
          </p:cNvSpPr>
          <p:nvPr/>
        </p:nvSpPr>
        <p:spPr bwMode="auto">
          <a:xfrm>
            <a:off x="7162800" y="2590800"/>
            <a:ext cx="0" cy="2057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0358" name="Line 10"/>
          <p:cNvSpPr>
            <a:spLocks noChangeShapeType="1"/>
          </p:cNvSpPr>
          <p:nvPr/>
        </p:nvSpPr>
        <p:spPr bwMode="auto">
          <a:xfrm>
            <a:off x="7162800" y="5257800"/>
            <a:ext cx="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0359" name="Text Box 11"/>
          <p:cNvSpPr txBox="1">
            <a:spLocks noChangeArrowheads="1"/>
          </p:cNvSpPr>
          <p:nvPr/>
        </p:nvSpPr>
        <p:spPr bwMode="auto">
          <a:xfrm>
            <a:off x="8763000" y="2438401"/>
            <a:ext cx="1663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>
                <a:latin typeface="Arial" panose="030F0702030302020204" pitchFamily="66" charset="0"/>
              </a:rPr>
              <a:t>Write Buffer</a:t>
            </a:r>
          </a:p>
        </p:txBody>
      </p:sp>
      <p:sp>
        <p:nvSpPr>
          <p:cNvPr id="100360" name="Line 12"/>
          <p:cNvSpPr>
            <a:spLocks noChangeShapeType="1"/>
          </p:cNvSpPr>
          <p:nvPr/>
        </p:nvSpPr>
        <p:spPr bwMode="auto">
          <a:xfrm flipV="1">
            <a:off x="6705600" y="2438400"/>
            <a:ext cx="0" cy="29718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3127376" y="0"/>
            <a:ext cx="7218363" cy="850900"/>
          </a:xfrm>
          <a:noFill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>
                <a:latin typeface="Arial"/>
              </a:rPr>
              <a:t>Write policy when misses </a:t>
            </a:r>
          </a:p>
        </p:txBody>
      </p:sp>
      <p:sp>
        <p:nvSpPr>
          <p:cNvPr id="101379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1992313" y="1052513"/>
            <a:ext cx="8458200" cy="510540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00"/>
                </a:solidFill>
                <a:latin typeface="Arial" panose="030F0702030302020204" pitchFamily="66" charset="0"/>
              </a:rPr>
              <a:t>If a miss occurs on a write (the block is not present), there are two options.</a:t>
            </a:r>
            <a:r>
              <a:rPr lang="en-US" altLang="zh-CN" sz="3900" b="1">
                <a:solidFill>
                  <a:srgbClr val="000000"/>
                </a:solidFill>
                <a:latin typeface="Arial" panose="030F0702030302020204" pitchFamily="66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b="1">
                <a:solidFill>
                  <a:srgbClr val="0000FF"/>
                </a:solidFill>
                <a:latin typeface="Arial" panose="030F0702030302020204" pitchFamily="66" charset="0"/>
              </a:rPr>
              <a:t>Write allocate</a:t>
            </a:r>
            <a:r>
              <a:rPr lang="en-US" altLang="zh-CN" sz="3900">
                <a:solidFill>
                  <a:schemeClr val="hlink"/>
                </a:solidFill>
                <a:latin typeface="Arial" panose="030F0702030302020204" pitchFamily="66" charset="0"/>
              </a:rPr>
              <a:t> 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>
                <a:solidFill>
                  <a:srgbClr val="000000"/>
                </a:solidFill>
                <a:latin typeface="Arial" panose="030F0702030302020204" pitchFamily="66" charset="0"/>
              </a:rPr>
              <a:t>The block is loaded into the cache on a miss before anything else occurs.</a:t>
            </a:r>
            <a:r>
              <a:rPr lang="en-US" altLang="zh-CN" sz="3000" b="1">
                <a:solidFill>
                  <a:srgbClr val="000000"/>
                </a:solidFill>
                <a:latin typeface="Arial" panose="030F0702030302020204" pitchFamily="66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b="1">
                <a:solidFill>
                  <a:srgbClr val="0000FF"/>
                </a:solidFill>
                <a:latin typeface="Arial" panose="030F0702030302020204" pitchFamily="66" charset="0"/>
              </a:rPr>
              <a:t>Write around (no write allocate)</a:t>
            </a:r>
            <a:r>
              <a:rPr lang="en-US" altLang="zh-CN" sz="3900">
                <a:solidFill>
                  <a:schemeClr val="hlink"/>
                </a:solidFill>
                <a:latin typeface="Arial" panose="030F0702030302020204" pitchFamily="66" charset="0"/>
              </a:rPr>
              <a:t> 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>
                <a:solidFill>
                  <a:srgbClr val="000000"/>
                </a:solidFill>
                <a:latin typeface="Arial" panose="030F0702030302020204" pitchFamily="66" charset="0"/>
              </a:rPr>
              <a:t>The block is only written to main memory 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>
                <a:solidFill>
                  <a:srgbClr val="000000"/>
                </a:solidFill>
                <a:latin typeface="Arial" panose="030F0702030302020204" pitchFamily="66" charset="0"/>
              </a:rPr>
              <a:t>It is not stored in the cache.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000" b="1">
                <a:solidFill>
                  <a:srgbClr val="000000"/>
                </a:solidFill>
                <a:latin typeface="Arial" panose="030F0702030302020204" pitchFamily="66" charset="0"/>
              </a:rPr>
              <a:t> 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>
                <a:solidFill>
                  <a:srgbClr val="000000"/>
                </a:solidFill>
                <a:latin typeface="Arial" panose="030F0702030302020204" pitchFamily="66" charset="0"/>
              </a:rPr>
              <a:t>In general, write-back caches use write-allocate , and write-through caches use write-around .</a:t>
            </a:r>
            <a:r>
              <a:rPr lang="en-US" altLang="zh-CN" sz="3900" b="1" i="1">
                <a:solidFill>
                  <a:srgbClr val="000000"/>
                </a:solidFill>
                <a:latin typeface="Arial" panose="030F0702030302020204" pitchFamily="66" charset="0"/>
              </a:rPr>
              <a:t> </a:t>
            </a:r>
          </a:p>
        </p:txBody>
      </p:sp>
    </p:spTree>
  </p:cSld>
  <p:clrMapOvr>
    <a:masterClrMapping/>
  </p:clrMapOvr>
  <p:transition spd="slow">
    <p:pull dir="r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3000376" y="1"/>
            <a:ext cx="7218363" cy="784225"/>
          </a:xfrm>
          <a:noFill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>
                <a:latin typeface="Arial"/>
              </a:rPr>
              <a:t>Example  </a:t>
            </a:r>
          </a:p>
        </p:txBody>
      </p:sp>
      <p:sp>
        <p:nvSpPr>
          <p:cNvPr id="102403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1760539" y="998563"/>
            <a:ext cx="8458200" cy="3224212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800" dirty="0">
                <a:latin typeface="Arial" panose="030F0702030302020204" pitchFamily="66" charset="0"/>
              </a:rPr>
              <a:t>Assume a fully associative </a:t>
            </a:r>
            <a:r>
              <a:rPr lang="en-US" altLang="zh-CN" sz="2800" dirty="0" err="1">
                <a:latin typeface="Arial" panose="030F0702030302020204" pitchFamily="66" charset="0"/>
              </a:rPr>
              <a:t>wtrie</a:t>
            </a:r>
            <a:r>
              <a:rPr lang="en-US" altLang="zh-CN" sz="2800" dirty="0">
                <a:latin typeface="Arial" panose="030F0702030302020204" pitchFamily="66" charset="0"/>
              </a:rPr>
              <a:t>-back cache with many cache entries that starts empty. Below is a sequence of five memory operations(the address is in square brackets):</a:t>
            </a:r>
            <a:r>
              <a:rPr lang="en-US" altLang="zh-CN" sz="2800" b="1" i="1" dirty="0">
                <a:latin typeface="Arial" panose="030F0702030302020204" pitchFamily="66" charset="0"/>
              </a:rPr>
              <a:t> </a:t>
            </a:r>
            <a:r>
              <a:rPr lang="en-US" altLang="zh-CN" b="1" i="1" dirty="0">
                <a:latin typeface="Arial" panose="030F0702030302020204" pitchFamily="66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i="1" dirty="0">
                <a:latin typeface="Arial" panose="030F0702030302020204" pitchFamily="66" charset="0"/>
              </a:rPr>
              <a:t>1 	w</a:t>
            </a:r>
            <a:r>
              <a:rPr lang="en-US" altLang="zh-CN" sz="2400" dirty="0">
                <a:latin typeface="Arial" panose="030F0702030302020204" pitchFamily="66" charset="0"/>
              </a:rPr>
              <a:t>rite Mem[100];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30F0702030302020204" pitchFamily="66" charset="0"/>
              </a:rPr>
              <a:t>2		write Mem[100];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30F0702030302020204" pitchFamily="66" charset="0"/>
              </a:rPr>
              <a:t>3		Read Mem[200];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30F0702030302020204" pitchFamily="66" charset="0"/>
              </a:rPr>
              <a:t>4		write Mem[200];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Arial" panose="030F0702030302020204" pitchFamily="66" charset="0"/>
              </a:rPr>
              <a:t>5		write Mem[100];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zh-CN" dirty="0">
              <a:latin typeface="Comic Sans MS" panose="030F0702030302020204" pitchFamily="66" charset="0"/>
            </a:endParaRP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zh-CN" b="1" dirty="0"/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zh-CN" b="1" dirty="0"/>
          </a:p>
        </p:txBody>
      </p:sp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6024563" y="2708275"/>
            <a:ext cx="4267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400">
                <a:solidFill>
                  <a:srgbClr val="0000FF"/>
                </a:solidFill>
                <a:latin typeface="Arial" panose="030F0702030302020204" pitchFamily="66" charset="0"/>
              </a:rPr>
              <a:t>What are the number of hits and misses when using no-write allocate versus write allocate?</a:t>
            </a:r>
          </a:p>
        </p:txBody>
      </p:sp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1952625" y="4437112"/>
            <a:ext cx="79248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1" dirty="0">
                <a:solidFill>
                  <a:srgbClr val="FF0000"/>
                </a:solidFill>
                <a:latin typeface="Arial" panose="030F0702030302020204" pitchFamily="66" charset="0"/>
              </a:rPr>
              <a:t>Answer 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dirty="0">
                <a:latin typeface="Arial" panose="030F0702030302020204" pitchFamily="66" charset="0"/>
              </a:rPr>
              <a:t>for no-write allocate 	misses:	1,2,3,5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dirty="0">
                <a:latin typeface="Arial" panose="030F0702030302020204" pitchFamily="66" charset="0"/>
              </a:rPr>
              <a:t>			    	hit    :		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dirty="0">
                <a:latin typeface="Arial" panose="030F0702030302020204" pitchFamily="66" charset="0"/>
              </a:rPr>
              <a:t>for write allocate		misses:	1,3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dirty="0">
                <a:latin typeface="Arial" panose="030F0702030302020204" pitchFamily="66" charset="0"/>
              </a:rPr>
              <a:t>				hit    :		2,4,5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6" grpId="0" autoUpdateAnimBg="0"/>
      <p:bldP spid="120837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2464521" y="122725"/>
            <a:ext cx="6746875" cy="717550"/>
          </a:xfrm>
          <a:noFill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>
                <a:latin typeface="Arial"/>
              </a:rPr>
              <a:t>Split vs. unified caches </a:t>
            </a:r>
          </a:p>
        </p:txBody>
      </p:sp>
      <p:sp>
        <p:nvSpPr>
          <p:cNvPr id="103427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1881188" y="1143000"/>
            <a:ext cx="8991600" cy="3048000"/>
          </a:xfrm>
        </p:spPr>
        <p:txBody>
          <a:bodyPr lIns="90488" tIns="44450" rIns="90488" bIns="44450"/>
          <a:lstStyle/>
          <a:p>
            <a:pPr eaLnBrk="1" hangingPunct="1">
              <a:spcBef>
                <a:spcPct val="0"/>
              </a:spcBef>
            </a:pPr>
            <a:r>
              <a:rPr lang="en-US" altLang="zh-CN" b="1">
                <a:solidFill>
                  <a:srgbClr val="0000FF"/>
                </a:solidFill>
                <a:latin typeface="Arial" panose="030F0702030302020204" pitchFamily="66" charset="0"/>
              </a:rPr>
              <a:t>Unified cache</a:t>
            </a:r>
            <a:r>
              <a:rPr lang="en-US" altLang="zh-CN" b="1">
                <a:latin typeface="Arial" panose="030F0702030302020204" pitchFamily="66" charset="0"/>
              </a:rPr>
              <a:t> 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2400">
                <a:solidFill>
                  <a:srgbClr val="000000"/>
                </a:solidFill>
                <a:latin typeface="Arial" panose="030F0702030302020204" pitchFamily="66" charset="0"/>
              </a:rPr>
              <a:t>All memory requests go through a single cache. </a:t>
            </a:r>
            <a:endParaRPr lang="en-US" altLang="zh-CN" sz="2400">
              <a:latin typeface="Comic Sans MS" panose="030F0702030302020204" pitchFamily="66" charset="0"/>
            </a:endParaRPr>
          </a:p>
          <a:p>
            <a:pPr lvl="1" eaLnBrk="1" hangingPunct="1">
              <a:spcBef>
                <a:spcPct val="0"/>
              </a:spcBef>
            </a:pPr>
            <a:r>
              <a:rPr lang="en-US" altLang="zh-CN" sz="2400">
                <a:solidFill>
                  <a:srgbClr val="000000"/>
                </a:solidFill>
                <a:latin typeface="Arial" panose="030F0702030302020204" pitchFamily="66" charset="0"/>
              </a:rPr>
              <a:t>This requires less hardware, but also has lower</a:t>
            </a:r>
            <a:r>
              <a:rPr lang="en-US" altLang="zh-CN" b="1">
                <a:solidFill>
                  <a:srgbClr val="000000"/>
                </a:solidFill>
                <a:latin typeface="Arial" panose="030F0702030302020204" pitchFamily="66" charset="0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Arial" panose="030F0702030302020204" pitchFamily="66" charset="0"/>
              </a:rPr>
              <a:t>hit rate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b="1">
                <a:solidFill>
                  <a:srgbClr val="0000FF"/>
                </a:solidFill>
                <a:latin typeface="Arial" panose="030F0702030302020204" pitchFamily="66" charset="0"/>
              </a:rPr>
              <a:t>Split I &amp; D cache</a:t>
            </a:r>
            <a:r>
              <a:rPr lang="en-US" altLang="zh-CN" b="1">
                <a:latin typeface="Arial" panose="030F0702030302020204" pitchFamily="66" charset="0"/>
              </a:rPr>
              <a:t> 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2400">
                <a:solidFill>
                  <a:srgbClr val="000000"/>
                </a:solidFill>
                <a:latin typeface="Arial" panose="030F0702030302020204" pitchFamily="66" charset="0"/>
              </a:rPr>
              <a:t>A separate cache is used for instructions and data. </a:t>
            </a:r>
            <a:endParaRPr lang="en-US" altLang="zh-CN" sz="2400">
              <a:latin typeface="Comic Sans MS" panose="030F0702030302020204" pitchFamily="66" charset="0"/>
            </a:endParaRPr>
          </a:p>
          <a:p>
            <a:pPr lvl="1" eaLnBrk="1" hangingPunct="1">
              <a:spcBef>
                <a:spcPct val="0"/>
              </a:spcBef>
            </a:pPr>
            <a:r>
              <a:rPr lang="en-US" altLang="zh-CN" sz="2400">
                <a:solidFill>
                  <a:srgbClr val="000000"/>
                </a:solidFill>
                <a:latin typeface="Arial" panose="030F0702030302020204" pitchFamily="66" charset="0"/>
              </a:rPr>
              <a:t>This uses additional hardware, though there are some simplifications (the I cache is read-only).</a:t>
            </a:r>
            <a:r>
              <a:rPr lang="en-US" altLang="zh-CN" sz="3500" b="1" i="1">
                <a:solidFill>
                  <a:srgbClr val="000000"/>
                </a:solidFill>
                <a:latin typeface="Arial"/>
              </a:rPr>
              <a:t> </a:t>
            </a:r>
            <a:endParaRPr lang="en-US" altLang="zh-CN" sz="3500" b="1" i="1"/>
          </a:p>
          <a:p>
            <a:pPr lvl="2" eaLnBrk="1" hangingPunct="1">
              <a:spcBef>
                <a:spcPct val="0"/>
              </a:spcBef>
              <a:buFont typeface="Wingdings 2" panose="05020102010507070707" pitchFamily="18" charset="2"/>
              <a:buNone/>
            </a:pPr>
            <a:endParaRPr lang="en-US" altLang="zh-CN" sz="3000" b="1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452689" y="4224100"/>
            <a:ext cx="2200275" cy="2100501"/>
            <a:chOff x="816" y="1238"/>
            <a:chExt cx="960" cy="1131"/>
          </a:xfrm>
        </p:grpSpPr>
        <p:sp>
          <p:nvSpPr>
            <p:cNvPr id="103434" name="Rectangle 8"/>
            <p:cNvSpPr>
              <a:spLocks noChangeArrowheads="1"/>
            </p:cNvSpPr>
            <p:nvPr/>
          </p:nvSpPr>
          <p:spPr bwMode="auto">
            <a:xfrm>
              <a:off x="1174" y="1238"/>
              <a:ext cx="242" cy="16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latin typeface="Arial" panose="030F0702030302020204" pitchFamily="66" charset="0"/>
                </a:rPr>
                <a:t>Proc</a:t>
              </a:r>
            </a:p>
          </p:txBody>
        </p:sp>
        <p:sp>
          <p:nvSpPr>
            <p:cNvPr id="103435" name="Rectangle 9"/>
            <p:cNvSpPr>
              <a:spLocks noChangeArrowheads="1"/>
            </p:cNvSpPr>
            <p:nvPr/>
          </p:nvSpPr>
          <p:spPr bwMode="auto">
            <a:xfrm>
              <a:off x="922" y="1567"/>
              <a:ext cx="719" cy="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latin typeface="Arial" panose="030F0702030302020204" pitchFamily="66" charset="0"/>
                </a:rPr>
                <a:t>Unified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latin typeface="Arial" panose="030F0702030302020204" pitchFamily="66" charset="0"/>
                </a:rPr>
                <a:t>Cache-1</a:t>
              </a:r>
            </a:p>
          </p:txBody>
        </p:sp>
        <p:sp>
          <p:nvSpPr>
            <p:cNvPr id="103436" name="Rectangle 10"/>
            <p:cNvSpPr>
              <a:spLocks noChangeArrowheads="1"/>
            </p:cNvSpPr>
            <p:nvPr/>
          </p:nvSpPr>
          <p:spPr bwMode="auto">
            <a:xfrm>
              <a:off x="816" y="2080"/>
              <a:ext cx="960" cy="28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latin typeface="Arial" panose="030F0702030302020204" pitchFamily="66" charset="0"/>
                </a:rPr>
                <a:t>Unified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latin typeface="Arial" panose="030F0702030302020204" pitchFamily="66" charset="0"/>
                </a:rPr>
                <a:t>Cache-2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238750" y="4722810"/>
            <a:ext cx="4413250" cy="1085850"/>
            <a:chOff x="2328" y="2769"/>
            <a:chExt cx="2780" cy="684"/>
          </a:xfrm>
        </p:grpSpPr>
        <p:sp>
          <p:nvSpPr>
            <p:cNvPr id="103430" name="Rectangle 5"/>
            <p:cNvSpPr>
              <a:spLocks noChangeArrowheads="1"/>
            </p:cNvSpPr>
            <p:nvPr/>
          </p:nvSpPr>
          <p:spPr bwMode="auto">
            <a:xfrm>
              <a:off x="3565" y="2778"/>
              <a:ext cx="350" cy="19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latin typeface="Arial" panose="030F0702030302020204" pitchFamily="66" charset="0"/>
                </a:rPr>
                <a:t>Proc</a:t>
              </a:r>
            </a:p>
          </p:txBody>
        </p:sp>
        <p:sp>
          <p:nvSpPr>
            <p:cNvPr id="103431" name="Rectangle 6"/>
            <p:cNvSpPr>
              <a:spLocks noChangeArrowheads="1"/>
            </p:cNvSpPr>
            <p:nvPr/>
          </p:nvSpPr>
          <p:spPr bwMode="auto">
            <a:xfrm>
              <a:off x="2328" y="2769"/>
              <a:ext cx="1069" cy="19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latin typeface="Arial" panose="030F0702030302020204" pitchFamily="66" charset="0"/>
                </a:rPr>
                <a:t>I-Cache-1</a:t>
              </a:r>
            </a:p>
          </p:txBody>
        </p:sp>
        <p:sp>
          <p:nvSpPr>
            <p:cNvPr id="103432" name="Rectangle 11"/>
            <p:cNvSpPr>
              <a:spLocks noChangeArrowheads="1"/>
            </p:cNvSpPr>
            <p:nvPr/>
          </p:nvSpPr>
          <p:spPr bwMode="auto">
            <a:xfrm>
              <a:off x="4092" y="2777"/>
              <a:ext cx="1016" cy="19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latin typeface="Arial" panose="030F0702030302020204" pitchFamily="66" charset="0"/>
                </a:rPr>
                <a:t>D-Cache-1</a:t>
              </a:r>
            </a:p>
          </p:txBody>
        </p:sp>
        <p:sp>
          <p:nvSpPr>
            <p:cNvPr id="103433" name="Rectangle 13"/>
            <p:cNvSpPr>
              <a:spLocks noChangeArrowheads="1"/>
            </p:cNvSpPr>
            <p:nvPr/>
          </p:nvSpPr>
          <p:spPr bwMode="auto">
            <a:xfrm>
              <a:off x="3183" y="3114"/>
              <a:ext cx="1070" cy="33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latin typeface="Arial" panose="030F0702030302020204" pitchFamily="66" charset="0"/>
                </a:rPr>
                <a:t>Unified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400" b="1">
                  <a:latin typeface="Arial" panose="030F0702030302020204" pitchFamily="66" charset="0"/>
                </a:rPr>
                <a:t>Cache-2</a:t>
              </a:r>
            </a:p>
          </p:txBody>
        </p:sp>
      </p:grp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855641" y="10759"/>
            <a:ext cx="8621713" cy="936625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/>
              </a:rPr>
              <a:t>Split vs. mixed cache</a:t>
            </a:r>
          </a:p>
        </p:txBody>
      </p:sp>
      <p:sp>
        <p:nvSpPr>
          <p:cNvPr id="10445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847850" y="1052513"/>
            <a:ext cx="85344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latin typeface="Arial" panose="030F0702030302020204" pitchFamily="66" charset="0"/>
              </a:rPr>
              <a:t>Miss per 1000 instructions for 2-way associate cache.</a:t>
            </a:r>
          </a:p>
          <a:p>
            <a:pPr eaLnBrk="1" hangingPunct="1">
              <a:lnSpc>
                <a:spcPct val="90000"/>
              </a:lnSpc>
            </a:pPr>
            <a:endParaRPr lang="en-US" altLang="zh-CN">
              <a:latin typeface="Comic Sans MS" panose="030F0702030302020204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>
              <a:latin typeface="Comic Sans MS" panose="030F0702030302020204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>
              <a:latin typeface="Comic Sans MS" panose="030F0702030302020204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>
              <a:latin typeface="Comic Sans MS" panose="030F0702030302020204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>
              <a:latin typeface="Comic Sans MS" panose="030F0702030302020204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>
              <a:latin typeface="Comic Sans MS" panose="030F0702030302020204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>
              <a:latin typeface="Comic Sans MS" panose="030F0702030302020204" pitchFamily="66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zh-CN">
              <a:latin typeface="Comic Sans MS" panose="030F0702030302020204" pitchFamily="66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latin typeface="Arial" panose="030F0702030302020204" pitchFamily="66" charset="0"/>
              </a:rPr>
              <a:t>Average miss rate = </a:t>
            </a:r>
            <a:r>
              <a:rPr lang="en-US" altLang="zh-CN">
                <a:solidFill>
                  <a:srgbClr val="0000FF"/>
                </a:solidFill>
                <a:latin typeface="Arial" panose="030F0702030302020204" pitchFamily="66" charset="0"/>
              </a:rPr>
              <a:t>Inst%</a:t>
            </a:r>
            <a:r>
              <a:rPr lang="en-US" altLang="zh-CN">
                <a:latin typeface="Arial" panose="030F0702030302020204" pitchFamily="66" charset="0"/>
              </a:rPr>
              <a:t> </a:t>
            </a:r>
            <a:r>
              <a:rPr lang="en-US" altLang="zh-CN" b="1">
                <a:latin typeface="Arial" panose="030F0702030302020204" pitchFamily="66" charset="0"/>
                <a:sym typeface="Symbol" panose="05050102010706020507" pitchFamily="18" charset="2"/>
              </a:rPr>
              <a:t> </a:t>
            </a:r>
            <a:r>
              <a:rPr lang="en-US" altLang="zh-CN">
                <a:latin typeface="Arial" panose="030F0702030302020204" pitchFamily="66" charset="0"/>
                <a:sym typeface="Symbol" panose="05050102010706020507" pitchFamily="18" charset="2"/>
              </a:rPr>
              <a:t>MRinst. + </a:t>
            </a:r>
            <a:r>
              <a:rPr lang="en-US" altLang="zh-CN">
                <a:solidFill>
                  <a:srgbClr val="0000FF"/>
                </a:solidFill>
                <a:latin typeface="Arial" panose="030F0702030302020204" pitchFamily="66" charset="0"/>
                <a:sym typeface="Symbol" panose="05050102010706020507" pitchFamily="18" charset="2"/>
              </a:rPr>
              <a:t>Data%</a:t>
            </a:r>
            <a:r>
              <a:rPr lang="en-US" altLang="zh-CN">
                <a:latin typeface="Arial" panose="030F0702030302020204" pitchFamily="66" charset="0"/>
                <a:sym typeface="Symbol" panose="05050102010706020507" pitchFamily="18" charset="2"/>
              </a:rPr>
              <a:t> MRdata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latin typeface="Arial" panose="030F0702030302020204" pitchFamily="66" charset="0"/>
                <a:sym typeface="Symbol" panose="05050102010706020507" pitchFamily="18" charset="2"/>
              </a:rPr>
              <a:t>Split :  remove the misses due to conflicts between inst. blocks and data blocks , but has fixed cache space for both instructions and data.</a:t>
            </a:r>
          </a:p>
        </p:txBody>
      </p:sp>
      <p:graphicFrame>
        <p:nvGraphicFramePr>
          <p:cNvPr id="104452" name="Object 0"/>
          <p:cNvGraphicFramePr>
            <a:graphicFrameLocks noChangeAspect="1"/>
          </p:cNvGraphicFramePr>
          <p:nvPr/>
        </p:nvGraphicFramePr>
        <p:xfrm>
          <a:off x="1847851" y="1628776"/>
          <a:ext cx="8543925" cy="271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7641336" imgH="2514600" progId="Word.Document.8">
                  <p:embed/>
                </p:oleObj>
              </mc:Choice>
              <mc:Fallback>
                <p:oleObj name="文档" r:id="rId2" imgW="7641336" imgH="2514600" progId="Word.Document.8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1" y="1628776"/>
                        <a:ext cx="8543925" cy="2716213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>
                        <a:noFill/>
                      </a:ln>
                      <a:effectLst>
                        <a:outerShdw dist="71842" dir="2700000" algn="ctr" rotWithShape="0">
                          <a:schemeClr val="tx1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711625" y="90103"/>
            <a:ext cx="8701087" cy="685800"/>
          </a:xfrm>
          <a:noFill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3900" dirty="0" err="1">
                <a:latin typeface="Arial"/>
              </a:rPr>
              <a:t>Example:Alpha</a:t>
            </a:r>
            <a:r>
              <a:rPr lang="en-US" altLang="zh-CN" sz="3900" dirty="0">
                <a:latin typeface="Arial"/>
              </a:rPr>
              <a:t> 21264 data cache </a:t>
            </a:r>
          </a:p>
        </p:txBody>
      </p:sp>
      <p:sp>
        <p:nvSpPr>
          <p:cNvPr id="105475" name="Rectangle 7"/>
          <p:cNvSpPr>
            <a:spLocks noGrp="1" noRot="1" noChangeArrowheads="1"/>
          </p:cNvSpPr>
          <p:nvPr>
            <p:ph idx="1"/>
          </p:nvPr>
        </p:nvSpPr>
        <p:spPr>
          <a:xfrm>
            <a:off x="2624138" y="1203325"/>
            <a:ext cx="5632450" cy="1004888"/>
          </a:xfrm>
        </p:spPr>
        <p:txBody>
          <a:bodyPr lIns="90488" tIns="44450" rIns="90488" bIns="44450"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zh-CN">
              <a:solidFill>
                <a:schemeClr val="hlink"/>
              </a:solidFill>
            </a:endParaRPr>
          </a:p>
        </p:txBody>
      </p:sp>
      <p:pic>
        <p:nvPicPr>
          <p:cNvPr id="10547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3" y="973138"/>
            <a:ext cx="7315200" cy="588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</p:pic>
    </p:spTree>
  </p:cSld>
  <p:clrMapOvr>
    <a:masterClrMapping/>
  </p:clrMapOvr>
  <p:transition spd="slow">
    <p:pull dir="r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927648" y="21516"/>
            <a:ext cx="7056784" cy="981075"/>
          </a:xfrm>
        </p:spPr>
        <p:txBody>
          <a:bodyPr/>
          <a:lstStyle/>
          <a:p>
            <a:pPr eaLnBrk="1" hangingPunct="1"/>
            <a:r>
              <a:rPr lang="en-US" altLang="zh-CN" dirty="0" err="1">
                <a:solidFill>
                  <a:srgbClr val="FF0000"/>
                </a:solidFill>
                <a:latin typeface="Arial"/>
              </a:rPr>
              <a:t>Superviser</a:t>
            </a:r>
            <a:r>
              <a:rPr lang="en-US" altLang="zh-CN" dirty="0">
                <a:solidFill>
                  <a:srgbClr val="FF0000"/>
                </a:solidFill>
                <a:latin typeface="Arial"/>
              </a:rPr>
              <a:t> cache / User cache</a:t>
            </a:r>
          </a:p>
        </p:txBody>
      </p:sp>
      <p:sp>
        <p:nvSpPr>
          <p:cNvPr id="10649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Arial"/>
              </a:rPr>
              <a:t>Instruction Cache</a:t>
            </a:r>
          </a:p>
          <a:p>
            <a:pPr eaLnBrk="1" hangingPunct="1"/>
            <a:r>
              <a:rPr lang="en-US" altLang="zh-CN">
                <a:latin typeface="Arial"/>
              </a:rPr>
              <a:t>Supervisor/ User Space Bit </a:t>
            </a:r>
          </a:p>
          <a:p>
            <a:pPr lvl="2" eaLnBrk="1" hangingPunct="1"/>
            <a:r>
              <a:rPr lang="en-US" altLang="zh-CN">
                <a:latin typeface="Arial"/>
              </a:rPr>
              <a:t>1:  Supervisor access only</a:t>
            </a:r>
          </a:p>
          <a:p>
            <a:pPr lvl="2" eaLnBrk="1" hangingPunct="1"/>
            <a:r>
              <a:rPr lang="en-US" altLang="zh-CN">
                <a:latin typeface="Arial"/>
              </a:rPr>
              <a:t>0:  Supervisor / User access </a:t>
            </a:r>
          </a:p>
        </p:txBody>
      </p:sp>
    </p:spTree>
  </p:cSld>
  <p:clrMapOvr>
    <a:masterClrMapping/>
  </p:clrMapOvr>
  <p:transition spd="slow">
    <p:pull dir="r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3081338" y="1"/>
            <a:ext cx="7035800" cy="906463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/>
              </a:rPr>
              <a:t>5.3  Cache performance</a:t>
            </a:r>
          </a:p>
        </p:txBody>
      </p:sp>
      <p:sp>
        <p:nvSpPr>
          <p:cNvPr id="108547" name="Rectangle 2"/>
          <p:cNvSpPr>
            <a:spLocks noChangeArrowheads="1"/>
          </p:cNvSpPr>
          <p:nvPr/>
        </p:nvSpPr>
        <p:spPr bwMode="auto">
          <a:xfrm>
            <a:off x="1847850" y="1268413"/>
            <a:ext cx="8382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Arial" panose="02020603050405020304" pitchFamily="18" charset="0"/>
              </a:rPr>
              <a:t>CPU Execution time=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Arial" panose="02020603050405020304" pitchFamily="18" charset="0"/>
              </a:rPr>
              <a:t>=(CPU clock cycles + </a:t>
            </a:r>
            <a:r>
              <a:rPr lang="en-US" altLang="zh-CN" sz="2800" u="sng">
                <a:latin typeface="Arial" panose="02020603050405020304" pitchFamily="18" charset="0"/>
              </a:rPr>
              <a:t>Memory stall cycles</a:t>
            </a:r>
            <a:r>
              <a:rPr lang="en-US" altLang="zh-CN" sz="2800">
                <a:latin typeface="Arial" panose="02020603050405020304" pitchFamily="18" charset="0"/>
              </a:rPr>
              <a:t>)×Clock cycle time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>
              <a:latin typeface="Times New Roman" panose="02020603050405020304" pitchFamily="18" charset="0"/>
            </a:endParaRP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>
              <a:latin typeface="Times New Roman" panose="02020603050405020304" pitchFamily="18" charset="0"/>
            </a:endParaRP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>
              <a:latin typeface="Times New Roman" panose="02020603050405020304" pitchFamily="18" charset="0"/>
            </a:endParaRP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>
              <a:latin typeface="Times New Roman" panose="02020603050405020304" pitchFamily="18" charset="0"/>
            </a:endParaRP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>
              <a:latin typeface="Times New Roman" panose="02020603050405020304" pitchFamily="18" charset="0"/>
            </a:endParaRP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>
              <a:latin typeface="Times New Roman" panose="02020603050405020304" pitchFamily="18" charset="0"/>
            </a:endParaRP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Arial" panose="030F0702030302020204" pitchFamily="66" charset="0"/>
              </a:rPr>
              <a:t>CPI</a:t>
            </a:r>
            <a:r>
              <a:rPr lang="en-US" altLang="zh-CN" sz="2400" baseline="-25000">
                <a:solidFill>
                  <a:srgbClr val="FF0000"/>
                </a:solidFill>
                <a:latin typeface="Arial" panose="030F0702030302020204" pitchFamily="66" charset="0"/>
              </a:rPr>
              <a:t>Execution</a:t>
            </a:r>
            <a:r>
              <a:rPr lang="en-US" altLang="zh-CN" sz="2400">
                <a:solidFill>
                  <a:srgbClr val="FF0000"/>
                </a:solidFill>
                <a:latin typeface="Arial" panose="030F0702030302020204" pitchFamily="66" charset="0"/>
              </a:rPr>
              <a:t> includes ALU and Memory instructions</a:t>
            </a:r>
            <a:endParaRPr lang="en-US" altLang="zh-CN">
              <a:latin typeface="Comic Sans MS" panose="030F0702030302020204" pitchFamily="66" charset="0"/>
            </a:endParaRPr>
          </a:p>
        </p:txBody>
      </p:sp>
      <p:grpSp>
        <p:nvGrpSpPr>
          <p:cNvPr id="108548" name="Group 4"/>
          <p:cNvGrpSpPr>
            <a:grpSpLocks/>
          </p:cNvGrpSpPr>
          <p:nvPr/>
        </p:nvGrpSpPr>
        <p:grpSpPr bwMode="auto">
          <a:xfrm>
            <a:off x="1905000" y="4114800"/>
            <a:ext cx="8382000" cy="1371600"/>
            <a:chOff x="354" y="960"/>
            <a:chExt cx="5195" cy="872"/>
          </a:xfrm>
        </p:grpSpPr>
        <p:graphicFrame>
          <p:nvGraphicFramePr>
            <p:cNvPr id="108551" name="Object 0"/>
            <p:cNvGraphicFramePr>
              <a:graphicFrameLocks noChangeAspect="1"/>
            </p:cNvGraphicFramePr>
            <p:nvPr/>
          </p:nvGraphicFramePr>
          <p:xfrm>
            <a:off x="354" y="960"/>
            <a:ext cx="5195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8242300" imgH="622300" progId="Equation.3">
                    <p:embed/>
                  </p:oleObj>
                </mc:Choice>
                <mc:Fallback>
                  <p:oleObj name="Equation" r:id="rId2" imgW="8242300" imgH="622300" progId="Equation.3">
                    <p:embed/>
                    <p:pic>
                      <p:nvPicPr>
                        <p:cNvPr id="0" name="Object 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" y="960"/>
                          <a:ext cx="5195" cy="3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8552" name="Object 1"/>
            <p:cNvGraphicFramePr>
              <a:graphicFrameLocks noChangeAspect="1"/>
            </p:cNvGraphicFramePr>
            <p:nvPr/>
          </p:nvGraphicFramePr>
          <p:xfrm>
            <a:off x="354" y="1440"/>
            <a:ext cx="4506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7150100" imgH="622300" progId="Equation.3">
                    <p:embed/>
                  </p:oleObj>
                </mc:Choice>
                <mc:Fallback>
                  <p:oleObj name="Equation" r:id="rId2" imgW="7150100" imgH="622300" progId="Equation.3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" y="1440"/>
                          <a:ext cx="4506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08549" name="Picture 7" descr="chap5_1-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200401"/>
            <a:ext cx="93726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50" name="Line 9"/>
          <p:cNvSpPr>
            <a:spLocks noChangeShapeType="1"/>
          </p:cNvSpPr>
          <p:nvPr/>
        </p:nvSpPr>
        <p:spPr bwMode="auto">
          <a:xfrm flipH="1">
            <a:off x="3505200" y="2362200"/>
            <a:ext cx="3733800" cy="1066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pull dir="r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026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FF0000"/>
                </a:solidFill>
                <a:latin typeface="Arial"/>
              </a:rPr>
              <a:t>Memory Technologies</a:t>
            </a:r>
          </a:p>
        </p:txBody>
      </p:sp>
      <p:sp>
        <p:nvSpPr>
          <p:cNvPr id="69635" name="Rectangle 1027"/>
          <p:cNvSpPr>
            <a:spLocks noGrp="1" noRot="1" noChangeArrowheads="1"/>
          </p:cNvSpPr>
          <p:nvPr>
            <p:ph idx="1"/>
          </p:nvPr>
        </p:nvSpPr>
        <p:spPr>
          <a:xfrm>
            <a:off x="1676400" y="1125538"/>
            <a:ext cx="8991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  <a:latin typeface="Arial" panose="030F0702030302020204" pitchFamily="66" charset="0"/>
              </a:rPr>
              <a:t>Random Access Memories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b="1">
                <a:solidFill>
                  <a:srgbClr val="FF0000"/>
                </a:solidFill>
                <a:latin typeface="Arial" panose="030F0702030302020204" pitchFamily="66" charset="0"/>
              </a:rPr>
              <a:t>DRAM</a:t>
            </a:r>
            <a:r>
              <a:rPr lang="en-US" altLang="zh-CN" sz="2000">
                <a:solidFill>
                  <a:srgbClr val="000000"/>
                </a:solidFill>
                <a:latin typeface="Arial" panose="030F0702030302020204" pitchFamily="66" charset="0"/>
              </a:rPr>
              <a:t>: </a:t>
            </a:r>
            <a:r>
              <a:rPr lang="en-US" altLang="zh-CN" sz="2000" i="1">
                <a:solidFill>
                  <a:srgbClr val="FF0000"/>
                </a:solidFill>
                <a:latin typeface="Arial" panose="030F0702030302020204" pitchFamily="66" charset="0"/>
              </a:rPr>
              <a:t>Dynamic </a:t>
            </a:r>
            <a:r>
              <a:rPr lang="en-US" altLang="zh-CN" sz="2000">
                <a:solidFill>
                  <a:srgbClr val="FF0000"/>
                </a:solidFill>
                <a:latin typeface="Arial" panose="030F0702030302020204" pitchFamily="66" charset="0"/>
              </a:rPr>
              <a:t>Random Access Memory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  <a:latin typeface="Arial" panose="030F0702030302020204" pitchFamily="66" charset="0"/>
              </a:rPr>
              <a:t>High density, low power, cheap, slow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  <a:latin typeface="Arial" panose="030F0702030302020204" pitchFamily="66" charset="0"/>
              </a:rPr>
              <a:t>Dynamic: needs to be “refreshed” regularly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solidFill>
                  <a:schemeClr val="accent2"/>
                </a:solidFill>
                <a:latin typeface="Arial" panose="030F0702030302020204" pitchFamily="66" charset="0"/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latin typeface="Arial" panose="030F0702030302020204" pitchFamily="66" charset="0"/>
              </a:rPr>
              <a:t>SRAM</a:t>
            </a:r>
            <a:r>
              <a:rPr lang="en-US" altLang="zh-CN" sz="2000">
                <a:solidFill>
                  <a:srgbClr val="FF0000"/>
                </a:solidFill>
                <a:latin typeface="Arial" panose="030F0702030302020204" pitchFamily="66" charset="0"/>
              </a:rPr>
              <a:t>: </a:t>
            </a:r>
            <a:r>
              <a:rPr lang="en-US" altLang="zh-CN" sz="2000" i="1">
                <a:solidFill>
                  <a:srgbClr val="FF0000"/>
                </a:solidFill>
                <a:latin typeface="Arial" panose="030F0702030302020204" pitchFamily="66" charset="0"/>
              </a:rPr>
              <a:t>Static </a:t>
            </a:r>
            <a:r>
              <a:rPr lang="en-US" altLang="zh-CN" sz="2000">
                <a:solidFill>
                  <a:srgbClr val="FF0000"/>
                </a:solidFill>
                <a:latin typeface="Arial" panose="030F0702030302020204" pitchFamily="66" charset="0"/>
              </a:rPr>
              <a:t>Random Access Memory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  <a:latin typeface="Arial" panose="030F0702030302020204" pitchFamily="66" charset="0"/>
              </a:rPr>
              <a:t>Low density, high power, expensive, fast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  <a:latin typeface="Arial" panose="030F0702030302020204" pitchFamily="66" charset="0"/>
              </a:rPr>
              <a:t>Static: content will last “forever”(until lose power)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  <a:latin typeface="Arial" panose="030F0702030302020204" pitchFamily="66" charset="0"/>
              </a:rPr>
              <a:t>What gets used where?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solidFill>
                  <a:srgbClr val="000000"/>
                </a:solidFill>
                <a:latin typeface="Arial" panose="030F0702030302020204" pitchFamily="66" charset="0"/>
              </a:rPr>
              <a:t>Main memory is </a:t>
            </a:r>
            <a:r>
              <a:rPr lang="en-US" altLang="zh-CN" sz="2000" b="1">
                <a:solidFill>
                  <a:srgbClr val="000000"/>
                </a:solidFill>
                <a:latin typeface="Arial" panose="030F0702030302020204" pitchFamily="66" charset="0"/>
              </a:rPr>
              <a:t>DRAM</a:t>
            </a:r>
            <a:r>
              <a:rPr lang="en-US" altLang="zh-CN" sz="2000">
                <a:solidFill>
                  <a:srgbClr val="000000"/>
                </a:solidFill>
                <a:latin typeface="Arial" panose="030F0702030302020204" pitchFamily="66" charset="0"/>
              </a:rPr>
              <a:t>: you need it big, so you need it cheap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solidFill>
                  <a:srgbClr val="000000"/>
                </a:solidFill>
                <a:latin typeface="Arial" panose="030F0702030302020204" pitchFamily="66" charset="0"/>
              </a:rPr>
              <a:t>CPU cache memory is </a:t>
            </a:r>
            <a:r>
              <a:rPr lang="en-US" altLang="zh-CN" sz="2000" b="1">
                <a:solidFill>
                  <a:srgbClr val="000000"/>
                </a:solidFill>
                <a:latin typeface="Arial" panose="030F0702030302020204" pitchFamily="66" charset="0"/>
              </a:rPr>
              <a:t>SRAM</a:t>
            </a:r>
            <a:r>
              <a:rPr lang="en-US" altLang="zh-CN" sz="2000">
                <a:solidFill>
                  <a:srgbClr val="000000"/>
                </a:solidFill>
                <a:latin typeface="Arial" panose="030F0702030302020204" pitchFamily="66" charset="0"/>
              </a:rPr>
              <a:t>: you need it fast, so it’s more expensive, so it’s smaller than you would usually want due to resource limitations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  <a:latin typeface="Arial" panose="030F0702030302020204" pitchFamily="66" charset="0"/>
              </a:rPr>
              <a:t>Relative performance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solidFill>
                  <a:srgbClr val="000000"/>
                </a:solidFill>
                <a:latin typeface="Arial" panose="030F0702030302020204" pitchFamily="66" charset="0"/>
              </a:rPr>
              <a:t>Size: DRAM/SRAM: 4-8x bigger for DRAM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solidFill>
                  <a:srgbClr val="000000"/>
                </a:solidFill>
                <a:latin typeface="Arial" panose="030F0702030302020204" pitchFamily="66" charset="0"/>
              </a:rPr>
              <a:t>Cost/Cycle time: SRAM/DRAM: 8-16x faster, more $$$ for SRAM</a:t>
            </a:r>
            <a:endParaRPr lang="en-US" altLang="zh-CN" sz="20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1524000" y="0"/>
            <a:ext cx="8915400" cy="908050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/>
              </a:rPr>
              <a:t>Average Memory Access Time</a:t>
            </a:r>
          </a:p>
        </p:txBody>
      </p:sp>
      <p:sp>
        <p:nvSpPr>
          <p:cNvPr id="109571" name="Rectangle 2"/>
          <p:cNvSpPr>
            <a:spLocks noChangeArrowheads="1"/>
          </p:cNvSpPr>
          <p:nvPr/>
        </p:nvSpPr>
        <p:spPr bwMode="auto">
          <a:xfrm>
            <a:off x="1905000" y="1524000"/>
            <a:ext cx="8382000" cy="402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09572" name="Group 4"/>
          <p:cNvGrpSpPr>
            <a:grpSpLocks/>
          </p:cNvGrpSpPr>
          <p:nvPr/>
        </p:nvGrpSpPr>
        <p:grpSpPr bwMode="auto">
          <a:xfrm>
            <a:off x="1854200" y="1196975"/>
            <a:ext cx="8813800" cy="2808288"/>
            <a:chOff x="-32" y="1010"/>
            <a:chExt cx="5552" cy="1769"/>
          </a:xfrm>
        </p:grpSpPr>
        <p:grpSp>
          <p:nvGrpSpPr>
            <p:cNvPr id="109574" name="Group 5"/>
            <p:cNvGrpSpPr>
              <a:grpSpLocks/>
            </p:cNvGrpSpPr>
            <p:nvPr/>
          </p:nvGrpSpPr>
          <p:grpSpPr bwMode="auto">
            <a:xfrm>
              <a:off x="-32" y="1010"/>
              <a:ext cx="5216" cy="1095"/>
              <a:chOff x="-32" y="1010"/>
              <a:chExt cx="5216" cy="1095"/>
            </a:xfrm>
          </p:grpSpPr>
          <p:sp>
            <p:nvSpPr>
              <p:cNvPr id="109576" name="Rectangle 6"/>
              <p:cNvSpPr>
                <a:spLocks noChangeArrowheads="1"/>
              </p:cNvSpPr>
              <p:nvPr/>
            </p:nvSpPr>
            <p:spPr bwMode="auto">
              <a:xfrm>
                <a:off x="-32" y="1106"/>
                <a:ext cx="260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2000" b="1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Average Memory Access Time</a:t>
                </a:r>
                <a:r>
                  <a:rPr kumimoji="0" lang="zh-CN" altLang="en-US" sz="2000" b="1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＝</a:t>
                </a:r>
              </a:p>
            </p:txBody>
          </p:sp>
          <p:sp>
            <p:nvSpPr>
              <p:cNvPr id="109577" name="Rectangle 7"/>
              <p:cNvSpPr>
                <a:spLocks noChangeArrowheads="1"/>
              </p:cNvSpPr>
              <p:nvPr/>
            </p:nvSpPr>
            <p:spPr bwMode="auto">
              <a:xfrm>
                <a:off x="2774" y="1010"/>
                <a:ext cx="172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2000" b="1">
                    <a:latin typeface="Comic Sans MS" panose="030F0702030302020204" pitchFamily="66" charset="0"/>
                  </a:rPr>
                  <a:t>Whole accesses time</a:t>
                </a:r>
              </a:p>
            </p:txBody>
          </p:sp>
          <p:sp>
            <p:nvSpPr>
              <p:cNvPr id="109578" name="Rectangle 8"/>
              <p:cNvSpPr>
                <a:spLocks noChangeArrowheads="1"/>
              </p:cNvSpPr>
              <p:nvPr/>
            </p:nvSpPr>
            <p:spPr bwMode="auto">
              <a:xfrm>
                <a:off x="2441" y="1202"/>
                <a:ext cx="25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2000" b="1">
                    <a:latin typeface="Comic Sans MS" panose="030F0702030302020204" pitchFamily="66" charset="0"/>
                  </a:rPr>
                  <a:t>All memory accesses in program</a:t>
                </a:r>
              </a:p>
            </p:txBody>
          </p:sp>
          <p:sp>
            <p:nvSpPr>
              <p:cNvPr id="109579" name="Line 9"/>
              <p:cNvSpPr>
                <a:spLocks noChangeShapeType="1"/>
              </p:cNvSpPr>
              <p:nvPr/>
            </p:nvSpPr>
            <p:spPr bwMode="auto">
              <a:xfrm>
                <a:off x="2652" y="1248"/>
                <a:ext cx="20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9580" name="Rectangle 10"/>
              <p:cNvSpPr>
                <a:spLocks noChangeArrowheads="1"/>
              </p:cNvSpPr>
              <p:nvPr/>
            </p:nvSpPr>
            <p:spPr bwMode="auto">
              <a:xfrm>
                <a:off x="1598" y="1378"/>
                <a:ext cx="358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2000" b="1">
                    <a:latin typeface="Comic Sans MS" panose="030F0702030302020204" pitchFamily="66" charset="0"/>
                  </a:rPr>
                  <a:t>Accesses time on hitting+ Accesses time on </a:t>
                </a:r>
              </a:p>
            </p:txBody>
          </p:sp>
          <p:sp>
            <p:nvSpPr>
              <p:cNvPr id="109581" name="Rectangle 11"/>
              <p:cNvSpPr>
                <a:spLocks noChangeArrowheads="1"/>
              </p:cNvSpPr>
              <p:nvPr/>
            </p:nvSpPr>
            <p:spPr bwMode="auto">
              <a:xfrm>
                <a:off x="2125" y="1586"/>
                <a:ext cx="25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2000" b="1">
                    <a:latin typeface="Comic Sans MS" panose="030F0702030302020204" pitchFamily="66" charset="0"/>
                  </a:rPr>
                  <a:t>All memory accesses in program</a:t>
                </a:r>
              </a:p>
            </p:txBody>
          </p:sp>
          <p:sp>
            <p:nvSpPr>
              <p:cNvPr id="109582" name="Line 12"/>
              <p:cNvSpPr>
                <a:spLocks noChangeShapeType="1"/>
              </p:cNvSpPr>
              <p:nvPr/>
            </p:nvSpPr>
            <p:spPr bwMode="auto">
              <a:xfrm>
                <a:off x="1680" y="1616"/>
                <a:ext cx="345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9583" name="Rectangle 13"/>
              <p:cNvSpPr>
                <a:spLocks noChangeArrowheads="1"/>
              </p:cNvSpPr>
              <p:nvPr/>
            </p:nvSpPr>
            <p:spPr bwMode="auto">
              <a:xfrm>
                <a:off x="1404" y="1478"/>
                <a:ext cx="27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zh-CN" altLang="en-US" sz="2000" b="1">
                    <a:latin typeface="Comic Sans MS" panose="030F0702030302020204" pitchFamily="66" charset="0"/>
                  </a:rPr>
                  <a:t>＝</a:t>
                </a:r>
              </a:p>
            </p:txBody>
          </p:sp>
          <p:sp>
            <p:nvSpPr>
              <p:cNvPr id="109584" name="Rectangle 14"/>
              <p:cNvSpPr>
                <a:spLocks noChangeArrowheads="1"/>
              </p:cNvSpPr>
              <p:nvPr/>
            </p:nvSpPr>
            <p:spPr bwMode="auto">
              <a:xfrm>
                <a:off x="1452" y="1874"/>
                <a:ext cx="33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ClrTx/>
                  <a:buSzPct val="100000"/>
                  <a:buFontTx/>
                  <a:buNone/>
                </a:pPr>
                <a:r>
                  <a:rPr kumimoji="0" lang="zh-CN" altLang="en-US" sz="2000" b="1">
                    <a:latin typeface="Comic Sans MS" panose="030F0702030302020204" pitchFamily="66" charset="0"/>
                  </a:rPr>
                  <a:t>＝ </a:t>
                </a:r>
                <a:r>
                  <a:rPr kumimoji="0" lang="en-US" altLang="zh-CN" sz="2000" b="1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Hit time </a:t>
                </a:r>
                <a:r>
                  <a:rPr kumimoji="0" lang="en-US" altLang="zh-CN" sz="2000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+ (</a:t>
                </a:r>
                <a:r>
                  <a:rPr kumimoji="0" lang="en-US" altLang="zh-CN" sz="2000" b="1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Miss Rate ×</a:t>
                </a:r>
                <a:r>
                  <a:rPr kumimoji="0" lang="en-US" altLang="zh-CN" sz="2000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 </a:t>
                </a:r>
                <a:r>
                  <a:rPr kumimoji="0" lang="en-US" altLang="zh-CN" sz="2000" b="1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Miss Penalty</a:t>
                </a:r>
                <a:r>
                  <a:rPr kumimoji="0" lang="en-US" altLang="zh-CN" sz="2000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)</a:t>
                </a:r>
              </a:p>
            </p:txBody>
          </p:sp>
        </p:grpSp>
        <p:graphicFrame>
          <p:nvGraphicFramePr>
            <p:cNvPr id="109575" name="Object 15"/>
            <p:cNvGraphicFramePr>
              <a:graphicFrameLocks noChangeAspect="1"/>
            </p:cNvGraphicFramePr>
            <p:nvPr/>
          </p:nvGraphicFramePr>
          <p:xfrm>
            <a:off x="615" y="2160"/>
            <a:ext cx="4905" cy="6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390900" imgH="520700" progId="Equation.3">
                    <p:embed/>
                  </p:oleObj>
                </mc:Choice>
                <mc:Fallback>
                  <p:oleObj name="Equation" r:id="rId2" imgW="3390900" imgH="5207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5" y="2160"/>
                          <a:ext cx="4905" cy="6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9573" name="Object 16"/>
          <p:cNvGraphicFramePr>
            <a:graphicFrameLocks noChangeAspect="1"/>
          </p:cNvGraphicFramePr>
          <p:nvPr/>
        </p:nvGraphicFramePr>
        <p:xfrm>
          <a:off x="1524000" y="4652963"/>
          <a:ext cx="88392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934200" imgH="622300" progId="Equation.3">
                  <p:embed/>
                </p:oleObj>
              </mc:Choice>
              <mc:Fallback>
                <p:oleObj name="Equation" r:id="rId4" imgW="6934200" imgH="6223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652963"/>
                        <a:ext cx="8839200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Arial"/>
              </a:rPr>
              <a:t>Cache performance metrics</a:t>
            </a:r>
          </a:p>
        </p:txBody>
      </p:sp>
      <p:sp>
        <p:nvSpPr>
          <p:cNvPr id="110595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0000FF"/>
                </a:solidFill>
                <a:latin typeface="Arial" panose="030F0702030302020204" pitchFamily="66" charset="0"/>
              </a:rPr>
              <a:t>Miss rate</a:t>
            </a:r>
          </a:p>
          <a:p>
            <a:pPr lvl="1" eaLnBrk="1" hangingPunct="1"/>
            <a:r>
              <a:rPr lang="en-US" altLang="zh-CN">
                <a:latin typeface="Arial" panose="030F0702030302020204" pitchFamily="66" charset="0"/>
              </a:rPr>
              <a:t>Independent of the speed of hardware.</a:t>
            </a:r>
          </a:p>
          <a:p>
            <a:pPr eaLnBrk="1" hangingPunct="1"/>
            <a:r>
              <a:rPr lang="en-US" altLang="zh-CN">
                <a:solidFill>
                  <a:srgbClr val="0000FF"/>
                </a:solidFill>
                <a:latin typeface="Arial" panose="030F0702030302020204" pitchFamily="66" charset="0"/>
              </a:rPr>
              <a:t>Average memory access time( AMAT)</a:t>
            </a:r>
          </a:p>
          <a:p>
            <a:pPr lvl="1" eaLnBrk="1" hangingPunct="1"/>
            <a:r>
              <a:rPr lang="en-US" altLang="zh-CN">
                <a:latin typeface="Arial" panose="030F0702030302020204" pitchFamily="66" charset="0"/>
              </a:rPr>
              <a:t>Better than miss rate , but </a:t>
            </a:r>
          </a:p>
          <a:p>
            <a:pPr lvl="1" eaLnBrk="1" hangingPunct="1"/>
            <a:r>
              <a:rPr lang="en-US" altLang="zh-CN">
                <a:latin typeface="Arial" panose="030F0702030302020204" pitchFamily="66" charset="0"/>
              </a:rPr>
              <a:t>Indirect measure of performance</a:t>
            </a:r>
          </a:p>
          <a:p>
            <a:pPr eaLnBrk="1" hangingPunct="1"/>
            <a:r>
              <a:rPr lang="en-US" altLang="zh-CN">
                <a:solidFill>
                  <a:srgbClr val="0000FF"/>
                </a:solidFill>
                <a:latin typeface="Arial" panose="030F0702030302020204" pitchFamily="66" charset="0"/>
              </a:rPr>
              <a:t>CPUtime</a:t>
            </a:r>
            <a:r>
              <a:rPr lang="en-US" altLang="zh-CN">
                <a:latin typeface="Arial"/>
              </a:rPr>
              <a:t> </a:t>
            </a:r>
          </a:p>
        </p:txBody>
      </p:sp>
    </p:spTree>
  </p:cSld>
  <p:clrMapOvr>
    <a:masterClrMapping/>
  </p:clrMapOvr>
  <p:transition spd="slow">
    <p:pull dir="r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927648" y="226219"/>
            <a:ext cx="7200800" cy="559127"/>
          </a:xfrm>
          <a:noFill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zh-CN" dirty="0">
                <a:latin typeface="Arial"/>
              </a:rPr>
              <a:t>Ex1: Impact on Performance</a:t>
            </a:r>
          </a:p>
        </p:txBody>
      </p:sp>
      <p:sp>
        <p:nvSpPr>
          <p:cNvPr id="11161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676400" y="785813"/>
            <a:ext cx="8991600" cy="2759730"/>
          </a:xfrm>
        </p:spPr>
        <p:txBody>
          <a:bodyPr lIns="63500" tIns="25400" rIns="63500" bIns="25400">
            <a:spAutoFit/>
          </a:bodyPr>
          <a:lstStyle/>
          <a:p>
            <a:pPr marL="203200" indent="-203200">
              <a:lnSpc>
                <a:spcPct val="110000"/>
              </a:lnSpc>
              <a:spcBef>
                <a:spcPct val="0"/>
              </a:spcBef>
              <a:tabLst>
                <a:tab pos="793750" algn="l"/>
              </a:tabLst>
            </a:pPr>
            <a:r>
              <a:rPr lang="en-US" altLang="zh-CN">
                <a:solidFill>
                  <a:srgbClr val="0000FF"/>
                </a:solidFill>
                <a:latin typeface="Arial" panose="030F0702030302020204" pitchFamily="66" charset="0"/>
              </a:rPr>
              <a:t>Suppose</a:t>
            </a:r>
            <a:r>
              <a:rPr lang="en-US" altLang="zh-CN">
                <a:solidFill>
                  <a:schemeClr val="hlink"/>
                </a:solidFill>
                <a:latin typeface="Arial" panose="030F0702030302020204" pitchFamily="66" charset="0"/>
              </a:rPr>
              <a:t> </a:t>
            </a:r>
            <a:r>
              <a:rPr lang="en-US" altLang="zh-CN">
                <a:latin typeface="Arial" panose="030F0702030302020204" pitchFamily="66" charset="0"/>
              </a:rPr>
              <a:t>a processor executes at </a:t>
            </a:r>
          </a:p>
          <a:p>
            <a:pPr marL="685800" lvl="1" indent="-190500">
              <a:lnSpc>
                <a:spcPct val="110000"/>
              </a:lnSpc>
              <a:spcBef>
                <a:spcPct val="0"/>
              </a:spcBef>
              <a:tabLst>
                <a:tab pos="793750" algn="l"/>
              </a:tabLst>
            </a:pPr>
            <a:r>
              <a:rPr lang="en-US" altLang="zh-CN" sz="2000">
                <a:latin typeface="Arial" panose="030F0702030302020204" pitchFamily="66" charset="0"/>
              </a:rPr>
              <a:t>Clock Rate = 200 MHz (5 ns per cycle), Ideal (no misses) CPI = 1.1 </a:t>
            </a:r>
          </a:p>
          <a:p>
            <a:pPr marL="685800" lvl="1" indent="-190500">
              <a:lnSpc>
                <a:spcPct val="110000"/>
              </a:lnSpc>
              <a:spcBef>
                <a:spcPct val="0"/>
              </a:spcBef>
              <a:tabLst>
                <a:tab pos="793750" algn="l"/>
              </a:tabLst>
            </a:pPr>
            <a:r>
              <a:rPr lang="en-US" altLang="zh-CN" sz="2000">
                <a:latin typeface="Arial" panose="030F0702030302020204" pitchFamily="66" charset="0"/>
              </a:rPr>
              <a:t>50% arith/logic, 30% ld/st, 20% control</a:t>
            </a:r>
          </a:p>
          <a:p>
            <a:pPr marL="203200" indent="-203200">
              <a:lnSpc>
                <a:spcPct val="110000"/>
              </a:lnSpc>
              <a:spcBef>
                <a:spcPct val="0"/>
              </a:spcBef>
              <a:tabLst>
                <a:tab pos="793750" algn="l"/>
              </a:tabLst>
            </a:pPr>
            <a:r>
              <a:rPr lang="en-US" altLang="zh-CN">
                <a:latin typeface="Arial" panose="030F0702030302020204" pitchFamily="66" charset="0"/>
              </a:rPr>
              <a:t>Suppose that 10% of memory operations get 50 cycle miss penalty</a:t>
            </a:r>
          </a:p>
          <a:p>
            <a:pPr marL="203200" indent="-203200">
              <a:lnSpc>
                <a:spcPct val="110000"/>
              </a:lnSpc>
              <a:spcBef>
                <a:spcPct val="0"/>
              </a:spcBef>
              <a:tabLst>
                <a:tab pos="793750" algn="l"/>
              </a:tabLst>
            </a:pPr>
            <a:r>
              <a:rPr lang="en-US" altLang="zh-CN">
                <a:latin typeface="Arial" panose="030F0702030302020204" pitchFamily="66" charset="0"/>
              </a:rPr>
              <a:t>Suppose that 1% of instructions get same miss penalty</a:t>
            </a:r>
          </a:p>
          <a:p>
            <a:pPr marL="203200" indent="-203200">
              <a:lnSpc>
                <a:spcPct val="110000"/>
              </a:lnSpc>
              <a:spcBef>
                <a:spcPct val="0"/>
              </a:spcBef>
              <a:tabLst>
                <a:tab pos="793750" algn="l"/>
              </a:tabLst>
            </a:pPr>
            <a:r>
              <a:rPr lang="en-US" altLang="zh-CN">
                <a:solidFill>
                  <a:srgbClr val="0000FF"/>
                </a:solidFill>
                <a:latin typeface="Arial" panose="030F0702030302020204" pitchFamily="66" charset="0"/>
              </a:rPr>
              <a:t>Calculate the AMAT and real CPI.</a:t>
            </a:r>
          </a:p>
        </p:txBody>
      </p:sp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1289248" y="3545543"/>
            <a:ext cx="8839200" cy="3293209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Pct val="100000"/>
              <a:buFontTx/>
              <a:buChar char="•"/>
            </a:pPr>
            <a:r>
              <a:rPr kumimoji="0" lang="en-US" altLang="zh-CN" sz="2400" b="1" dirty="0" err="1">
                <a:solidFill>
                  <a:srgbClr val="FF0000"/>
                </a:solidFill>
                <a:latin typeface="Arial" panose="030F0702030302020204" pitchFamily="66" charset="0"/>
              </a:rPr>
              <a:t>Answer:</a:t>
            </a:r>
            <a:r>
              <a:rPr kumimoji="0" lang="en-US" altLang="zh-CN" sz="2400" b="1" dirty="0" err="1">
                <a:latin typeface="Arial" panose="030F0702030302020204" pitchFamily="66" charset="0"/>
              </a:rPr>
              <a:t>CPI</a:t>
            </a:r>
            <a:r>
              <a:rPr kumimoji="0" lang="en-US" altLang="zh-CN" sz="2400" b="1" dirty="0">
                <a:latin typeface="Arial" panose="030F0702030302020204" pitchFamily="66" charset="0"/>
              </a:rPr>
              <a:t> = ideal CPI + average stalls per instruction		 = </a:t>
            </a:r>
            <a:r>
              <a:rPr kumimoji="0" lang="en-US" altLang="zh-CN" sz="2000" b="1" dirty="0">
                <a:solidFill>
                  <a:srgbClr val="0000FF"/>
                </a:solidFill>
                <a:latin typeface="Arial" panose="030F0702030302020204" pitchFamily="66" charset="0"/>
              </a:rPr>
              <a:t>1.1(cycles/ins)  +	[ 0.30 (</a:t>
            </a:r>
            <a:r>
              <a:rPr kumimoji="0" lang="en-US" altLang="zh-CN" sz="2000" b="1" dirty="0" err="1">
                <a:solidFill>
                  <a:srgbClr val="0000FF"/>
                </a:solidFill>
                <a:latin typeface="Arial" panose="030F0702030302020204" pitchFamily="66" charset="0"/>
              </a:rPr>
              <a:t>DataMops</a:t>
            </a:r>
            <a:r>
              <a:rPr kumimoji="0" lang="en-US" altLang="zh-CN" sz="2000" b="1" dirty="0">
                <a:solidFill>
                  <a:srgbClr val="0000FF"/>
                </a:solidFill>
                <a:latin typeface="Arial" panose="030F0702030302020204" pitchFamily="66" charset="0"/>
              </a:rPr>
              <a:t>/ins) </a:t>
            </a:r>
            <a:br>
              <a:rPr kumimoji="0"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</a:br>
            <a:r>
              <a:rPr kumimoji="0" lang="en-US" altLang="zh-CN" sz="2000" b="1" dirty="0">
                <a:solidFill>
                  <a:srgbClr val="0000FF"/>
                </a:solidFill>
                <a:latin typeface="Arial" panose="030F0702030302020204" pitchFamily="66" charset="0"/>
              </a:rPr>
              <a:t>		x 0.10 (miss/</a:t>
            </a:r>
            <a:r>
              <a:rPr kumimoji="0" lang="en-US" altLang="zh-CN" sz="2000" b="1" dirty="0" err="1">
                <a:solidFill>
                  <a:srgbClr val="0000FF"/>
                </a:solidFill>
                <a:latin typeface="Arial" panose="030F0702030302020204" pitchFamily="66" charset="0"/>
              </a:rPr>
              <a:t>DataMop</a:t>
            </a:r>
            <a:r>
              <a:rPr kumimoji="0" lang="en-US" altLang="zh-CN" sz="2000" b="1" dirty="0">
                <a:solidFill>
                  <a:srgbClr val="0000FF"/>
                </a:solidFill>
                <a:latin typeface="Arial" panose="030F0702030302020204" pitchFamily="66" charset="0"/>
              </a:rPr>
              <a:t>) x 50 (cycle/miss)] 	+</a:t>
            </a:r>
          </a:p>
          <a:p>
            <a:pPr>
              <a:spcBef>
                <a:spcPct val="0"/>
              </a:spcBef>
              <a:buClrTx/>
              <a:buSzPct val="100000"/>
              <a:buFontTx/>
              <a:buNone/>
            </a:pPr>
            <a:r>
              <a:rPr kumimoji="0" lang="en-US" altLang="zh-CN" sz="2000" b="1" dirty="0">
                <a:solidFill>
                  <a:srgbClr val="0000FF"/>
                </a:solidFill>
                <a:latin typeface="Arial" panose="030F0702030302020204" pitchFamily="66" charset="0"/>
              </a:rPr>
              <a:t>             1 (</a:t>
            </a:r>
            <a:r>
              <a:rPr kumimoji="0" lang="en-US" altLang="zh-CN" sz="2000" b="1" dirty="0" err="1">
                <a:solidFill>
                  <a:srgbClr val="0000FF"/>
                </a:solidFill>
                <a:latin typeface="Arial" panose="030F0702030302020204" pitchFamily="66" charset="0"/>
              </a:rPr>
              <a:t>InstMop</a:t>
            </a:r>
            <a:r>
              <a:rPr kumimoji="0" lang="en-US" altLang="zh-CN" sz="2000" b="1" dirty="0">
                <a:solidFill>
                  <a:srgbClr val="0000FF"/>
                </a:solidFill>
                <a:latin typeface="Arial" panose="030F0702030302020204" pitchFamily="66" charset="0"/>
              </a:rPr>
              <a:t>/ins) x 0.01 (miss/</a:t>
            </a:r>
            <a:r>
              <a:rPr kumimoji="0" lang="en-US" altLang="zh-CN" sz="2000" b="1" dirty="0" err="1">
                <a:solidFill>
                  <a:srgbClr val="0000FF"/>
                </a:solidFill>
                <a:latin typeface="Arial" panose="030F0702030302020204" pitchFamily="66" charset="0"/>
              </a:rPr>
              <a:t>InstMop</a:t>
            </a:r>
            <a:r>
              <a:rPr kumimoji="0" lang="en-US" altLang="zh-CN" sz="2000" b="1" dirty="0">
                <a:solidFill>
                  <a:srgbClr val="0000FF"/>
                </a:solidFill>
                <a:latin typeface="Arial" panose="030F0702030302020204" pitchFamily="66" charset="0"/>
              </a:rPr>
              <a:t>) x 50 (cycle/miss)]</a:t>
            </a:r>
            <a:r>
              <a:rPr kumimoji="0" lang="en-US" altLang="zh-CN" sz="2000" b="1" dirty="0">
                <a:solidFill>
                  <a:schemeClr val="accent1"/>
                </a:solidFill>
                <a:latin typeface="Arial" panose="030F0702030302020204" pitchFamily="66" charset="0"/>
              </a:rPr>
              <a:t> </a:t>
            </a:r>
            <a:br>
              <a:rPr kumimoji="0" lang="en-US" altLang="zh-CN" sz="2000" b="1" dirty="0">
                <a:solidFill>
                  <a:schemeClr val="accent1"/>
                </a:solidFill>
                <a:latin typeface="Comic Sans MS" panose="030F0702030302020204" pitchFamily="66" charset="0"/>
              </a:rPr>
            </a:br>
            <a:r>
              <a:rPr kumimoji="0" lang="en-US" altLang="zh-CN" sz="2400" b="1" dirty="0">
                <a:latin typeface="Arial" panose="030F0702030302020204" pitchFamily="66" charset="0"/>
              </a:rPr>
              <a:t>	        </a:t>
            </a:r>
            <a:r>
              <a:rPr kumimoji="0" lang="en-US" altLang="zh-CN" sz="2400" b="1" dirty="0">
                <a:solidFill>
                  <a:srgbClr val="0000FF"/>
                </a:solidFill>
                <a:latin typeface="Arial" panose="030F0702030302020204" pitchFamily="66" charset="0"/>
              </a:rPr>
              <a:t>= (1.1 +  1.5 + .5) cycle/ins = 3.1</a:t>
            </a:r>
            <a:r>
              <a:rPr kumimoji="0" lang="en-US" altLang="zh-CN" sz="2400" b="1" dirty="0">
                <a:latin typeface="Arial" panose="030F0702030302020204" pitchFamily="66" charset="0"/>
              </a:rPr>
              <a:t> </a:t>
            </a:r>
          </a:p>
          <a:p>
            <a:pPr>
              <a:spcBef>
                <a:spcPct val="0"/>
              </a:spcBef>
              <a:buClrTx/>
              <a:buSzPct val="100000"/>
              <a:buFontTx/>
              <a:buChar char="•"/>
            </a:pPr>
            <a:r>
              <a:rPr kumimoji="0" lang="en-US" altLang="zh-CN" sz="2400" b="1" dirty="0">
                <a:latin typeface="Arial" panose="030F0702030302020204" pitchFamily="66" charset="0"/>
              </a:rPr>
              <a:t>64% of the time the </a:t>
            </a:r>
            <a:r>
              <a:rPr kumimoji="0" lang="en-US" altLang="zh-CN" sz="2400" b="1" dirty="0" err="1">
                <a:latin typeface="Arial" panose="030F0702030302020204" pitchFamily="66" charset="0"/>
              </a:rPr>
              <a:t>proc</a:t>
            </a:r>
            <a:r>
              <a:rPr kumimoji="0" lang="en-US" altLang="zh-CN" sz="2400" b="1" dirty="0">
                <a:latin typeface="Arial" panose="030F0702030302020204" pitchFamily="66" charset="0"/>
              </a:rPr>
              <a:t> is stalled waiting for memory!</a:t>
            </a:r>
          </a:p>
          <a:p>
            <a:pPr>
              <a:spcBef>
                <a:spcPct val="0"/>
              </a:spcBef>
              <a:buClrTx/>
              <a:buSzPct val="100000"/>
              <a:buFontTx/>
              <a:buChar char="•"/>
            </a:pPr>
            <a:endParaRPr kumimoji="0" lang="en-US" altLang="zh-CN" sz="2400" b="1" dirty="0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ClrTx/>
              <a:buSzPct val="100000"/>
              <a:buFontTx/>
              <a:buChar char="•"/>
            </a:pPr>
            <a:r>
              <a:rPr kumimoji="0" lang="en-US" altLang="zh-CN" sz="2400" b="1" dirty="0">
                <a:latin typeface="Arial" panose="030F0702030302020204" pitchFamily="66" charset="0"/>
              </a:rPr>
              <a:t>AMAT=(1/1.3)x[</a:t>
            </a:r>
            <a:r>
              <a:rPr kumimoji="0" lang="en-US" altLang="zh-CN" sz="2400" b="1" dirty="0">
                <a:solidFill>
                  <a:srgbClr val="0000FF"/>
                </a:solidFill>
                <a:latin typeface="Arial" panose="030F0702030302020204" pitchFamily="66" charset="0"/>
              </a:rPr>
              <a:t>1.1+0.01x50</a:t>
            </a:r>
            <a:r>
              <a:rPr kumimoji="0" lang="en-US" altLang="zh-CN" sz="2400" b="1" dirty="0">
                <a:latin typeface="Arial" panose="030F0702030302020204" pitchFamily="66" charset="0"/>
              </a:rPr>
              <a:t>]+(0.3/1.3)x[</a:t>
            </a:r>
            <a:r>
              <a:rPr kumimoji="0" lang="en-US" altLang="zh-CN" sz="2400" b="1" dirty="0">
                <a:solidFill>
                  <a:srgbClr val="0000FF"/>
                </a:solidFill>
                <a:latin typeface="Arial" panose="030F0702030302020204" pitchFamily="66" charset="0"/>
              </a:rPr>
              <a:t>1.1+0.1x50</a:t>
            </a:r>
            <a:r>
              <a:rPr kumimoji="0" lang="en-US" altLang="zh-CN" sz="2400" b="1" dirty="0">
                <a:latin typeface="Arial" panose="030F0702030302020204" pitchFamily="66" charset="0"/>
              </a:rPr>
              <a:t>]</a:t>
            </a:r>
          </a:p>
          <a:p>
            <a:pPr>
              <a:spcBef>
                <a:spcPct val="0"/>
              </a:spcBef>
              <a:buClrTx/>
              <a:buSzPct val="100000"/>
              <a:buFontTx/>
              <a:buChar char="•"/>
            </a:pPr>
            <a:r>
              <a:rPr kumimoji="0" lang="en-US" altLang="zh-CN" sz="2400" b="1" dirty="0">
                <a:latin typeface="Arial" panose="030F0702030302020204" pitchFamily="66" charset="0"/>
              </a:rPr>
              <a:t>        =</a:t>
            </a:r>
            <a:r>
              <a:rPr kumimoji="0" lang="en-US" altLang="zh-CN" sz="2400" b="1" dirty="0">
                <a:solidFill>
                  <a:srgbClr val="FF0000"/>
                </a:solidFill>
                <a:latin typeface="Arial" panose="030F0702030302020204" pitchFamily="66" charset="0"/>
              </a:rPr>
              <a:t>2.54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6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2927648" y="188641"/>
            <a:ext cx="7344816" cy="559127"/>
          </a:xfrm>
          <a:noFill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altLang="zh-CN" dirty="0">
                <a:latin typeface="Arial"/>
              </a:rPr>
              <a:t>Ex2: Impact on Performance</a:t>
            </a:r>
          </a:p>
        </p:txBody>
      </p:sp>
      <p:sp>
        <p:nvSpPr>
          <p:cNvPr id="112643" name="Rectangle 4"/>
          <p:cNvSpPr>
            <a:spLocks noGrp="1" noRot="1" noChangeArrowheads="1"/>
          </p:cNvSpPr>
          <p:nvPr>
            <p:ph idx="1"/>
          </p:nvPr>
        </p:nvSpPr>
        <p:spPr>
          <a:xfrm>
            <a:off x="1559496" y="1124744"/>
            <a:ext cx="9820200" cy="4726422"/>
          </a:xfrm>
        </p:spPr>
        <p:txBody>
          <a:bodyPr wrap="square" lIns="63500" tIns="25400" rIns="63500" bIns="25400">
            <a:spAutoFit/>
          </a:bodyPr>
          <a:lstStyle/>
          <a:p>
            <a:pPr marL="203200" indent="-203200">
              <a:lnSpc>
                <a:spcPct val="85000"/>
              </a:lnSpc>
              <a:buNone/>
              <a:tabLst>
                <a:tab pos="793750" algn="l"/>
              </a:tabLst>
            </a:pPr>
            <a:r>
              <a:rPr lang="en-US" altLang="zh-CN" dirty="0">
                <a:solidFill>
                  <a:srgbClr val="0000FF"/>
                </a:solidFill>
                <a:latin typeface="Arial" panose="030F0702030302020204" pitchFamily="66" charset="0"/>
              </a:rPr>
              <a:t>Assume :</a:t>
            </a:r>
            <a:r>
              <a:rPr lang="en-US" altLang="zh-CN" dirty="0">
                <a:latin typeface="Arial" panose="030F0702030302020204" pitchFamily="66" charset="0"/>
              </a:rPr>
              <a:t> Ideal CPI=1 (no misses) </a:t>
            </a:r>
          </a:p>
          <a:p>
            <a:pPr marL="203200" indent="-203200">
              <a:lnSpc>
                <a:spcPct val="85000"/>
              </a:lnSpc>
              <a:tabLst>
                <a:tab pos="793750" algn="l"/>
              </a:tabLst>
            </a:pPr>
            <a:r>
              <a:rPr lang="en-US" altLang="zh-CN" dirty="0">
                <a:latin typeface="Arial" panose="030F0702030302020204" pitchFamily="66" charset="0"/>
              </a:rPr>
              <a:t>L/S’s structure . 50% of instructions are data accesses</a:t>
            </a:r>
          </a:p>
          <a:p>
            <a:pPr marL="203200" indent="-203200">
              <a:lnSpc>
                <a:spcPct val="85000"/>
              </a:lnSpc>
              <a:tabLst>
                <a:tab pos="793750" algn="l"/>
              </a:tabLst>
            </a:pPr>
            <a:r>
              <a:rPr lang="en-US" altLang="zh-CN" dirty="0">
                <a:latin typeface="Arial" panose="030F0702030302020204" pitchFamily="66" charset="0"/>
              </a:rPr>
              <a:t>Miss penalty is 25 clock cycles</a:t>
            </a:r>
          </a:p>
          <a:p>
            <a:pPr marL="203200" indent="-203200">
              <a:lnSpc>
                <a:spcPct val="85000"/>
              </a:lnSpc>
              <a:tabLst>
                <a:tab pos="793750" algn="l"/>
              </a:tabLst>
            </a:pPr>
            <a:r>
              <a:rPr lang="en-US" altLang="zh-CN" dirty="0">
                <a:latin typeface="Arial" panose="030F0702030302020204" pitchFamily="66" charset="0"/>
              </a:rPr>
              <a:t>Miss rate is 2%</a:t>
            </a:r>
          </a:p>
          <a:p>
            <a:pPr marL="203200" indent="-203200">
              <a:lnSpc>
                <a:spcPct val="85000"/>
              </a:lnSpc>
              <a:tabLst>
                <a:tab pos="793750" algn="l"/>
              </a:tabLst>
            </a:pPr>
            <a:r>
              <a:rPr lang="en-US" altLang="zh-CN" dirty="0">
                <a:solidFill>
                  <a:srgbClr val="0000FF"/>
                </a:solidFill>
                <a:latin typeface="Arial" panose="030F0702030302020204" pitchFamily="66" charset="0"/>
              </a:rPr>
              <a:t>How faster would the computer be if all instructions were cache hits?</a:t>
            </a:r>
          </a:p>
          <a:p>
            <a:pPr marL="203200" indent="-203200">
              <a:lnSpc>
                <a:spcPct val="85000"/>
              </a:lnSpc>
              <a:tabLst>
                <a:tab pos="793750" algn="l"/>
              </a:tabLst>
            </a:pPr>
            <a:endParaRPr lang="en-US" altLang="zh-CN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marL="203200" indent="-203200">
              <a:lnSpc>
                <a:spcPct val="85000"/>
              </a:lnSpc>
              <a:spcBef>
                <a:spcPct val="30000"/>
              </a:spcBef>
              <a:tabLst>
                <a:tab pos="793750" algn="l"/>
              </a:tabLst>
            </a:pPr>
            <a:r>
              <a:rPr lang="en-US" altLang="zh-CN" b="1" dirty="0">
                <a:solidFill>
                  <a:srgbClr val="FF0000"/>
                </a:solidFill>
                <a:latin typeface="Arial" panose="030F0702030302020204" pitchFamily="66" charset="0"/>
              </a:rPr>
              <a:t>Answer:</a:t>
            </a:r>
            <a:r>
              <a:rPr lang="en-US" altLang="zh-CN" b="1" dirty="0">
                <a:latin typeface="Arial" panose="030F0702030302020204" pitchFamily="66" charset="0"/>
              </a:rPr>
              <a:t> first compute the performance for always hits:</a:t>
            </a:r>
          </a:p>
          <a:p>
            <a:pPr marL="203200" indent="-203200">
              <a:spcBef>
                <a:spcPct val="30000"/>
              </a:spcBef>
              <a:buNone/>
              <a:tabLst>
                <a:tab pos="793750" algn="l"/>
              </a:tabLst>
            </a:pPr>
            <a:r>
              <a:rPr lang="en-US" altLang="zh-CN" b="1" dirty="0" err="1">
                <a:latin typeface="Arial" panose="030F0702030302020204" pitchFamily="66" charset="0"/>
              </a:rPr>
              <a:t>CPU</a:t>
            </a:r>
            <a:r>
              <a:rPr lang="en-US" altLang="zh-CN" b="1" baseline="-25000" dirty="0" err="1">
                <a:latin typeface="Arial" panose="030F0702030302020204" pitchFamily="66" charset="0"/>
              </a:rPr>
              <a:t>time</a:t>
            </a:r>
            <a:r>
              <a:rPr lang="en-US" altLang="zh-CN" b="1" dirty="0">
                <a:latin typeface="Arial" panose="030F0702030302020204" pitchFamily="66" charset="0"/>
              </a:rPr>
              <a:t> =(CPU clock </a:t>
            </a:r>
            <a:r>
              <a:rPr lang="en-US" altLang="zh-CN" b="1" dirty="0" err="1">
                <a:latin typeface="Arial" panose="030F0702030302020204" pitchFamily="66" charset="0"/>
              </a:rPr>
              <a:t>cycles+memory</a:t>
            </a:r>
            <a:r>
              <a:rPr lang="en-US" altLang="zh-CN" b="1" dirty="0">
                <a:latin typeface="Arial" panose="030F0702030302020204" pitchFamily="66" charset="0"/>
              </a:rPr>
              <a:t> stall cycles)×clock cycle</a:t>
            </a:r>
          </a:p>
          <a:p>
            <a:pPr marL="203200" indent="-203200">
              <a:lnSpc>
                <a:spcPct val="85000"/>
              </a:lnSpc>
              <a:spcBef>
                <a:spcPct val="30000"/>
              </a:spcBef>
              <a:buNone/>
              <a:tabLst>
                <a:tab pos="793750" algn="l"/>
              </a:tabLst>
            </a:pPr>
            <a:r>
              <a:rPr lang="en-US" altLang="zh-CN" b="1" dirty="0">
                <a:latin typeface="Arial" panose="030F0702030302020204" pitchFamily="66" charset="0"/>
              </a:rPr>
              <a:t>			  =(IC ×CPI+0) ×Clock cycle</a:t>
            </a:r>
          </a:p>
          <a:p>
            <a:pPr marL="203200" indent="-203200">
              <a:lnSpc>
                <a:spcPct val="85000"/>
              </a:lnSpc>
              <a:spcBef>
                <a:spcPct val="30000"/>
              </a:spcBef>
              <a:buNone/>
              <a:tabLst>
                <a:tab pos="793750" algn="l"/>
              </a:tabLst>
            </a:pPr>
            <a:r>
              <a:rPr lang="en-US" altLang="zh-CN" b="1" dirty="0">
                <a:latin typeface="Arial" panose="030F0702030302020204" pitchFamily="66" charset="0"/>
              </a:rPr>
              <a:t>			  =IC ×1.0 ×clock cycle</a:t>
            </a:r>
          </a:p>
          <a:p>
            <a:pPr marL="203200" indent="-203200">
              <a:lnSpc>
                <a:spcPct val="85000"/>
              </a:lnSpc>
              <a:spcBef>
                <a:spcPct val="30000"/>
              </a:spcBef>
              <a:buNone/>
              <a:tabLst>
                <a:tab pos="793750" algn="l"/>
              </a:tabLst>
            </a:pPr>
            <a:r>
              <a:rPr lang="en-US" altLang="zh-CN" sz="2000" b="1" dirty="0">
                <a:latin typeface="Arial" panose="030F0702030302020204" pitchFamily="66" charset="0"/>
              </a:rPr>
              <a:t>	</a:t>
            </a:r>
            <a:endParaRPr lang="en-US" altLang="zh-CN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112644" name="Rectangle 5"/>
          <p:cNvSpPr>
            <a:spLocks noChangeArrowheads="1"/>
          </p:cNvSpPr>
          <p:nvPr/>
        </p:nvSpPr>
        <p:spPr bwMode="auto">
          <a:xfrm>
            <a:off x="1676400" y="3581400"/>
            <a:ext cx="8839200" cy="312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marL="203200" indent="-2032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tabLst>
                <a:tab pos="793750" algn="l"/>
              </a:tabLst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793750" algn="l"/>
              </a:tabLst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793750" algn="l"/>
              </a:tabLs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79375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79375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9375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9375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9375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93750" algn="l"/>
              </a:tabLs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  <a:spcBef>
                <a:spcPct val="30000"/>
              </a:spcBef>
              <a:buClrTx/>
              <a:buSzPct val="100000"/>
              <a:buFontTx/>
              <a:buNone/>
            </a:pPr>
            <a:r>
              <a:rPr kumimoji="0" lang="en-US" altLang="zh-CN" sz="2000" b="1">
                <a:latin typeface="Arial" panose="030F0702030302020204" pitchFamily="66" charset="0"/>
              </a:rPr>
              <a:t>	</a:t>
            </a:r>
          </a:p>
        </p:txBody>
      </p:sp>
    </p:spTree>
  </p:cSld>
  <p:clrMapOvr>
    <a:masterClrMapping/>
  </p:clrMapOvr>
  <p:transition spd="slow">
    <p:pull dir="r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Arial"/>
              </a:rPr>
              <a:t>Answer for example 2 (cont.)</a:t>
            </a:r>
          </a:p>
        </p:txBody>
      </p:sp>
      <p:sp>
        <p:nvSpPr>
          <p:cNvPr id="11366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199456" y="1125541"/>
            <a:ext cx="10658112" cy="4795837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</a:pPr>
            <a:r>
              <a:rPr lang="en-US" altLang="zh-CN" sz="2000" b="1" dirty="0">
                <a:latin typeface="Arial" panose="030F0702030302020204" pitchFamily="66" charset="0"/>
              </a:rPr>
              <a:t>Now for the computer with the real </a:t>
            </a:r>
            <a:r>
              <a:rPr lang="en-US" altLang="zh-CN" sz="2000" b="1" dirty="0" err="1">
                <a:latin typeface="Arial" panose="030F0702030302020204" pitchFamily="66" charset="0"/>
              </a:rPr>
              <a:t>cache,first</a:t>
            </a:r>
            <a:r>
              <a:rPr lang="en-US" altLang="zh-CN" sz="2000" b="1" dirty="0">
                <a:latin typeface="Arial" panose="030F0702030302020204" pitchFamily="66" charset="0"/>
              </a:rPr>
              <a:t> compute memory stall cycles: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</a:pPr>
            <a:endParaRPr lang="en-US" altLang="zh-CN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eaLnBrk="1" hangingPunct="1"/>
            <a:endParaRPr lang="en-US" altLang="zh-CN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92313" y="4324351"/>
            <a:ext cx="8424862" cy="1768475"/>
            <a:chOff x="240" y="2784"/>
            <a:chExt cx="5376" cy="1266"/>
          </a:xfrm>
        </p:grpSpPr>
        <p:sp>
          <p:nvSpPr>
            <p:cNvPr id="113671" name="Text Box 5"/>
            <p:cNvSpPr txBox="1">
              <a:spLocks noChangeArrowheads="1"/>
            </p:cNvSpPr>
            <p:nvPr/>
          </p:nvSpPr>
          <p:spPr bwMode="auto">
            <a:xfrm>
              <a:off x="240" y="2784"/>
              <a:ext cx="5376" cy="1266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latin typeface="Arial" panose="030F0702030302020204" pitchFamily="66" charset="0"/>
                </a:rPr>
                <a:t>The performance ratio is the inverse of the execution times</a:t>
              </a: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latin typeface="Arial" panose="030F0702030302020204" pitchFamily="66" charset="0"/>
                </a:rPr>
                <a:t> CPU execution time </a:t>
              </a:r>
              <a:r>
                <a:rPr kumimoji="0" lang="en-US" altLang="zh-CN" sz="2000" b="1" baseline="-25000">
                  <a:latin typeface="Arial" panose="030F0702030302020204" pitchFamily="66" charset="0"/>
                </a:rPr>
                <a:t>cache	      </a:t>
              </a:r>
              <a:r>
                <a:rPr kumimoji="0" lang="en-US" altLang="zh-CN" sz="2000" b="1">
                  <a:latin typeface="Arial" panose="030F0702030302020204" pitchFamily="66" charset="0"/>
                </a:rPr>
                <a:t>1.75 </a:t>
              </a:r>
              <a:r>
                <a:rPr kumimoji="0" lang="en-US" altLang="zh-CN" sz="1800" b="1">
                  <a:latin typeface="Arial" panose="030F0702030302020204" pitchFamily="66" charset="0"/>
                </a:rPr>
                <a:t>×IC ×Clock cycle</a:t>
              </a: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latin typeface="Arial" panose="030F0702030302020204" pitchFamily="66" charset="0"/>
                </a:rPr>
                <a:t>    CPU execution time	    </a:t>
              </a:r>
              <a:r>
                <a:rPr kumimoji="0" lang="en-US" altLang="zh-CN" sz="1800" b="1">
                  <a:latin typeface="Arial" panose="030F0702030302020204" pitchFamily="66" charset="0"/>
                </a:rPr>
                <a:t>1.0 ×</a:t>
              </a:r>
              <a:r>
                <a:rPr kumimoji="0" lang="en-US" altLang="zh-CN" sz="2000" b="1">
                  <a:latin typeface="Arial" panose="030F0702030302020204" pitchFamily="66" charset="0"/>
                </a:rPr>
                <a:t> </a:t>
              </a:r>
              <a:r>
                <a:rPr kumimoji="0" lang="en-US" altLang="zh-CN" sz="1800" b="1">
                  <a:latin typeface="Arial" panose="030F0702030302020204" pitchFamily="66" charset="0"/>
                </a:rPr>
                <a:t>IC ×clock cycle</a:t>
              </a:r>
              <a:r>
                <a:rPr kumimoji="0" lang="en-US" altLang="zh-CN" sz="2000" b="1">
                  <a:latin typeface="Arial" panose="030F0702030302020204" pitchFamily="66" charset="0"/>
                </a:rPr>
                <a:t> </a:t>
              </a: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solidFill>
                    <a:srgbClr val="0000FF"/>
                  </a:solidFill>
                  <a:latin typeface="Arial" panose="030F0702030302020204" pitchFamily="66" charset="0"/>
                </a:rPr>
                <a:t>The computer with no cache misses is 1.75 time faster.</a:t>
              </a:r>
            </a:p>
          </p:txBody>
        </p:sp>
        <p:sp>
          <p:nvSpPr>
            <p:cNvPr id="113672" name="Line 6"/>
            <p:cNvSpPr>
              <a:spLocks noChangeShapeType="1"/>
            </p:cNvSpPr>
            <p:nvPr/>
          </p:nvSpPr>
          <p:spPr bwMode="auto">
            <a:xfrm>
              <a:off x="336" y="3417"/>
              <a:ext cx="21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673" name="Line 7"/>
            <p:cNvSpPr>
              <a:spLocks noChangeShapeType="1"/>
            </p:cNvSpPr>
            <p:nvPr/>
          </p:nvSpPr>
          <p:spPr bwMode="auto">
            <a:xfrm>
              <a:off x="2832" y="3408"/>
              <a:ext cx="21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674" name="Rectangle 8"/>
            <p:cNvSpPr>
              <a:spLocks noChangeArrowheads="1"/>
            </p:cNvSpPr>
            <p:nvPr/>
          </p:nvSpPr>
          <p:spPr bwMode="auto">
            <a:xfrm>
              <a:off x="2542" y="3279"/>
              <a:ext cx="280" cy="285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000" b="1">
                  <a:latin typeface="Arial" panose="030F0702030302020204" pitchFamily="66" charset="0"/>
                </a:rPr>
                <a:t>＝</a:t>
              </a:r>
            </a:p>
          </p:txBody>
        </p:sp>
      </p:grpSp>
      <p:sp>
        <p:nvSpPr>
          <p:cNvPr id="216073" name="Text Box 9"/>
          <p:cNvSpPr txBox="1">
            <a:spLocks noChangeArrowheads="1"/>
          </p:cNvSpPr>
          <p:nvPr/>
        </p:nvSpPr>
        <p:spPr bwMode="auto">
          <a:xfrm>
            <a:off x="1992313" y="2924176"/>
            <a:ext cx="8458200" cy="1266825"/>
          </a:xfrm>
          <a:prstGeom prst="rect">
            <a:avLst/>
          </a:prstGeom>
          <a:solidFill>
            <a:srgbClr val="A6F6E5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 b="1">
                <a:latin typeface="Arial"/>
              </a:rPr>
              <a:t>The total performance is thus: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 b="1">
                <a:latin typeface="Arial"/>
              </a:rPr>
              <a:t> </a:t>
            </a:r>
            <a:r>
              <a:rPr kumimoji="0" lang="en-US" altLang="zh-CN" sz="1800" b="1">
                <a:latin typeface="Arial" panose="030F0702030302020204" pitchFamily="66" charset="0"/>
              </a:rPr>
              <a:t>CPU execution time cache =(IC ×1.0+IC ×0.75) ×Clock cycle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 b="1">
                <a:latin typeface="Arial" panose="030F0702030302020204" pitchFamily="66" charset="0"/>
              </a:rPr>
              <a:t>		 	      =1.75 ×IC ×Clock cycle</a:t>
            </a:r>
          </a:p>
        </p:txBody>
      </p:sp>
      <p:graphicFrame>
        <p:nvGraphicFramePr>
          <p:cNvPr id="113670" name="Object 0"/>
          <p:cNvGraphicFramePr>
            <a:graphicFrameLocks noChangeAspect="1"/>
          </p:cNvGraphicFramePr>
          <p:nvPr/>
        </p:nvGraphicFramePr>
        <p:xfrm>
          <a:off x="1992313" y="1773239"/>
          <a:ext cx="838200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029200" imgH="723900" progId="Equation.3">
                  <p:embed/>
                </p:oleObj>
              </mc:Choice>
              <mc:Fallback>
                <p:oleObj name="Equation" r:id="rId2" imgW="5029200" imgH="7239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1773239"/>
                        <a:ext cx="8382000" cy="107632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6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73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783632" y="44624"/>
            <a:ext cx="7345065" cy="765175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/>
              </a:rPr>
              <a:t>Ex3: Impact on Performance</a:t>
            </a:r>
          </a:p>
        </p:txBody>
      </p:sp>
      <p:sp>
        <p:nvSpPr>
          <p:cNvPr id="11469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774825" y="1052513"/>
            <a:ext cx="8497888" cy="4608512"/>
          </a:xfrm>
        </p:spPr>
        <p:txBody>
          <a:bodyPr/>
          <a:lstStyle/>
          <a:p>
            <a:pPr marL="285750" indent="-285750">
              <a:buNone/>
            </a:pPr>
            <a:r>
              <a:rPr lang="en-US" altLang="zh-CN" sz="3000">
                <a:solidFill>
                  <a:srgbClr val="0000FF"/>
                </a:solidFill>
                <a:latin typeface="Arial" panose="030F0702030302020204" pitchFamily="66" charset="0"/>
              </a:rPr>
              <a:t>Assume :</a:t>
            </a:r>
            <a:r>
              <a:rPr lang="en-US" altLang="zh-CN">
                <a:solidFill>
                  <a:schemeClr val="hlink"/>
                </a:solidFill>
                <a:latin typeface="Arial" panose="030F0702030302020204" pitchFamily="66" charset="0"/>
              </a:rPr>
              <a:t> </a:t>
            </a:r>
            <a:r>
              <a:rPr lang="en-US" altLang="zh-CN" sz="2600">
                <a:latin typeface="Arial" panose="030F0702030302020204" pitchFamily="66" charset="0"/>
              </a:rPr>
              <a:t>unified caches: 32K unified cache</a:t>
            </a:r>
          </a:p>
          <a:p>
            <a:pPr marL="285750" indent="-285750"/>
            <a:r>
              <a:rPr lang="en-US" altLang="zh-CN">
                <a:latin typeface="Arial" panose="030F0702030302020204" pitchFamily="66" charset="0"/>
              </a:rPr>
              <a:t>Split cache: 16K D-cache and 16K I-cache </a:t>
            </a:r>
          </a:p>
          <a:p>
            <a:pPr marL="285750" indent="-285750"/>
            <a:r>
              <a:rPr lang="en-US" altLang="zh-CN">
                <a:latin typeface="Arial" panose="030F0702030302020204" pitchFamily="66" charset="0"/>
              </a:rPr>
              <a:t>36% of the instructions are data transfer instructions</a:t>
            </a:r>
          </a:p>
          <a:p>
            <a:pPr marL="285750" indent="-285750"/>
            <a:r>
              <a:rPr lang="en-US" altLang="zh-CN">
                <a:latin typeface="Arial" panose="030F0702030302020204" pitchFamily="66" charset="0"/>
              </a:rPr>
              <a:t>A hit takes 1 colck cycle </a:t>
            </a:r>
          </a:p>
          <a:p>
            <a:pPr marL="285750" indent="-285750"/>
            <a:r>
              <a:rPr lang="en-US" altLang="zh-CN">
                <a:latin typeface="Arial" panose="030F0702030302020204" pitchFamily="66" charset="0"/>
              </a:rPr>
              <a:t>The miss penalty is 100 clock cycles</a:t>
            </a:r>
          </a:p>
          <a:p>
            <a:pPr marL="285750" indent="-285750"/>
            <a:r>
              <a:rPr lang="en-US" altLang="zh-CN">
                <a:latin typeface="Arial" panose="030F0702030302020204" pitchFamily="66" charset="0"/>
              </a:rPr>
              <a:t>A load/store </a:t>
            </a:r>
            <a:r>
              <a:rPr lang="en-US" altLang="zh-CN">
                <a:solidFill>
                  <a:srgbClr val="0000FF"/>
                </a:solidFill>
                <a:latin typeface="Arial" panose="030F0702030302020204" pitchFamily="66" charset="0"/>
              </a:rPr>
              <a:t>take 1 extra clock cycle on a unified cache </a:t>
            </a:r>
          </a:p>
          <a:p>
            <a:pPr marL="285750" indent="-285750"/>
            <a:r>
              <a:rPr lang="en-US" altLang="zh-CN">
                <a:latin typeface="Arial" panose="030F0702030302020204" pitchFamily="66" charset="0"/>
              </a:rPr>
              <a:t>Write-through with a write-buffer </a:t>
            </a:r>
          </a:p>
          <a:p>
            <a:pPr marL="285750" indent="-285750">
              <a:buNone/>
            </a:pPr>
            <a:r>
              <a:rPr lang="en-US" altLang="zh-CN">
                <a:latin typeface="Arial" panose="030F0702030302020204" pitchFamily="66" charset="0"/>
              </a:rPr>
              <a:t>   and ignore stalls due to the write buffer</a:t>
            </a:r>
          </a:p>
          <a:p>
            <a:pPr marL="285750" indent="-285750"/>
            <a:r>
              <a:rPr lang="en-US" altLang="zh-CN">
                <a:solidFill>
                  <a:srgbClr val="0000FF"/>
                </a:solidFill>
                <a:latin typeface="Arial" panose="030F0702030302020204" pitchFamily="66" charset="0"/>
              </a:rPr>
              <a:t>What is the average memory access time in each case?</a:t>
            </a:r>
            <a:endParaRPr lang="en-US" altLang="zh-CN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09435" y="24606"/>
            <a:ext cx="7488832" cy="981075"/>
          </a:xfrm>
        </p:spPr>
        <p:txBody>
          <a:bodyPr/>
          <a:lstStyle/>
          <a:p>
            <a:pPr eaLnBrk="1" hangingPunct="1"/>
            <a:r>
              <a:rPr lang="en-US" altLang="zh-CN" dirty="0" err="1">
                <a:latin typeface="Arial"/>
              </a:rPr>
              <a:t>MissRate</a:t>
            </a:r>
            <a:r>
              <a:rPr lang="en-US" altLang="zh-CN" dirty="0">
                <a:latin typeface="Arial"/>
              </a:rPr>
              <a:t> for </a:t>
            </a:r>
            <a:r>
              <a:rPr lang="en-US" altLang="zh-CN" dirty="0" err="1">
                <a:latin typeface="Arial"/>
              </a:rPr>
              <a:t>Uni.cache</a:t>
            </a:r>
            <a:r>
              <a:rPr lang="en-US" altLang="zh-CN" dirty="0">
                <a:latin typeface="Arial"/>
              </a:rPr>
              <a:t> &amp; split cache</a:t>
            </a:r>
          </a:p>
        </p:txBody>
      </p:sp>
      <p:graphicFrame>
        <p:nvGraphicFramePr>
          <p:cNvPr id="115715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2274889" y="2265363"/>
          <a:ext cx="7640637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7641336" imgH="2514600" progId="Word.Document.8">
                  <p:embed/>
                </p:oleObj>
              </mc:Choice>
              <mc:Fallback>
                <p:oleObj name="文档" r:id="rId2" imgW="7641336" imgH="25146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4889" y="2265363"/>
                        <a:ext cx="7640637" cy="2514600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>
                        <a:noFill/>
                      </a:ln>
                      <a:effectLst>
                        <a:outerShdw dist="71842" dir="2700000" algn="ctr" rotWithShape="0">
                          <a:schemeClr val="tx1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16" name="Rectangle 6"/>
          <p:cNvSpPr>
            <a:spLocks noChangeArrowheads="1"/>
          </p:cNvSpPr>
          <p:nvPr/>
        </p:nvSpPr>
        <p:spPr bwMode="auto">
          <a:xfrm>
            <a:off x="2133601" y="1600200"/>
            <a:ext cx="7839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Arial" panose="030F0702030302020204" pitchFamily="66" charset="0"/>
              </a:rPr>
              <a:t>Miss per 1000 instructions for 2-way associate cache.</a:t>
            </a:r>
          </a:p>
        </p:txBody>
      </p:sp>
    </p:spTree>
  </p:cSld>
  <p:clrMapOvr>
    <a:masterClrMapping/>
  </p:clrMapOvr>
  <p:transition spd="slow">
    <p:pull dir="r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Arial"/>
              </a:rPr>
              <a:t>Answer for example 3</a:t>
            </a:r>
          </a:p>
        </p:txBody>
      </p:sp>
      <p:sp>
        <p:nvSpPr>
          <p:cNvPr id="116739" name="日期占位符 3"/>
          <p:cNvSpPr>
            <a:spLocks noGrp="1"/>
          </p:cNvSpPr>
          <p:nvPr>
            <p:ph type="dt" sz="quarter" idx="4294967295"/>
          </p:nvPr>
        </p:nvSpPr>
        <p:spPr>
          <a:xfrm>
            <a:off x="9191626" y="6453188"/>
            <a:ext cx="1476375" cy="4048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400">
                <a:solidFill>
                  <a:srgbClr val="000000"/>
                </a:solidFill>
                <a:latin typeface="Arial"/>
              </a:rPr>
              <a:t>Feb.2008_jxh_Introduction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524000" y="3260726"/>
            <a:ext cx="9144000" cy="3597275"/>
            <a:chOff x="144" y="720"/>
            <a:chExt cx="5376" cy="2266"/>
          </a:xfrm>
        </p:grpSpPr>
        <p:sp>
          <p:nvSpPr>
            <p:cNvPr id="116752" name="Text Box 13"/>
            <p:cNvSpPr txBox="1">
              <a:spLocks noChangeArrowheads="1"/>
            </p:cNvSpPr>
            <p:nvPr/>
          </p:nvSpPr>
          <p:spPr bwMode="auto">
            <a:xfrm>
              <a:off x="144" y="720"/>
              <a:ext cx="5376" cy="2259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200" b="1">
                  <a:latin typeface="Arial" panose="030F0702030302020204" pitchFamily="66" charset="0"/>
                </a:rPr>
                <a:t>Since every instruction access has exactly one memory access to fetch the instruction, according as Figure 5.8 the instruction miss rate is</a:t>
              </a: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endParaRPr kumimoji="0" lang="en-US" altLang="zh-CN" sz="1800" b="1">
                <a:latin typeface="Comic Sans MS" panose="030F0702030302020204" pitchFamily="66" charset="0"/>
              </a:endParaRP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endParaRPr kumimoji="0" lang="en-US" altLang="zh-CN" sz="1800" b="1">
                <a:latin typeface="Comic Sans MS" panose="030F0702030302020204" pitchFamily="66" charset="0"/>
              </a:endParaRP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latin typeface="Arial" panose="030F0702030302020204" pitchFamily="66" charset="0"/>
                </a:rPr>
                <a:t>Since 36% of the instructions are data transfers, </a:t>
              </a:r>
              <a:r>
                <a:rPr kumimoji="0" lang="en-US" altLang="zh-CN" sz="2200" b="1">
                  <a:latin typeface="Arial" panose="030F0702030302020204" pitchFamily="66" charset="0"/>
                </a:rPr>
                <a:t>according as Figure 5.8 </a:t>
              </a:r>
              <a:r>
                <a:rPr kumimoji="0" lang="en-US" altLang="zh-CN" sz="2000" b="1">
                  <a:latin typeface="Arial" panose="030F0702030302020204" pitchFamily="66" charset="0"/>
                </a:rPr>
                <a:t>the data miss rate is </a:t>
              </a: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endParaRPr kumimoji="0" lang="en-US" altLang="zh-CN" sz="1800" b="1">
                <a:solidFill>
                  <a:srgbClr val="0000FF"/>
                </a:solidFill>
                <a:latin typeface="Comic Sans MS" panose="030F0702030302020204" pitchFamily="66" charset="0"/>
              </a:endParaRP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endParaRPr kumimoji="0" lang="en-US" altLang="zh-CN" sz="1800" b="1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  <p:grpSp>
          <p:nvGrpSpPr>
            <p:cNvPr id="116753" name="Group 14"/>
            <p:cNvGrpSpPr>
              <a:grpSpLocks/>
            </p:cNvGrpSpPr>
            <p:nvPr/>
          </p:nvGrpSpPr>
          <p:grpSpPr bwMode="auto">
            <a:xfrm>
              <a:off x="958" y="1392"/>
              <a:ext cx="3736" cy="538"/>
              <a:chOff x="2878" y="2112"/>
              <a:chExt cx="3736" cy="538"/>
            </a:xfrm>
          </p:grpSpPr>
          <p:sp>
            <p:nvSpPr>
              <p:cNvPr id="116760" name="Rectangle 15"/>
              <p:cNvSpPr>
                <a:spLocks noChangeArrowheads="1"/>
              </p:cNvSpPr>
              <p:nvPr/>
            </p:nvSpPr>
            <p:spPr bwMode="auto">
              <a:xfrm>
                <a:off x="2878" y="2264"/>
                <a:ext cx="1824" cy="252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2000" b="1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Miss rate </a:t>
                </a:r>
                <a:r>
                  <a:rPr kumimoji="0" lang="en-US" altLang="zh-CN" sz="2000" b="1" baseline="-25000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16KB instruction</a:t>
                </a:r>
                <a:r>
                  <a:rPr kumimoji="0" lang="zh-CN" altLang="en-US" sz="2000" b="1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＝</a:t>
                </a:r>
              </a:p>
            </p:txBody>
          </p:sp>
          <p:sp>
            <p:nvSpPr>
              <p:cNvPr id="116761" name="Rectangle 16"/>
              <p:cNvSpPr>
                <a:spLocks noChangeArrowheads="1"/>
              </p:cNvSpPr>
              <p:nvPr/>
            </p:nvSpPr>
            <p:spPr bwMode="auto">
              <a:xfrm>
                <a:off x="4840" y="2112"/>
                <a:ext cx="889" cy="250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2000" b="1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3.82/1000</a:t>
                </a:r>
              </a:p>
            </p:txBody>
          </p:sp>
          <p:sp>
            <p:nvSpPr>
              <p:cNvPr id="116762" name="Rectangle 17"/>
              <p:cNvSpPr>
                <a:spLocks noChangeArrowheads="1"/>
              </p:cNvSpPr>
              <p:nvPr/>
            </p:nvSpPr>
            <p:spPr bwMode="auto">
              <a:xfrm>
                <a:off x="5100" y="2400"/>
                <a:ext cx="356" cy="250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2000" b="1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1.0</a:t>
                </a:r>
              </a:p>
            </p:txBody>
          </p:sp>
          <p:sp>
            <p:nvSpPr>
              <p:cNvPr id="116763" name="Line 18"/>
              <p:cNvSpPr>
                <a:spLocks noChangeShapeType="1"/>
              </p:cNvSpPr>
              <p:nvPr/>
            </p:nvSpPr>
            <p:spPr bwMode="auto">
              <a:xfrm>
                <a:off x="4800" y="2384"/>
                <a:ext cx="9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6764" name="Rectangle 19"/>
              <p:cNvSpPr>
                <a:spLocks noChangeArrowheads="1"/>
              </p:cNvSpPr>
              <p:nvPr/>
            </p:nvSpPr>
            <p:spPr bwMode="auto">
              <a:xfrm>
                <a:off x="5834" y="2256"/>
                <a:ext cx="780" cy="250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zh-CN" altLang="en-US" sz="2000" b="1" dirty="0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＝</a:t>
                </a:r>
                <a:r>
                  <a:rPr kumimoji="0" lang="en-US" altLang="zh-CN" sz="2000" b="1" dirty="0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0.0038</a:t>
                </a:r>
              </a:p>
            </p:txBody>
          </p:sp>
        </p:grpSp>
        <p:grpSp>
          <p:nvGrpSpPr>
            <p:cNvPr id="116754" name="Group 20"/>
            <p:cNvGrpSpPr>
              <a:grpSpLocks/>
            </p:cNvGrpSpPr>
            <p:nvPr/>
          </p:nvGrpSpPr>
          <p:grpSpPr bwMode="auto">
            <a:xfrm>
              <a:off x="1050" y="2448"/>
              <a:ext cx="3590" cy="538"/>
              <a:chOff x="3025" y="2112"/>
              <a:chExt cx="3590" cy="538"/>
            </a:xfrm>
          </p:grpSpPr>
          <p:sp>
            <p:nvSpPr>
              <p:cNvPr id="116755" name="Rectangle 21"/>
              <p:cNvSpPr>
                <a:spLocks noChangeArrowheads="1"/>
              </p:cNvSpPr>
              <p:nvPr/>
            </p:nvSpPr>
            <p:spPr bwMode="auto">
              <a:xfrm>
                <a:off x="3025" y="2264"/>
                <a:ext cx="1532" cy="252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2000" b="1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Miss rate </a:t>
                </a:r>
                <a:r>
                  <a:rPr kumimoji="0" lang="en-US" altLang="zh-CN" sz="2000" b="1" baseline="-25000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16KB data</a:t>
                </a:r>
                <a:r>
                  <a:rPr kumimoji="0" lang="zh-CN" altLang="en-US" sz="2000" b="1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＝</a:t>
                </a:r>
              </a:p>
            </p:txBody>
          </p:sp>
          <p:sp>
            <p:nvSpPr>
              <p:cNvPr id="116756" name="Rectangle 22"/>
              <p:cNvSpPr>
                <a:spLocks noChangeArrowheads="1"/>
              </p:cNvSpPr>
              <p:nvPr/>
            </p:nvSpPr>
            <p:spPr bwMode="auto">
              <a:xfrm>
                <a:off x="4838" y="2112"/>
                <a:ext cx="889" cy="250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2000" b="1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40.9/1000</a:t>
                </a:r>
              </a:p>
            </p:txBody>
          </p:sp>
          <p:sp>
            <p:nvSpPr>
              <p:cNvPr id="116757" name="Rectangle 23"/>
              <p:cNvSpPr>
                <a:spLocks noChangeArrowheads="1"/>
              </p:cNvSpPr>
              <p:nvPr/>
            </p:nvSpPr>
            <p:spPr bwMode="auto">
              <a:xfrm>
                <a:off x="5054" y="2400"/>
                <a:ext cx="447" cy="250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2000" b="1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0.36</a:t>
                </a:r>
              </a:p>
            </p:txBody>
          </p:sp>
          <p:sp>
            <p:nvSpPr>
              <p:cNvPr id="116758" name="Line 24"/>
              <p:cNvSpPr>
                <a:spLocks noChangeShapeType="1"/>
              </p:cNvSpPr>
              <p:nvPr/>
            </p:nvSpPr>
            <p:spPr bwMode="auto">
              <a:xfrm>
                <a:off x="4800" y="2384"/>
                <a:ext cx="9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6759" name="Rectangle 25"/>
              <p:cNvSpPr>
                <a:spLocks noChangeArrowheads="1"/>
              </p:cNvSpPr>
              <p:nvPr/>
            </p:nvSpPr>
            <p:spPr bwMode="auto">
              <a:xfrm>
                <a:off x="5835" y="2256"/>
                <a:ext cx="780" cy="250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zh-CN" altLang="en-US" sz="2000" b="1" dirty="0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＝</a:t>
                </a:r>
                <a:r>
                  <a:rPr kumimoji="0" lang="en-US" altLang="zh-CN" sz="2000" b="1" dirty="0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0.1136</a:t>
                </a:r>
              </a:p>
            </p:txBody>
          </p:sp>
        </p:grpSp>
      </p:grpSp>
      <p:sp>
        <p:nvSpPr>
          <p:cNvPr id="217115" name="Rectangle 27"/>
          <p:cNvSpPr>
            <a:spLocks noChangeArrowheads="1"/>
          </p:cNvSpPr>
          <p:nvPr/>
        </p:nvSpPr>
        <p:spPr bwMode="auto">
          <a:xfrm>
            <a:off x="1881188" y="1000125"/>
            <a:ext cx="8153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Tx/>
              <a:buSzPct val="100000"/>
              <a:buFontTx/>
              <a:buNone/>
            </a:pPr>
            <a:r>
              <a:rPr kumimoji="0" lang="en-US" altLang="zh-CN" sz="2600" b="1">
                <a:solidFill>
                  <a:srgbClr val="FF0000"/>
                </a:solidFill>
                <a:latin typeface="Arial" panose="030F0702030302020204" pitchFamily="66" charset="0"/>
              </a:rPr>
              <a:t>Answer :</a:t>
            </a:r>
            <a:r>
              <a:rPr kumimoji="0" lang="en-US" altLang="zh-CN" sz="2400" b="1">
                <a:solidFill>
                  <a:schemeClr val="hlink"/>
                </a:solidFill>
                <a:latin typeface="Arial" panose="030F0702030302020204" pitchFamily="66" charset="0"/>
              </a:rPr>
              <a:t> </a:t>
            </a:r>
            <a:r>
              <a:rPr kumimoji="0" lang="en-US" altLang="zh-CN" sz="2200" b="1">
                <a:latin typeface="Arial" panose="030F0702030302020204" pitchFamily="66" charset="0"/>
              </a:rPr>
              <a:t>first let’s convert misses per 1000 instructions into miss rate.</a:t>
            </a:r>
            <a:endParaRPr kumimoji="0" lang="en-US" altLang="zh-CN" sz="2000" b="1">
              <a:latin typeface="Comic Sans MS" panose="030F0702030302020204" pitchFamily="66" charset="0"/>
            </a:endParaRPr>
          </a:p>
        </p:txBody>
      </p: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2637085" y="1947070"/>
            <a:ext cx="5976664" cy="1128713"/>
            <a:chOff x="1440" y="1344"/>
            <a:chExt cx="2880" cy="711"/>
          </a:xfrm>
        </p:grpSpPr>
        <p:sp>
          <p:nvSpPr>
            <p:cNvPr id="116743" name="Text Box 29"/>
            <p:cNvSpPr txBox="1">
              <a:spLocks noChangeArrowheads="1"/>
            </p:cNvSpPr>
            <p:nvPr/>
          </p:nvSpPr>
          <p:spPr bwMode="auto">
            <a:xfrm>
              <a:off x="2688" y="1344"/>
              <a:ext cx="11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Arial"/>
                </a:rPr>
                <a:t>Misses </a:t>
              </a:r>
            </a:p>
          </p:txBody>
        </p:sp>
        <p:sp>
          <p:nvSpPr>
            <p:cNvPr id="116744" name="Text Box 30"/>
            <p:cNvSpPr txBox="1">
              <a:spLocks noChangeArrowheads="1"/>
            </p:cNvSpPr>
            <p:nvPr/>
          </p:nvSpPr>
          <p:spPr bwMode="auto">
            <a:xfrm>
              <a:off x="2400" y="1488"/>
              <a:ext cx="139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Arial"/>
                </a:rPr>
                <a:t>1000  Instructions</a:t>
              </a:r>
            </a:p>
          </p:txBody>
        </p:sp>
        <p:sp>
          <p:nvSpPr>
            <p:cNvPr id="116745" name="Line 31"/>
            <p:cNvSpPr>
              <a:spLocks noChangeShapeType="1"/>
            </p:cNvSpPr>
            <p:nvPr/>
          </p:nvSpPr>
          <p:spPr bwMode="auto">
            <a:xfrm>
              <a:off x="2448" y="1536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6746" name="Text Box 32"/>
            <p:cNvSpPr txBox="1">
              <a:spLocks noChangeArrowheads="1"/>
            </p:cNvSpPr>
            <p:nvPr/>
          </p:nvSpPr>
          <p:spPr bwMode="auto">
            <a:xfrm>
              <a:off x="3648" y="1440"/>
              <a:ext cx="6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Arial"/>
                </a:rPr>
                <a:t>/1000 </a:t>
              </a:r>
            </a:p>
          </p:txBody>
        </p:sp>
        <p:sp>
          <p:nvSpPr>
            <p:cNvPr id="116747" name="Line 33"/>
            <p:cNvSpPr>
              <a:spLocks noChangeShapeType="1"/>
            </p:cNvSpPr>
            <p:nvPr/>
          </p:nvSpPr>
          <p:spPr bwMode="auto">
            <a:xfrm>
              <a:off x="2448" y="1680"/>
              <a:ext cx="144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6748" name="Text Box 34"/>
            <p:cNvSpPr txBox="1">
              <a:spLocks noChangeArrowheads="1"/>
            </p:cNvSpPr>
            <p:nvPr/>
          </p:nvSpPr>
          <p:spPr bwMode="auto">
            <a:xfrm>
              <a:off x="2496" y="1632"/>
              <a:ext cx="18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 dirty="0">
                  <a:latin typeface="Arial"/>
                </a:rPr>
                <a:t>Memory accesses</a:t>
              </a:r>
            </a:p>
          </p:txBody>
        </p:sp>
        <p:sp>
          <p:nvSpPr>
            <p:cNvPr id="116749" name="Text Box 35"/>
            <p:cNvSpPr txBox="1">
              <a:spLocks noChangeArrowheads="1"/>
            </p:cNvSpPr>
            <p:nvPr/>
          </p:nvSpPr>
          <p:spPr bwMode="auto">
            <a:xfrm>
              <a:off x="2592" y="1824"/>
              <a:ext cx="12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latin typeface="Arial"/>
                </a:rPr>
                <a:t>Instructions</a:t>
              </a:r>
            </a:p>
          </p:txBody>
        </p:sp>
        <p:sp>
          <p:nvSpPr>
            <p:cNvPr id="116750" name="Line 36"/>
            <p:cNvSpPr>
              <a:spLocks noChangeShapeType="1"/>
            </p:cNvSpPr>
            <p:nvPr/>
          </p:nvSpPr>
          <p:spPr bwMode="auto">
            <a:xfrm>
              <a:off x="2640" y="1833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6751" name="Text Box 37"/>
            <p:cNvSpPr txBox="1">
              <a:spLocks noChangeArrowheads="1"/>
            </p:cNvSpPr>
            <p:nvPr/>
          </p:nvSpPr>
          <p:spPr bwMode="auto">
            <a:xfrm>
              <a:off x="1440" y="1536"/>
              <a:ext cx="10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200" b="1">
                  <a:latin typeface="Arial"/>
                </a:rPr>
                <a:t>Miss rate= </a:t>
              </a:r>
            </a:p>
          </p:txBody>
        </p:sp>
      </p:grp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115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Arial"/>
              </a:rPr>
              <a:t>Answer for example 3 (cont.)</a:t>
            </a:r>
          </a:p>
        </p:txBody>
      </p:sp>
      <p:sp>
        <p:nvSpPr>
          <p:cNvPr id="218117" name="Text Box 5"/>
          <p:cNvSpPr>
            <a:spLocks noGrp="1" noChangeArrowheads="1"/>
          </p:cNvSpPr>
          <p:nvPr>
            <p:ph idx="1"/>
          </p:nvPr>
        </p:nvSpPr>
        <p:spPr>
          <a:xfrm>
            <a:off x="1774825" y="3357563"/>
            <a:ext cx="8534400" cy="2438400"/>
          </a:xfrm>
          <a:solidFill>
            <a:srgbClr val="A6F6E5"/>
          </a:solidFill>
        </p:spPr>
        <p:txBody>
          <a:bodyPr/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200" b="1" dirty="0">
                <a:latin typeface="Arial"/>
              </a:rPr>
              <a:t>Basing on Figure 2.32 on page 138 there is 74% instruction references in split cache. The average miss rate for the split cache is: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200" b="1" dirty="0">
                <a:solidFill>
                  <a:srgbClr val="0000FF"/>
                </a:solidFill>
                <a:latin typeface="Arial"/>
              </a:rPr>
              <a:t>(74%×0.0038)+(26% × 0.1136)=0.0323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200" b="1" dirty="0">
                <a:solidFill>
                  <a:srgbClr val="0000FF"/>
                </a:solidFill>
                <a:latin typeface="Arial"/>
              </a:rPr>
              <a:t>Thus ,a 32KB unified cache has a slightly lower effective miss rate than two 16KB caches.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774825" y="1268414"/>
            <a:ext cx="8382000" cy="1646237"/>
            <a:chOff x="192" y="2976"/>
            <a:chExt cx="5280" cy="1037"/>
          </a:xfrm>
        </p:grpSpPr>
        <p:sp>
          <p:nvSpPr>
            <p:cNvPr id="117765" name="Rectangle 9"/>
            <p:cNvSpPr>
              <a:spLocks noChangeArrowheads="1"/>
            </p:cNvSpPr>
            <p:nvPr/>
          </p:nvSpPr>
          <p:spPr bwMode="auto">
            <a:xfrm>
              <a:off x="192" y="2976"/>
              <a:ext cx="5280" cy="1037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latin typeface="Arial" panose="030F0702030302020204" pitchFamily="66" charset="0"/>
                </a:rPr>
                <a:t>Form </a:t>
              </a:r>
              <a:r>
                <a:rPr kumimoji="0" lang="en-US" altLang="zh-CN" sz="2200" b="1">
                  <a:latin typeface="Arial" panose="030F0702030302020204" pitchFamily="66" charset="0"/>
                </a:rPr>
                <a:t>Figure 5.8 </a:t>
              </a:r>
              <a:r>
                <a:rPr kumimoji="0" lang="en-US" altLang="zh-CN" sz="2000" b="1">
                  <a:latin typeface="Arial" panose="030F0702030302020204" pitchFamily="66" charset="0"/>
                </a:rPr>
                <a:t>The unified miss rate needs to account for instruction and data accesses:</a:t>
              </a:r>
            </a:p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endParaRPr kumimoji="0" lang="en-US" altLang="zh-CN" sz="2000" b="1">
                <a:latin typeface="Comic Sans MS" panose="030F0702030302020204" pitchFamily="66" charset="0"/>
              </a:endParaRPr>
            </a:p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endParaRPr kumimoji="0" lang="en-US" altLang="zh-CN" sz="2000" b="1">
                <a:latin typeface="Comic Sans MS" panose="030F0702030302020204" pitchFamily="66" charset="0"/>
              </a:endParaRPr>
            </a:p>
          </p:txBody>
        </p:sp>
        <p:grpSp>
          <p:nvGrpSpPr>
            <p:cNvPr id="117766" name="Group 10"/>
            <p:cNvGrpSpPr>
              <a:grpSpLocks/>
            </p:cNvGrpSpPr>
            <p:nvPr/>
          </p:nvGrpSpPr>
          <p:grpSpPr bwMode="auto">
            <a:xfrm>
              <a:off x="991" y="3456"/>
              <a:ext cx="3731" cy="538"/>
              <a:chOff x="2912" y="2112"/>
              <a:chExt cx="3731" cy="538"/>
            </a:xfrm>
          </p:grpSpPr>
          <p:sp>
            <p:nvSpPr>
              <p:cNvPr id="117767" name="Rectangle 11"/>
              <p:cNvSpPr>
                <a:spLocks noChangeArrowheads="1"/>
              </p:cNvSpPr>
              <p:nvPr/>
            </p:nvSpPr>
            <p:spPr bwMode="auto">
              <a:xfrm>
                <a:off x="2912" y="2264"/>
                <a:ext cx="175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2000" b="1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Miss rate </a:t>
                </a:r>
                <a:r>
                  <a:rPr kumimoji="0" lang="en-US" altLang="zh-CN" sz="2000" b="1" baseline="-25000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32KB unified</a:t>
                </a:r>
                <a:r>
                  <a:rPr kumimoji="0" lang="zh-CN" altLang="en-US" sz="2000" b="1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＝</a:t>
                </a:r>
              </a:p>
            </p:txBody>
          </p:sp>
          <p:sp>
            <p:nvSpPr>
              <p:cNvPr id="117768" name="Rectangle 12"/>
              <p:cNvSpPr>
                <a:spLocks noChangeArrowheads="1"/>
              </p:cNvSpPr>
              <p:nvPr/>
            </p:nvSpPr>
            <p:spPr bwMode="auto">
              <a:xfrm>
                <a:off x="4807" y="2112"/>
                <a:ext cx="95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2000" b="1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43.3/1000</a:t>
                </a:r>
              </a:p>
            </p:txBody>
          </p:sp>
          <p:sp>
            <p:nvSpPr>
              <p:cNvPr id="117769" name="Rectangle 13"/>
              <p:cNvSpPr>
                <a:spLocks noChangeArrowheads="1"/>
              </p:cNvSpPr>
              <p:nvPr/>
            </p:nvSpPr>
            <p:spPr bwMode="auto">
              <a:xfrm>
                <a:off x="4809" y="2400"/>
                <a:ext cx="9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zh-CN" sz="2000" b="1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1.00+0.36</a:t>
                </a:r>
              </a:p>
            </p:txBody>
          </p:sp>
          <p:sp>
            <p:nvSpPr>
              <p:cNvPr id="117770" name="Line 14"/>
              <p:cNvSpPr>
                <a:spLocks noChangeShapeType="1"/>
              </p:cNvSpPr>
              <p:nvPr/>
            </p:nvSpPr>
            <p:spPr bwMode="auto">
              <a:xfrm>
                <a:off x="4800" y="2384"/>
                <a:ext cx="9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7771" name="Rectangle 15"/>
              <p:cNvSpPr>
                <a:spLocks noChangeArrowheads="1"/>
              </p:cNvSpPr>
              <p:nvPr/>
            </p:nvSpPr>
            <p:spPr bwMode="auto">
              <a:xfrm>
                <a:off x="5807" y="2256"/>
                <a:ext cx="8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zh-CN" altLang="en-US" sz="2000" b="1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＝</a:t>
                </a:r>
                <a:r>
                  <a:rPr kumimoji="0" lang="en-US" altLang="zh-CN" sz="2000" b="1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0.0318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18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7" grpId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927649" y="65088"/>
            <a:ext cx="7457777" cy="9080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/>
              </a:rPr>
              <a:t>Answer for Example3 (cont.)</a:t>
            </a:r>
          </a:p>
        </p:txBody>
      </p:sp>
      <p:sp>
        <p:nvSpPr>
          <p:cNvPr id="129029" name="Rectangle 5"/>
          <p:cNvSpPr>
            <a:spLocks noChangeArrowheads="1"/>
          </p:cNvSpPr>
          <p:nvPr/>
        </p:nvSpPr>
        <p:spPr bwMode="auto">
          <a:xfrm>
            <a:off x="1774825" y="3429000"/>
            <a:ext cx="8534400" cy="16002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Pct val="100000"/>
              <a:buFontTx/>
              <a:buChar char="•"/>
            </a:pPr>
            <a:r>
              <a:rPr kumimoji="0" lang="en-US" altLang="zh-CN" sz="2400" b="1" dirty="0" err="1">
                <a:latin typeface="Arial" panose="030F0702030302020204" pitchFamily="66" charset="0"/>
              </a:rPr>
              <a:t>Therefore,the</a:t>
            </a:r>
            <a:r>
              <a:rPr kumimoji="0" lang="en-US" altLang="zh-CN" sz="2400" b="1" dirty="0">
                <a:latin typeface="Arial" panose="030F0702030302020204" pitchFamily="66" charset="0"/>
              </a:rPr>
              <a:t> time for each organization is </a:t>
            </a:r>
          </a:p>
          <a:p>
            <a:pPr>
              <a:spcBef>
                <a:spcPct val="0"/>
              </a:spcBef>
              <a:buClrTx/>
              <a:buSzPct val="100000"/>
              <a:buFontTx/>
              <a:buNone/>
            </a:pPr>
            <a:r>
              <a:rPr kumimoji="0" lang="en-US" altLang="zh-CN" sz="2400" b="1" dirty="0">
                <a:latin typeface="Arial" panose="030F0702030302020204" pitchFamily="66" charset="0"/>
              </a:rPr>
              <a:t>Average memory access </a:t>
            </a:r>
            <a:r>
              <a:rPr kumimoji="0" lang="en-US" altLang="zh-CN" sz="2400" b="1" dirty="0" err="1">
                <a:latin typeface="Arial" panose="030F0702030302020204" pitchFamily="66" charset="0"/>
              </a:rPr>
              <a:t>time</a:t>
            </a:r>
            <a:r>
              <a:rPr kumimoji="0" lang="en-US" altLang="zh-CN" sz="2400" b="1" baseline="-25000" dirty="0" err="1">
                <a:latin typeface="Arial" panose="030F0702030302020204" pitchFamily="66" charset="0"/>
              </a:rPr>
              <a:t>split</a:t>
            </a:r>
            <a:endParaRPr kumimoji="0" lang="en-US" altLang="zh-CN" sz="2400" b="1" baseline="-25000" dirty="0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ClrTx/>
              <a:buSzPct val="100000"/>
              <a:buFontTx/>
              <a:buNone/>
            </a:pPr>
            <a:r>
              <a:rPr kumimoji="0" lang="en-US" altLang="zh-CN" sz="2400" b="1" dirty="0">
                <a:latin typeface="Arial" panose="030F0702030302020204" pitchFamily="66" charset="0"/>
              </a:rPr>
              <a:t>=74%×(1+0.0038×100)+ 26%×(1+0.1136×100)</a:t>
            </a:r>
          </a:p>
          <a:p>
            <a:pPr>
              <a:spcBef>
                <a:spcPct val="0"/>
              </a:spcBef>
              <a:buClrTx/>
              <a:buSzPct val="100000"/>
              <a:buFontTx/>
              <a:buNone/>
            </a:pPr>
            <a:r>
              <a:rPr kumimoji="0" lang="en-US" altLang="zh-CN" sz="2400" b="1" dirty="0">
                <a:latin typeface="Arial" panose="030F0702030302020204" pitchFamily="66" charset="0"/>
              </a:rPr>
              <a:t>=(74%×1.38)+(26%×12.36)=1.021+3.214=</a:t>
            </a:r>
            <a:r>
              <a:rPr kumimoji="0" lang="en-US" altLang="zh-CN" sz="2400" b="1" dirty="0">
                <a:solidFill>
                  <a:srgbClr val="0000FF"/>
                </a:solidFill>
                <a:latin typeface="Arial" panose="030F0702030302020204" pitchFamily="66" charset="0"/>
              </a:rPr>
              <a:t>4.25</a:t>
            </a:r>
          </a:p>
        </p:txBody>
      </p:sp>
      <p:sp>
        <p:nvSpPr>
          <p:cNvPr id="129030" name="Rectangle 6"/>
          <p:cNvSpPr>
            <a:spLocks noChangeArrowheads="1"/>
          </p:cNvSpPr>
          <p:nvPr/>
        </p:nvSpPr>
        <p:spPr bwMode="auto">
          <a:xfrm>
            <a:off x="1851025" y="5029200"/>
            <a:ext cx="8458200" cy="1447800"/>
          </a:xfrm>
          <a:prstGeom prst="rect">
            <a:avLst/>
          </a:prstGeom>
          <a:solidFill>
            <a:srgbClr val="A6F6E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Tx/>
              <a:buSzPct val="100000"/>
              <a:buFontTx/>
              <a:buNone/>
            </a:pPr>
            <a:r>
              <a:rPr kumimoji="0" lang="en-US" altLang="zh-CN" sz="2400" b="1" dirty="0">
                <a:latin typeface="Arial" panose="030F0702030302020204" pitchFamily="66" charset="0"/>
              </a:rPr>
              <a:t>Average memory access </a:t>
            </a:r>
            <a:r>
              <a:rPr kumimoji="0" lang="en-US" altLang="zh-CN" sz="2400" b="1" dirty="0" err="1">
                <a:latin typeface="Arial" panose="030F0702030302020204" pitchFamily="66" charset="0"/>
              </a:rPr>
              <a:t>time</a:t>
            </a:r>
            <a:r>
              <a:rPr kumimoji="0" lang="en-US" altLang="zh-CN" sz="2400" b="1" baseline="-25000" dirty="0" err="1">
                <a:latin typeface="Arial" panose="030F0702030302020204" pitchFamily="66" charset="0"/>
              </a:rPr>
              <a:t>unified</a:t>
            </a:r>
            <a:endParaRPr kumimoji="0" lang="en-US" altLang="zh-CN" sz="2400" b="1" baseline="-25000" dirty="0"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Pct val="100000"/>
              <a:buFontTx/>
              <a:buNone/>
            </a:pPr>
            <a:r>
              <a:rPr kumimoji="0" lang="en-US" altLang="zh-CN" sz="2400" b="1" dirty="0">
                <a:latin typeface="Arial" panose="030F0702030302020204" pitchFamily="66" charset="0"/>
              </a:rPr>
              <a:t>=74%×(1+0.0318×100)+ 26%×(1</a:t>
            </a:r>
            <a:r>
              <a:rPr kumimoji="0" lang="en-US" altLang="zh-CN" sz="2800" b="1" dirty="0">
                <a:solidFill>
                  <a:srgbClr val="FF0000"/>
                </a:solidFill>
                <a:latin typeface="Arial" panose="030F0702030302020204" pitchFamily="66" charset="0"/>
              </a:rPr>
              <a:t>+1</a:t>
            </a:r>
            <a:r>
              <a:rPr kumimoji="0" lang="en-US" altLang="zh-CN" sz="2400" b="1" dirty="0">
                <a:latin typeface="Arial" panose="030F0702030302020204" pitchFamily="66" charset="0"/>
              </a:rPr>
              <a:t>+0.0318×100)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SzPct val="100000"/>
              <a:buFontTx/>
              <a:buNone/>
            </a:pPr>
            <a:r>
              <a:rPr kumimoji="0" lang="en-US" altLang="zh-CN" sz="2400" b="1" dirty="0">
                <a:latin typeface="Arial" panose="030F0702030302020204" pitchFamily="66" charset="0"/>
              </a:rPr>
              <a:t>=(74%×4.18)+(26%×5.18)=3.093+1.347=</a:t>
            </a:r>
            <a:r>
              <a:rPr kumimoji="0" lang="en-US" altLang="zh-CN" sz="2400" b="1" dirty="0">
                <a:solidFill>
                  <a:srgbClr val="0000FF"/>
                </a:solidFill>
                <a:latin typeface="Arial" panose="030F0702030302020204" pitchFamily="66" charset="0"/>
              </a:rPr>
              <a:t>4.40</a:t>
            </a:r>
          </a:p>
        </p:txBody>
      </p:sp>
      <p:graphicFrame>
        <p:nvGraphicFramePr>
          <p:cNvPr id="118789" name="Object 9"/>
          <p:cNvGraphicFramePr>
            <a:graphicFrameLocks noChangeAspect="1"/>
          </p:cNvGraphicFramePr>
          <p:nvPr/>
        </p:nvGraphicFramePr>
        <p:xfrm>
          <a:off x="1774825" y="1905000"/>
          <a:ext cx="8610600" cy="143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13300" imgH="800100" progId="Equation.3">
                  <p:embed/>
                </p:oleObj>
              </mc:Choice>
              <mc:Fallback>
                <p:oleObj name="Equation" r:id="rId2" imgW="4813300" imgH="800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1905000"/>
                        <a:ext cx="8610600" cy="1430338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0" name="Rectangle 10"/>
          <p:cNvSpPr>
            <a:spLocks noChangeArrowheads="1"/>
          </p:cNvSpPr>
          <p:nvPr/>
        </p:nvSpPr>
        <p:spPr bwMode="auto">
          <a:xfrm>
            <a:off x="1774825" y="1066800"/>
            <a:ext cx="8610600" cy="762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Tx/>
              <a:buSzTx/>
              <a:buFontTx/>
              <a:buChar char="•"/>
            </a:pPr>
            <a:r>
              <a:rPr lang="en-US" altLang="zh-CN" sz="2800">
                <a:latin typeface="Arial" panose="030F0702030302020204" pitchFamily="66" charset="0"/>
              </a:rPr>
              <a:t>The average memory access time can be divided into instruction and data accesses:</a:t>
            </a:r>
          </a:p>
        </p:txBody>
      </p:sp>
      <p:sp>
        <p:nvSpPr>
          <p:cNvPr id="118791" name="Oval 11"/>
          <p:cNvSpPr>
            <a:spLocks noChangeArrowheads="1"/>
          </p:cNvSpPr>
          <p:nvPr/>
        </p:nvSpPr>
        <p:spPr bwMode="auto">
          <a:xfrm>
            <a:off x="7104063" y="5445125"/>
            <a:ext cx="457200" cy="528638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 sz="180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9" grpId="0" animBg="1" autoUpdateAnimBg="0"/>
      <p:bldP spid="129030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050"/>
          <p:cNvSpPr>
            <a:spLocks noGrp="1" noRot="1" noChangeArrowheads="1"/>
          </p:cNvSpPr>
          <p:nvPr>
            <p:ph type="title"/>
          </p:nvPr>
        </p:nvSpPr>
        <p:spPr>
          <a:xfrm>
            <a:off x="1935049" y="0"/>
            <a:ext cx="7812360" cy="1125538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/>
              </a:rPr>
              <a:t>Memory Hierarchy:  a </a:t>
            </a:r>
            <a:r>
              <a:rPr lang="en-US" altLang="zh-CN" dirty="0">
                <a:solidFill>
                  <a:srgbClr val="0000FF"/>
                </a:solidFill>
                <a:latin typeface="Arial"/>
              </a:rPr>
              <a:t>natural </a:t>
            </a:r>
            <a:r>
              <a:rPr lang="en-US" altLang="zh-CN" dirty="0">
                <a:latin typeface="Arial"/>
              </a:rPr>
              <a:t> Solution</a:t>
            </a:r>
          </a:p>
        </p:txBody>
      </p:sp>
      <p:sp>
        <p:nvSpPr>
          <p:cNvPr id="70659" name="Rectangle 2051"/>
          <p:cNvSpPr>
            <a:spLocks noGrp="1" noRot="1" noChangeArrowheads="1"/>
          </p:cNvSpPr>
          <p:nvPr>
            <p:ph idx="1"/>
          </p:nvPr>
        </p:nvSpPr>
        <p:spPr>
          <a:xfrm>
            <a:off x="1775520" y="1125538"/>
            <a:ext cx="8534400" cy="49530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30F0702030302020204" pitchFamily="66" charset="0"/>
              </a:rPr>
              <a:t>How can we provide a memory with small access time, big capacity and lower price ?</a:t>
            </a:r>
          </a:p>
          <a:p>
            <a:pPr eaLnBrk="1" hangingPunct="1"/>
            <a:r>
              <a:rPr lang="en-US" altLang="zh-CN" dirty="0">
                <a:latin typeface="Arial" panose="030F0702030302020204" pitchFamily="66" charset="0"/>
              </a:rPr>
              <a:t>The first principle: </a:t>
            </a:r>
            <a:r>
              <a:rPr lang="en-US" altLang="zh-CN" dirty="0">
                <a:solidFill>
                  <a:srgbClr val="FF0000"/>
                </a:solidFill>
                <a:latin typeface="Arial" panose="030F0702030302020204" pitchFamily="66" charset="0"/>
              </a:rPr>
              <a:t>make the common case fast !</a:t>
            </a:r>
          </a:p>
          <a:p>
            <a:pPr lvl="1" eaLnBrk="1" hangingPunct="1"/>
            <a:r>
              <a:rPr lang="en-US" altLang="zh-CN" sz="2000" dirty="0">
                <a:solidFill>
                  <a:srgbClr val="0000FF"/>
                </a:solidFill>
                <a:latin typeface="Arial" panose="030F0702030302020204" pitchFamily="66" charset="0"/>
              </a:rPr>
              <a:t>What is the common case ?</a:t>
            </a:r>
          </a:p>
          <a:p>
            <a:pPr eaLnBrk="1" hangingPunct="1"/>
            <a:r>
              <a:rPr lang="en-US" altLang="zh-CN" dirty="0">
                <a:latin typeface="Arial" panose="030F0702030302020204" pitchFamily="66" charset="0"/>
              </a:rPr>
              <a:t>Recall:  the </a:t>
            </a:r>
            <a:r>
              <a:rPr lang="en-US" altLang="zh-CN" dirty="0">
                <a:solidFill>
                  <a:srgbClr val="FF0000"/>
                </a:solidFill>
                <a:latin typeface="Arial" panose="030F0702030302020204" pitchFamily="66" charset="0"/>
              </a:rPr>
              <a:t>principle of locality of reference !</a:t>
            </a:r>
          </a:p>
          <a:p>
            <a:pPr lvl="1" eaLnBrk="1" hangingPunct="1"/>
            <a:r>
              <a:rPr lang="en-US" altLang="zh-CN" sz="2000" dirty="0">
                <a:latin typeface="Arial" panose="030F0702030302020204" pitchFamily="66" charset="0"/>
              </a:rPr>
              <a:t>Program access a relatively small portion of the address space at any instant of time.</a:t>
            </a:r>
            <a:endParaRPr lang="en-US" altLang="zh-CN" sz="20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 eaLnBrk="1" hangingPunct="1"/>
            <a:r>
              <a:rPr lang="en-US" altLang="zh-CN" sz="2000" dirty="0">
                <a:latin typeface="Arial" panose="030F0702030302020204" pitchFamily="66" charset="0"/>
              </a:rPr>
              <a:t>Ok, we should make these accesses more quickly.</a:t>
            </a:r>
          </a:p>
          <a:p>
            <a:pPr lvl="1" eaLnBrk="1" hangingPunct="1"/>
            <a:r>
              <a:rPr lang="en-US" altLang="zh-CN" sz="2000" dirty="0">
                <a:latin typeface="Arial" panose="030F0702030302020204" pitchFamily="66" charset="0"/>
              </a:rPr>
              <a:t>We can hold the recently accessed items in a fast memory.</a:t>
            </a:r>
          </a:p>
          <a:p>
            <a:pPr eaLnBrk="1" hangingPunct="1"/>
            <a:r>
              <a:rPr lang="en-US" altLang="zh-CN" dirty="0">
                <a:latin typeface="Arial" panose="030F0702030302020204" pitchFamily="66" charset="0"/>
              </a:rPr>
              <a:t>Yeah: </a:t>
            </a:r>
            <a:r>
              <a:rPr lang="en-US" altLang="zh-CN" dirty="0">
                <a:solidFill>
                  <a:srgbClr val="FF0000"/>
                </a:solidFill>
                <a:latin typeface="Arial" panose="030F0702030302020204" pitchFamily="66" charset="0"/>
              </a:rPr>
              <a:t>Smaller memories will be faster !</a:t>
            </a:r>
          </a:p>
          <a:p>
            <a:pPr lvl="1" eaLnBrk="1" hangingPunct="1"/>
            <a:r>
              <a:rPr lang="en-US" altLang="zh-CN" sz="2000" dirty="0">
                <a:solidFill>
                  <a:srgbClr val="0000FF"/>
                </a:solidFill>
                <a:latin typeface="Arial" panose="030F0702030302020204" pitchFamily="66" charset="0"/>
              </a:rPr>
              <a:t>We can use more expensive and smaller memories to hold the most recently used items.</a:t>
            </a:r>
          </a:p>
          <a:p>
            <a:pPr lvl="1" eaLnBrk="1" hangingPunct="1"/>
            <a:r>
              <a:rPr lang="en-US" altLang="zh-CN" sz="2000" dirty="0">
                <a:solidFill>
                  <a:srgbClr val="0000FF"/>
                </a:solidFill>
                <a:latin typeface="Arial" panose="030F0702030302020204" pitchFamily="66" charset="0"/>
              </a:rPr>
              <a:t>The cost and power impact is lessoned for small size.</a:t>
            </a:r>
          </a:p>
        </p:txBody>
      </p:sp>
    </p:spTree>
  </p:cSld>
  <p:clrMapOvr>
    <a:masterClrMapping/>
  </p:clrMapOvr>
  <p:transition spd="slow">
    <p:pull dir="r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855640" y="1"/>
            <a:ext cx="7560840" cy="981075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/>
              </a:rPr>
              <a:t>Ex4: Impact on Performance</a:t>
            </a:r>
          </a:p>
        </p:txBody>
      </p:sp>
      <p:sp>
        <p:nvSpPr>
          <p:cNvPr id="11981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524000" y="1268414"/>
            <a:ext cx="9144000" cy="4294187"/>
          </a:xfrm>
          <a:solidFill>
            <a:srgbClr val="CCECFF"/>
          </a:solidFill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000" dirty="0">
                <a:solidFill>
                  <a:srgbClr val="0000FF"/>
                </a:solidFill>
                <a:latin typeface="Arial" panose="030F0702030302020204" pitchFamily="66" charset="0"/>
              </a:rPr>
              <a:t>Assume:</a:t>
            </a:r>
            <a:r>
              <a:rPr lang="en-US" altLang="zh-CN" dirty="0">
                <a:solidFill>
                  <a:schemeClr val="hlink"/>
                </a:solidFill>
                <a:latin typeface="Arial" panose="030F0702030302020204" pitchFamily="66" charset="0"/>
              </a:rPr>
              <a:t> </a:t>
            </a:r>
            <a:r>
              <a:rPr lang="en-US" altLang="zh-CN" dirty="0">
                <a:latin typeface="Arial" panose="030F0702030302020204" pitchFamily="66" charset="0"/>
              </a:rPr>
              <a:t>in-order execution computer, such as the Ultra SPARC Ⅲ.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latin typeface="Arial" panose="030F0702030302020204" pitchFamily="66" charset="0"/>
              </a:rPr>
              <a:t>Miss penalty: 100 clock cycles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latin typeface="Arial" panose="030F0702030302020204" pitchFamily="66" charset="0"/>
              </a:rPr>
              <a:t>Miss rate	: 2%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latin typeface="Arial" panose="030F0702030302020204" pitchFamily="66" charset="0"/>
              </a:rPr>
              <a:t>Memory references Per instruction: 1.5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latin typeface="Arial" panose="030F0702030302020204" pitchFamily="66" charset="0"/>
              </a:rPr>
              <a:t>Average cache misses per 1000 instructions: 30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latin typeface="Arial" panose="030F0702030302020204" pitchFamily="66" charset="0"/>
              </a:rPr>
              <a:t>CPI </a:t>
            </a:r>
            <a:r>
              <a:rPr lang="zh-CN" altLang="en-US" dirty="0">
                <a:latin typeface="Arial" panose="030F0702030302020204" pitchFamily="66" charset="0"/>
              </a:rPr>
              <a:t>＝</a:t>
            </a:r>
            <a:r>
              <a:rPr lang="en-US" altLang="zh-CN" dirty="0">
                <a:latin typeface="Arial" panose="030F0702030302020204" pitchFamily="66" charset="0"/>
              </a:rPr>
              <a:t>1.0(ignoring memory stalls)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FF"/>
                </a:solidFill>
                <a:latin typeface="Arial" panose="030F0702030302020204" pitchFamily="66" charset="0"/>
              </a:rPr>
              <a:t>What is the impact on performance when behavior of the cache is included (</a:t>
            </a:r>
            <a:r>
              <a:rPr lang="en-US" altLang="zh-CN" dirty="0" err="1">
                <a:solidFill>
                  <a:srgbClr val="0000FF"/>
                </a:solidFill>
                <a:latin typeface="Arial" panose="030F0702030302020204" pitchFamily="66" charset="0"/>
              </a:rPr>
              <a:t>Calclate</a:t>
            </a:r>
            <a:r>
              <a:rPr lang="en-US" altLang="zh-CN" dirty="0">
                <a:solidFill>
                  <a:srgbClr val="0000FF"/>
                </a:solidFill>
                <a:latin typeface="Arial" panose="030F0702030302020204" pitchFamily="66" charset="0"/>
              </a:rPr>
              <a:t> the impact using both misses per instruction and miss rate.)?</a:t>
            </a:r>
          </a:p>
        </p:txBody>
      </p:sp>
    </p:spTree>
  </p:cSld>
  <p:clrMapOvr>
    <a:masterClrMapping/>
  </p:clrMapOvr>
  <p:transition spd="slow">
    <p:pull dir="r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Arial"/>
              </a:rPr>
              <a:t>Answer for example 4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43088" y="1260475"/>
            <a:ext cx="8623300" cy="1828800"/>
            <a:chOff x="288" y="2832"/>
            <a:chExt cx="5144" cy="1296"/>
          </a:xfrm>
        </p:grpSpPr>
        <p:sp>
          <p:nvSpPr>
            <p:cNvPr id="120841" name="Rectangle 5"/>
            <p:cNvSpPr>
              <a:spLocks noChangeArrowheads="1"/>
            </p:cNvSpPr>
            <p:nvPr/>
          </p:nvSpPr>
          <p:spPr bwMode="auto">
            <a:xfrm>
              <a:off x="288" y="2832"/>
              <a:ext cx="5136" cy="12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/>
            <a:lstStyle>
              <a:lvl1pPr marL="2857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ClrTx/>
                <a:buSzPct val="100000"/>
                <a:buFontTx/>
                <a:buNone/>
              </a:pPr>
              <a:r>
                <a:rPr kumimoji="0" lang="en-US" altLang="zh-CN" sz="2600" b="1">
                  <a:solidFill>
                    <a:srgbClr val="0000FF"/>
                  </a:solidFill>
                  <a:latin typeface="Arial" panose="030F0702030302020204" pitchFamily="66" charset="0"/>
                </a:rPr>
                <a:t>Answer :</a:t>
              </a:r>
              <a:r>
                <a:rPr kumimoji="0" lang="en-US" altLang="zh-CN" sz="2600" b="1">
                  <a:solidFill>
                    <a:schemeClr val="hlink"/>
                  </a:solidFill>
                  <a:latin typeface="Arial" panose="030F0702030302020204" pitchFamily="66" charset="0"/>
                </a:rPr>
                <a:t> </a:t>
              </a:r>
              <a:r>
                <a:rPr kumimoji="0" lang="en-US" altLang="zh-CN" sz="2400" b="1">
                  <a:latin typeface="Arial" panose="030F0702030302020204" pitchFamily="66" charset="0"/>
                </a:rPr>
                <a:t>The performance, including cache misses, is</a:t>
              </a:r>
              <a:endParaRPr kumimoji="0" lang="en-US" altLang="zh-CN" sz="2600" b="1">
                <a:solidFill>
                  <a:schemeClr val="hlink"/>
                </a:solidFill>
                <a:latin typeface="Comic Sans MS" panose="030F0702030302020204" pitchFamily="66" charset="0"/>
              </a:endParaRPr>
            </a:p>
            <a:p>
              <a:pPr>
                <a:lnSpc>
                  <a:spcPct val="90000"/>
                </a:lnSpc>
                <a:spcBef>
                  <a:spcPct val="30000"/>
                </a:spcBef>
                <a:buClrTx/>
                <a:buSzPct val="100000"/>
                <a:buFontTx/>
                <a:buNone/>
              </a:pPr>
              <a:endParaRPr kumimoji="0" lang="en-US" altLang="zh-CN" sz="2600" b="1">
                <a:solidFill>
                  <a:schemeClr val="hlink"/>
                </a:solidFill>
                <a:latin typeface="Comic Sans MS" panose="030F0702030302020204" pitchFamily="66" charset="0"/>
              </a:endParaRPr>
            </a:p>
            <a:p>
              <a:pPr>
                <a:lnSpc>
                  <a:spcPct val="90000"/>
                </a:lnSpc>
                <a:spcBef>
                  <a:spcPct val="30000"/>
                </a:spcBef>
                <a:buClrTx/>
                <a:buSzPct val="100000"/>
                <a:buFontTx/>
                <a:buNone/>
              </a:pPr>
              <a:endParaRPr kumimoji="0" lang="en-US" altLang="zh-CN" sz="2600" b="1">
                <a:solidFill>
                  <a:schemeClr val="hlink"/>
                </a:solidFill>
                <a:latin typeface="Comic Sans MS" panose="030F0702030302020204" pitchFamily="66" charset="0"/>
              </a:endParaRPr>
            </a:p>
            <a:p>
              <a:pPr>
                <a:lnSpc>
                  <a:spcPct val="90000"/>
                </a:lnSpc>
                <a:spcBef>
                  <a:spcPct val="30000"/>
                </a:spcBef>
                <a:buClrTx/>
                <a:buSzPct val="100000"/>
                <a:buFontTx/>
                <a:buNone/>
              </a:pPr>
              <a:endParaRPr kumimoji="0" lang="en-US" altLang="zh-CN" sz="2000" b="1">
                <a:latin typeface="Comic Sans MS" panose="030F0702030302020204" pitchFamily="66" charset="0"/>
              </a:endParaRPr>
            </a:p>
          </p:txBody>
        </p:sp>
        <p:graphicFrame>
          <p:nvGraphicFramePr>
            <p:cNvPr id="120842" name="Object 6"/>
            <p:cNvGraphicFramePr>
              <a:graphicFrameLocks noChangeAspect="1"/>
            </p:cNvGraphicFramePr>
            <p:nvPr/>
          </p:nvGraphicFramePr>
          <p:xfrm>
            <a:off x="288" y="3264"/>
            <a:ext cx="5144" cy="5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800600" imgH="495300" progId="Equation.3">
                    <p:embed/>
                  </p:oleObj>
                </mc:Choice>
                <mc:Fallback>
                  <p:oleObj name="Equation" r:id="rId2" imgW="4800600" imgH="4953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3264"/>
                          <a:ext cx="5144" cy="5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0167" name="Rectangle 7"/>
          <p:cNvSpPr>
            <a:spLocks noChangeArrowheads="1"/>
          </p:cNvSpPr>
          <p:nvPr/>
        </p:nvSpPr>
        <p:spPr bwMode="auto">
          <a:xfrm>
            <a:off x="1919288" y="2708275"/>
            <a:ext cx="8534400" cy="9906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Pct val="100000"/>
              <a:buFontTx/>
              <a:buNone/>
            </a:pPr>
            <a:r>
              <a:rPr kumimoji="0" lang="en-US" altLang="zh-CN" sz="2000" b="1">
                <a:latin typeface="Arial" panose="030F0702030302020204" pitchFamily="66" charset="0"/>
              </a:rPr>
              <a:t>CPU time</a:t>
            </a:r>
            <a:r>
              <a:rPr kumimoji="0" lang="en-US" altLang="zh-CN" sz="2000" b="1" baseline="-25000">
                <a:latin typeface="Arial" panose="030F0702030302020204" pitchFamily="66" charset="0"/>
              </a:rPr>
              <a:t> with cache </a:t>
            </a:r>
            <a:r>
              <a:rPr kumimoji="0" lang="zh-CN" altLang="en-US" sz="2000" b="1">
                <a:latin typeface="Arial" panose="030F0702030302020204" pitchFamily="66" charset="0"/>
              </a:rPr>
              <a:t>＝</a:t>
            </a:r>
            <a:endParaRPr kumimoji="0" lang="zh-CN" altLang="en-US" sz="2000" b="1" baseline="-25000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ClrTx/>
              <a:buSzPct val="100000"/>
              <a:buFontTx/>
              <a:buNone/>
            </a:pPr>
            <a:r>
              <a:rPr kumimoji="0" lang="zh-CN" altLang="en-US" sz="2000" b="1" baseline="-25000">
                <a:latin typeface="Arial" panose="030F0702030302020204" pitchFamily="66" charset="0"/>
              </a:rPr>
              <a:t>		</a:t>
            </a:r>
            <a:r>
              <a:rPr kumimoji="0" lang="zh-CN" altLang="en-US" sz="2000" b="1">
                <a:latin typeface="Arial" panose="030F0702030302020204" pitchFamily="66" charset="0"/>
              </a:rPr>
              <a:t>＝</a:t>
            </a:r>
            <a:r>
              <a:rPr kumimoji="0" lang="en-US" altLang="zh-CN" sz="2000" b="1">
                <a:latin typeface="Arial" panose="030F0702030302020204" pitchFamily="66" charset="0"/>
              </a:rPr>
              <a:t>IC×(1.0+</a:t>
            </a:r>
            <a:r>
              <a:rPr kumimoji="0" lang="en-US" altLang="zh-CN" sz="2000" b="1">
                <a:solidFill>
                  <a:srgbClr val="0000FF"/>
                </a:solidFill>
                <a:latin typeface="Arial" panose="030F0702030302020204" pitchFamily="66" charset="0"/>
              </a:rPr>
              <a:t>(30/1000×100)</a:t>
            </a:r>
            <a:r>
              <a:rPr kumimoji="0" lang="en-US" altLang="zh-CN" sz="2000" b="1">
                <a:latin typeface="Arial" panose="030F0702030302020204" pitchFamily="66" charset="0"/>
              </a:rPr>
              <a:t>) × Clock cycle time</a:t>
            </a:r>
          </a:p>
          <a:p>
            <a:pPr>
              <a:spcBef>
                <a:spcPct val="0"/>
              </a:spcBef>
              <a:buClrTx/>
              <a:buSzPct val="100000"/>
              <a:buFontTx/>
              <a:buNone/>
            </a:pPr>
            <a:r>
              <a:rPr kumimoji="0" lang="en-US" altLang="zh-CN" sz="2000" b="1">
                <a:latin typeface="Arial" panose="030F0702030302020204" pitchFamily="66" charset="0"/>
              </a:rPr>
              <a:t> 	 	</a:t>
            </a:r>
            <a:r>
              <a:rPr kumimoji="0" lang="zh-CN" altLang="en-US" sz="2000" b="1">
                <a:latin typeface="Arial" panose="030F0702030302020204" pitchFamily="66" charset="0"/>
              </a:rPr>
              <a:t>＝</a:t>
            </a:r>
            <a:r>
              <a:rPr kumimoji="0" lang="en-US" altLang="zh-CN" sz="2000" b="1">
                <a:latin typeface="Arial" panose="030F0702030302020204" pitchFamily="66" charset="0"/>
              </a:rPr>
              <a:t>IC × 4.00 × Clock cycle time </a:t>
            </a:r>
          </a:p>
        </p:txBody>
      </p:sp>
      <p:grpSp>
        <p:nvGrpSpPr>
          <p:cNvPr id="120837" name="Group 8"/>
          <p:cNvGrpSpPr>
            <a:grpSpLocks/>
          </p:cNvGrpSpPr>
          <p:nvPr/>
        </p:nvGrpSpPr>
        <p:grpSpPr bwMode="auto">
          <a:xfrm>
            <a:off x="1843088" y="3851275"/>
            <a:ext cx="8610600" cy="1143000"/>
            <a:chOff x="240" y="576"/>
            <a:chExt cx="5424" cy="720"/>
          </a:xfrm>
        </p:grpSpPr>
        <p:sp>
          <p:nvSpPr>
            <p:cNvPr id="120839" name="Rectangle 9"/>
            <p:cNvSpPr>
              <a:spLocks noChangeArrowheads="1"/>
            </p:cNvSpPr>
            <p:nvPr/>
          </p:nvSpPr>
          <p:spPr bwMode="auto">
            <a:xfrm>
              <a:off x="240" y="576"/>
              <a:ext cx="5424" cy="720"/>
            </a:xfrm>
            <a:prstGeom prst="rect">
              <a:avLst/>
            </a:prstGeom>
            <a:solidFill>
              <a:srgbClr val="A6F6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/>
            <a:lstStyle>
              <a:lvl1pPr marL="2857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ClrTx/>
                <a:buSzPct val="100000"/>
                <a:buFontTx/>
                <a:buNone/>
              </a:pPr>
              <a:r>
                <a:rPr kumimoji="0" lang="en-US" altLang="zh-CN" sz="2600" b="1">
                  <a:solidFill>
                    <a:srgbClr val="0000FF"/>
                  </a:solidFill>
                  <a:latin typeface="Arial" panose="030F0702030302020204" pitchFamily="66" charset="0"/>
                </a:rPr>
                <a:t>Now caculating performance using miss rate:</a:t>
              </a:r>
            </a:p>
            <a:p>
              <a:pPr>
                <a:lnSpc>
                  <a:spcPct val="90000"/>
                </a:lnSpc>
                <a:spcBef>
                  <a:spcPct val="30000"/>
                </a:spcBef>
                <a:buClrTx/>
                <a:buSzPct val="100000"/>
                <a:buFontTx/>
                <a:buNone/>
              </a:pPr>
              <a:endParaRPr kumimoji="0" lang="en-US" altLang="zh-CN" sz="2600" b="1">
                <a:solidFill>
                  <a:srgbClr val="0000FF"/>
                </a:solidFill>
                <a:latin typeface="Comic Sans MS" panose="030F0702030302020204" pitchFamily="66" charset="0"/>
              </a:endParaRPr>
            </a:p>
            <a:p>
              <a:pPr>
                <a:lnSpc>
                  <a:spcPct val="90000"/>
                </a:lnSpc>
                <a:spcBef>
                  <a:spcPct val="30000"/>
                </a:spcBef>
                <a:buClrTx/>
                <a:buSzPct val="100000"/>
                <a:buFontTx/>
                <a:buNone/>
              </a:pPr>
              <a:endParaRPr kumimoji="0" lang="en-US" altLang="zh-CN" sz="2600" b="1">
                <a:solidFill>
                  <a:schemeClr val="hlink"/>
                </a:solidFill>
                <a:latin typeface="Comic Sans MS" panose="030F0702030302020204" pitchFamily="66" charset="0"/>
              </a:endParaRPr>
            </a:p>
            <a:p>
              <a:pPr>
                <a:lnSpc>
                  <a:spcPct val="90000"/>
                </a:lnSpc>
                <a:spcBef>
                  <a:spcPct val="30000"/>
                </a:spcBef>
                <a:buClrTx/>
                <a:buSzPct val="100000"/>
                <a:buFontTx/>
                <a:buNone/>
              </a:pPr>
              <a:endParaRPr kumimoji="0" lang="en-US" altLang="zh-CN" sz="2000" b="1">
                <a:latin typeface="Comic Sans MS" panose="030F0702030302020204" pitchFamily="66" charset="0"/>
              </a:endParaRPr>
            </a:p>
          </p:txBody>
        </p:sp>
        <p:graphicFrame>
          <p:nvGraphicFramePr>
            <p:cNvPr id="120840" name="Object 10"/>
            <p:cNvGraphicFramePr>
              <a:graphicFrameLocks noChangeAspect="1"/>
            </p:cNvGraphicFramePr>
            <p:nvPr/>
          </p:nvGraphicFramePr>
          <p:xfrm>
            <a:off x="240" y="864"/>
            <a:ext cx="5396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6096000" imgH="495300" progId="Equation.3">
                    <p:embed/>
                  </p:oleObj>
                </mc:Choice>
                <mc:Fallback>
                  <p:oleObj name="Equation" r:id="rId2" imgW="6096000" imgH="4953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864"/>
                          <a:ext cx="5396" cy="432"/>
                        </a:xfrm>
                        <a:prstGeom prst="rect">
                          <a:avLst/>
                        </a:prstGeom>
                        <a:solidFill>
                          <a:srgbClr val="A6F6E5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0171" name="Rectangle 11"/>
          <p:cNvSpPr>
            <a:spLocks noChangeArrowheads="1"/>
          </p:cNvSpPr>
          <p:nvPr/>
        </p:nvSpPr>
        <p:spPr bwMode="auto">
          <a:xfrm>
            <a:off x="1843088" y="5070475"/>
            <a:ext cx="8610600" cy="990600"/>
          </a:xfrm>
          <a:prstGeom prst="rect">
            <a:avLst/>
          </a:prstGeom>
          <a:solidFill>
            <a:srgbClr val="A6F6E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Pct val="100000"/>
              <a:buFontTx/>
              <a:buNone/>
            </a:pPr>
            <a:r>
              <a:rPr kumimoji="0" lang="en-US" altLang="zh-CN" sz="2000" b="1">
                <a:latin typeface="Arial" panose="030F0702030302020204" pitchFamily="66" charset="0"/>
              </a:rPr>
              <a:t>CPU time</a:t>
            </a:r>
            <a:r>
              <a:rPr kumimoji="0" lang="en-US" altLang="zh-CN" sz="2000" b="1" baseline="-25000">
                <a:latin typeface="Arial" panose="030F0702030302020204" pitchFamily="66" charset="0"/>
              </a:rPr>
              <a:t> with cache </a:t>
            </a:r>
            <a:r>
              <a:rPr kumimoji="0" lang="zh-CN" altLang="en-US" sz="2000" b="1">
                <a:latin typeface="Arial" panose="030F0702030302020204" pitchFamily="66" charset="0"/>
              </a:rPr>
              <a:t>＝</a:t>
            </a:r>
            <a:endParaRPr kumimoji="0" lang="zh-CN" altLang="en-US" sz="2000" b="1" baseline="-25000">
              <a:latin typeface="Comic Sans MS" panose="030F0702030302020204" pitchFamily="66" charset="0"/>
            </a:endParaRPr>
          </a:p>
          <a:p>
            <a:pPr>
              <a:spcBef>
                <a:spcPct val="0"/>
              </a:spcBef>
              <a:buClrTx/>
              <a:buSzPct val="100000"/>
              <a:buFontTx/>
              <a:buNone/>
            </a:pPr>
            <a:r>
              <a:rPr kumimoji="0" lang="zh-CN" altLang="en-US" sz="2000" b="1" baseline="-25000">
                <a:latin typeface="Arial" panose="030F0702030302020204" pitchFamily="66" charset="0"/>
              </a:rPr>
              <a:t>		</a:t>
            </a:r>
            <a:r>
              <a:rPr kumimoji="0" lang="zh-CN" altLang="en-US" sz="2000" b="1">
                <a:latin typeface="Arial" panose="030F0702030302020204" pitchFamily="66" charset="0"/>
              </a:rPr>
              <a:t>＝</a:t>
            </a:r>
            <a:r>
              <a:rPr kumimoji="0" lang="en-US" altLang="zh-CN" sz="2000" b="1">
                <a:latin typeface="Arial" panose="030F0702030302020204" pitchFamily="66" charset="0"/>
              </a:rPr>
              <a:t>IC×(1.0+</a:t>
            </a:r>
            <a:r>
              <a:rPr kumimoji="0" lang="en-US" altLang="zh-CN" sz="2000" b="1">
                <a:solidFill>
                  <a:srgbClr val="0000FF"/>
                </a:solidFill>
                <a:latin typeface="Arial" panose="030F0702030302020204" pitchFamily="66" charset="0"/>
              </a:rPr>
              <a:t>(1.5×2%×100)</a:t>
            </a:r>
            <a:r>
              <a:rPr kumimoji="0" lang="en-US" altLang="zh-CN" sz="2000" b="1">
                <a:latin typeface="Arial" panose="030F0702030302020204" pitchFamily="66" charset="0"/>
              </a:rPr>
              <a:t>) × Clock cycle time</a:t>
            </a:r>
          </a:p>
          <a:p>
            <a:pPr>
              <a:spcBef>
                <a:spcPct val="0"/>
              </a:spcBef>
              <a:buClrTx/>
              <a:buSzPct val="100000"/>
              <a:buFontTx/>
              <a:buNone/>
            </a:pPr>
            <a:r>
              <a:rPr kumimoji="0" lang="en-US" altLang="zh-CN" sz="2000" b="1">
                <a:latin typeface="Arial" panose="030F0702030302020204" pitchFamily="66" charset="0"/>
              </a:rPr>
              <a:t> 	 	</a:t>
            </a:r>
            <a:r>
              <a:rPr kumimoji="0" lang="zh-CN" altLang="en-US" sz="2000" b="1">
                <a:latin typeface="Arial" panose="030F0702030302020204" pitchFamily="66" charset="0"/>
              </a:rPr>
              <a:t>＝</a:t>
            </a:r>
            <a:r>
              <a:rPr kumimoji="0" lang="en-US" altLang="zh-CN" sz="2000" b="1">
                <a:latin typeface="Arial" panose="030F0702030302020204" pitchFamily="66" charset="0"/>
              </a:rPr>
              <a:t>IC × 4.00 × Clock cycle time</a:t>
            </a:r>
            <a:r>
              <a:rPr kumimoji="0" lang="en-US" altLang="zh-CN" sz="2400" b="1">
                <a:latin typeface="Arial" panose="030F0702030302020204" pitchFamily="66" charset="0"/>
              </a:rPr>
              <a:t> 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0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0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0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0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7" grpId="0" animBg="1" autoUpdateAnimBg="0"/>
      <p:bldP spid="220171" grpId="0" animBg="1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Arial"/>
              </a:rPr>
              <a:t>Answer for example 4 (cont.)</a:t>
            </a:r>
          </a:p>
        </p:txBody>
      </p:sp>
      <p:sp>
        <p:nvSpPr>
          <p:cNvPr id="219141" name="Rectangle 5"/>
          <p:cNvSpPr>
            <a:spLocks noGrp="1" noChangeArrowheads="1"/>
          </p:cNvSpPr>
          <p:nvPr>
            <p:ph idx="1"/>
          </p:nvPr>
        </p:nvSpPr>
        <p:spPr>
          <a:xfrm>
            <a:off x="1905000" y="1676400"/>
            <a:ext cx="8534400" cy="2971800"/>
          </a:xfrm>
          <a:solidFill>
            <a:srgbClr val="FFFFCC"/>
          </a:solidFill>
        </p:spPr>
        <p:txBody>
          <a:bodyPr/>
          <a:lstStyle/>
          <a:p>
            <a:pPr marL="285750" indent="-285750">
              <a:spcBef>
                <a:spcPct val="0"/>
              </a:spcBef>
            </a:pPr>
            <a:r>
              <a:rPr lang="en-US" altLang="zh-CN" b="1" dirty="0">
                <a:latin typeface="Arial" panose="030F0702030302020204" pitchFamily="66" charset="0"/>
              </a:rPr>
              <a:t>The clock cycles time and instruction count are the same, with or without a cache. Thus, CPU time increases fourfold, with CPI from 1.00 a “perfect cache” to 4.00 with a cache that can miss.</a:t>
            </a:r>
          </a:p>
          <a:p>
            <a:pPr marL="285750" indent="-285750">
              <a:spcBef>
                <a:spcPct val="0"/>
              </a:spcBef>
            </a:pPr>
            <a:endParaRPr lang="en-US" altLang="zh-CN" b="1" dirty="0">
              <a:latin typeface="Comic Sans MS" panose="030F0702030302020204" pitchFamily="66" charset="0"/>
            </a:endParaRPr>
          </a:p>
          <a:p>
            <a:pPr marL="285750" indent="-285750">
              <a:spcBef>
                <a:spcPct val="0"/>
              </a:spcBef>
            </a:pPr>
            <a:r>
              <a:rPr lang="en-US" altLang="zh-CN" b="1" dirty="0">
                <a:latin typeface="Arial" panose="030F0702030302020204" pitchFamily="66" charset="0"/>
              </a:rPr>
              <a:t>Without any memory hierarchy at all the CPI would increase again to </a:t>
            </a:r>
            <a:r>
              <a:rPr lang="en-US" altLang="zh-CN" b="1" dirty="0">
                <a:solidFill>
                  <a:srgbClr val="0000FF"/>
                </a:solidFill>
                <a:latin typeface="Arial" panose="030F0702030302020204" pitchFamily="66" charset="0"/>
              </a:rPr>
              <a:t>1.0+100×1.5 or </a:t>
            </a:r>
            <a:r>
              <a:rPr lang="en-US" altLang="zh-CN" b="1" dirty="0">
                <a:solidFill>
                  <a:srgbClr val="FF0000"/>
                </a:solidFill>
                <a:latin typeface="Arial" panose="030F0702030302020204" pitchFamily="66" charset="0"/>
              </a:rPr>
              <a:t>151</a:t>
            </a:r>
            <a:r>
              <a:rPr lang="en-US" altLang="zh-CN" b="1" dirty="0">
                <a:latin typeface="Arial" panose="030F0702030302020204" pitchFamily="66" charset="0"/>
              </a:rPr>
              <a:t>—factor of almost </a:t>
            </a:r>
            <a:r>
              <a:rPr lang="en-US" altLang="zh-CN" b="1" dirty="0">
                <a:solidFill>
                  <a:srgbClr val="FF0000"/>
                </a:solidFill>
                <a:latin typeface="Arial" panose="030F0702030302020204" pitchFamily="66" charset="0"/>
              </a:rPr>
              <a:t>40 time</a:t>
            </a:r>
            <a:r>
              <a:rPr lang="en-US" altLang="zh-CN" b="1" dirty="0">
                <a:latin typeface="Arial" panose="030F0702030302020204" pitchFamily="66" charset="0"/>
              </a:rPr>
              <a:t> longer than a system with a cache.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41" grpId="0" animBg="1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423592" y="0"/>
            <a:ext cx="8356848" cy="1143000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latin typeface="Arial"/>
              </a:rPr>
              <a:t>Cache misses have a double-barreled impact on a CPU</a:t>
            </a:r>
          </a:p>
        </p:txBody>
      </p:sp>
      <p:sp>
        <p:nvSpPr>
          <p:cNvPr id="12288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752600" y="1600200"/>
            <a:ext cx="8915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3000">
                <a:latin typeface="Arial" panose="030F0702030302020204" pitchFamily="66" charset="0"/>
              </a:rPr>
              <a:t>The </a:t>
            </a:r>
            <a:r>
              <a:rPr lang="en-US" altLang="zh-CN" sz="3000">
                <a:solidFill>
                  <a:srgbClr val="FF0000"/>
                </a:solidFill>
                <a:latin typeface="Arial" panose="030F0702030302020204" pitchFamily="66" charset="0"/>
              </a:rPr>
              <a:t>lower the CPI</a:t>
            </a:r>
            <a:r>
              <a:rPr lang="en-US" altLang="zh-CN" sz="3000" baseline="-25000">
                <a:solidFill>
                  <a:srgbClr val="FF0000"/>
                </a:solidFill>
                <a:latin typeface="Arial" panose="030F0702030302020204" pitchFamily="66" charset="0"/>
              </a:rPr>
              <a:t>execution</a:t>
            </a:r>
            <a:r>
              <a:rPr lang="en-US" altLang="zh-CN" sz="3000">
                <a:latin typeface="Arial" panose="030F0702030302020204" pitchFamily="66" charset="0"/>
              </a:rPr>
              <a:t>, the </a:t>
            </a:r>
            <a:r>
              <a:rPr lang="en-US" altLang="zh-CN" sz="3000">
                <a:solidFill>
                  <a:srgbClr val="FF0000"/>
                </a:solidFill>
                <a:latin typeface="Arial" panose="030F0702030302020204" pitchFamily="66" charset="0"/>
              </a:rPr>
              <a:t>higher the relative impact</a:t>
            </a:r>
            <a:r>
              <a:rPr lang="en-US" altLang="zh-CN" sz="3000">
                <a:latin typeface="Arial" panose="030F0702030302020204" pitchFamily="66" charset="0"/>
              </a:rPr>
              <a:t> of a fix number of cache miss clock cycle.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3000">
              <a:latin typeface="Comic Sans MS" panose="030F0702030302020204" pitchFamily="66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3000">
                <a:latin typeface="Arial" panose="030F0702030302020204" pitchFamily="66" charset="0"/>
              </a:rPr>
              <a:t>When calculating CPI, the cache miss penalty is measured in CPU clock cycles for a miss. Therefore, even if memory hierarchies for two computers are identical, </a:t>
            </a:r>
            <a:r>
              <a:rPr lang="en-US" altLang="zh-CN" sz="3000">
                <a:solidFill>
                  <a:srgbClr val="0000FF"/>
                </a:solidFill>
                <a:latin typeface="Arial" panose="030F0702030302020204" pitchFamily="66" charset="0"/>
              </a:rPr>
              <a:t>the CPU with the higher clock rate has a larger number of clock cycles per miss and hence a higher memory portion of CPI.  </a:t>
            </a:r>
          </a:p>
        </p:txBody>
      </p:sp>
    </p:spTree>
  </p:cSld>
  <p:clrMapOvr>
    <a:masterClrMapping/>
  </p:clrMapOvr>
  <p:transition spd="slow">
    <p:pull dir="r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2999656" y="0"/>
            <a:ext cx="7488832" cy="90872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/>
              </a:rPr>
              <a:t>Ex5: Impact on Performance</a:t>
            </a:r>
          </a:p>
        </p:txBody>
      </p:sp>
      <p:sp>
        <p:nvSpPr>
          <p:cNvPr id="123907" name="Rectangle 4"/>
          <p:cNvSpPr>
            <a:spLocks noGrp="1" noRot="1" noChangeArrowheads="1"/>
          </p:cNvSpPr>
          <p:nvPr>
            <p:ph idx="1"/>
          </p:nvPr>
        </p:nvSpPr>
        <p:spPr>
          <a:xfrm>
            <a:off x="1524000" y="1196975"/>
            <a:ext cx="9158288" cy="4876800"/>
          </a:xfrm>
          <a:solidFill>
            <a:srgbClr val="CCECFF"/>
          </a:solidFill>
        </p:spPr>
        <p:txBody>
          <a:bodyPr/>
          <a:lstStyle/>
          <a:p>
            <a:pPr marL="285750" indent="-28575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600">
                <a:solidFill>
                  <a:srgbClr val="0000FF"/>
                </a:solidFill>
                <a:latin typeface="Arial" panose="030F0702030302020204" pitchFamily="66" charset="0"/>
              </a:rPr>
              <a:t>Assume:</a:t>
            </a:r>
            <a:r>
              <a:rPr lang="en-US" altLang="zh-CN" sz="2600">
                <a:solidFill>
                  <a:schemeClr val="hlink"/>
                </a:solidFill>
                <a:latin typeface="Arial" panose="030F0702030302020204" pitchFamily="66" charset="0"/>
              </a:rPr>
              <a:t> </a:t>
            </a:r>
            <a:r>
              <a:rPr lang="en-US" altLang="zh-CN" sz="2000">
                <a:solidFill>
                  <a:schemeClr val="hlink"/>
                </a:solidFill>
                <a:latin typeface="Arial" panose="030F0702030302020204" pitchFamily="66" charset="0"/>
              </a:rPr>
              <a:t> </a:t>
            </a:r>
            <a:r>
              <a:rPr lang="en-US" altLang="zh-CN" sz="2000">
                <a:latin typeface="Arial" panose="030F0702030302020204" pitchFamily="66" charset="0"/>
              </a:rPr>
              <a:t>CPI=2 (perfect cache)	clock cycle time</a:t>
            </a:r>
            <a:r>
              <a:rPr lang="zh-CN" altLang="en-US" sz="2000">
                <a:latin typeface="Arial" panose="030F0702030302020204" pitchFamily="66" charset="0"/>
              </a:rPr>
              <a:t>＝</a:t>
            </a:r>
            <a:r>
              <a:rPr lang="en-US" altLang="zh-CN" sz="2000">
                <a:solidFill>
                  <a:srgbClr val="0000FF"/>
                </a:solidFill>
                <a:latin typeface="Arial" panose="030F0702030302020204" pitchFamily="66" charset="0"/>
              </a:rPr>
              <a:t>1.0</a:t>
            </a:r>
            <a:r>
              <a:rPr lang="en-US" altLang="zh-CN" sz="2000">
                <a:solidFill>
                  <a:schemeClr val="hlink"/>
                </a:solidFill>
                <a:latin typeface="Arial" panose="030F0702030302020204" pitchFamily="66" charset="0"/>
              </a:rPr>
              <a:t> </a:t>
            </a:r>
            <a:r>
              <a:rPr lang="en-US" altLang="zh-CN" sz="2000">
                <a:latin typeface="Arial" panose="030F0702030302020204" pitchFamily="66" charset="0"/>
              </a:rPr>
              <a:t>ns</a:t>
            </a:r>
          </a:p>
          <a:p>
            <a:pPr marL="685800" lvl="1" indent="-228600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zh-CN" sz="2400">
                <a:latin typeface="Arial" panose="030F0702030302020204" pitchFamily="66" charset="0"/>
              </a:rPr>
              <a:t>MPI(memory reference per instruction)</a:t>
            </a:r>
            <a:r>
              <a:rPr lang="zh-CN" altLang="en-US" sz="2400">
                <a:latin typeface="Arial" panose="030F0702030302020204" pitchFamily="66" charset="0"/>
              </a:rPr>
              <a:t>＝</a:t>
            </a:r>
            <a:r>
              <a:rPr lang="en-US" altLang="zh-CN" sz="2400">
                <a:latin typeface="Arial" panose="030F0702030302020204" pitchFamily="66" charset="0"/>
              </a:rPr>
              <a:t>1.5</a:t>
            </a:r>
          </a:p>
          <a:p>
            <a:pPr marL="685800" lvl="1" indent="-228600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zh-CN" sz="2400">
                <a:latin typeface="Arial" panose="030F0702030302020204" pitchFamily="66" charset="0"/>
              </a:rPr>
              <a:t>Size of both caches is </a:t>
            </a:r>
            <a:r>
              <a:rPr lang="en-US" altLang="zh-CN" sz="2400">
                <a:solidFill>
                  <a:srgbClr val="0000FF"/>
                </a:solidFill>
                <a:latin typeface="Arial" panose="030F0702030302020204" pitchFamily="66" charset="0"/>
              </a:rPr>
              <a:t>64K and</a:t>
            </a:r>
            <a:r>
              <a:rPr lang="en-US" altLang="zh-CN" sz="2400">
                <a:latin typeface="Arial" panose="030F0702030302020204" pitchFamily="66" charset="0"/>
              </a:rPr>
              <a:t> size of bath block is </a:t>
            </a:r>
            <a:r>
              <a:rPr lang="en-US" altLang="zh-CN" sz="2400">
                <a:solidFill>
                  <a:srgbClr val="0000FF"/>
                </a:solidFill>
                <a:latin typeface="Arial" panose="030F0702030302020204" pitchFamily="66" charset="0"/>
              </a:rPr>
              <a:t>64 </a:t>
            </a:r>
            <a:r>
              <a:rPr lang="en-US" altLang="zh-CN" sz="2400">
                <a:latin typeface="Arial" panose="030F0702030302020204" pitchFamily="66" charset="0"/>
              </a:rPr>
              <a:t>bytes</a:t>
            </a:r>
          </a:p>
          <a:p>
            <a:pPr marL="685800" lvl="1" indent="-228600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zh-CN" sz="2400">
                <a:latin typeface="Arial" panose="030F0702030302020204" pitchFamily="66" charset="0"/>
              </a:rPr>
              <a:t>One cache is direct mapped and other is two-way set associative. the former has miss rate of </a:t>
            </a:r>
            <a:r>
              <a:rPr lang="en-US" altLang="zh-CN" sz="2400">
                <a:solidFill>
                  <a:srgbClr val="0000FF"/>
                </a:solidFill>
                <a:latin typeface="Arial" panose="030F0702030302020204" pitchFamily="66" charset="0"/>
              </a:rPr>
              <a:t>1.4%</a:t>
            </a:r>
            <a:r>
              <a:rPr lang="en-US" altLang="zh-CN" sz="2400">
                <a:latin typeface="Arial" panose="030F0702030302020204" pitchFamily="66" charset="0"/>
              </a:rPr>
              <a:t>, the latter has miss rate </a:t>
            </a:r>
            <a:r>
              <a:rPr lang="en-US" altLang="zh-CN" sz="2400">
                <a:solidFill>
                  <a:srgbClr val="0000FF"/>
                </a:solidFill>
                <a:latin typeface="Arial" panose="030F0702030302020204" pitchFamily="66" charset="0"/>
              </a:rPr>
              <a:t>1.0%</a:t>
            </a:r>
          </a:p>
          <a:p>
            <a:pPr marL="685800" lvl="1" indent="-228600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zh-CN" sz="2400">
                <a:latin typeface="Arial" panose="030F0702030302020204" pitchFamily="66" charset="0"/>
              </a:rPr>
              <a:t>The selection multiplexor forces CPU clock cycle time to be stretched </a:t>
            </a:r>
            <a:r>
              <a:rPr lang="en-US" altLang="zh-CN" sz="2400">
                <a:solidFill>
                  <a:srgbClr val="0000FF"/>
                </a:solidFill>
                <a:latin typeface="Arial" panose="030F0702030302020204" pitchFamily="66" charset="0"/>
              </a:rPr>
              <a:t>1.25</a:t>
            </a:r>
            <a:r>
              <a:rPr lang="en-US" altLang="zh-CN" sz="2400">
                <a:latin typeface="Arial" panose="030F0702030302020204" pitchFamily="66" charset="0"/>
              </a:rPr>
              <a:t> times </a:t>
            </a:r>
            <a:r>
              <a:rPr lang="en-US" altLang="zh-CN" sz="2400">
                <a:solidFill>
                  <a:schemeClr val="hlink"/>
                </a:solidFill>
                <a:latin typeface="Arial" panose="030F0702030302020204" pitchFamily="66" charset="0"/>
              </a:rPr>
              <a:t> </a:t>
            </a:r>
          </a:p>
          <a:p>
            <a:pPr marL="685800" lvl="1" indent="-228600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zh-CN" sz="2400">
                <a:latin typeface="Arial" panose="030F0702030302020204" pitchFamily="66" charset="0"/>
              </a:rPr>
              <a:t>Miss penalty is 75ns,and hit time is 1 clock cycle</a:t>
            </a:r>
          </a:p>
          <a:p>
            <a:pPr marL="685800" lvl="1" indent="-228600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endParaRPr lang="en-US" altLang="zh-CN" sz="2400">
              <a:latin typeface="Comic Sans MS" panose="030F0702030302020204" pitchFamily="66" charset="0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  <a:latin typeface="Arial" panose="030F0702030302020204" pitchFamily="66" charset="0"/>
              </a:rPr>
              <a:t>What is the impact of two diffect cache organizations on performance of CPU (first,calculate the average memory access time and then CPU performance.)?</a:t>
            </a:r>
          </a:p>
          <a:p>
            <a:pPr marL="685800" lvl="1" indent="-228600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endParaRPr lang="en-US" altLang="zh-CN" sz="240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1026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Arial"/>
              </a:rPr>
              <a:t>Answer for example 5</a:t>
            </a:r>
          </a:p>
        </p:txBody>
      </p:sp>
      <p:sp>
        <p:nvSpPr>
          <p:cNvPr id="222213" name="Rectangle 1029"/>
          <p:cNvSpPr>
            <a:spLocks noGrp="1" noChangeArrowheads="1"/>
          </p:cNvSpPr>
          <p:nvPr>
            <p:ph idx="1"/>
          </p:nvPr>
        </p:nvSpPr>
        <p:spPr>
          <a:xfrm>
            <a:off x="1828800" y="1447800"/>
            <a:ext cx="8839200" cy="4800600"/>
          </a:xfrm>
        </p:spPr>
        <p:txBody>
          <a:bodyPr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3000" b="1">
                <a:solidFill>
                  <a:srgbClr val="FF0000"/>
                </a:solidFill>
                <a:latin typeface="Arial" panose="030F0702030302020204" pitchFamily="66" charset="0"/>
              </a:rPr>
              <a:t>Answer :</a:t>
            </a:r>
            <a:r>
              <a:rPr lang="en-US" altLang="zh-CN" b="1">
                <a:solidFill>
                  <a:schemeClr val="hlink"/>
                </a:solidFill>
                <a:latin typeface="Arial" panose="030F0702030302020204" pitchFamily="66" charset="0"/>
              </a:rPr>
              <a:t> </a:t>
            </a:r>
            <a:r>
              <a:rPr lang="en-US" altLang="zh-CN">
                <a:latin typeface="Arial" panose="030F0702030302020204" pitchFamily="66" charset="0"/>
              </a:rPr>
              <a:t>Average memory access time is 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>
                <a:latin typeface="Arial" panose="030F0702030302020204" pitchFamily="66" charset="0"/>
              </a:rPr>
              <a:t>Average memory access time</a:t>
            </a:r>
            <a:r>
              <a:rPr lang="zh-CN" altLang="en-US">
                <a:latin typeface="Arial" panose="030F0702030302020204" pitchFamily="66" charset="0"/>
              </a:rPr>
              <a:t>＝</a:t>
            </a:r>
            <a:r>
              <a:rPr lang="en-US" altLang="zh-CN">
                <a:latin typeface="Arial" panose="030F0702030302020204" pitchFamily="66" charset="0"/>
              </a:rPr>
              <a:t>Hit time+Miss rate×miss penalty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>
                <a:latin typeface="Arial" panose="030F0702030302020204" pitchFamily="66" charset="0"/>
              </a:rPr>
              <a:t>	Thus, the time for each organization is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>
                <a:latin typeface="Arial" panose="030F0702030302020204" pitchFamily="66" charset="0"/>
              </a:rPr>
              <a:t>Average memory access time</a:t>
            </a:r>
            <a:r>
              <a:rPr lang="en-US" altLang="zh-CN" baseline="-25000">
                <a:latin typeface="Arial" panose="030F0702030302020204" pitchFamily="66" charset="0"/>
              </a:rPr>
              <a:t>1-way</a:t>
            </a:r>
            <a:r>
              <a:rPr lang="zh-CN" altLang="en-US">
                <a:latin typeface="Arial" panose="030F0702030302020204" pitchFamily="66" charset="0"/>
              </a:rPr>
              <a:t>＝</a:t>
            </a:r>
            <a:r>
              <a:rPr lang="en-US" altLang="zh-CN">
                <a:latin typeface="Arial" panose="030F0702030302020204" pitchFamily="66" charset="0"/>
              </a:rPr>
              <a:t>1.0+(0.014×75)</a:t>
            </a:r>
            <a:r>
              <a:rPr lang="zh-CN" altLang="en-US">
                <a:latin typeface="Arial" panose="030F0702030302020204" pitchFamily="66" charset="0"/>
              </a:rPr>
              <a:t>＝</a:t>
            </a:r>
            <a:r>
              <a:rPr lang="en-US" altLang="zh-CN">
                <a:solidFill>
                  <a:srgbClr val="FF0000"/>
                </a:solidFill>
                <a:latin typeface="Arial" panose="030F0702030302020204" pitchFamily="66" charset="0"/>
              </a:rPr>
              <a:t>2.05</a:t>
            </a:r>
            <a:r>
              <a:rPr lang="en-US" altLang="zh-CN">
                <a:latin typeface="Arial" panose="030F0702030302020204" pitchFamily="66" charset="0"/>
              </a:rPr>
              <a:t> ns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>
                <a:latin typeface="Arial" panose="030F0702030302020204" pitchFamily="66" charset="0"/>
              </a:rPr>
              <a:t>Average memory access time</a:t>
            </a:r>
            <a:r>
              <a:rPr lang="en-US" altLang="zh-CN" baseline="-25000">
                <a:latin typeface="Arial" panose="030F0702030302020204" pitchFamily="66" charset="0"/>
              </a:rPr>
              <a:t>2-way</a:t>
            </a:r>
            <a:r>
              <a:rPr lang="zh-CN" altLang="en-US">
                <a:latin typeface="Arial" panose="030F0702030302020204" pitchFamily="66" charset="0"/>
              </a:rPr>
              <a:t>＝</a:t>
            </a:r>
            <a:r>
              <a:rPr lang="en-US" altLang="zh-CN">
                <a:latin typeface="Arial" panose="030F0702030302020204" pitchFamily="66" charset="0"/>
              </a:rPr>
              <a:t>1.0×</a:t>
            </a:r>
            <a:r>
              <a:rPr lang="en-US" altLang="zh-CN">
                <a:solidFill>
                  <a:srgbClr val="0000FF"/>
                </a:solidFill>
                <a:latin typeface="Arial" panose="030F0702030302020204" pitchFamily="66" charset="0"/>
              </a:rPr>
              <a:t>1.25</a:t>
            </a:r>
            <a:r>
              <a:rPr lang="en-US" altLang="zh-CN">
                <a:latin typeface="Arial" panose="030F0702030302020204" pitchFamily="66" charset="0"/>
              </a:rPr>
              <a:t> +(0.01 ×75)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>
                <a:latin typeface="Arial" panose="030F0702030302020204" pitchFamily="66" charset="0"/>
              </a:rPr>
              <a:t>                                                    </a:t>
            </a:r>
            <a:r>
              <a:rPr lang="zh-CN" altLang="en-US">
                <a:latin typeface="Arial" panose="030F0702030302020204" pitchFamily="66" charset="0"/>
              </a:rPr>
              <a:t>＝</a:t>
            </a:r>
            <a:r>
              <a:rPr lang="en-US" altLang="zh-CN">
                <a:solidFill>
                  <a:srgbClr val="0000FF"/>
                </a:solidFill>
                <a:latin typeface="Arial" panose="030F0702030302020204" pitchFamily="66" charset="0"/>
              </a:rPr>
              <a:t>2.00</a:t>
            </a:r>
            <a:r>
              <a:rPr lang="en-US" altLang="zh-CN">
                <a:latin typeface="Arial" panose="030F0702030302020204" pitchFamily="66" charset="0"/>
              </a:rPr>
              <a:t> ns</a:t>
            </a:r>
          </a:p>
        </p:txBody>
      </p:sp>
      <p:sp>
        <p:nvSpPr>
          <p:cNvPr id="222214" name="Text Box 1030"/>
          <p:cNvSpPr txBox="1">
            <a:spLocks noChangeArrowheads="1"/>
          </p:cNvSpPr>
          <p:nvPr/>
        </p:nvSpPr>
        <p:spPr bwMode="auto">
          <a:xfrm>
            <a:off x="2590800" y="4724400"/>
            <a:ext cx="6858000" cy="1282700"/>
          </a:xfrm>
          <a:prstGeom prst="rect">
            <a:avLst/>
          </a:prstGeom>
          <a:solidFill>
            <a:srgbClr val="FF899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600" b="1">
                <a:latin typeface="Arial" panose="030F0702030302020204" pitchFamily="66" charset="0"/>
              </a:rPr>
              <a:t>The average memory access time is better for the 2-way set-associative cache.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22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22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3" grpId="0" autoUpdateAnimBg="0"/>
      <p:bldP spid="222214" grpId="0" animBg="1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Arial"/>
              </a:rPr>
              <a:t>Answer for example 5 (cont.)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52600" y="1600200"/>
            <a:ext cx="8763000" cy="4114800"/>
            <a:chOff x="144" y="1536"/>
            <a:chExt cx="5616" cy="2304"/>
          </a:xfrm>
        </p:grpSpPr>
        <p:sp>
          <p:nvSpPr>
            <p:cNvPr id="125956" name="Rectangle 5"/>
            <p:cNvSpPr>
              <a:spLocks noChangeArrowheads="1"/>
            </p:cNvSpPr>
            <p:nvPr/>
          </p:nvSpPr>
          <p:spPr bwMode="auto">
            <a:xfrm>
              <a:off x="144" y="1536"/>
              <a:ext cx="5616" cy="2304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/>
            <a:lstStyle>
              <a:lvl1pPr marL="2857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Pct val="100000"/>
                <a:buFontTx/>
                <a:buNone/>
              </a:pPr>
              <a:r>
                <a:rPr kumimoji="0" lang="en-US" altLang="zh-CN" sz="2400" b="1">
                  <a:latin typeface="Arial" panose="030F0702030302020204" pitchFamily="66" charset="0"/>
                </a:rPr>
                <a:t>CPU performance is</a:t>
              </a:r>
            </a:p>
            <a:p>
              <a:pPr>
                <a:spcBef>
                  <a:spcPct val="0"/>
                </a:spcBef>
                <a:buClrTx/>
                <a:buSzPct val="100000"/>
                <a:buFontTx/>
                <a:buNone/>
              </a:pPr>
              <a:endParaRPr kumimoji="0" lang="en-US" altLang="zh-CN" sz="2400" b="1">
                <a:latin typeface="Comic Sans MS" panose="030F0702030302020204" pitchFamily="66" charset="0"/>
              </a:endParaRPr>
            </a:p>
            <a:p>
              <a:pPr>
                <a:spcBef>
                  <a:spcPct val="0"/>
                </a:spcBef>
                <a:buClrTx/>
                <a:buSzPct val="100000"/>
                <a:buFontTx/>
                <a:buNone/>
              </a:pPr>
              <a:endParaRPr kumimoji="0" lang="en-US" altLang="zh-CN" sz="2400" b="1">
                <a:latin typeface="Comic Sans MS" panose="030F0702030302020204" pitchFamily="66" charset="0"/>
              </a:endParaRPr>
            </a:p>
            <a:p>
              <a:pPr>
                <a:spcBef>
                  <a:spcPct val="0"/>
                </a:spcBef>
                <a:buClrTx/>
                <a:buSzPct val="100000"/>
                <a:buFontTx/>
                <a:buNone/>
              </a:pPr>
              <a:endParaRPr kumimoji="0" lang="en-US" altLang="zh-CN" sz="2400" b="1">
                <a:latin typeface="Comic Sans MS" panose="030F0702030302020204" pitchFamily="66" charset="0"/>
              </a:endParaRPr>
            </a:p>
            <a:p>
              <a:pPr>
                <a:spcBef>
                  <a:spcPct val="0"/>
                </a:spcBef>
                <a:buClrTx/>
                <a:buSzPct val="100000"/>
                <a:buFontTx/>
                <a:buNone/>
              </a:pPr>
              <a:endParaRPr kumimoji="0" lang="en-US" altLang="zh-CN" sz="2400" b="1">
                <a:latin typeface="Comic Sans MS" panose="030F0702030302020204" pitchFamily="66" charset="0"/>
              </a:endParaRPr>
            </a:p>
            <a:p>
              <a:pPr>
                <a:spcBef>
                  <a:spcPct val="0"/>
                </a:spcBef>
                <a:buClrTx/>
                <a:buSzPct val="100000"/>
                <a:buFontTx/>
                <a:buNone/>
              </a:pPr>
              <a:endParaRPr kumimoji="0" lang="en-US" altLang="zh-CN" sz="2400" b="1">
                <a:latin typeface="Comic Sans MS" panose="030F0702030302020204" pitchFamily="66" charset="0"/>
              </a:endParaRPr>
            </a:p>
            <a:p>
              <a:pPr>
                <a:spcBef>
                  <a:spcPct val="0"/>
                </a:spcBef>
                <a:buClrTx/>
                <a:buSzPct val="100000"/>
                <a:buFontTx/>
                <a:buNone/>
              </a:pPr>
              <a:endParaRPr kumimoji="0" lang="en-US" altLang="zh-CN" sz="2000" b="1">
                <a:latin typeface="Comic Sans MS" panose="030F0702030302020204" pitchFamily="66" charset="0"/>
              </a:endParaRPr>
            </a:p>
            <a:p>
              <a:pPr>
                <a:spcBef>
                  <a:spcPct val="0"/>
                </a:spcBef>
                <a:buClrTx/>
                <a:buSzPct val="100000"/>
                <a:buFontTx/>
                <a:buNone/>
              </a:pPr>
              <a:r>
                <a:rPr kumimoji="0" lang="en-US" altLang="zh-CN" sz="2000" b="1">
                  <a:latin typeface="Arial" panose="030F0702030302020204" pitchFamily="66" charset="0"/>
                </a:rPr>
                <a:t>Substituting 75 ns for </a:t>
              </a:r>
              <a:r>
                <a:rPr kumimoji="0" lang="en-US" altLang="zh-CN" sz="2000" b="1">
                  <a:solidFill>
                    <a:srgbClr val="0000FF"/>
                  </a:solidFill>
                  <a:latin typeface="Arial" panose="030F0702030302020204" pitchFamily="66" charset="0"/>
                </a:rPr>
                <a:t>(miss penalty×Clock cycle time)</a:t>
              </a:r>
              <a:r>
                <a:rPr kumimoji="0" lang="en-US" altLang="zh-CN" sz="2000" b="1">
                  <a:latin typeface="Arial" panose="030F0702030302020204" pitchFamily="66" charset="0"/>
                </a:rPr>
                <a:t>, the performance of each cache organization is</a:t>
              </a:r>
            </a:p>
            <a:p>
              <a:pPr>
                <a:lnSpc>
                  <a:spcPct val="90000"/>
                </a:lnSpc>
                <a:spcBef>
                  <a:spcPct val="30000"/>
                </a:spcBef>
                <a:buClrTx/>
                <a:buSzPct val="100000"/>
                <a:buFontTx/>
                <a:buNone/>
              </a:pPr>
              <a:r>
                <a:rPr kumimoji="0" lang="en-US" altLang="zh-CN" sz="2000" b="1">
                  <a:latin typeface="Arial" panose="030F0702030302020204" pitchFamily="66" charset="0"/>
                </a:rPr>
                <a:t>CPU time</a:t>
              </a:r>
              <a:r>
                <a:rPr kumimoji="0" lang="en-US" altLang="zh-CN" sz="2000" b="1" baseline="-25000">
                  <a:latin typeface="Arial" panose="030F0702030302020204" pitchFamily="66" charset="0"/>
                </a:rPr>
                <a:t>1-way</a:t>
              </a:r>
              <a:r>
                <a:rPr kumimoji="0" lang="zh-CN" altLang="en-US" sz="2000" b="1">
                  <a:latin typeface="Arial" panose="030F0702030302020204" pitchFamily="66" charset="0"/>
                </a:rPr>
                <a:t>＝</a:t>
              </a:r>
              <a:r>
                <a:rPr kumimoji="0" lang="en-US" altLang="zh-CN" sz="2000" b="1">
                  <a:latin typeface="Arial" panose="030F0702030302020204" pitchFamily="66" charset="0"/>
                </a:rPr>
                <a:t>IC×(2×1.0+</a:t>
              </a:r>
              <a:r>
                <a:rPr kumimoji="0" lang="en-US" altLang="zh-CN" sz="2000" b="1">
                  <a:solidFill>
                    <a:srgbClr val="0000FF"/>
                  </a:solidFill>
                  <a:latin typeface="Arial" panose="030F0702030302020204" pitchFamily="66" charset="0"/>
                </a:rPr>
                <a:t>(1.5 ×0.014 ×75)</a:t>
              </a:r>
              <a:r>
                <a:rPr kumimoji="0" lang="en-US" altLang="zh-CN" sz="2000" b="1">
                  <a:latin typeface="Arial" panose="030F0702030302020204" pitchFamily="66" charset="0"/>
                </a:rPr>
                <a:t>)</a:t>
              </a:r>
              <a:r>
                <a:rPr kumimoji="0" lang="zh-CN" altLang="en-US" sz="2000" b="1">
                  <a:latin typeface="Arial" panose="030F0702030302020204" pitchFamily="66" charset="0"/>
                </a:rPr>
                <a:t>＝</a:t>
              </a:r>
              <a:r>
                <a:rPr kumimoji="0" lang="en-US" altLang="zh-CN" sz="2000" b="1">
                  <a:solidFill>
                    <a:srgbClr val="FF0000"/>
                  </a:solidFill>
                  <a:latin typeface="Arial" panose="030F0702030302020204" pitchFamily="66" charset="0"/>
                </a:rPr>
                <a:t>3.58</a:t>
              </a:r>
              <a:r>
                <a:rPr kumimoji="0" lang="en-US" altLang="zh-CN" sz="2000" b="1">
                  <a:latin typeface="Arial" panose="030F0702030302020204" pitchFamily="66" charset="0"/>
                </a:rPr>
                <a:t> ×IC</a:t>
              </a:r>
            </a:p>
            <a:p>
              <a:pPr>
                <a:lnSpc>
                  <a:spcPct val="90000"/>
                </a:lnSpc>
                <a:spcBef>
                  <a:spcPct val="30000"/>
                </a:spcBef>
                <a:buClrTx/>
                <a:buSzPct val="100000"/>
                <a:buFontTx/>
                <a:buNone/>
              </a:pPr>
              <a:r>
                <a:rPr kumimoji="0" lang="en-US" altLang="zh-CN" sz="2000" b="1">
                  <a:latin typeface="Arial" panose="030F0702030302020204" pitchFamily="66" charset="0"/>
                </a:rPr>
                <a:t>CPU time</a:t>
              </a:r>
              <a:r>
                <a:rPr kumimoji="0" lang="en-US" altLang="zh-CN" sz="2000" b="1" baseline="-25000">
                  <a:latin typeface="Arial" panose="030F0702030302020204" pitchFamily="66" charset="0"/>
                </a:rPr>
                <a:t>2-way</a:t>
              </a:r>
              <a:r>
                <a:rPr kumimoji="0" lang="zh-CN" altLang="en-US" sz="2000" b="1">
                  <a:latin typeface="Arial" panose="030F0702030302020204" pitchFamily="66" charset="0"/>
                </a:rPr>
                <a:t>＝</a:t>
              </a:r>
              <a:r>
                <a:rPr kumimoji="0" lang="en-US" altLang="zh-CN" sz="2000" b="1">
                  <a:latin typeface="Arial" panose="030F0702030302020204" pitchFamily="66" charset="0"/>
                </a:rPr>
                <a:t>IC×(2×1.0×</a:t>
              </a:r>
              <a:r>
                <a:rPr kumimoji="0" lang="en-US" altLang="zh-CN" sz="2000" b="1">
                  <a:solidFill>
                    <a:srgbClr val="0000FF"/>
                  </a:solidFill>
                  <a:latin typeface="Arial" panose="030F0702030302020204" pitchFamily="66" charset="0"/>
                </a:rPr>
                <a:t>1.25+(1.5 ×0.010 ×75)</a:t>
              </a:r>
              <a:r>
                <a:rPr kumimoji="0" lang="en-US" altLang="zh-CN" sz="2000" b="1">
                  <a:latin typeface="Arial" panose="030F0702030302020204" pitchFamily="66" charset="0"/>
                </a:rPr>
                <a:t>)</a:t>
              </a:r>
              <a:r>
                <a:rPr kumimoji="0" lang="zh-CN" altLang="en-US" sz="2000" b="1">
                  <a:latin typeface="Arial" panose="030F0702030302020204" pitchFamily="66" charset="0"/>
                </a:rPr>
                <a:t>＝</a:t>
              </a:r>
              <a:r>
                <a:rPr kumimoji="0" lang="en-US" altLang="zh-CN" sz="2000" b="1">
                  <a:latin typeface="Arial" panose="030F0702030302020204" pitchFamily="66" charset="0"/>
                </a:rPr>
                <a:t>3.63 ×IC</a:t>
              </a:r>
            </a:p>
          </p:txBody>
        </p:sp>
        <p:graphicFrame>
          <p:nvGraphicFramePr>
            <p:cNvPr id="125957" name="Object 6"/>
            <p:cNvGraphicFramePr>
              <a:graphicFrameLocks noChangeAspect="1"/>
            </p:cNvGraphicFramePr>
            <p:nvPr/>
          </p:nvGraphicFramePr>
          <p:xfrm>
            <a:off x="576" y="1824"/>
            <a:ext cx="4128" cy="10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5778500" imgH="1587500" progId="Equation.3">
                    <p:embed/>
                  </p:oleObj>
                </mc:Choice>
                <mc:Fallback>
                  <p:oleObj name="Equation" r:id="rId2" imgW="5778500" imgH="15875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824"/>
                          <a:ext cx="4128" cy="10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Arial"/>
              </a:rPr>
              <a:t>Answer for example 5 (cont.)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28800" y="1524000"/>
            <a:ext cx="8839200" cy="3905250"/>
            <a:chOff x="96" y="2112"/>
            <a:chExt cx="5568" cy="2460"/>
          </a:xfrm>
        </p:grpSpPr>
        <p:sp>
          <p:nvSpPr>
            <p:cNvPr id="126980" name="Rectangle 5"/>
            <p:cNvSpPr>
              <a:spLocks noChangeArrowheads="1"/>
            </p:cNvSpPr>
            <p:nvPr/>
          </p:nvSpPr>
          <p:spPr bwMode="auto">
            <a:xfrm>
              <a:off x="96" y="2112"/>
              <a:ext cx="5568" cy="2460"/>
            </a:xfrm>
            <a:prstGeom prst="rect">
              <a:avLst/>
            </a:prstGeom>
            <a:solidFill>
              <a:srgbClr val="A6F6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7" tIns="44450" rIns="90487" bIns="44450"/>
            <a:lstStyle>
              <a:lvl1pPr marL="2857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ClrTx/>
                <a:buSzPct val="100000"/>
                <a:buFontTx/>
                <a:buNone/>
              </a:pPr>
              <a:r>
                <a:rPr kumimoji="0" lang="en-US" altLang="zh-CN" sz="2400" b="1">
                  <a:latin typeface="Arial" panose="030F0702030302020204" pitchFamily="66" charset="0"/>
                </a:rPr>
                <a:t>Relative performance is</a:t>
              </a:r>
            </a:p>
            <a:p>
              <a:pPr>
                <a:lnSpc>
                  <a:spcPct val="90000"/>
                </a:lnSpc>
                <a:spcBef>
                  <a:spcPct val="30000"/>
                </a:spcBef>
                <a:buClrTx/>
                <a:buSzPct val="100000"/>
                <a:buFontTx/>
                <a:buNone/>
              </a:pPr>
              <a:endParaRPr kumimoji="0" lang="en-US" altLang="zh-CN" sz="2400" b="1">
                <a:latin typeface="Comic Sans MS" panose="030F0702030302020204" pitchFamily="66" charset="0"/>
              </a:endParaRPr>
            </a:p>
            <a:p>
              <a:pPr>
                <a:lnSpc>
                  <a:spcPct val="90000"/>
                </a:lnSpc>
                <a:spcBef>
                  <a:spcPct val="30000"/>
                </a:spcBef>
                <a:buClrTx/>
                <a:buSzPct val="100000"/>
                <a:buFontTx/>
                <a:buNone/>
              </a:pPr>
              <a:endParaRPr kumimoji="0" lang="en-US" altLang="zh-CN" sz="2400" b="1">
                <a:latin typeface="Comic Sans MS" panose="030F0702030302020204" pitchFamily="66" charset="0"/>
              </a:endParaRPr>
            </a:p>
            <a:p>
              <a:pPr>
                <a:lnSpc>
                  <a:spcPct val="90000"/>
                </a:lnSpc>
                <a:spcBef>
                  <a:spcPct val="30000"/>
                </a:spcBef>
                <a:buClrTx/>
                <a:buSzPct val="100000"/>
                <a:buFontTx/>
                <a:buNone/>
              </a:pPr>
              <a:endParaRPr kumimoji="0" lang="en-US" altLang="zh-CN" sz="2400" b="1">
                <a:latin typeface="Comic Sans MS" panose="030F0702030302020204" pitchFamily="66" charset="0"/>
              </a:endParaRPr>
            </a:p>
            <a:p>
              <a:pPr>
                <a:lnSpc>
                  <a:spcPct val="90000"/>
                </a:lnSpc>
                <a:spcBef>
                  <a:spcPct val="30000"/>
                </a:spcBef>
                <a:buClrTx/>
                <a:buSzPct val="100000"/>
                <a:buFontTx/>
                <a:buNone/>
              </a:pPr>
              <a:r>
                <a:rPr kumimoji="0" lang="en-US" altLang="zh-CN" sz="2400" b="1">
                  <a:latin typeface="Arial" panose="030F0702030302020204" pitchFamily="66" charset="0"/>
                </a:rPr>
                <a:t>In contrast to the results of average memory access time, the direct-mapped lesds to slighly better average performance. </a:t>
              </a:r>
              <a:r>
                <a:rPr kumimoji="0" lang="en-US" altLang="zh-CN" sz="2400" b="1">
                  <a:solidFill>
                    <a:srgbClr val="FF0000"/>
                  </a:solidFill>
                  <a:latin typeface="Arial" panose="030F0702030302020204" pitchFamily="66" charset="0"/>
                </a:rPr>
                <a:t>Since CPU time is our bottom-line evaluation.</a:t>
              </a:r>
            </a:p>
          </p:txBody>
        </p:sp>
        <p:graphicFrame>
          <p:nvGraphicFramePr>
            <p:cNvPr id="126981" name="Object 6"/>
            <p:cNvGraphicFramePr>
              <a:graphicFrameLocks noChangeAspect="1"/>
            </p:cNvGraphicFramePr>
            <p:nvPr/>
          </p:nvGraphicFramePr>
          <p:xfrm>
            <a:off x="672" y="2558"/>
            <a:ext cx="4656" cy="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860800" imgH="469900" progId="Equation.3">
                    <p:embed/>
                  </p:oleObj>
                </mc:Choice>
                <mc:Fallback>
                  <p:oleObj name="Equation" r:id="rId2" imgW="3860800" imgH="4699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2558"/>
                          <a:ext cx="4656" cy="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855640" y="10758"/>
            <a:ext cx="7162800" cy="1143000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latin typeface="Arial"/>
              </a:rPr>
              <a:t>Miss penalty and Out-of-order Execution Processors</a:t>
            </a:r>
          </a:p>
        </p:txBody>
      </p:sp>
      <p:sp>
        <p:nvSpPr>
          <p:cNvPr id="12800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752600" y="1447800"/>
            <a:ext cx="8534400" cy="3429000"/>
          </a:xfrm>
        </p:spPr>
        <p:txBody>
          <a:bodyPr/>
          <a:lstStyle/>
          <a:p>
            <a:pPr marL="285750" indent="-285750">
              <a:spcBef>
                <a:spcPct val="0"/>
              </a:spcBef>
              <a:buNone/>
            </a:pPr>
            <a:r>
              <a:rPr lang="en-US" altLang="zh-CN">
                <a:solidFill>
                  <a:srgbClr val="0000FF"/>
                </a:solidFill>
                <a:latin typeface="Arial" panose="030F0702030302020204" pitchFamily="66" charset="0"/>
              </a:rPr>
              <a:t>How do you define “miss penalty”?</a:t>
            </a:r>
          </a:p>
          <a:p>
            <a:pPr marL="285750" indent="-285750">
              <a:spcBef>
                <a:spcPct val="0"/>
              </a:spcBef>
            </a:pPr>
            <a:r>
              <a:rPr lang="en-US" altLang="zh-CN" sz="2600">
                <a:latin typeface="Arial" panose="030F0702030302020204" pitchFamily="66" charset="0"/>
              </a:rPr>
              <a:t>Is it the full latency of the miss to memory, or 	</a:t>
            </a:r>
          </a:p>
          <a:p>
            <a:pPr marL="285750" indent="-285750">
              <a:spcBef>
                <a:spcPct val="0"/>
              </a:spcBef>
              <a:buNone/>
            </a:pPr>
            <a:r>
              <a:rPr lang="en-US" altLang="zh-CN" sz="2600">
                <a:latin typeface="Arial" panose="030F0702030302020204" pitchFamily="66" charset="0"/>
              </a:rPr>
              <a:t>	is it just the “exposed” or nonoverlapped latency when the processor must stall?</a:t>
            </a:r>
          </a:p>
          <a:p>
            <a:pPr marL="285750" indent="-285750">
              <a:spcBef>
                <a:spcPct val="0"/>
              </a:spcBef>
            </a:pPr>
            <a:r>
              <a:rPr lang="en-US" altLang="zh-CN" sz="2600">
                <a:latin typeface="Arial" panose="030F0702030302020204" pitchFamily="66" charset="0"/>
              </a:rPr>
              <a:t>To In-order processor, there is out of question, but here is out of the question.</a:t>
            </a:r>
          </a:p>
          <a:p>
            <a:pPr marL="285750" indent="-285750">
              <a:spcBef>
                <a:spcPct val="0"/>
              </a:spcBef>
            </a:pPr>
            <a:r>
              <a:rPr lang="en-US" altLang="zh-CN" sz="2600">
                <a:latin typeface="Arial" panose="030F0702030302020204" pitchFamily="66" charset="0"/>
              </a:rPr>
              <a:t>Refine memory stalls to lead to a new definition of miss penalty as nonoverlapped latency :</a:t>
            </a:r>
          </a:p>
        </p:txBody>
      </p:sp>
      <p:graphicFrame>
        <p:nvGraphicFramePr>
          <p:cNvPr id="128004" name="Object 0"/>
          <p:cNvGraphicFramePr>
            <a:graphicFrameLocks noChangeAspect="1"/>
          </p:cNvGraphicFramePr>
          <p:nvPr/>
        </p:nvGraphicFramePr>
        <p:xfrm>
          <a:off x="1524000" y="5181600"/>
          <a:ext cx="9144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791200" imgH="444500" progId="Equation.3">
                  <p:embed/>
                </p:oleObj>
              </mc:Choice>
              <mc:Fallback>
                <p:oleObj name="Equation" r:id="rId2" imgW="5791200" imgH="4445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181600"/>
                        <a:ext cx="9144000" cy="6858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Arial"/>
              </a:rPr>
              <a:t>Two definition</a:t>
            </a:r>
          </a:p>
        </p:txBody>
      </p:sp>
      <p:sp>
        <p:nvSpPr>
          <p:cNvPr id="129027" name="Text Box 5"/>
          <p:cNvSpPr>
            <a:spLocks noGrp="1" noChangeArrowheads="1"/>
          </p:cNvSpPr>
          <p:nvPr>
            <p:ph idx="1"/>
          </p:nvPr>
        </p:nvSpPr>
        <p:spPr>
          <a:xfrm>
            <a:off x="1271464" y="1125541"/>
            <a:ext cx="9649072" cy="4795837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0000FF"/>
                </a:solidFill>
                <a:latin typeface="Arial" panose="030F0702030302020204" pitchFamily="66" charset="0"/>
              </a:rPr>
              <a:t>Length of memory latency</a:t>
            </a:r>
            <a:r>
              <a:rPr lang="en-US" altLang="zh-CN" b="1" dirty="0">
                <a:latin typeface="Arial" panose="030F0702030302020204" pitchFamily="66" charset="0"/>
              </a:rPr>
              <a:t> –What to consider as the start and the end of a memory operation in an out-of-order processor.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0000FF"/>
                </a:solidFill>
                <a:latin typeface="Arial" panose="030F0702030302020204" pitchFamily="66" charset="0"/>
              </a:rPr>
              <a:t>Length of latency overlapped</a:t>
            </a:r>
            <a:r>
              <a:rPr lang="en-US" altLang="zh-CN" b="1" dirty="0">
                <a:latin typeface="Arial" panose="030F0702030302020204" pitchFamily="66" charset="0"/>
              </a:rPr>
              <a:t>—What is the start of overlap with the processor(or equivalently, when do we say a memory operation is stalling the processor)</a:t>
            </a:r>
          </a:p>
        </p:txBody>
      </p:sp>
    </p:spTree>
  </p:cSld>
  <p:clrMapOvr>
    <a:masterClrMapping/>
  </p:clrMapOvr>
  <p:transition spd="slow">
    <p:pull dir="r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6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Arial"/>
              </a:rPr>
              <a:t>What is Memory Hierarchy ?</a:t>
            </a:r>
          </a:p>
        </p:txBody>
      </p:sp>
      <p:sp>
        <p:nvSpPr>
          <p:cNvPr id="71683" name="Rectangle 27"/>
          <p:cNvSpPr>
            <a:spLocks noGrp="1" noRot="1" noChangeArrowheads="1"/>
          </p:cNvSpPr>
          <p:nvPr>
            <p:ph idx="1"/>
          </p:nvPr>
        </p:nvSpPr>
        <p:spPr>
          <a:xfrm>
            <a:off x="1806576" y="1196752"/>
            <a:ext cx="8610600" cy="37338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dirty="0">
                <a:latin typeface="Arial" panose="030F0702030302020204" pitchFamily="66" charset="0"/>
              </a:rPr>
              <a:t>Memory hierarchy is organized into several levels: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2400" dirty="0">
                <a:latin typeface="Arial" panose="030F0702030302020204" pitchFamily="66" charset="0"/>
              </a:rPr>
              <a:t>Each smaller, faster, and more expensive per byte than the next lower level.</a:t>
            </a:r>
          </a:p>
          <a:p>
            <a:pPr lvl="1" eaLnBrk="1" hangingPunct="1">
              <a:lnSpc>
                <a:spcPct val="80000"/>
              </a:lnSpc>
            </a:pPr>
            <a:endParaRPr lang="en-US" altLang="zh-CN" sz="2000" b="1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Arial" panose="030F0702030302020204" pitchFamily="66" charset="0"/>
              </a:rPr>
              <a:t>Temporal Locality</a:t>
            </a:r>
            <a:r>
              <a:rPr lang="en-US" altLang="zh-CN" sz="2000" dirty="0">
                <a:solidFill>
                  <a:schemeClr val="accent1"/>
                </a:solidFill>
                <a:latin typeface="Arial" panose="030F0702030302020204" pitchFamily="66" charset="0"/>
              </a:rPr>
              <a:t> </a:t>
            </a:r>
            <a:r>
              <a:rPr lang="en-US" altLang="zh-CN" sz="2000" dirty="0">
                <a:latin typeface="Arial" panose="030F0702030302020204" pitchFamily="66" charset="0"/>
              </a:rPr>
              <a:t>(Locality in Time):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Arial" panose="030F0702030302020204" pitchFamily="66" charset="0"/>
                <a:sym typeface="Symbol" panose="05050102010706020507" pitchFamily="18" charset="2"/>
              </a:rPr>
              <a:t>     </a:t>
            </a:r>
            <a:r>
              <a:rPr lang="en-US" altLang="zh-CN" sz="2000" dirty="0">
                <a:latin typeface="Arial" panose="030F0702030302020204" pitchFamily="66" charset="0"/>
              </a:rPr>
              <a:t> Keep most recently accessed data items closer to the processor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Arial" panose="030F0702030302020204" pitchFamily="66" charset="0"/>
              </a:rPr>
              <a:t>Spatial Locality</a:t>
            </a:r>
            <a:r>
              <a:rPr lang="en-US" altLang="zh-CN" sz="2000" dirty="0">
                <a:solidFill>
                  <a:schemeClr val="accent1"/>
                </a:solidFill>
                <a:latin typeface="Arial" panose="030F0702030302020204" pitchFamily="66" charset="0"/>
              </a:rPr>
              <a:t> </a:t>
            </a:r>
            <a:r>
              <a:rPr lang="en-US" altLang="zh-CN" sz="2000" dirty="0">
                <a:latin typeface="Arial" panose="030F0702030302020204" pitchFamily="66" charset="0"/>
              </a:rPr>
              <a:t>(Locality in Space):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Arial" panose="030F0702030302020204" pitchFamily="66" charset="0"/>
                <a:sym typeface="Symbol" panose="05050102010706020507" pitchFamily="18" charset="2"/>
              </a:rPr>
              <a:t>    </a:t>
            </a:r>
            <a:r>
              <a:rPr lang="en-US" altLang="zh-CN" sz="2000" dirty="0">
                <a:latin typeface="Arial" panose="030F0702030302020204" pitchFamily="66" charset="0"/>
              </a:rPr>
              <a:t> Move blocks consists of contiguous words to the faster levels </a:t>
            </a:r>
          </a:p>
          <a:p>
            <a:pPr lvl="1" eaLnBrk="1" hangingPunct="1">
              <a:spcBef>
                <a:spcPct val="0"/>
              </a:spcBef>
            </a:pPr>
            <a:endParaRPr lang="en-US" altLang="zh-CN" sz="24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927648" y="116632"/>
            <a:ext cx="7511752" cy="7620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/>
              </a:rPr>
              <a:t>Ex6: Performance on out-of-order processor</a:t>
            </a:r>
          </a:p>
        </p:txBody>
      </p:sp>
      <p:sp>
        <p:nvSpPr>
          <p:cNvPr id="13005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628776" y="1143000"/>
            <a:ext cx="9039225" cy="1828800"/>
          </a:xfrm>
          <a:solidFill>
            <a:srgbClr val="CCECFF"/>
          </a:solidFill>
        </p:spPr>
        <p:txBody>
          <a:bodyPr/>
          <a:lstStyle/>
          <a:p>
            <a:pPr marL="285750" indent="-28575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600">
                <a:solidFill>
                  <a:srgbClr val="0000FF"/>
                </a:solidFill>
                <a:latin typeface="Arial"/>
              </a:rPr>
              <a:t>Assume: 30%</a:t>
            </a:r>
            <a:r>
              <a:rPr lang="en-US" altLang="zh-CN" sz="2600">
                <a:latin typeface="Arial"/>
              </a:rPr>
              <a:t> of the 75 ns </a:t>
            </a:r>
            <a:r>
              <a:rPr lang="en-US" altLang="zh-CN" sz="2600">
                <a:solidFill>
                  <a:srgbClr val="0000FF"/>
                </a:solidFill>
                <a:latin typeface="Arial"/>
              </a:rPr>
              <a:t>(52.5)</a:t>
            </a:r>
            <a:r>
              <a:rPr lang="en-US" altLang="zh-CN" sz="2600">
                <a:latin typeface="Arial"/>
              </a:rPr>
              <a:t> miss penalty can be overlapped; Another parameters are same with example 5 </a:t>
            </a:r>
            <a:r>
              <a:rPr lang="en-US" altLang="zh-CN" sz="2000">
                <a:latin typeface="Arial"/>
              </a:rPr>
              <a:t>(above example)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600">
                <a:solidFill>
                  <a:srgbClr val="0000FF"/>
                </a:solidFill>
                <a:latin typeface="Arial"/>
              </a:rPr>
              <a:t>What is the impact of performance for out-of-order (OOO)  CPU in direct-mapped cache?</a:t>
            </a:r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1676400" y="3048000"/>
            <a:ext cx="8763000" cy="20574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Pct val="100000"/>
              <a:buFontTx/>
              <a:buNone/>
              <a:defRPr/>
            </a:pPr>
            <a:r>
              <a:rPr kumimoji="0" lang="en-US" altLang="zh-CN" sz="2600" b="1" dirty="0">
                <a:solidFill>
                  <a:srgbClr val="FF0000"/>
                </a:solidFill>
                <a:latin typeface="Arial" panose="030F0702030302020204" pitchFamily="66" charset="0"/>
              </a:rPr>
              <a:t>Answer:</a:t>
            </a:r>
            <a:r>
              <a:rPr kumimoji="0" lang="en-US" altLang="zh-CN" sz="2400" b="1" dirty="0">
                <a:latin typeface="Arial" panose="030F0702030302020204" pitchFamily="66" charset="0"/>
              </a:rPr>
              <a:t> </a:t>
            </a:r>
            <a:r>
              <a:rPr kumimoji="0" lang="en-US" altLang="zh-CN" sz="2000" b="1" dirty="0">
                <a:latin typeface="Arial" panose="030F0702030302020204" pitchFamily="66" charset="0"/>
              </a:rPr>
              <a:t>Average memory access time for the OOO computer is:</a:t>
            </a:r>
          </a:p>
          <a:p>
            <a:pPr>
              <a:lnSpc>
                <a:spcPct val="80000"/>
              </a:lnSpc>
              <a:spcBef>
                <a:spcPct val="30000"/>
              </a:spcBef>
              <a:buClrTx/>
              <a:buSzPct val="100000"/>
              <a:buFontTx/>
              <a:buNone/>
              <a:defRPr/>
            </a:pPr>
            <a:r>
              <a:rPr kumimoji="0" lang="en-US" altLang="zh-CN" sz="2000" b="1" dirty="0">
                <a:latin typeface="Arial" panose="030F0702030302020204" pitchFamily="66" charset="0"/>
              </a:rPr>
              <a:t>Average memory access time</a:t>
            </a:r>
            <a:r>
              <a:rPr kumimoji="0" lang="en-US" altLang="zh-CN" sz="2000" b="1" baseline="-25000" dirty="0">
                <a:latin typeface="Arial" panose="030F0702030302020204" pitchFamily="66" charset="0"/>
              </a:rPr>
              <a:t>1-way,OOO</a:t>
            </a:r>
            <a:r>
              <a:rPr kumimoji="0" lang="zh-CN" altLang="en-US" sz="2000" b="1" dirty="0">
                <a:latin typeface="Arial" panose="030F0702030302020204" pitchFamily="66" charset="0"/>
              </a:rPr>
              <a:t>＝</a:t>
            </a:r>
            <a:r>
              <a:rPr kumimoji="0" lang="en-US" altLang="zh-CN" sz="2000" b="1" dirty="0">
                <a:latin typeface="Arial" panose="030F0702030302020204" pitchFamily="66" charset="0"/>
              </a:rPr>
              <a:t>1.0*</a:t>
            </a:r>
            <a:r>
              <a:rPr kumimoji="0" lang="en-US" altLang="zh-CN" sz="2000" b="1" strike="dblStrike" dirty="0">
                <a:solidFill>
                  <a:srgbClr val="FF0000"/>
                </a:solidFill>
                <a:latin typeface="Arial" panose="030F0702030302020204" pitchFamily="66" charset="0"/>
              </a:rPr>
              <a:t>1.25</a:t>
            </a:r>
            <a:r>
              <a:rPr kumimoji="0" lang="en-US" altLang="zh-CN" sz="2000" b="1" dirty="0">
                <a:latin typeface="Arial" panose="030F0702030302020204" pitchFamily="66" charset="0"/>
              </a:rPr>
              <a:t>+(0.014×</a:t>
            </a:r>
            <a:r>
              <a:rPr kumimoji="0" lang="en-US" altLang="zh-CN" sz="2000" b="1" dirty="0">
                <a:solidFill>
                  <a:srgbClr val="0000FF"/>
                </a:solidFill>
                <a:latin typeface="Arial" panose="030F0702030302020204" pitchFamily="66" charset="0"/>
              </a:rPr>
              <a:t>52.5</a:t>
            </a:r>
            <a:r>
              <a:rPr kumimoji="0" lang="en-US" altLang="zh-CN" sz="2000" b="1" dirty="0">
                <a:latin typeface="Arial" panose="030F0702030302020204" pitchFamily="66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30000"/>
              </a:spcBef>
              <a:buClrTx/>
              <a:buSzPct val="100000"/>
              <a:buFontTx/>
              <a:buNone/>
              <a:defRPr/>
            </a:pPr>
            <a:r>
              <a:rPr kumimoji="0" lang="en-US" altLang="zh-CN" sz="2000" b="1" dirty="0">
                <a:latin typeface="Arial" panose="030F0702030302020204" pitchFamily="66" charset="0"/>
              </a:rPr>
              <a:t>						</a:t>
            </a:r>
            <a:r>
              <a:rPr kumimoji="0" lang="zh-CN" altLang="en-US" sz="2000" b="1" dirty="0">
                <a:latin typeface="Arial" panose="030F0702030302020204" pitchFamily="66" charset="0"/>
              </a:rPr>
              <a:t>＝</a:t>
            </a:r>
            <a:r>
              <a:rPr kumimoji="0" lang="en-US" altLang="zh-CN" sz="2000" b="1" dirty="0">
                <a:latin typeface="Arial" panose="030F0702030302020204" pitchFamily="66" charset="0"/>
              </a:rPr>
              <a:t>1.74 ns</a:t>
            </a:r>
          </a:p>
          <a:p>
            <a:pPr>
              <a:lnSpc>
                <a:spcPct val="80000"/>
              </a:lnSpc>
              <a:spcBef>
                <a:spcPct val="30000"/>
              </a:spcBef>
              <a:buClrTx/>
              <a:buSzPct val="100000"/>
              <a:buFontTx/>
              <a:buNone/>
              <a:defRPr/>
            </a:pPr>
            <a:r>
              <a:rPr kumimoji="0" lang="en-US" altLang="zh-CN" sz="2000" b="1" dirty="0">
                <a:latin typeface="Arial" panose="030F0702030302020204" pitchFamily="66" charset="0"/>
              </a:rPr>
              <a:t>The performance of the OOO cache is: </a:t>
            </a:r>
          </a:p>
          <a:p>
            <a:pPr>
              <a:lnSpc>
                <a:spcPct val="80000"/>
              </a:lnSpc>
              <a:spcBef>
                <a:spcPct val="30000"/>
              </a:spcBef>
              <a:buClrTx/>
              <a:buSzPct val="100000"/>
              <a:buFontTx/>
              <a:buNone/>
              <a:defRPr/>
            </a:pPr>
            <a:r>
              <a:rPr kumimoji="0" lang="en-US" altLang="zh-CN" sz="2000" b="1" dirty="0">
                <a:latin typeface="Arial" panose="030F0702030302020204" pitchFamily="66" charset="0"/>
              </a:rPr>
              <a:t>CPU time</a:t>
            </a:r>
            <a:r>
              <a:rPr kumimoji="0" lang="en-US" altLang="zh-CN" sz="2000" b="1" baseline="-25000" dirty="0">
                <a:latin typeface="Arial" panose="030F0702030302020204" pitchFamily="66" charset="0"/>
              </a:rPr>
              <a:t>1-way,OOO</a:t>
            </a:r>
            <a:r>
              <a:rPr kumimoji="0" lang="zh-CN" altLang="en-US" sz="2000" b="1" dirty="0">
                <a:latin typeface="Arial" panose="030F0702030302020204" pitchFamily="66" charset="0"/>
              </a:rPr>
              <a:t>＝</a:t>
            </a:r>
            <a:r>
              <a:rPr kumimoji="0" lang="en-US" altLang="zh-CN" sz="2000" b="1" dirty="0">
                <a:latin typeface="Arial" panose="030F0702030302020204" pitchFamily="66" charset="0"/>
              </a:rPr>
              <a:t>IC×(2×1.0 *</a:t>
            </a:r>
            <a:r>
              <a:rPr kumimoji="0" lang="en-US" altLang="zh-CN" sz="2000" b="1" strike="dblStrike" dirty="0">
                <a:solidFill>
                  <a:srgbClr val="FF0000"/>
                </a:solidFill>
                <a:latin typeface="Arial" panose="030F0702030302020204" pitchFamily="66" charset="0"/>
              </a:rPr>
              <a:t>1.25</a:t>
            </a:r>
            <a:r>
              <a:rPr kumimoji="0" lang="en-US" altLang="zh-CN" sz="2000" b="1" dirty="0">
                <a:latin typeface="Arial" panose="030F0702030302020204" pitchFamily="66" charset="0"/>
              </a:rPr>
              <a:t>+ (1.5×0.014×</a:t>
            </a:r>
            <a:r>
              <a:rPr kumimoji="0" lang="en-US" altLang="zh-CN" sz="2000" b="1" dirty="0">
                <a:solidFill>
                  <a:srgbClr val="0000FF"/>
                </a:solidFill>
                <a:latin typeface="Arial" panose="030F0702030302020204" pitchFamily="66" charset="0"/>
              </a:rPr>
              <a:t>52.5</a:t>
            </a:r>
            <a:r>
              <a:rPr kumimoji="0" lang="en-US" altLang="zh-CN" sz="2000" b="1" dirty="0">
                <a:latin typeface="Arial" panose="030F0702030302020204" pitchFamily="66" charset="0"/>
              </a:rPr>
              <a:t>))</a:t>
            </a:r>
          </a:p>
          <a:p>
            <a:pPr>
              <a:lnSpc>
                <a:spcPct val="80000"/>
              </a:lnSpc>
              <a:spcBef>
                <a:spcPct val="30000"/>
              </a:spcBef>
              <a:buClrTx/>
              <a:buSzPct val="100000"/>
              <a:buFontTx/>
              <a:buNone/>
              <a:defRPr/>
            </a:pPr>
            <a:r>
              <a:rPr kumimoji="0" lang="en-US" altLang="zh-CN" sz="2000" b="1" dirty="0">
                <a:latin typeface="Arial" panose="030F0702030302020204" pitchFamily="66" charset="0"/>
              </a:rPr>
              <a:t>			   </a:t>
            </a:r>
            <a:r>
              <a:rPr kumimoji="0" lang="zh-CN" altLang="en-US" sz="2000" b="1" dirty="0">
                <a:latin typeface="Arial" panose="030F0702030302020204" pitchFamily="66" charset="0"/>
              </a:rPr>
              <a:t>＝</a:t>
            </a:r>
            <a:r>
              <a:rPr kumimoji="0" lang="en-US" altLang="zh-CN" sz="2000" b="1">
                <a:latin typeface="Arial" panose="030F0702030302020204" pitchFamily="66" charset="0"/>
              </a:rPr>
              <a:t>3.10 </a:t>
            </a:r>
            <a:r>
              <a:rPr kumimoji="0" lang="en-US" altLang="zh-CN" sz="2000" b="1" dirty="0">
                <a:latin typeface="Arial" panose="030F0702030302020204" pitchFamily="66" charset="0"/>
              </a:rPr>
              <a:t>×IC</a:t>
            </a:r>
            <a:endParaRPr kumimoji="0" lang="en-US" altLang="zh-CN" sz="2000" b="1" dirty="0">
              <a:solidFill>
                <a:schemeClr val="hlink"/>
              </a:solidFill>
              <a:latin typeface="Comic Sans MS" panose="030F0702030302020204" pitchFamily="66" charset="0"/>
            </a:endParaRPr>
          </a:p>
        </p:txBody>
      </p:sp>
      <p:sp>
        <p:nvSpPr>
          <p:cNvPr id="134149" name="Rectangle 5"/>
          <p:cNvSpPr>
            <a:spLocks noChangeArrowheads="1"/>
          </p:cNvSpPr>
          <p:nvPr/>
        </p:nvSpPr>
        <p:spPr bwMode="auto">
          <a:xfrm>
            <a:off x="1703388" y="5229225"/>
            <a:ext cx="8763000" cy="1295400"/>
          </a:xfrm>
          <a:prstGeom prst="rect">
            <a:avLst/>
          </a:prstGeom>
          <a:solidFill>
            <a:srgbClr val="A6F6E5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2857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ClrTx/>
              <a:buSzPct val="100000"/>
              <a:buFontTx/>
              <a:buNone/>
            </a:pPr>
            <a:r>
              <a:rPr kumimoji="0" lang="en-US" altLang="zh-CN" sz="2400" b="1">
                <a:latin typeface="Arial" panose="030F0702030302020204" pitchFamily="66" charset="0"/>
              </a:rPr>
              <a:t>Hence, despite a much slower clock cycle time and the higher miss rate of a direct-mapped cache, the OOO computer can be slightly faster if it can hide 30% of the miss penalty.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9" grpId="0" animBg="1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</a:rPr>
              <a:t>Memory Hierarchy Basics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472" y="1125541"/>
            <a:ext cx="10514096" cy="47958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/>
              </a:rPr>
              <a:t>Six basic cache optimizations: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/>
              </a:rPr>
              <a:t>Larger block size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latin typeface="Arial"/>
              </a:rPr>
              <a:t>Reduces compulsory misses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latin typeface="Arial"/>
              </a:rPr>
              <a:t>Increases capacity and conflict misses, increases miss penalty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/>
              </a:rPr>
              <a:t>Larger total cache capacity to reduce miss rate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latin typeface="Arial"/>
              </a:rPr>
              <a:t>Increases hit time, increases power consumption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/>
              </a:rPr>
              <a:t>Higher associativity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latin typeface="Arial"/>
              </a:rPr>
              <a:t>Reduces conflict misses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latin typeface="Arial"/>
              </a:rPr>
              <a:t>Increases hit time, increases power consumption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/>
              </a:rPr>
              <a:t>Higher number of cache levels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latin typeface="Arial"/>
              </a:rPr>
              <a:t>Reduces overall memory access time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/>
              </a:rPr>
              <a:t>Giving priority to read misses over writes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latin typeface="Arial"/>
              </a:rPr>
              <a:t>Reduces miss penalty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/>
              </a:rPr>
              <a:t>Avoiding address translation in cache indexing</a:t>
            </a:r>
          </a:p>
          <a:p>
            <a:pPr lvl="2">
              <a:lnSpc>
                <a:spcPct val="90000"/>
              </a:lnSpc>
            </a:pPr>
            <a:r>
              <a:rPr lang="en-US" sz="1600" dirty="0">
                <a:latin typeface="Arial"/>
              </a:rPr>
              <a:t>Reduces hit time</a:t>
            </a:r>
          </a:p>
        </p:txBody>
      </p:sp>
    </p:spTree>
    <p:extLst>
      <p:ext uri="{BB962C8B-B14F-4D97-AF65-F5344CB8AC3E}">
        <p14:creationId xmlns:p14="http://schemas.microsoft.com/office/powerpoint/2010/main" val="1280144951"/>
      </p:ext>
    </p:extLst>
  </p:cSld>
  <p:clrMapOvr>
    <a:masterClrMapping/>
  </p:clrMapOvr>
  <p:transition spd="slow">
    <p:pull dir="ru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999657" y="188641"/>
            <a:ext cx="7056784" cy="584775"/>
          </a:xfrm>
        </p:spPr>
        <p:txBody>
          <a:bodyPr/>
          <a:lstStyle/>
          <a:p>
            <a:r>
              <a:rPr lang="en-US" altLang="zh-CN" sz="3200" dirty="0">
                <a:latin typeface="Arial"/>
              </a:rPr>
              <a:t>How to Improve Cache Performance?</a:t>
            </a:r>
            <a:endParaRPr lang="en-AU" sz="3200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6874" y="1628801"/>
            <a:ext cx="8642350" cy="47958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/>
              </a:rPr>
              <a:t>Reduce hit time(4)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/>
              </a:rPr>
              <a:t>Small and simple first-level caches, Way prediction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Arial" panose="030F0702030302020204" pitchFamily="66" charset="0"/>
              </a:rPr>
              <a:t>avoiding address translation,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rial" panose="030F0702030302020204" pitchFamily="66" charset="0"/>
              </a:rPr>
              <a:t>Trace cache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/>
              </a:rPr>
              <a:t>Increase </a:t>
            </a:r>
            <a:r>
              <a:rPr lang="en-US" dirty="0">
                <a:solidFill>
                  <a:srgbClr val="0000FF"/>
                </a:solidFill>
                <a:latin typeface="Arial"/>
              </a:rPr>
              <a:t>bandwidth(3)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/>
              </a:rPr>
              <a:t>Pipelined caches, </a:t>
            </a:r>
            <a:r>
              <a:rPr lang="en-US" sz="2000" dirty="0" err="1">
                <a:latin typeface="Arial"/>
              </a:rPr>
              <a:t>multibanked</a:t>
            </a:r>
            <a:r>
              <a:rPr lang="en-US" sz="2000" dirty="0">
                <a:latin typeface="Arial"/>
              </a:rPr>
              <a:t> caches, non-blocking caches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/>
              </a:rPr>
              <a:t>Reduce miss penalty(5)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Arial" panose="030F0702030302020204" pitchFamily="66" charset="0"/>
              </a:rPr>
              <a:t>multilevel caches, read miss prior to writes,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/>
              </a:rPr>
              <a:t>Critical word first, merging write buffers, </a:t>
            </a:r>
            <a:r>
              <a:rPr lang="en-US" altLang="zh-CN" sz="2000" dirty="0">
                <a:latin typeface="Arial" panose="030F0702030302020204" pitchFamily="66" charset="0"/>
              </a:rPr>
              <a:t>and victim caches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Arial"/>
              </a:rPr>
              <a:t>Reduce miss rate(4)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solidFill>
                  <a:schemeClr val="accent1">
                    <a:lumMod val="50000"/>
                  </a:schemeClr>
                </a:solidFill>
                <a:latin typeface="Arial" panose="030F0702030302020204" pitchFamily="66" charset="0"/>
              </a:rPr>
              <a:t>larger block size,   large cache size,  higher associativity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/>
              </a:rPr>
              <a:t>Compiler optimizations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/>
              </a:rPr>
              <a:t>Reduce miss penalty or miss rate via </a:t>
            </a:r>
            <a:r>
              <a:rPr lang="en-US" dirty="0">
                <a:solidFill>
                  <a:srgbClr val="0000FF"/>
                </a:solidFill>
                <a:latin typeface="Arial"/>
              </a:rPr>
              <a:t>parallelization (1)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/>
              </a:rPr>
              <a:t>Hardware or compiler prefetching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452688" y="1000126"/>
            <a:ext cx="70786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  <a:latin typeface="Arial" panose="030F0702030302020204" pitchFamily="66" charset="0"/>
              </a:rPr>
              <a:t>AMAT = </a:t>
            </a:r>
            <a:r>
              <a:rPr lang="en-US" altLang="zh-CN" sz="2800" dirty="0" err="1">
                <a:solidFill>
                  <a:srgbClr val="FF0000"/>
                </a:solidFill>
                <a:latin typeface="Arial" panose="030F0702030302020204" pitchFamily="66" charset="0"/>
              </a:rPr>
              <a:t>HitTime</a:t>
            </a:r>
            <a:r>
              <a:rPr lang="en-US" altLang="zh-CN" sz="2800" dirty="0">
                <a:solidFill>
                  <a:srgbClr val="FF0000"/>
                </a:solidFill>
                <a:latin typeface="Arial" panose="030F0702030302020204" pitchFamily="66" charset="0"/>
              </a:rPr>
              <a:t> + </a:t>
            </a:r>
            <a:r>
              <a:rPr lang="en-US" altLang="zh-CN" sz="2800" dirty="0" err="1">
                <a:solidFill>
                  <a:srgbClr val="FF0000"/>
                </a:solidFill>
                <a:latin typeface="Arial" panose="030F0702030302020204" pitchFamily="66" charset="0"/>
              </a:rPr>
              <a:t>MissRate</a:t>
            </a:r>
            <a:r>
              <a:rPr lang="en-US" altLang="zh-CN" sz="2800" dirty="0" err="1">
                <a:solidFill>
                  <a:srgbClr val="FF0000"/>
                </a:solidFill>
                <a:latin typeface="Arial" panose="030F0702030302020204" pitchFamily="66" charset="0"/>
                <a:sym typeface="Symbol" panose="05050102010706020507" pitchFamily="18" charset="2"/>
              </a:rPr>
              <a:t>MissPenalty</a:t>
            </a:r>
            <a:endParaRPr lang="en-US" altLang="zh-CN" sz="28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154425"/>
      </p:ext>
    </p:extLst>
  </p:cSld>
  <p:clrMapOvr>
    <a:masterClrMapping/>
  </p:clrMapOvr>
  <p:transition spd="slow">
    <p:pull dir="r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Arial"/>
              </a:rPr>
              <a:t>Memory Hierarchy</a:t>
            </a:r>
          </a:p>
        </p:txBody>
      </p:sp>
      <p:sp>
        <p:nvSpPr>
          <p:cNvPr id="73731" name="Rectangle 5"/>
          <p:cNvSpPr>
            <a:spLocks noGrp="1" noChangeArrowheads="1"/>
          </p:cNvSpPr>
          <p:nvPr>
            <p:ph idx="1"/>
          </p:nvPr>
        </p:nvSpPr>
        <p:spPr>
          <a:xfrm>
            <a:off x="1925638" y="690017"/>
            <a:ext cx="8642350" cy="47958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altLang="zh-CN" sz="20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000" dirty="0" err="1">
                <a:solidFill>
                  <a:srgbClr val="FF0000"/>
                </a:solidFill>
                <a:latin typeface="Arial" panose="030F0702030302020204" pitchFamily="66" charset="0"/>
              </a:rPr>
              <a:t>Goal</a:t>
            </a:r>
            <a:r>
              <a:rPr lang="en-US" altLang="zh-CN" sz="2000" dirty="0" err="1">
                <a:solidFill>
                  <a:srgbClr val="0000FF"/>
                </a:solidFill>
                <a:latin typeface="Arial" panose="030F0702030302020204" pitchFamily="66" charset="0"/>
              </a:rPr>
              <a:t>:</a:t>
            </a:r>
            <a:r>
              <a:rPr lang="en-US" altLang="zh-CN" sz="1800" dirty="0" err="1">
                <a:solidFill>
                  <a:srgbClr val="0000FF"/>
                </a:solidFill>
                <a:latin typeface="Arial" panose="030F0702030302020204" pitchFamily="66" charset="0"/>
              </a:rPr>
              <a:t>To</a:t>
            </a:r>
            <a:r>
              <a:rPr lang="en-US" altLang="zh-CN" sz="1800" dirty="0">
                <a:solidFill>
                  <a:srgbClr val="0000FF"/>
                </a:solidFill>
                <a:latin typeface="Arial" panose="030F0702030302020204" pitchFamily="66" charset="0"/>
              </a:rPr>
              <a:t> provide a memory system with cost most almost as low as the cheapest level of memory and speed almost as fast as the fastest level.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Arial" panose="030F0702030302020204" pitchFamily="66" charset="0"/>
              </a:rPr>
              <a:t>Solution</a:t>
            </a:r>
            <a:r>
              <a:rPr lang="zh-CN" altLang="en-US" sz="2000" dirty="0">
                <a:solidFill>
                  <a:srgbClr val="0000FF"/>
                </a:solidFill>
                <a:latin typeface="Arial" panose="030F0702030302020204" pitchFamily="66" charset="0"/>
              </a:rPr>
              <a:t>： </a:t>
            </a:r>
            <a:endParaRPr lang="en-US" altLang="zh-CN" sz="2000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latin typeface="Arial"/>
              </a:rPr>
              <a:t>Entire addressable memory space available in largest, slowest memory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latin typeface="Arial"/>
              </a:rPr>
              <a:t>Incrementally smaller and faster memories, each containing a subset of the memory below it, proceed in steps up toward the processor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</a:pPr>
            <a:endParaRPr lang="en-US" altLang="zh-CN" sz="2000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73732" name="Group 6"/>
          <p:cNvGrpSpPr>
            <a:grpSpLocks/>
          </p:cNvGrpSpPr>
          <p:nvPr/>
        </p:nvGrpSpPr>
        <p:grpSpPr bwMode="auto">
          <a:xfrm>
            <a:off x="1925638" y="2927126"/>
            <a:ext cx="8491538" cy="3481774"/>
            <a:chOff x="144" y="1584"/>
            <a:chExt cx="5349" cy="2579"/>
          </a:xfrm>
        </p:grpSpPr>
        <p:sp>
          <p:nvSpPr>
            <p:cNvPr id="73733" name="Rectangle 7"/>
            <p:cNvSpPr>
              <a:spLocks noChangeArrowheads="1"/>
            </p:cNvSpPr>
            <p:nvPr/>
          </p:nvSpPr>
          <p:spPr bwMode="auto">
            <a:xfrm>
              <a:off x="272" y="1835"/>
              <a:ext cx="1705" cy="47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73734" name="Rectangle 8"/>
            <p:cNvSpPr>
              <a:spLocks noChangeArrowheads="1"/>
            </p:cNvSpPr>
            <p:nvPr/>
          </p:nvSpPr>
          <p:spPr bwMode="auto">
            <a:xfrm>
              <a:off x="847" y="1986"/>
              <a:ext cx="575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latin typeface="Arial"/>
                </a:rPr>
                <a:t>Control</a:t>
              </a:r>
            </a:p>
          </p:txBody>
        </p:sp>
        <p:sp>
          <p:nvSpPr>
            <p:cNvPr id="73735" name="Rectangle 9"/>
            <p:cNvSpPr>
              <a:spLocks noChangeArrowheads="1"/>
            </p:cNvSpPr>
            <p:nvPr/>
          </p:nvSpPr>
          <p:spPr bwMode="auto">
            <a:xfrm>
              <a:off x="272" y="2468"/>
              <a:ext cx="1193" cy="7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73736" name="Rectangle 10"/>
            <p:cNvSpPr>
              <a:spLocks noChangeArrowheads="1"/>
            </p:cNvSpPr>
            <p:nvPr/>
          </p:nvSpPr>
          <p:spPr bwMode="auto">
            <a:xfrm>
              <a:off x="313" y="2642"/>
              <a:ext cx="667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latin typeface="Arial"/>
                </a:rPr>
                <a:t>Datapath</a:t>
              </a:r>
            </a:p>
          </p:txBody>
        </p:sp>
        <p:sp>
          <p:nvSpPr>
            <p:cNvPr id="73737" name="Rectangle 11"/>
            <p:cNvSpPr>
              <a:spLocks noChangeArrowheads="1"/>
            </p:cNvSpPr>
            <p:nvPr/>
          </p:nvSpPr>
          <p:spPr bwMode="auto">
            <a:xfrm>
              <a:off x="4555" y="1592"/>
              <a:ext cx="938" cy="168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73738" name="Rectangle 12"/>
            <p:cNvSpPr>
              <a:spLocks noChangeArrowheads="1"/>
            </p:cNvSpPr>
            <p:nvPr/>
          </p:nvSpPr>
          <p:spPr bwMode="auto">
            <a:xfrm>
              <a:off x="4688" y="2138"/>
              <a:ext cx="774" cy="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latin typeface="Arial"/>
                </a:rPr>
                <a:t>Secondary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latin typeface="Arial"/>
                </a:rPr>
                <a:t>Storage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latin typeface="Arial"/>
                </a:rPr>
                <a:t>(Disk)</a:t>
              </a:r>
            </a:p>
          </p:txBody>
        </p:sp>
        <p:sp>
          <p:nvSpPr>
            <p:cNvPr id="73739" name="Rectangle 13"/>
            <p:cNvSpPr>
              <a:spLocks noChangeArrowheads="1"/>
            </p:cNvSpPr>
            <p:nvPr/>
          </p:nvSpPr>
          <p:spPr bwMode="auto">
            <a:xfrm>
              <a:off x="144" y="1592"/>
              <a:ext cx="2152" cy="168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73740" name="Rectangle 14"/>
            <p:cNvSpPr>
              <a:spLocks noChangeArrowheads="1"/>
            </p:cNvSpPr>
            <p:nvPr/>
          </p:nvSpPr>
          <p:spPr bwMode="auto">
            <a:xfrm>
              <a:off x="952" y="1584"/>
              <a:ext cx="906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000" b="1">
                  <a:latin typeface="Arial"/>
                </a:rPr>
                <a:t>Processor</a:t>
              </a:r>
              <a:endParaRPr kumimoji="0" lang="en-US" altLang="zh-CN" sz="1600" b="1"/>
            </a:p>
          </p:txBody>
        </p:sp>
        <p:sp>
          <p:nvSpPr>
            <p:cNvPr id="73741" name="Line 15"/>
            <p:cNvSpPr>
              <a:spLocks noChangeShapeType="1"/>
            </p:cNvSpPr>
            <p:nvPr/>
          </p:nvSpPr>
          <p:spPr bwMode="auto">
            <a:xfrm flipV="1">
              <a:off x="1488" y="1584"/>
              <a:ext cx="3057" cy="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42" name="Line 16"/>
            <p:cNvSpPr>
              <a:spLocks noChangeShapeType="1"/>
            </p:cNvSpPr>
            <p:nvPr/>
          </p:nvSpPr>
          <p:spPr bwMode="auto">
            <a:xfrm>
              <a:off x="1440" y="3168"/>
              <a:ext cx="3105" cy="1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43" name="Rectangle 17"/>
            <p:cNvSpPr>
              <a:spLocks noChangeArrowheads="1"/>
            </p:cNvSpPr>
            <p:nvPr/>
          </p:nvSpPr>
          <p:spPr bwMode="auto">
            <a:xfrm>
              <a:off x="1103" y="2517"/>
              <a:ext cx="298" cy="6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73744" name="Rectangle 18"/>
            <p:cNvSpPr>
              <a:spLocks noChangeArrowheads="1"/>
            </p:cNvSpPr>
            <p:nvPr/>
          </p:nvSpPr>
          <p:spPr bwMode="auto">
            <a:xfrm rot="5400000">
              <a:off x="868" y="2810"/>
              <a:ext cx="8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latin typeface="Arial"/>
                </a:rPr>
                <a:t>Registers</a:t>
              </a:r>
            </a:p>
          </p:txBody>
        </p:sp>
        <p:sp>
          <p:nvSpPr>
            <p:cNvPr id="73745" name="Rectangle 19"/>
            <p:cNvSpPr>
              <a:spLocks noChangeArrowheads="1"/>
            </p:cNvSpPr>
            <p:nvPr/>
          </p:nvSpPr>
          <p:spPr bwMode="auto">
            <a:xfrm>
              <a:off x="1614" y="2517"/>
              <a:ext cx="555" cy="6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73746" name="Rectangle 20"/>
            <p:cNvSpPr>
              <a:spLocks noChangeArrowheads="1"/>
            </p:cNvSpPr>
            <p:nvPr/>
          </p:nvSpPr>
          <p:spPr bwMode="auto">
            <a:xfrm>
              <a:off x="2573" y="2225"/>
              <a:ext cx="746" cy="95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73747" name="Rectangle 21"/>
            <p:cNvSpPr>
              <a:spLocks noChangeArrowheads="1"/>
            </p:cNvSpPr>
            <p:nvPr/>
          </p:nvSpPr>
          <p:spPr bwMode="auto">
            <a:xfrm>
              <a:off x="3468" y="1981"/>
              <a:ext cx="874" cy="120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sz="1800"/>
            </a:p>
          </p:txBody>
        </p:sp>
        <p:sp>
          <p:nvSpPr>
            <p:cNvPr id="73748" name="Rectangle 22"/>
            <p:cNvSpPr>
              <a:spLocks noChangeArrowheads="1"/>
            </p:cNvSpPr>
            <p:nvPr/>
          </p:nvSpPr>
          <p:spPr bwMode="auto">
            <a:xfrm>
              <a:off x="3611" y="2380"/>
              <a:ext cx="611" cy="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latin typeface="Arial"/>
                </a:rPr>
                <a:t>Main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latin typeface="Arial"/>
                </a:rPr>
                <a:t>Memory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latin typeface="Arial"/>
                </a:rPr>
                <a:t>(DRAM)</a:t>
              </a:r>
            </a:p>
          </p:txBody>
        </p:sp>
        <p:sp>
          <p:nvSpPr>
            <p:cNvPr id="73749" name="Rectangle 23"/>
            <p:cNvSpPr>
              <a:spLocks noChangeArrowheads="1"/>
            </p:cNvSpPr>
            <p:nvPr/>
          </p:nvSpPr>
          <p:spPr bwMode="auto">
            <a:xfrm>
              <a:off x="2645" y="2380"/>
              <a:ext cx="582" cy="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latin typeface="Arial"/>
                </a:rPr>
                <a:t>Second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latin typeface="Arial"/>
                </a:rPr>
                <a:t>Level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latin typeface="Arial"/>
                </a:rPr>
                <a:t>Cache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latin typeface="Arial"/>
                </a:rPr>
                <a:t>(SRAM)</a:t>
              </a:r>
            </a:p>
          </p:txBody>
        </p:sp>
        <p:sp>
          <p:nvSpPr>
            <p:cNvPr id="73750" name="Rectangle 24"/>
            <p:cNvSpPr>
              <a:spLocks noChangeArrowheads="1"/>
            </p:cNvSpPr>
            <p:nvPr/>
          </p:nvSpPr>
          <p:spPr bwMode="auto">
            <a:xfrm rot="5400000">
              <a:off x="1567" y="2620"/>
              <a:ext cx="728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latin typeface="Arial"/>
                </a:rPr>
                <a:t>On-Chip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latin typeface="Arial"/>
                </a:rPr>
                <a:t>Cache</a:t>
              </a:r>
            </a:p>
          </p:txBody>
        </p:sp>
        <p:sp>
          <p:nvSpPr>
            <p:cNvPr id="73751" name="Rectangle 25"/>
            <p:cNvSpPr>
              <a:spLocks noChangeArrowheads="1"/>
            </p:cNvSpPr>
            <p:nvPr/>
          </p:nvSpPr>
          <p:spPr bwMode="auto">
            <a:xfrm>
              <a:off x="1104" y="3501"/>
              <a:ext cx="592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solidFill>
                    <a:srgbClr val="800000"/>
                  </a:solidFill>
                  <a:latin typeface="Arial"/>
                </a:rPr>
                <a:t>Fastest</a:t>
              </a:r>
            </a:p>
          </p:txBody>
        </p:sp>
        <p:sp>
          <p:nvSpPr>
            <p:cNvPr id="73752" name="Rectangle 26"/>
            <p:cNvSpPr>
              <a:spLocks noChangeArrowheads="1"/>
            </p:cNvSpPr>
            <p:nvPr/>
          </p:nvSpPr>
          <p:spPr bwMode="auto">
            <a:xfrm>
              <a:off x="4793" y="3445"/>
              <a:ext cx="624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dirty="0">
                  <a:solidFill>
                    <a:srgbClr val="800000"/>
                  </a:solidFill>
                  <a:latin typeface="Arial"/>
                </a:rPr>
                <a:t>Slowest</a:t>
              </a:r>
              <a:endParaRPr kumimoji="0" lang="en-US" altLang="zh-CN" sz="1600" dirty="0">
                <a:solidFill>
                  <a:srgbClr val="800000"/>
                </a:solidFill>
              </a:endParaRPr>
            </a:p>
          </p:txBody>
        </p:sp>
        <p:sp>
          <p:nvSpPr>
            <p:cNvPr id="73753" name="Rectangle 27"/>
            <p:cNvSpPr>
              <a:spLocks noChangeArrowheads="1"/>
            </p:cNvSpPr>
            <p:nvPr/>
          </p:nvSpPr>
          <p:spPr bwMode="auto">
            <a:xfrm>
              <a:off x="1104" y="3697"/>
              <a:ext cx="673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solidFill>
                    <a:srgbClr val="800000"/>
                  </a:solidFill>
                  <a:latin typeface="Arial"/>
                </a:rPr>
                <a:t>Smallest</a:t>
              </a:r>
            </a:p>
          </p:txBody>
        </p:sp>
        <p:sp>
          <p:nvSpPr>
            <p:cNvPr id="73754" name="Rectangle 28"/>
            <p:cNvSpPr>
              <a:spLocks noChangeArrowheads="1"/>
            </p:cNvSpPr>
            <p:nvPr/>
          </p:nvSpPr>
          <p:spPr bwMode="auto">
            <a:xfrm>
              <a:off x="4813" y="3619"/>
              <a:ext cx="600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dirty="0">
                  <a:solidFill>
                    <a:srgbClr val="800000"/>
                  </a:solidFill>
                  <a:latin typeface="Arial"/>
                </a:rPr>
                <a:t>Biggest</a:t>
              </a:r>
            </a:p>
          </p:txBody>
        </p:sp>
        <p:sp>
          <p:nvSpPr>
            <p:cNvPr id="73755" name="Rectangle 29"/>
            <p:cNvSpPr>
              <a:spLocks noChangeArrowheads="1"/>
            </p:cNvSpPr>
            <p:nvPr/>
          </p:nvSpPr>
          <p:spPr bwMode="auto">
            <a:xfrm>
              <a:off x="1104" y="3891"/>
              <a:ext cx="608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solidFill>
                    <a:srgbClr val="800000"/>
                  </a:solidFill>
                  <a:latin typeface="Arial"/>
                </a:rPr>
                <a:t>Highest</a:t>
              </a:r>
            </a:p>
          </p:txBody>
        </p:sp>
        <p:sp>
          <p:nvSpPr>
            <p:cNvPr id="73756" name="Rectangle 30"/>
            <p:cNvSpPr>
              <a:spLocks noChangeArrowheads="1"/>
            </p:cNvSpPr>
            <p:nvPr/>
          </p:nvSpPr>
          <p:spPr bwMode="auto">
            <a:xfrm>
              <a:off x="4813" y="3825"/>
              <a:ext cx="576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dirty="0">
                  <a:solidFill>
                    <a:srgbClr val="800000"/>
                  </a:solidFill>
                  <a:latin typeface="Arial"/>
                </a:rPr>
                <a:t>Lowest</a:t>
              </a:r>
            </a:p>
          </p:txBody>
        </p:sp>
        <p:sp>
          <p:nvSpPr>
            <p:cNvPr id="73757" name="Rectangle 31"/>
            <p:cNvSpPr>
              <a:spLocks noChangeArrowheads="1"/>
            </p:cNvSpPr>
            <p:nvPr/>
          </p:nvSpPr>
          <p:spPr bwMode="auto">
            <a:xfrm>
              <a:off x="464" y="3502"/>
              <a:ext cx="600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FF0000"/>
                  </a:solidFill>
                  <a:latin typeface="Arial"/>
                </a:rPr>
                <a:t>Speed:</a:t>
              </a:r>
            </a:p>
          </p:txBody>
        </p:sp>
        <p:sp>
          <p:nvSpPr>
            <p:cNvPr id="73758" name="Rectangle 32"/>
            <p:cNvSpPr>
              <a:spLocks noChangeArrowheads="1"/>
            </p:cNvSpPr>
            <p:nvPr/>
          </p:nvSpPr>
          <p:spPr bwMode="auto">
            <a:xfrm>
              <a:off x="592" y="3696"/>
              <a:ext cx="454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FF0000"/>
                  </a:solidFill>
                  <a:latin typeface="Arial"/>
                </a:rPr>
                <a:t>Size:</a:t>
              </a:r>
            </a:p>
          </p:txBody>
        </p:sp>
        <p:sp>
          <p:nvSpPr>
            <p:cNvPr id="73759" name="Rectangle 33"/>
            <p:cNvSpPr>
              <a:spLocks noChangeArrowheads="1"/>
            </p:cNvSpPr>
            <p:nvPr/>
          </p:nvSpPr>
          <p:spPr bwMode="auto">
            <a:xfrm>
              <a:off x="528" y="3891"/>
              <a:ext cx="487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 b="1">
                  <a:solidFill>
                    <a:srgbClr val="FF0000"/>
                  </a:solidFill>
                  <a:latin typeface="Arial"/>
                </a:rPr>
                <a:t>Cost:</a:t>
              </a:r>
            </a:p>
          </p:txBody>
        </p:sp>
        <p:sp>
          <p:nvSpPr>
            <p:cNvPr id="73760" name="Arc 34"/>
            <p:cNvSpPr>
              <a:spLocks/>
            </p:cNvSpPr>
            <p:nvPr/>
          </p:nvSpPr>
          <p:spPr bwMode="auto">
            <a:xfrm rot="9442657">
              <a:off x="1339" y="2866"/>
              <a:ext cx="1343" cy="692"/>
            </a:xfrm>
            <a:custGeom>
              <a:avLst/>
              <a:gdLst>
                <a:gd name="T0" fmla="*/ 0 w 37405"/>
                <a:gd name="T1" fmla="*/ 0 h 25749"/>
                <a:gd name="T2" fmla="*/ 0 w 37405"/>
                <a:gd name="T3" fmla="*/ 0 h 25749"/>
                <a:gd name="T4" fmla="*/ 0 w 37405"/>
                <a:gd name="T5" fmla="*/ 0 h 25749"/>
                <a:gd name="T6" fmla="*/ 0 60000 65536"/>
                <a:gd name="T7" fmla="*/ 0 60000 65536"/>
                <a:gd name="T8" fmla="*/ 0 60000 65536"/>
                <a:gd name="T9" fmla="*/ 0 w 37405"/>
                <a:gd name="T10" fmla="*/ 0 h 25749"/>
                <a:gd name="T11" fmla="*/ 37405 w 37405"/>
                <a:gd name="T12" fmla="*/ 25749 h 257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405" h="25749" fill="none" extrusionOk="0">
                  <a:moveTo>
                    <a:pt x="0" y="6877"/>
                  </a:moveTo>
                  <a:cubicBezTo>
                    <a:pt x="4085" y="2490"/>
                    <a:pt x="9810" y="-1"/>
                    <a:pt x="15805" y="0"/>
                  </a:cubicBezTo>
                  <a:cubicBezTo>
                    <a:pt x="27734" y="0"/>
                    <a:pt x="37405" y="9670"/>
                    <a:pt x="37405" y="21600"/>
                  </a:cubicBezTo>
                  <a:cubicBezTo>
                    <a:pt x="37405" y="22992"/>
                    <a:pt x="37270" y="24382"/>
                    <a:pt x="37002" y="25748"/>
                  </a:cubicBezTo>
                </a:path>
                <a:path w="37405" h="25749" stroke="0" extrusionOk="0">
                  <a:moveTo>
                    <a:pt x="0" y="6877"/>
                  </a:moveTo>
                  <a:cubicBezTo>
                    <a:pt x="4085" y="2490"/>
                    <a:pt x="9810" y="-1"/>
                    <a:pt x="15805" y="0"/>
                  </a:cubicBezTo>
                  <a:cubicBezTo>
                    <a:pt x="27734" y="0"/>
                    <a:pt x="37405" y="9670"/>
                    <a:pt x="37405" y="21600"/>
                  </a:cubicBezTo>
                  <a:cubicBezTo>
                    <a:pt x="37405" y="22992"/>
                    <a:pt x="37270" y="24382"/>
                    <a:pt x="37002" y="25748"/>
                  </a:cubicBezTo>
                  <a:lnTo>
                    <a:pt x="15805" y="21600"/>
                  </a:lnTo>
                  <a:lnTo>
                    <a:pt x="0" y="6877"/>
                  </a:lnTo>
                  <a:close/>
                </a:path>
              </a:pathLst>
            </a:custGeom>
            <a:noFill/>
            <a:ln w="9525">
              <a:solidFill>
                <a:srgbClr val="000099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73761" name="Arc 35"/>
            <p:cNvSpPr>
              <a:spLocks/>
            </p:cNvSpPr>
            <p:nvPr/>
          </p:nvSpPr>
          <p:spPr bwMode="auto">
            <a:xfrm rot="9442657">
              <a:off x="3024" y="3072"/>
              <a:ext cx="634" cy="359"/>
            </a:xfrm>
            <a:custGeom>
              <a:avLst/>
              <a:gdLst>
                <a:gd name="T0" fmla="*/ 0 w 37405"/>
                <a:gd name="T1" fmla="*/ 0 h 23085"/>
                <a:gd name="T2" fmla="*/ 0 w 37405"/>
                <a:gd name="T3" fmla="*/ 0 h 23085"/>
                <a:gd name="T4" fmla="*/ 0 w 37405"/>
                <a:gd name="T5" fmla="*/ 0 h 23085"/>
                <a:gd name="T6" fmla="*/ 0 60000 65536"/>
                <a:gd name="T7" fmla="*/ 0 60000 65536"/>
                <a:gd name="T8" fmla="*/ 0 60000 65536"/>
                <a:gd name="T9" fmla="*/ 0 w 37405"/>
                <a:gd name="T10" fmla="*/ 0 h 23085"/>
                <a:gd name="T11" fmla="*/ 37405 w 37405"/>
                <a:gd name="T12" fmla="*/ 23085 h 230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405" h="23085" fill="none" extrusionOk="0">
                  <a:moveTo>
                    <a:pt x="0" y="6877"/>
                  </a:moveTo>
                  <a:cubicBezTo>
                    <a:pt x="4085" y="2490"/>
                    <a:pt x="9810" y="-1"/>
                    <a:pt x="15805" y="0"/>
                  </a:cubicBezTo>
                  <a:cubicBezTo>
                    <a:pt x="27734" y="0"/>
                    <a:pt x="37405" y="9670"/>
                    <a:pt x="37405" y="21600"/>
                  </a:cubicBezTo>
                  <a:cubicBezTo>
                    <a:pt x="37405" y="22095"/>
                    <a:pt x="37387" y="22590"/>
                    <a:pt x="37353" y="23084"/>
                  </a:cubicBezTo>
                </a:path>
                <a:path w="37405" h="23085" stroke="0" extrusionOk="0">
                  <a:moveTo>
                    <a:pt x="0" y="6877"/>
                  </a:moveTo>
                  <a:cubicBezTo>
                    <a:pt x="4085" y="2490"/>
                    <a:pt x="9810" y="-1"/>
                    <a:pt x="15805" y="0"/>
                  </a:cubicBezTo>
                  <a:cubicBezTo>
                    <a:pt x="27734" y="0"/>
                    <a:pt x="37405" y="9670"/>
                    <a:pt x="37405" y="21600"/>
                  </a:cubicBezTo>
                  <a:cubicBezTo>
                    <a:pt x="37405" y="22095"/>
                    <a:pt x="37387" y="22590"/>
                    <a:pt x="37353" y="23084"/>
                  </a:cubicBezTo>
                  <a:lnTo>
                    <a:pt x="15805" y="21600"/>
                  </a:lnTo>
                  <a:lnTo>
                    <a:pt x="0" y="6877"/>
                  </a:lnTo>
                  <a:close/>
                </a:path>
              </a:pathLst>
            </a:custGeom>
            <a:noFill/>
            <a:ln w="9525">
              <a:solidFill>
                <a:srgbClr val="000099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73762" name="Arc 36"/>
            <p:cNvSpPr>
              <a:spLocks/>
            </p:cNvSpPr>
            <p:nvPr/>
          </p:nvSpPr>
          <p:spPr bwMode="auto">
            <a:xfrm rot="9442657">
              <a:off x="4080" y="3168"/>
              <a:ext cx="634" cy="359"/>
            </a:xfrm>
            <a:custGeom>
              <a:avLst/>
              <a:gdLst>
                <a:gd name="T0" fmla="*/ 0 w 37405"/>
                <a:gd name="T1" fmla="*/ 0 h 23085"/>
                <a:gd name="T2" fmla="*/ 0 w 37405"/>
                <a:gd name="T3" fmla="*/ 0 h 23085"/>
                <a:gd name="T4" fmla="*/ 0 w 37405"/>
                <a:gd name="T5" fmla="*/ 0 h 23085"/>
                <a:gd name="T6" fmla="*/ 0 60000 65536"/>
                <a:gd name="T7" fmla="*/ 0 60000 65536"/>
                <a:gd name="T8" fmla="*/ 0 60000 65536"/>
                <a:gd name="T9" fmla="*/ 0 w 37405"/>
                <a:gd name="T10" fmla="*/ 0 h 23085"/>
                <a:gd name="T11" fmla="*/ 37405 w 37405"/>
                <a:gd name="T12" fmla="*/ 23085 h 230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405" h="23085" fill="none" extrusionOk="0">
                  <a:moveTo>
                    <a:pt x="0" y="6877"/>
                  </a:moveTo>
                  <a:cubicBezTo>
                    <a:pt x="4085" y="2490"/>
                    <a:pt x="9810" y="-1"/>
                    <a:pt x="15805" y="0"/>
                  </a:cubicBezTo>
                  <a:cubicBezTo>
                    <a:pt x="27734" y="0"/>
                    <a:pt x="37405" y="9670"/>
                    <a:pt x="37405" y="21600"/>
                  </a:cubicBezTo>
                  <a:cubicBezTo>
                    <a:pt x="37405" y="22095"/>
                    <a:pt x="37387" y="22590"/>
                    <a:pt x="37353" y="23084"/>
                  </a:cubicBezTo>
                </a:path>
                <a:path w="37405" h="23085" stroke="0" extrusionOk="0">
                  <a:moveTo>
                    <a:pt x="0" y="6877"/>
                  </a:moveTo>
                  <a:cubicBezTo>
                    <a:pt x="4085" y="2490"/>
                    <a:pt x="9810" y="-1"/>
                    <a:pt x="15805" y="0"/>
                  </a:cubicBezTo>
                  <a:cubicBezTo>
                    <a:pt x="27734" y="0"/>
                    <a:pt x="37405" y="9670"/>
                    <a:pt x="37405" y="21600"/>
                  </a:cubicBezTo>
                  <a:cubicBezTo>
                    <a:pt x="37405" y="22095"/>
                    <a:pt x="37387" y="22590"/>
                    <a:pt x="37353" y="23084"/>
                  </a:cubicBezTo>
                  <a:lnTo>
                    <a:pt x="15805" y="21600"/>
                  </a:lnTo>
                  <a:lnTo>
                    <a:pt x="0" y="6877"/>
                  </a:lnTo>
                  <a:close/>
                </a:path>
              </a:pathLst>
            </a:custGeom>
            <a:noFill/>
            <a:ln w="9525">
              <a:solidFill>
                <a:srgbClr val="000099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wrap="none" anchor="ctr"/>
            <a:lstStyle/>
            <a:p>
              <a:endParaRPr lang="zh-CN" altLang="en-US"/>
            </a:p>
          </p:txBody>
        </p:sp>
        <p:sp>
          <p:nvSpPr>
            <p:cNvPr id="73763" name="Text Box 37"/>
            <p:cNvSpPr txBox="1">
              <a:spLocks noChangeArrowheads="1"/>
            </p:cNvSpPr>
            <p:nvPr/>
          </p:nvSpPr>
          <p:spPr bwMode="auto">
            <a:xfrm>
              <a:off x="1584" y="3312"/>
              <a:ext cx="7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solidFill>
                    <a:srgbClr val="000066"/>
                  </a:solidFill>
                  <a:latin typeface="Arial"/>
                </a:rPr>
                <a:t>Compiler</a:t>
              </a:r>
              <a:endParaRPr kumimoji="0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73764" name="Text Box 38"/>
            <p:cNvSpPr txBox="1">
              <a:spLocks noChangeArrowheads="1"/>
            </p:cNvSpPr>
            <p:nvPr/>
          </p:nvSpPr>
          <p:spPr bwMode="auto">
            <a:xfrm>
              <a:off x="2976" y="3408"/>
              <a:ext cx="72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solidFill>
                    <a:srgbClr val="000066"/>
                  </a:solidFill>
                  <a:latin typeface="Arial"/>
                </a:rPr>
                <a:t>Hardware</a:t>
              </a:r>
              <a:endParaRPr kumimoji="0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73765" name="Text Box 39"/>
            <p:cNvSpPr txBox="1">
              <a:spLocks noChangeArrowheads="1"/>
            </p:cNvSpPr>
            <p:nvPr/>
          </p:nvSpPr>
          <p:spPr bwMode="auto">
            <a:xfrm>
              <a:off x="3936" y="3504"/>
              <a:ext cx="816" cy="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1600" b="1">
                  <a:solidFill>
                    <a:srgbClr val="000066"/>
                  </a:solidFill>
                  <a:latin typeface="Arial"/>
                </a:rPr>
                <a:t>Operating System</a:t>
              </a:r>
              <a:endParaRPr kumimoji="0" lang="en-US" altLang="zh-CN" sz="2400" b="1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slow">
    <p:pull dir="r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/>
          <p:cNvSpPr>
            <a:spLocks noGrp="1" noRot="1" noChangeArrowheads="1"/>
          </p:cNvSpPr>
          <p:nvPr>
            <p:ph type="title"/>
          </p:nvPr>
        </p:nvSpPr>
        <p:spPr>
          <a:xfrm>
            <a:off x="2782888" y="1"/>
            <a:ext cx="8189912" cy="1052513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/>
              </a:rPr>
              <a:t> </a:t>
            </a:r>
            <a:r>
              <a:rPr lang="en-US" altLang="zh-CN" sz="3600">
                <a:latin typeface="Arial"/>
              </a:rPr>
              <a:t>Different concerns</a:t>
            </a:r>
            <a:r>
              <a:rPr lang="en-US" altLang="zh-CN" sz="2800">
                <a:latin typeface="Arial"/>
              </a:rPr>
              <a:t> for </a:t>
            </a:r>
            <a:br>
              <a:rPr lang="en-US" altLang="zh-CN" sz="2800"/>
            </a:br>
            <a:r>
              <a:rPr lang="en-US" altLang="zh-CN" sz="2800">
                <a:latin typeface="Arial"/>
              </a:rPr>
              <a:t>desktops, servers, and embedded computers</a:t>
            </a:r>
          </a:p>
        </p:txBody>
      </p:sp>
      <p:sp>
        <p:nvSpPr>
          <p:cNvPr id="77827" name="Rectangle 7"/>
          <p:cNvSpPr>
            <a:spLocks noGrp="1" noRot="1" noChangeArrowheads="1"/>
          </p:cNvSpPr>
          <p:nvPr>
            <p:ph idx="1"/>
          </p:nvPr>
        </p:nvSpPr>
        <p:spPr>
          <a:xfrm>
            <a:off x="1774825" y="1196975"/>
            <a:ext cx="86106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0000FF"/>
                </a:solidFill>
                <a:latin typeface="Arial" panose="030F0702030302020204" pitchFamily="66" charset="0"/>
              </a:rPr>
              <a:t>Desktop computers: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Arial" panose="030F0702030302020204" pitchFamily="66" charset="0"/>
              </a:rPr>
              <a:t>primarily running one application for single user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Arial" panose="030F0702030302020204" pitchFamily="66" charset="0"/>
              </a:rPr>
              <a:t>concerned more with </a:t>
            </a:r>
            <a:r>
              <a:rPr lang="en-US" altLang="zh-CN" sz="2000" b="1">
                <a:solidFill>
                  <a:srgbClr val="0000FF"/>
                </a:solidFill>
                <a:latin typeface="Arial" panose="030F0702030302020204" pitchFamily="66" charset="0"/>
              </a:rPr>
              <a:t>average latency</a:t>
            </a:r>
            <a:r>
              <a:rPr lang="en-US" altLang="zh-CN" sz="2000">
                <a:latin typeface="Arial" panose="030F0702030302020204" pitchFamily="66" charset="0"/>
              </a:rPr>
              <a:t> from the memory hierarchy.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0000FF"/>
                </a:solidFill>
                <a:latin typeface="Arial" panose="030F0702030302020204" pitchFamily="66" charset="0"/>
              </a:rPr>
              <a:t>Servers computers: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Arial" panose="030F0702030302020204" pitchFamily="66" charset="0"/>
              </a:rPr>
              <a:t>May have hundreds of users running potentially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latin typeface="Arial" panose="030F0702030302020204" pitchFamily="66" charset="0"/>
              </a:rPr>
              <a:t>dozens of applications simultaneously.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Arial" panose="030F0702030302020204" pitchFamily="66" charset="0"/>
              </a:rPr>
              <a:t>concerned about memory</a:t>
            </a:r>
            <a:r>
              <a:rPr lang="en-US" altLang="zh-CN" sz="2000" b="1">
                <a:latin typeface="Arial" panose="030F0702030302020204" pitchFamily="66" charset="0"/>
              </a:rPr>
              <a:t> </a:t>
            </a:r>
            <a:r>
              <a:rPr lang="en-US" altLang="zh-CN" sz="2000" b="1">
                <a:solidFill>
                  <a:srgbClr val="0000FF"/>
                </a:solidFill>
                <a:latin typeface="Arial" panose="030F0702030302020204" pitchFamily="66" charset="0"/>
              </a:rPr>
              <a:t>bandwidth</a:t>
            </a:r>
            <a:r>
              <a:rPr lang="en-US" altLang="zh-CN" sz="2000">
                <a:solidFill>
                  <a:srgbClr val="0000FF"/>
                </a:solidFill>
                <a:latin typeface="Arial" panose="030F0702030302020204" pitchFamily="66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0000FF"/>
                </a:solidFill>
                <a:latin typeface="Arial" panose="030F0702030302020204" pitchFamily="66" charset="0"/>
              </a:rPr>
              <a:t>Embedded computers: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Arial" panose="030F0702030302020204" pitchFamily="66" charset="0"/>
              </a:rPr>
              <a:t>Used for real-time applications, so </a:t>
            </a:r>
            <a:r>
              <a:rPr lang="en-US" altLang="zh-CN" sz="2000" b="1">
                <a:solidFill>
                  <a:srgbClr val="0000FF"/>
                </a:solidFill>
                <a:latin typeface="Arial" panose="030F0702030302020204" pitchFamily="66" charset="0"/>
              </a:rPr>
              <a:t>worst-case performance</a:t>
            </a:r>
            <a:r>
              <a:rPr lang="en-US" altLang="zh-CN" sz="2000">
                <a:latin typeface="Arial" panose="030F0702030302020204" pitchFamily="66" charset="0"/>
              </a:rPr>
              <a:t> is a focus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Arial" panose="030F0702030302020204" pitchFamily="66" charset="0"/>
              </a:rPr>
              <a:t>Power and battery life, may</a:t>
            </a:r>
            <a:r>
              <a:rPr lang="en-US" altLang="zh-CN" sz="2000">
                <a:solidFill>
                  <a:srgbClr val="0000FF"/>
                </a:solidFill>
                <a:latin typeface="Arial" panose="030F0702030302020204" pitchFamily="66" charset="0"/>
              </a:rPr>
              <a:t> </a:t>
            </a:r>
            <a:r>
              <a:rPr lang="en-US" altLang="zh-CN" sz="2000" b="1">
                <a:solidFill>
                  <a:srgbClr val="0000FF"/>
                </a:solidFill>
                <a:latin typeface="Arial" panose="030F0702030302020204" pitchFamily="66" charset="0"/>
              </a:rPr>
              <a:t>NOT</a:t>
            </a:r>
            <a:r>
              <a:rPr lang="en-US" altLang="zh-CN" sz="2000">
                <a:latin typeface="Arial" panose="030F0702030302020204" pitchFamily="66" charset="0"/>
              </a:rPr>
              <a:t> choose </a:t>
            </a:r>
            <a:r>
              <a:rPr lang="en-US" altLang="zh-CN" sz="2000" b="1">
                <a:solidFill>
                  <a:srgbClr val="0000FF"/>
                </a:solidFill>
                <a:latin typeface="Arial" panose="030F0702030302020204" pitchFamily="66" charset="0"/>
              </a:rPr>
              <a:t>hardware optimizations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Arial" panose="030F0702030302020204" pitchFamily="66" charset="0"/>
              </a:rPr>
              <a:t>Running only one application using very simple OS, so </a:t>
            </a:r>
            <a:r>
              <a:rPr lang="en-US" altLang="zh-CN" sz="2000" b="1">
                <a:solidFill>
                  <a:srgbClr val="009999"/>
                </a:solidFill>
                <a:latin typeface="Arial" panose="030F0702030302020204" pitchFamily="66" charset="0"/>
              </a:rPr>
              <a:t>protection</a:t>
            </a:r>
            <a:r>
              <a:rPr lang="en-US" altLang="zh-CN" sz="2000">
                <a:latin typeface="Arial" panose="030F0702030302020204" pitchFamily="66" charset="0"/>
              </a:rPr>
              <a:t> role of memory </a:t>
            </a:r>
            <a:r>
              <a:rPr lang="en-US" altLang="zh-CN" sz="2000" b="1">
                <a:solidFill>
                  <a:srgbClr val="009999"/>
                </a:solidFill>
                <a:latin typeface="Arial" panose="030F0702030302020204" pitchFamily="66" charset="0"/>
              </a:rPr>
              <a:t>is often diminished</a:t>
            </a:r>
            <a:r>
              <a:rPr lang="en-US" altLang="zh-CN" sz="2000">
                <a:latin typeface="Arial" panose="030F0702030302020204" pitchFamily="66" charset="0"/>
              </a:rPr>
              <a:t>.</a:t>
            </a:r>
          </a:p>
        </p:txBody>
      </p:sp>
    </p:spTree>
  </p:cSld>
  <p:clrMapOvr>
    <a:masterClrMapping/>
  </p:clrMapOvr>
  <p:transition spd="slow">
    <p:pull dir="r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855914" y="3"/>
            <a:ext cx="7561262" cy="840721"/>
          </a:xfrm>
        </p:spPr>
        <p:txBody>
          <a:bodyPr/>
          <a:lstStyle/>
          <a:p>
            <a:r>
              <a:rPr lang="en-US" dirty="0">
                <a:latin typeface="Arial"/>
              </a:rPr>
              <a:t>Memory Hierarchy</a:t>
            </a:r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592" y="840724"/>
            <a:ext cx="6696470" cy="601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466926"/>
      </p:ext>
    </p:extLst>
  </p:cSld>
  <p:clrMapOvr>
    <a:masterClrMapping/>
  </p:clrMapOvr>
  <p:transition spd="slow">
    <p:pull dir="ru"/>
  </p:transition>
</p:sld>
</file>

<file path=ppt/theme/theme1.xml><?xml version="1.0" encoding="utf-8"?>
<a:theme xmlns:a="http://schemas.openxmlformats.org/drawingml/2006/main" name="SpringFestivalGreeting">
  <a:themeElements>
    <a:clrScheme name="SpringFestivalGreeting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SpringFestivalGreeting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SpringFestivalGreeting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ringFestivalGreeting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SpringFestivalGreeting">
  <a:themeElements>
    <a:clrScheme name="2_SpringFestivalGreeting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2_SpringFestivalGreeting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2_SpringFestivalGreeting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pringFestivalGreeting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pringFestivalGreeting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pringFestivalGreeting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pringFestivalGreeting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pringFestivalGreeting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pringFestivalGreeting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pringFestivalGreeting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母版2">
  <a:themeElements>
    <a:clrScheme name="母版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母版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母版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_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_SpringFestivalGreeting">
  <a:themeElements>
    <a:clrScheme name="SpringFestivalGreeting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SpringFestivalGreeting">
      <a:majorFont>
        <a:latin typeface="Arial"/>
        <a:ea typeface="华文行楷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SpringFestivalGreeting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ringFestivalGreeting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1Arch_13_Ch4_DLP_VectorSiMDGPU.pptx" id="{5BFAC3FA-7D07-49C9-83B9-2AE6C0BE68BF}" vid="{0DFCA78E-39BE-421F-8371-AC2A67A8711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SpringFestivalGreeting</Template>
  <TotalTime>2839</TotalTime>
  <Words>4509</Words>
  <Application>Microsoft Office PowerPoint</Application>
  <PresentationFormat>宽屏</PresentationFormat>
  <Paragraphs>597</Paragraphs>
  <Slides>62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9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62</vt:i4>
      </vt:variant>
    </vt:vector>
  </HeadingPairs>
  <TitlesOfParts>
    <vt:vector size="80" baseType="lpstr">
      <vt:lpstr>CG Omega</vt:lpstr>
      <vt:lpstr>Arial</vt:lpstr>
      <vt:lpstr>Comic Sans MS</vt:lpstr>
      <vt:lpstr>Times New Roman</vt:lpstr>
      <vt:lpstr>Wingdings</vt:lpstr>
      <vt:lpstr>Wingdings 2</vt:lpstr>
      <vt:lpstr>SpringFestivalGreeting</vt:lpstr>
      <vt:lpstr>2_SpringFestivalGreeting</vt:lpstr>
      <vt:lpstr>1_Default Design</vt:lpstr>
      <vt:lpstr>自定义设计方案</vt:lpstr>
      <vt:lpstr>母版2</vt:lpstr>
      <vt:lpstr>Default Design</vt:lpstr>
      <vt:lpstr>诗情画意</vt:lpstr>
      <vt:lpstr>1_诗情画意</vt:lpstr>
      <vt:lpstr>1_SpringFestivalGreeting</vt:lpstr>
      <vt:lpstr>位图图像</vt:lpstr>
      <vt:lpstr>文档</vt:lpstr>
      <vt:lpstr>Equation</vt:lpstr>
      <vt:lpstr>Chapt 2-1:  Memory hierarchy</vt:lpstr>
      <vt:lpstr>Chapter B &amp; 2:   Memory Hierarchy</vt:lpstr>
      <vt:lpstr>2.1 Introduction</vt:lpstr>
      <vt:lpstr>Memory Technologies</vt:lpstr>
      <vt:lpstr>Memory Hierarchy:  a natural  Solution</vt:lpstr>
      <vt:lpstr>What is Memory Hierarchy ?</vt:lpstr>
      <vt:lpstr>Memory Hierarchy</vt:lpstr>
      <vt:lpstr> Different concerns for  desktops, servers, and embedded computers</vt:lpstr>
      <vt:lpstr>Memory Hierarchy</vt:lpstr>
      <vt:lpstr>Memory Performance Gap</vt:lpstr>
      <vt:lpstr>Memory Hierarchy Design</vt:lpstr>
      <vt:lpstr>Performance and Power</vt:lpstr>
      <vt:lpstr>Review of the ABCs of Caches</vt:lpstr>
      <vt:lpstr>What is a cache?</vt:lpstr>
      <vt:lpstr>Four Questions for Memory Hierarchy Designers</vt:lpstr>
      <vt:lpstr>Q1: Block Placement</vt:lpstr>
      <vt:lpstr>  8-32 Block Placement</vt:lpstr>
      <vt:lpstr>Q2: Block Identification</vt:lpstr>
      <vt:lpstr>The Format of the Physical Address</vt:lpstr>
      <vt:lpstr>Direct-mapped Cache Example  (1-word Blocks)</vt:lpstr>
      <vt:lpstr>Fully-Associative Cache example  (1-word Blocks)</vt:lpstr>
      <vt:lpstr>2-Way Set-Associative Cache</vt:lpstr>
      <vt:lpstr>Example: set associate cache</vt:lpstr>
      <vt:lpstr>Q3: Block Replacement</vt:lpstr>
      <vt:lpstr>Strategy of block Replacement</vt:lpstr>
      <vt:lpstr>Implementation of Replacement</vt:lpstr>
      <vt:lpstr>Another psedo LRU</vt:lpstr>
      <vt:lpstr>Q4: Write Strategy</vt:lpstr>
      <vt:lpstr>Pros and Cons for write strategy</vt:lpstr>
      <vt:lpstr>Write stall</vt:lpstr>
      <vt:lpstr>Write Through via Buffering</vt:lpstr>
      <vt:lpstr>Write buffers</vt:lpstr>
      <vt:lpstr>Write policy when misses </vt:lpstr>
      <vt:lpstr>Example  </vt:lpstr>
      <vt:lpstr>Split vs. unified caches </vt:lpstr>
      <vt:lpstr>Split vs. mixed cache</vt:lpstr>
      <vt:lpstr>Example:Alpha 21264 data cache </vt:lpstr>
      <vt:lpstr>Superviser cache / User cache</vt:lpstr>
      <vt:lpstr>5.3  Cache performance</vt:lpstr>
      <vt:lpstr>Average Memory Access Time</vt:lpstr>
      <vt:lpstr>Cache performance metrics</vt:lpstr>
      <vt:lpstr>Ex1: Impact on Performance</vt:lpstr>
      <vt:lpstr>Ex2: Impact on Performance</vt:lpstr>
      <vt:lpstr>Answer for example 2 (cont.)</vt:lpstr>
      <vt:lpstr>Ex3: Impact on Performance</vt:lpstr>
      <vt:lpstr>MissRate for Uni.cache &amp; split cache</vt:lpstr>
      <vt:lpstr>Answer for example 3</vt:lpstr>
      <vt:lpstr>Answer for example 3 (cont.)</vt:lpstr>
      <vt:lpstr>Answer for Example3 (cont.)</vt:lpstr>
      <vt:lpstr>Ex4: Impact on Performance</vt:lpstr>
      <vt:lpstr>Answer for example 4</vt:lpstr>
      <vt:lpstr>Answer for example 4 (cont.)</vt:lpstr>
      <vt:lpstr>Cache misses have a double-barreled impact on a CPU</vt:lpstr>
      <vt:lpstr>Ex5: Impact on Performance</vt:lpstr>
      <vt:lpstr>Answer for example 5</vt:lpstr>
      <vt:lpstr>Answer for example 5 (cont.)</vt:lpstr>
      <vt:lpstr>Answer for example 5 (cont.)</vt:lpstr>
      <vt:lpstr>Miss penalty and Out-of-order Execution Processors</vt:lpstr>
      <vt:lpstr>Two definition</vt:lpstr>
      <vt:lpstr>Ex6: Performance on out-of-order processor</vt:lpstr>
      <vt:lpstr>Memory Hierarchy Basics</vt:lpstr>
      <vt:lpstr>How to Improve Cache Performance?</vt:lpstr>
    </vt:vector>
  </TitlesOfParts>
  <Company>ZJU 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for memory hierarchy</dc:title>
  <dc:creator>jxh</dc:creator>
  <cp:lastModifiedBy>0 memset</cp:lastModifiedBy>
  <cp:revision>70</cp:revision>
  <dcterms:created xsi:type="dcterms:W3CDTF">2003-05-04T11:00:32Z</dcterms:created>
  <dcterms:modified xsi:type="dcterms:W3CDTF">2025-03-31T09:46:39Z</dcterms:modified>
</cp:coreProperties>
</file>