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drawings/vmlDrawing1.vml" ContentType="application/vnd.openxmlformats-officedocument.vmlDrawing"/>
  <Override PartName="/ppt/drawings/vmlDrawing10.vml" ContentType="application/vnd.openxmlformats-officedocument.vmlDrawing"/>
  <Override PartName="/ppt/drawings/vmlDrawing11.vml" ContentType="application/vnd.openxmlformats-officedocument.vmlDrawing"/>
  <Override PartName="/ppt/drawings/vmlDrawing12.vml" ContentType="application/vnd.openxmlformats-officedocument.vmlDrawing"/>
  <Override PartName="/ppt/drawings/vmlDrawing13.vml" ContentType="application/vnd.openxmlformats-officedocument.vmlDrawing"/>
  <Override PartName="/ppt/drawings/vmlDrawing14.vml" ContentType="application/vnd.openxmlformats-officedocument.vmlDrawing"/>
  <Override PartName="/ppt/drawings/vmlDrawing15.vml" ContentType="application/vnd.openxmlformats-officedocument.vmlDrawing"/>
  <Override PartName="/ppt/drawings/vmlDrawing16.vml" ContentType="application/vnd.openxmlformats-officedocument.vmlDrawing"/>
  <Override PartName="/ppt/drawings/vmlDrawing17.vml" ContentType="application/vnd.openxmlformats-officedocument.vmlDrawing"/>
  <Override PartName="/ppt/drawings/vmlDrawing18.vml" ContentType="application/vnd.openxmlformats-officedocument.vmlDrawing"/>
  <Override PartName="/ppt/drawings/vmlDrawing19.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21" r:id="rId2"/>
    <p:sldMasterId id="2147483759" r:id="rId3"/>
    <p:sldMasterId id="2147483774" r:id="rId4"/>
    <p:sldMasterId id="2147485880" r:id="rId5"/>
  </p:sldMasterIdLst>
  <p:notesMasterIdLst>
    <p:notesMasterId r:id="rId122"/>
  </p:notesMasterIdLst>
  <p:sldIdLst>
    <p:sldId id="257"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372" r:id="rId30"/>
    <p:sldId id="390" r:id="rId31"/>
    <p:sldId id="373" r:id="rId32"/>
    <p:sldId id="374" r:id="rId33"/>
    <p:sldId id="375"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376" r:id="rId55"/>
    <p:sldId id="411" r:id="rId56"/>
    <p:sldId id="377" r:id="rId57"/>
    <p:sldId id="413" r:id="rId58"/>
    <p:sldId id="378" r:id="rId59"/>
    <p:sldId id="486" r:id="rId60"/>
    <p:sldId id="414" r:id="rId61"/>
    <p:sldId id="415" r:id="rId62"/>
    <p:sldId id="416" r:id="rId63"/>
    <p:sldId id="417" r:id="rId64"/>
    <p:sldId id="427" r:id="rId65"/>
    <p:sldId id="428" r:id="rId66"/>
    <p:sldId id="418" r:id="rId67"/>
    <p:sldId id="419" r:id="rId68"/>
    <p:sldId id="422" r:id="rId69"/>
    <p:sldId id="429" r:id="rId70"/>
    <p:sldId id="424" r:id="rId71"/>
    <p:sldId id="425" r:id="rId72"/>
    <p:sldId id="426"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9" r:id="rId90"/>
    <p:sldId id="450" r:id="rId91"/>
    <p:sldId id="451" r:id="rId92"/>
    <p:sldId id="452" r:id="rId93"/>
    <p:sldId id="453" r:id="rId94"/>
    <p:sldId id="454" r:id="rId95"/>
    <p:sldId id="455" r:id="rId96"/>
    <p:sldId id="456" r:id="rId97"/>
    <p:sldId id="446" r:id="rId98"/>
    <p:sldId id="447" r:id="rId99"/>
    <p:sldId id="448" r:id="rId100"/>
    <p:sldId id="457" r:id="rId101"/>
    <p:sldId id="472" r:id="rId102"/>
    <p:sldId id="384" r:id="rId103"/>
    <p:sldId id="475" r:id="rId104"/>
    <p:sldId id="476" r:id="rId105"/>
    <p:sldId id="477" r:id="rId106"/>
    <p:sldId id="386" r:id="rId107"/>
    <p:sldId id="387" r:id="rId108"/>
    <p:sldId id="388" r:id="rId109"/>
    <p:sldId id="389" r:id="rId110"/>
    <p:sldId id="473" r:id="rId111"/>
    <p:sldId id="474" r:id="rId112"/>
    <p:sldId id="484" r:id="rId113"/>
    <p:sldId id="478" r:id="rId114"/>
    <p:sldId id="485" r:id="rId115"/>
    <p:sldId id="479" r:id="rId116"/>
    <p:sldId id="480" r:id="rId117"/>
    <p:sldId id="481" r:id="rId118"/>
    <p:sldId id="482" r:id="rId119"/>
    <p:sldId id="483" r:id="rId120"/>
    <p:sldId id="292" r:id="rId121"/>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2" autoAdjust="0"/>
    <p:restoredTop sz="74697" autoAdjust="0"/>
  </p:normalViewPr>
  <p:slideViewPr>
    <p:cSldViewPr>
      <p:cViewPr varScale="1">
        <p:scale>
          <a:sx n="118" d="100"/>
          <a:sy n="118" d="100"/>
        </p:scale>
        <p:origin x="3376" y="192"/>
      </p:cViewPr>
      <p:guideLst>
        <p:guide orient="horz" pos="2160"/>
        <p:guide pos="2880"/>
      </p:guideLst>
    </p:cSldViewPr>
  </p:slideViewPr>
  <p:notesTextViewPr>
    <p:cViewPr>
      <p:scale>
        <a:sx n="3" d="2"/>
        <a:sy n="3" d="2"/>
      </p:scale>
      <p:origin x="0" y="0"/>
    </p:cViewPr>
  </p:notesTextViewPr>
  <p:sorterViewPr>
    <p:cViewPr>
      <p:scale>
        <a:sx n="66" d="100"/>
        <a:sy n="66" d="100"/>
      </p:scale>
      <p:origin x="0" y="741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notesMaster" Target="notesMasters/notesMaster1.xml"/><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7E4CCDA-45BD-4723-B656-2AB9F38F1F85}" type="slidenum">
              <a:rPr lang="en-US" altLang="zh-CN"/>
              <a:pPr>
                <a:defRPr/>
              </a:pPr>
              <a:t>‹#›</a:t>
            </a:fld>
            <a:endParaRPr lang="en-US" altLang="zh-CN"/>
          </a:p>
        </p:txBody>
      </p:sp>
    </p:spTree>
    <p:extLst>
      <p:ext uri="{BB962C8B-B14F-4D97-AF65-F5344CB8AC3E}">
        <p14:creationId xmlns:p14="http://schemas.microsoft.com/office/powerpoint/2010/main" val="1955959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242B7D5-5508-4309-8DA0-A063CC04726D}"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81179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74A3812-CFA5-49D8-BE6D-C02B383E75DF}"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776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928D714-5924-44A4-97DB-57B359F900ED}"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938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506431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860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92860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9809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941795F-4311-492E-839E-ED8E52AE8AFE}"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60326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4A17DF9-94FA-4B52-AF7B-0882844E5767}"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3298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3392849-FB21-4505-8961-47A20793CC7E}"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82535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6255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3A4930D-B15F-4BEB-9319-4946B80ED7AD}"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1537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2A41E7A-92F9-4800-A13C-F76FA207A723}"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6638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59BB51C-A1FD-43DE-AEAF-AD2B58AA388F}"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28019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218C96C-A268-4A7F-875E-F29323DFF3B8}"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4485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45505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490BBB-9878-466C-85DE-C93A07BC8DE0}"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44956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649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69B8C-6DB4-414E-BA8C-D4E4F892C1BF}" type="slidenum">
              <a:rPr lang="en-US" altLang="zh-CN" sz="1300" smtClean="0"/>
              <a:pPr>
                <a:spcBef>
                  <a:spcPct val="0"/>
                </a:spcBef>
              </a:pPr>
              <a:t>70</a:t>
            </a:fld>
            <a:endParaRPr lang="en-US" altLang="zh-CN" sz="1300"/>
          </a:p>
        </p:txBody>
      </p:sp>
      <p:sp>
        <p:nvSpPr>
          <p:cNvPr id="1423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a:latin typeface="Arial" panose="020B0604020202020204" pitchFamily="34" charset="0"/>
              </a:rPr>
              <a:t>Intuitive Model by Mark Hill</a:t>
            </a:r>
          </a:p>
          <a:p>
            <a:pPr eaLnBrk="1" hangingPunct="1"/>
            <a:endParaRPr lang="en-US" altLang="zh-CN">
              <a:latin typeface="Arial" panose="020B0604020202020204" pitchFamily="34" charset="0"/>
            </a:endParaRPr>
          </a:p>
        </p:txBody>
      </p:sp>
      <p:sp>
        <p:nvSpPr>
          <p:cNvPr id="14234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3011005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EFDFE5-5331-4F67-9144-3C615CDBC0DA}" type="slidenum">
              <a:rPr lang="en-US" altLang="zh-CN" sz="1300" smtClean="0"/>
              <a:pPr>
                <a:spcBef>
                  <a:spcPct val="0"/>
                </a:spcBef>
              </a:pPr>
              <a:t>74</a:t>
            </a:fld>
            <a:endParaRPr lang="en-US" altLang="zh-CN" sz="1300"/>
          </a:p>
        </p:txBody>
      </p:sp>
      <p:sp>
        <p:nvSpPr>
          <p:cNvPr id="1474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a:latin typeface="Arial" panose="020B0604020202020204" pitchFamily="34" charset="0"/>
              </a:rPr>
              <a:t>Ask which affected?</a:t>
            </a:r>
          </a:p>
          <a:p>
            <a:pPr eaLnBrk="1" hangingPunct="1"/>
            <a:br>
              <a:rPr lang="en-US" altLang="zh-CN">
                <a:latin typeface="Arial" panose="020B0604020202020204" pitchFamily="34" charset="0"/>
              </a:rPr>
            </a:br>
            <a:r>
              <a:rPr lang="en-US" altLang="zh-CN">
                <a:latin typeface="Arial" panose="020B0604020202020204" pitchFamily="34" charset="0"/>
              </a:rPr>
              <a:t>Block size</a:t>
            </a:r>
          </a:p>
          <a:p>
            <a:pPr eaLnBrk="1" hangingPunct="1"/>
            <a:r>
              <a:rPr lang="en-US" altLang="zh-CN">
                <a:latin typeface="Arial" panose="020B0604020202020204" pitchFamily="34" charset="0"/>
              </a:rPr>
              <a:t>1) Compulsory</a:t>
            </a:r>
          </a:p>
          <a:p>
            <a:pPr eaLnBrk="1" hangingPunct="1"/>
            <a:r>
              <a:rPr lang="en-US" altLang="zh-CN">
                <a:latin typeface="Arial" panose="020B0604020202020204" pitchFamily="34" charset="0"/>
              </a:rPr>
              <a:t>2) More subtle, will change mapping</a:t>
            </a: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p:txBody>
      </p:sp>
      <p:sp>
        <p:nvSpPr>
          <p:cNvPr id="14746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1644892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21592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A2533EC-9608-4E95-B2D3-90C34D35FA20}"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1276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64</a:t>
            </a:r>
            <a:r>
              <a:rPr kumimoji="1" lang="zh-CN" altLang="en-US" dirty="0"/>
              <a:t>*</a:t>
            </a:r>
            <a:r>
              <a:rPr kumimoji="1" lang="en-US" altLang="zh-CN" dirty="0"/>
              <a:t>2^20/8byte</a:t>
            </a:r>
            <a:r>
              <a:rPr kumimoji="1" lang="zh-CN" altLang="en-US" dirty="0"/>
              <a:t>   </a:t>
            </a:r>
            <a:r>
              <a:rPr kumimoji="1" lang="en-US" altLang="zh-CN" dirty="0"/>
              <a:t>2^22</a:t>
            </a:r>
            <a:r>
              <a:rPr kumimoji="1" lang="zh-CN" altLang="en-US" dirty="0"/>
              <a:t> </a:t>
            </a:r>
            <a:r>
              <a:rPr kumimoji="1" lang="en-US" altLang="zh-CN" dirty="0"/>
              <a:t>byte</a:t>
            </a:r>
          </a:p>
          <a:p>
            <a:r>
              <a:rPr kumimoji="1" lang="en-US" altLang="zh-CN" dirty="0"/>
              <a:t>4byte</a:t>
            </a:r>
            <a:r>
              <a:rPr kumimoji="1" lang="zh-CN" altLang="en-US" dirty="0"/>
              <a:t>一个</a:t>
            </a:r>
            <a:r>
              <a:rPr kumimoji="1" lang="en-US" altLang="zh-CN" dirty="0"/>
              <a:t>word</a:t>
            </a:r>
          </a:p>
          <a:p>
            <a:endParaRPr kumimoji="1" lang="en-US" altLang="zh-CN" dirty="0"/>
          </a:p>
          <a:p>
            <a:r>
              <a:rPr kumimoji="1" lang="zh-CN" altLang="en-US" dirty="0"/>
              <a:t>应该是</a:t>
            </a:r>
            <a:r>
              <a:rPr kumimoji="1" lang="en-US" altLang="zh-CN" dirty="0"/>
              <a:t>2^28bit</a:t>
            </a:r>
            <a:r>
              <a:rPr kumimoji="1" lang="zh-CN" altLang="en-US" dirty="0"/>
              <a:t>  </a:t>
            </a:r>
            <a:r>
              <a:rPr kumimoji="1" lang="en-US" altLang="zh-CN" dirty="0"/>
              <a:t>256Mbit</a:t>
            </a:r>
          </a:p>
          <a:p>
            <a:endParaRPr kumimoji="1" lang="en-US" altLang="zh-CN" dirty="0"/>
          </a:p>
          <a:p>
            <a:r>
              <a:rPr kumimoji="1" lang="en-US" altLang="zh-CN" dirty="0"/>
              <a:t>16384=2^14</a:t>
            </a:r>
          </a:p>
          <a:p>
            <a:r>
              <a:rPr kumimoji="1" lang="zh-CN" altLang="en-US" dirty="0"/>
              <a:t>先找到行地址，然后再送列地址</a:t>
            </a:r>
          </a:p>
        </p:txBody>
      </p:sp>
      <p:sp>
        <p:nvSpPr>
          <p:cNvPr id="4" name="灯片编号占位符 3"/>
          <p:cNvSpPr>
            <a:spLocks noGrp="1"/>
          </p:cNvSpPr>
          <p:nvPr>
            <p:ph type="sldNum" sz="quarter" idx="5"/>
          </p:nvPr>
        </p:nvSpPr>
        <p:spPr/>
        <p:txBody>
          <a:bodyPr/>
          <a:lstStyle/>
          <a:p>
            <a:pPr>
              <a:defRPr/>
            </a:pPr>
            <a:fld id="{17E4CCDA-45BD-4723-B656-2AB9F38F1F85}" type="slidenum">
              <a:rPr lang="en-US" altLang="zh-CN" smtClean="0"/>
              <a:pPr>
                <a:defRPr/>
              </a:pPr>
              <a:t>4</a:t>
            </a:fld>
            <a:endParaRPr lang="en-US" altLang="zh-CN"/>
          </a:p>
        </p:txBody>
      </p:sp>
    </p:spTree>
    <p:extLst>
      <p:ext uri="{BB962C8B-B14F-4D97-AF65-F5344CB8AC3E}">
        <p14:creationId xmlns:p14="http://schemas.microsoft.com/office/powerpoint/2010/main" val="142371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14776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9784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945864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4592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1F725DD-F17F-4C43-B603-4E937A707A9D}"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81949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84641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60180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07498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3570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5</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dirty="0"/>
              <a:t>Similar to DRAM write, DRAM read can also be a Early read or a Late read.</a:t>
            </a:r>
          </a:p>
          <a:p>
            <a:r>
              <a:rPr lang="en-US" dirty="0"/>
              <a:t>In the Early Read Cycle, Output Enable is asserted before CAS is asserted so the data lines will contain valid data one Read access time after the CAS line has gone low.</a:t>
            </a:r>
          </a:p>
          <a:p>
            <a:r>
              <a:rPr lang="en-US" dirty="0"/>
              <a:t>In the Late Read cycle, Output Enable is asserted after CAS is asserted so the data will not be available on the data lines until one read access time after OE is asserted.</a:t>
            </a:r>
          </a:p>
          <a:p>
            <a:r>
              <a:rPr lang="en-US" dirty="0"/>
              <a:t>Once again, notice that the RAS line has to remain asserted during the entire time. The DRAM read cycle time is defined as the time between the two RAS pulse.</a:t>
            </a:r>
          </a:p>
          <a:p>
            <a:r>
              <a:rPr lang="en-US" dirty="0"/>
              <a:t>Notice that the DRAM read cycle time is much longer than the read access time.</a:t>
            </a:r>
          </a:p>
          <a:p>
            <a:r>
              <a:rPr lang="en-US" dirty="0"/>
              <a:t>Q: RAS &amp; CAS at same time? Yes, both must be low</a:t>
            </a:r>
          </a:p>
          <a:p>
            <a:endParaRPr lang="en-US" dirty="0"/>
          </a:p>
          <a:p>
            <a:r>
              <a:rPr lang="en-US" dirty="0"/>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53379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270C9D-B501-4679-8C5F-CA47EAFAC225}"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AU" dirty="0" err="1"/>
              <a:t>行选通</a:t>
            </a:r>
            <a:r>
              <a:rPr lang="zh-CN" altLang="en-US" dirty="0"/>
              <a:t>  列选通</a:t>
            </a:r>
            <a:endParaRPr lang="en-AU" dirty="0"/>
          </a:p>
        </p:txBody>
      </p:sp>
    </p:spTree>
    <p:extLst>
      <p:ext uri="{BB962C8B-B14F-4D97-AF65-F5344CB8AC3E}">
        <p14:creationId xmlns:p14="http://schemas.microsoft.com/office/powerpoint/2010/main" val="342850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589F08-0363-4088-8210-EF791861DF51}"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91704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把行称为</a:t>
            </a:r>
            <a:r>
              <a:rPr kumimoji="1" lang="en-US" altLang="zh-CN" dirty="0"/>
              <a:t>page</a:t>
            </a:r>
            <a:endParaRPr kumimoji="1" lang="zh-CN" altLang="en-US" dirty="0"/>
          </a:p>
        </p:txBody>
      </p:sp>
      <p:sp>
        <p:nvSpPr>
          <p:cNvPr id="4" name="灯片编号占位符 3"/>
          <p:cNvSpPr>
            <a:spLocks noGrp="1"/>
          </p:cNvSpPr>
          <p:nvPr>
            <p:ph type="sldNum" sz="quarter" idx="5"/>
          </p:nvPr>
        </p:nvSpPr>
        <p:spPr/>
        <p:txBody>
          <a:bodyPr/>
          <a:lstStyle/>
          <a:p>
            <a:pPr>
              <a:defRPr/>
            </a:pPr>
            <a:fld id="{17E4CCDA-45BD-4723-B656-2AB9F38F1F85}" type="slidenum">
              <a:rPr lang="en-US" altLang="zh-CN" smtClean="0"/>
              <a:pPr>
                <a:defRPr/>
              </a:pPr>
              <a:t>10</a:t>
            </a:fld>
            <a:endParaRPr lang="en-US" altLang="zh-CN"/>
          </a:p>
        </p:txBody>
      </p:sp>
    </p:spTree>
    <p:extLst>
      <p:ext uri="{BB962C8B-B14F-4D97-AF65-F5344CB8AC3E}">
        <p14:creationId xmlns:p14="http://schemas.microsoft.com/office/powerpoint/2010/main" val="325412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803176D-6F42-4A01-B291-BCCE1F21A6A9}" type="datetime3">
              <a:rPr lang="en-US" smtClean="0"/>
              <a:t>30 September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152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0000"/>
                </a:solidFill>
                <a:latin typeface="Comic Sans MS" pitchFamily="66" charset="0"/>
              </a:rPr>
              <a:t>interleaved memory </a:t>
            </a:r>
            <a:r>
              <a:rPr lang="zh-CN" altLang="en-US" sz="1200" dirty="0">
                <a:solidFill>
                  <a:srgbClr val="FF0000"/>
                </a:solidFill>
                <a:latin typeface="Comic Sans MS" pitchFamily="66" charset="0"/>
              </a:rPr>
              <a:t>多个</a:t>
            </a:r>
            <a:r>
              <a:rPr lang="en-US" altLang="zh-CN" sz="1200" dirty="0">
                <a:solidFill>
                  <a:srgbClr val="FF0000"/>
                </a:solidFill>
                <a:latin typeface="Comic Sans MS" pitchFamily="66" charset="0"/>
              </a:rPr>
              <a:t>bank</a:t>
            </a:r>
            <a:r>
              <a:rPr lang="zh-CN" altLang="en-US" sz="1200" dirty="0">
                <a:solidFill>
                  <a:srgbClr val="FF0000"/>
                </a:solidFill>
                <a:latin typeface="Comic Sans MS" pitchFamily="66" charset="0"/>
              </a:rPr>
              <a:t>，可以流水线</a:t>
            </a:r>
            <a:endParaRPr kumimoji="1" lang="zh-CN" altLang="en-US" dirty="0"/>
          </a:p>
        </p:txBody>
      </p:sp>
      <p:sp>
        <p:nvSpPr>
          <p:cNvPr id="4" name="灯片编号占位符 3"/>
          <p:cNvSpPr>
            <a:spLocks noGrp="1"/>
          </p:cNvSpPr>
          <p:nvPr>
            <p:ph type="sldNum" sz="quarter" idx="5"/>
          </p:nvPr>
        </p:nvSpPr>
        <p:spPr/>
        <p:txBody>
          <a:bodyPr/>
          <a:lstStyle/>
          <a:p>
            <a:pPr>
              <a:defRPr/>
            </a:pPr>
            <a:fld id="{17E4CCDA-45BD-4723-B656-2AB9F38F1F85}" type="slidenum">
              <a:rPr lang="en-US" altLang="zh-CN" smtClean="0"/>
              <a:pPr>
                <a:defRPr/>
              </a:pPr>
              <a:t>14</a:t>
            </a:fld>
            <a:endParaRPr lang="en-US" altLang="zh-CN"/>
          </a:p>
        </p:txBody>
      </p:sp>
    </p:spTree>
    <p:extLst>
      <p:ext uri="{BB962C8B-B14F-4D97-AF65-F5344CB8AC3E}">
        <p14:creationId xmlns:p14="http://schemas.microsoft.com/office/powerpoint/2010/main" val="168668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jpeg"/><Relationship Id="rId3" Type="http://schemas.openxmlformats.org/officeDocument/2006/relationships/image" Target="../media/image10.png"/><Relationship Id="rId4" Type="http://schemas.openxmlformats.org/officeDocument/2006/relationships/image" Target="../media/image11.jpe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 Id="rId3" Type="http://schemas.openxmlformats.org/officeDocument/2006/relationships/image" Target="../media/image11.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2648643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9F371D22-4666-4484-82AF-87F0F69408E6}" type="slidenum">
              <a:rPr lang="zh-CN" altLang="en-US"/>
              <a:pPr>
                <a:defRPr/>
              </a:pPr>
              <a:t>‹#›</a:t>
            </a:fld>
            <a:endParaRPr lang="en-US" altLang="zh-CN"/>
          </a:p>
        </p:txBody>
      </p:sp>
    </p:spTree>
    <p:extLst>
      <p:ext uri="{BB962C8B-B14F-4D97-AF65-F5344CB8AC3E}">
        <p14:creationId xmlns:p14="http://schemas.microsoft.com/office/powerpoint/2010/main" val="85563431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0BE86B8-AF25-4EA1-8A1B-EC72AA9402E7}" type="slidenum">
              <a:rPr lang="zh-CN" altLang="en-US"/>
              <a:pPr>
                <a:defRPr/>
              </a:pPr>
              <a:t>‹#›</a:t>
            </a:fld>
            <a:endParaRPr lang="en-US" altLang="zh-CN"/>
          </a:p>
        </p:txBody>
      </p:sp>
    </p:spTree>
    <p:extLst>
      <p:ext uri="{BB962C8B-B14F-4D97-AF65-F5344CB8AC3E}">
        <p14:creationId xmlns:p14="http://schemas.microsoft.com/office/powerpoint/2010/main" val="16382212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灯片编号占位符 7"/>
          <p:cNvSpPr>
            <a:spLocks noGrp="1"/>
          </p:cNvSpPr>
          <p:nvPr>
            <p:ph type="sldNum" sz="quarter" idx="11"/>
          </p:nvPr>
        </p:nvSpPr>
        <p:spPr/>
        <p:txBody>
          <a:bodyPr/>
          <a:lstStyle>
            <a:lvl1pPr>
              <a:defRPr/>
            </a:lvl1pPr>
          </a:lstStyle>
          <a:p>
            <a:pPr>
              <a:defRPr/>
            </a:pPr>
            <a:fld id="{F4E9EF17-692C-42CD-9A01-56B4012500FA}" type="slidenum">
              <a:rPr lang="zh-CN" altLang="en-US"/>
              <a:pPr>
                <a:defRPr/>
              </a:pPr>
              <a:t>‹#›</a:t>
            </a:fld>
            <a:endParaRPr lang="en-US" altLang="zh-CN"/>
          </a:p>
        </p:txBody>
      </p:sp>
    </p:spTree>
    <p:extLst>
      <p:ext uri="{BB962C8B-B14F-4D97-AF65-F5344CB8AC3E}">
        <p14:creationId xmlns:p14="http://schemas.microsoft.com/office/powerpoint/2010/main" val="284238266"/>
      </p:ext>
    </p:extLst>
  </p:cSld>
  <p:clrMapOvr>
    <a:masterClrMapping/>
  </p:clrMapOvr>
  <p:transition spd="med">
    <p:random/>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45306B1C-972A-45C9-807E-5CDCD6EE4ACC}" type="slidenum">
              <a:rPr lang="zh-CN" altLang="en-US"/>
              <a:pPr>
                <a:defRPr/>
              </a:pPr>
              <a:t>‹#›</a:t>
            </a:fld>
            <a:endParaRPr lang="en-US" altLang="zh-CN"/>
          </a:p>
        </p:txBody>
      </p:sp>
    </p:spTree>
    <p:extLst>
      <p:ext uri="{BB962C8B-B14F-4D97-AF65-F5344CB8AC3E}">
        <p14:creationId xmlns:p14="http://schemas.microsoft.com/office/powerpoint/2010/main" val="845828850"/>
      </p:ext>
    </p:extLst>
  </p:cSld>
  <p:clrMapOvr>
    <a:masterClrMapping/>
  </p:clrMapOvr>
  <p:transition spd="med">
    <p:random/>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a:t>单击此处编辑母版标题样式</a:t>
            </a:r>
          </a:p>
        </p:txBody>
      </p:sp>
      <p:sp>
        <p:nvSpPr>
          <p:cNvPr id="3" name="表格占位符 2"/>
          <p:cNvSpPr>
            <a:spLocks noGrp="1"/>
          </p:cNvSpPr>
          <p:nvPr>
            <p:ph type="tbl" idx="1"/>
          </p:nvPr>
        </p:nvSpPr>
        <p:spPr>
          <a:xfrm>
            <a:off x="685800" y="1143000"/>
            <a:ext cx="8172450" cy="4762500"/>
          </a:xfrm>
        </p:spPr>
        <p:txBody>
          <a:bodyPr/>
          <a:lstStyle/>
          <a:p>
            <a:pPr lvl="0"/>
            <a:r>
              <a:rPr lang="zh-CN" altLang="en-US" noProof="0"/>
              <a:t>单击图标添加表格</a:t>
            </a:r>
          </a:p>
        </p:txBody>
      </p:sp>
      <p:sp>
        <p:nvSpPr>
          <p:cNvPr id="4" name="日期占位符 4"/>
          <p:cNvSpPr>
            <a:spLocks noGrp="1"/>
          </p:cNvSpPr>
          <p:nvPr>
            <p:ph type="dt" sz="half" idx="10"/>
          </p:nvPr>
        </p:nvSpPr>
        <p:spPr>
          <a:xfrm>
            <a:off x="0" y="6400800"/>
            <a:ext cx="3276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617480226"/>
      </p:ext>
    </p:extLst>
  </p:cSld>
  <p:clrMapOvr>
    <a:masterClrMapping/>
  </p:clrMapOvr>
  <p:transition spd="med">
    <p:random/>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08050"/>
          </a:xfrm>
        </p:spPr>
        <p:txBody>
          <a:bodyPr/>
          <a:lstStyle/>
          <a:p>
            <a:r>
              <a:rPr lang="zh-CN" altLang="en-US"/>
              <a:t>单击此处编辑母版标题样式</a:t>
            </a:r>
          </a:p>
        </p:txBody>
      </p:sp>
      <p:sp>
        <p:nvSpPr>
          <p:cNvPr id="3" name="图表占位符 2"/>
          <p:cNvSpPr>
            <a:spLocks noGrp="1"/>
          </p:cNvSpPr>
          <p:nvPr>
            <p:ph type="chart" idx="1"/>
          </p:nvPr>
        </p:nvSpPr>
        <p:spPr>
          <a:xfrm>
            <a:off x="250825" y="1196975"/>
            <a:ext cx="8642350" cy="4724400"/>
          </a:xfrm>
        </p:spPr>
        <p:txBody>
          <a:bodyPr/>
          <a:lstStyle/>
          <a:p>
            <a:pPr lvl="0"/>
            <a:r>
              <a:rPr lang="zh-CN" altLang="en-US" noProof="0"/>
              <a:t>单击图标添加图表</a:t>
            </a:r>
          </a:p>
        </p:txBody>
      </p:sp>
    </p:spTree>
    <p:extLst>
      <p:ext uri="{BB962C8B-B14F-4D97-AF65-F5344CB8AC3E}">
        <p14:creationId xmlns:p14="http://schemas.microsoft.com/office/powerpoint/2010/main" val="83991552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7E73FE-469E-469F-8A9C-212FC5C801A4}" type="slidenum">
              <a:rPr lang="en-US" altLang="zh-CN"/>
              <a:pPr>
                <a:defRPr/>
              </a:pPr>
              <a:t>‹#›</a:t>
            </a:fld>
            <a:endParaRPr lang="en-US" altLang="zh-CN"/>
          </a:p>
        </p:txBody>
      </p:sp>
    </p:spTree>
    <p:extLst>
      <p:ext uri="{BB962C8B-B14F-4D97-AF65-F5344CB8AC3E}">
        <p14:creationId xmlns:p14="http://schemas.microsoft.com/office/powerpoint/2010/main" val="3262530499"/>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25CF0A-FBC5-45D9-B7BE-ABD07A1602DF}" type="slidenum">
              <a:rPr lang="en-US" altLang="zh-CN"/>
              <a:pPr>
                <a:defRPr/>
              </a:pPr>
              <a:t>‹#›</a:t>
            </a:fld>
            <a:endParaRPr lang="en-US" altLang="zh-CN"/>
          </a:p>
        </p:txBody>
      </p:sp>
    </p:spTree>
    <p:extLst>
      <p:ext uri="{BB962C8B-B14F-4D97-AF65-F5344CB8AC3E}">
        <p14:creationId xmlns:p14="http://schemas.microsoft.com/office/powerpoint/2010/main" val="109405622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9B9CC89-DA0C-46CE-88C0-63944D226E7D}" type="slidenum">
              <a:rPr lang="en-US" altLang="zh-CN"/>
              <a:pPr>
                <a:defRPr/>
              </a:pPr>
              <a:t>‹#›</a:t>
            </a:fld>
            <a:endParaRPr lang="en-US" altLang="zh-CN"/>
          </a:p>
        </p:txBody>
      </p:sp>
    </p:spTree>
    <p:extLst>
      <p:ext uri="{BB962C8B-B14F-4D97-AF65-F5344CB8AC3E}">
        <p14:creationId xmlns:p14="http://schemas.microsoft.com/office/powerpoint/2010/main" val="1910575239"/>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A19D158-6A14-4074-A6FD-A3FE5C9B1532}" type="slidenum">
              <a:rPr lang="en-US" altLang="zh-CN"/>
              <a:pPr>
                <a:defRPr/>
              </a:pPr>
              <a:t>‹#›</a:t>
            </a:fld>
            <a:endParaRPr lang="en-US" altLang="zh-CN"/>
          </a:p>
        </p:txBody>
      </p:sp>
    </p:spTree>
    <p:extLst>
      <p:ext uri="{BB962C8B-B14F-4D97-AF65-F5344CB8AC3E}">
        <p14:creationId xmlns:p14="http://schemas.microsoft.com/office/powerpoint/2010/main" val="212278428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9847732"/>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702C6F4-D5E7-4A12-8E52-1ED88B6A6323}" type="slidenum">
              <a:rPr lang="en-US" altLang="zh-CN"/>
              <a:pPr>
                <a:defRPr/>
              </a:pPr>
              <a:t>‹#›</a:t>
            </a:fld>
            <a:endParaRPr lang="en-US" altLang="zh-CN"/>
          </a:p>
        </p:txBody>
      </p:sp>
    </p:spTree>
    <p:extLst>
      <p:ext uri="{BB962C8B-B14F-4D97-AF65-F5344CB8AC3E}">
        <p14:creationId xmlns:p14="http://schemas.microsoft.com/office/powerpoint/2010/main" val="206872711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C72855-2450-423B-9FDF-74F69E2F23B3}" type="slidenum">
              <a:rPr lang="en-US" altLang="zh-CN"/>
              <a:pPr>
                <a:defRPr/>
              </a:pPr>
              <a:t>‹#›</a:t>
            </a:fld>
            <a:endParaRPr lang="en-US" altLang="zh-CN"/>
          </a:p>
        </p:txBody>
      </p:sp>
    </p:spTree>
    <p:extLst>
      <p:ext uri="{BB962C8B-B14F-4D97-AF65-F5344CB8AC3E}">
        <p14:creationId xmlns:p14="http://schemas.microsoft.com/office/powerpoint/2010/main" val="663355095"/>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93FAB16-41C3-4746-98C7-B211F00F0454}" type="slidenum">
              <a:rPr lang="en-US" altLang="zh-CN"/>
              <a:pPr>
                <a:defRPr/>
              </a:pPr>
              <a:t>‹#›</a:t>
            </a:fld>
            <a:endParaRPr lang="en-US" altLang="zh-CN"/>
          </a:p>
        </p:txBody>
      </p:sp>
    </p:spTree>
    <p:extLst>
      <p:ext uri="{BB962C8B-B14F-4D97-AF65-F5344CB8AC3E}">
        <p14:creationId xmlns:p14="http://schemas.microsoft.com/office/powerpoint/2010/main" val="338891543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5D187F-1EB7-40B6-8A39-D98B388F59AA}" type="slidenum">
              <a:rPr lang="en-US" altLang="zh-CN"/>
              <a:pPr>
                <a:defRPr/>
              </a:pPr>
              <a:t>‹#›</a:t>
            </a:fld>
            <a:endParaRPr lang="en-US" altLang="zh-CN"/>
          </a:p>
        </p:txBody>
      </p:sp>
    </p:spTree>
    <p:extLst>
      <p:ext uri="{BB962C8B-B14F-4D97-AF65-F5344CB8AC3E}">
        <p14:creationId xmlns:p14="http://schemas.microsoft.com/office/powerpoint/2010/main" val="12298916"/>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FB9FA9-9FC2-4228-A2BD-53DC3B11DFC5}" type="slidenum">
              <a:rPr lang="en-US" altLang="zh-CN"/>
              <a:pPr>
                <a:defRPr/>
              </a:pPr>
              <a:t>‹#›</a:t>
            </a:fld>
            <a:endParaRPr lang="en-US" altLang="zh-CN"/>
          </a:p>
        </p:txBody>
      </p:sp>
    </p:spTree>
    <p:extLst>
      <p:ext uri="{BB962C8B-B14F-4D97-AF65-F5344CB8AC3E}">
        <p14:creationId xmlns:p14="http://schemas.microsoft.com/office/powerpoint/2010/main" val="86552789"/>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39511D-9540-4231-A5C8-22ADF7E415BC}" type="slidenum">
              <a:rPr lang="en-US" altLang="zh-CN"/>
              <a:pPr>
                <a:defRPr/>
              </a:pPr>
              <a:t>‹#›</a:t>
            </a:fld>
            <a:endParaRPr lang="en-US" altLang="zh-CN"/>
          </a:p>
        </p:txBody>
      </p:sp>
    </p:spTree>
    <p:extLst>
      <p:ext uri="{BB962C8B-B14F-4D97-AF65-F5344CB8AC3E}">
        <p14:creationId xmlns:p14="http://schemas.microsoft.com/office/powerpoint/2010/main" val="2231417924"/>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40A51D-8F4C-4F9D-9FB6-E616293D9CD9}" type="slidenum">
              <a:rPr lang="en-US" altLang="zh-CN"/>
              <a:pPr>
                <a:defRPr/>
              </a:pPr>
              <a:t>‹#›</a:t>
            </a:fld>
            <a:endParaRPr lang="en-US" altLang="zh-CN"/>
          </a:p>
        </p:txBody>
      </p:sp>
    </p:spTree>
    <p:extLst>
      <p:ext uri="{BB962C8B-B14F-4D97-AF65-F5344CB8AC3E}">
        <p14:creationId xmlns:p14="http://schemas.microsoft.com/office/powerpoint/2010/main" val="3345629629"/>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BB7585-41F1-4C43-8AE8-CDC24989FEEB}" type="slidenum">
              <a:rPr lang="en-US" altLang="zh-CN"/>
              <a:pPr>
                <a:defRPr/>
              </a:pPr>
              <a:t>‹#›</a:t>
            </a:fld>
            <a:endParaRPr lang="en-US" altLang="zh-CN"/>
          </a:p>
        </p:txBody>
      </p:sp>
    </p:spTree>
    <p:extLst>
      <p:ext uri="{BB962C8B-B14F-4D97-AF65-F5344CB8AC3E}">
        <p14:creationId xmlns:p14="http://schemas.microsoft.com/office/powerpoint/2010/main" val="1832542876"/>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38D653-E248-4BB2-9DA5-D3EC4D556B77}" type="slidenum">
              <a:rPr lang="en-US" altLang="zh-CN"/>
              <a:pPr>
                <a:defRPr/>
              </a:pPr>
              <a:t>‹#›</a:t>
            </a:fld>
            <a:endParaRPr lang="en-US" altLang="zh-CN"/>
          </a:p>
        </p:txBody>
      </p:sp>
    </p:spTree>
    <p:extLst>
      <p:ext uri="{BB962C8B-B14F-4D97-AF65-F5344CB8AC3E}">
        <p14:creationId xmlns:p14="http://schemas.microsoft.com/office/powerpoint/2010/main" val="853579977"/>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9DB27E-DEA6-4941-9349-292D575E1E34}" type="slidenum">
              <a:rPr lang="en-US" altLang="zh-CN"/>
              <a:pPr>
                <a:defRPr/>
              </a:pPr>
              <a:t>‹#›</a:t>
            </a:fld>
            <a:endParaRPr lang="en-US" altLang="zh-CN"/>
          </a:p>
        </p:txBody>
      </p:sp>
    </p:spTree>
    <p:extLst>
      <p:ext uri="{BB962C8B-B14F-4D97-AF65-F5344CB8AC3E}">
        <p14:creationId xmlns:p14="http://schemas.microsoft.com/office/powerpoint/2010/main" val="396547244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0790FFFA-5B83-4E84-9EA9-9F9310318CC4}" type="slidenum">
              <a:rPr lang="zh-CN" altLang="en-US"/>
              <a:pPr>
                <a:defRPr/>
              </a:pPr>
              <a:t>‹#›</a:t>
            </a:fld>
            <a:endParaRPr lang="en-US" altLang="zh-CN"/>
          </a:p>
        </p:txBody>
      </p:sp>
    </p:spTree>
    <p:extLst>
      <p:ext uri="{BB962C8B-B14F-4D97-AF65-F5344CB8AC3E}">
        <p14:creationId xmlns:p14="http://schemas.microsoft.com/office/powerpoint/2010/main" val="321459535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AB1209-F681-4AFF-881F-0016F1188A23}" type="slidenum">
              <a:rPr lang="en-US" altLang="zh-CN"/>
              <a:pPr>
                <a:defRPr/>
              </a:pPr>
              <a:t>‹#›</a:t>
            </a:fld>
            <a:endParaRPr lang="en-US" altLang="zh-CN"/>
          </a:p>
        </p:txBody>
      </p:sp>
    </p:spTree>
    <p:extLst>
      <p:ext uri="{BB962C8B-B14F-4D97-AF65-F5344CB8AC3E}">
        <p14:creationId xmlns:p14="http://schemas.microsoft.com/office/powerpoint/2010/main" val="77383411"/>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22A0419-613D-4B44-8A98-FF01EB780315}" type="slidenum">
              <a:rPr lang="en-US" altLang="zh-CN"/>
              <a:pPr>
                <a:defRPr/>
              </a:pPr>
              <a:t>‹#›</a:t>
            </a:fld>
            <a:endParaRPr lang="en-US" altLang="zh-CN"/>
          </a:p>
        </p:txBody>
      </p:sp>
    </p:spTree>
    <p:extLst>
      <p:ext uri="{BB962C8B-B14F-4D97-AF65-F5344CB8AC3E}">
        <p14:creationId xmlns:p14="http://schemas.microsoft.com/office/powerpoint/2010/main" val="4138474251"/>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CA3759-4FD7-4F7F-97FB-75D37FF97EE1}" type="slidenum">
              <a:rPr lang="en-US" altLang="zh-CN"/>
              <a:pPr>
                <a:defRPr/>
              </a:pPr>
              <a:t>‹#›</a:t>
            </a:fld>
            <a:endParaRPr lang="en-US" altLang="zh-CN"/>
          </a:p>
        </p:txBody>
      </p:sp>
    </p:spTree>
    <p:extLst>
      <p:ext uri="{BB962C8B-B14F-4D97-AF65-F5344CB8AC3E}">
        <p14:creationId xmlns:p14="http://schemas.microsoft.com/office/powerpoint/2010/main" val="354078751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8D270B-FC5C-4354-918D-A71594283C31}" type="slidenum">
              <a:rPr lang="en-US" altLang="zh-CN"/>
              <a:pPr>
                <a:defRPr/>
              </a:pPr>
              <a:t>‹#›</a:t>
            </a:fld>
            <a:endParaRPr lang="en-US" altLang="zh-CN"/>
          </a:p>
        </p:txBody>
      </p:sp>
    </p:spTree>
    <p:extLst>
      <p:ext uri="{BB962C8B-B14F-4D97-AF65-F5344CB8AC3E}">
        <p14:creationId xmlns:p14="http://schemas.microsoft.com/office/powerpoint/2010/main" val="254092569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C3289-6E9D-4559-A19C-3F6E6861D79A}" type="slidenum">
              <a:rPr lang="en-US" altLang="zh-CN"/>
              <a:pPr>
                <a:defRPr/>
              </a:pPr>
              <a:t>‹#›</a:t>
            </a:fld>
            <a:endParaRPr lang="en-US" altLang="zh-CN"/>
          </a:p>
        </p:txBody>
      </p:sp>
    </p:spTree>
    <p:extLst>
      <p:ext uri="{BB962C8B-B14F-4D97-AF65-F5344CB8AC3E}">
        <p14:creationId xmlns:p14="http://schemas.microsoft.com/office/powerpoint/2010/main" val="2622819614"/>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4FA72-ED5B-47B5-8A7D-B56711E055BE}" type="slidenum">
              <a:rPr lang="en-US" altLang="zh-CN"/>
              <a:pPr>
                <a:defRPr/>
              </a:pPr>
              <a:t>‹#›</a:t>
            </a:fld>
            <a:endParaRPr lang="en-US" altLang="zh-CN"/>
          </a:p>
        </p:txBody>
      </p:sp>
    </p:spTree>
    <p:extLst>
      <p:ext uri="{BB962C8B-B14F-4D97-AF65-F5344CB8AC3E}">
        <p14:creationId xmlns:p14="http://schemas.microsoft.com/office/powerpoint/2010/main" val="81604725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0FE7-B2AC-495C-AE28-8CC8E6ACD95C}" type="slidenum">
              <a:rPr lang="en-US" altLang="zh-CN"/>
              <a:pPr>
                <a:defRPr/>
              </a:pPr>
              <a:t>‹#›</a:t>
            </a:fld>
            <a:endParaRPr lang="en-US" altLang="zh-CN"/>
          </a:p>
        </p:txBody>
      </p:sp>
    </p:spTree>
    <p:extLst>
      <p:ext uri="{BB962C8B-B14F-4D97-AF65-F5344CB8AC3E}">
        <p14:creationId xmlns:p14="http://schemas.microsoft.com/office/powerpoint/2010/main" val="2452314868"/>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37C1D6-EE74-4FFD-BA41-3C8A5E76647F}" type="slidenum">
              <a:rPr lang="en-US" altLang="zh-CN"/>
              <a:pPr>
                <a:defRPr/>
              </a:pPr>
              <a:t>‹#›</a:t>
            </a:fld>
            <a:endParaRPr lang="en-US" altLang="zh-CN"/>
          </a:p>
        </p:txBody>
      </p:sp>
    </p:spTree>
    <p:extLst>
      <p:ext uri="{BB962C8B-B14F-4D97-AF65-F5344CB8AC3E}">
        <p14:creationId xmlns:p14="http://schemas.microsoft.com/office/powerpoint/2010/main" val="1381395276"/>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56BC2-725B-42A6-B9A3-B220BA5C02E2}" type="slidenum">
              <a:rPr lang="en-US" altLang="zh-CN"/>
              <a:pPr>
                <a:defRPr/>
              </a:pPr>
              <a:t>‹#›</a:t>
            </a:fld>
            <a:endParaRPr lang="en-US" altLang="zh-CN"/>
          </a:p>
        </p:txBody>
      </p:sp>
    </p:spTree>
    <p:extLst>
      <p:ext uri="{BB962C8B-B14F-4D97-AF65-F5344CB8AC3E}">
        <p14:creationId xmlns:p14="http://schemas.microsoft.com/office/powerpoint/2010/main" val="3096518077"/>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B754B-DD11-49D3-8FBC-0EC9918E327D}" type="slidenum">
              <a:rPr lang="en-US" altLang="zh-CN"/>
              <a:pPr>
                <a:defRPr/>
              </a:pPr>
              <a:t>‹#›</a:t>
            </a:fld>
            <a:endParaRPr lang="en-US" altLang="zh-CN"/>
          </a:p>
        </p:txBody>
      </p:sp>
    </p:spTree>
    <p:extLst>
      <p:ext uri="{BB962C8B-B14F-4D97-AF65-F5344CB8AC3E}">
        <p14:creationId xmlns:p14="http://schemas.microsoft.com/office/powerpoint/2010/main" val="338199903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A568D0D-AFA3-4F42-959D-91D4DDBF3EF6}" type="slidenum">
              <a:rPr lang="zh-CN" altLang="en-US"/>
              <a:pPr>
                <a:defRPr/>
              </a:pPr>
              <a:t>‹#›</a:t>
            </a:fld>
            <a:endParaRPr lang="en-US" altLang="zh-CN"/>
          </a:p>
        </p:txBody>
      </p:sp>
    </p:spTree>
    <p:extLst>
      <p:ext uri="{BB962C8B-B14F-4D97-AF65-F5344CB8AC3E}">
        <p14:creationId xmlns:p14="http://schemas.microsoft.com/office/powerpoint/2010/main" val="228719074"/>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56E591-D2AA-431A-AD79-18AC2B5AF588}" type="slidenum">
              <a:rPr lang="en-US" altLang="zh-CN"/>
              <a:pPr>
                <a:defRPr/>
              </a:pPr>
              <a:t>‹#›</a:t>
            </a:fld>
            <a:endParaRPr lang="en-US" altLang="zh-CN"/>
          </a:p>
        </p:txBody>
      </p:sp>
    </p:spTree>
    <p:extLst>
      <p:ext uri="{BB962C8B-B14F-4D97-AF65-F5344CB8AC3E}">
        <p14:creationId xmlns:p14="http://schemas.microsoft.com/office/powerpoint/2010/main" val="4142368054"/>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A80998-D8A5-4FFB-BCBB-1BF436372C58}" type="slidenum">
              <a:rPr lang="en-US" altLang="zh-CN"/>
              <a:pPr>
                <a:defRPr/>
              </a:pPr>
              <a:t>‹#›</a:t>
            </a:fld>
            <a:endParaRPr lang="en-US" altLang="zh-CN"/>
          </a:p>
        </p:txBody>
      </p:sp>
    </p:spTree>
    <p:extLst>
      <p:ext uri="{BB962C8B-B14F-4D97-AF65-F5344CB8AC3E}">
        <p14:creationId xmlns:p14="http://schemas.microsoft.com/office/powerpoint/2010/main" val="4144047909"/>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46A5A-C45F-4D3A-9B6F-DAC950B3DB44}" type="slidenum">
              <a:rPr lang="en-US" altLang="zh-CN"/>
              <a:pPr>
                <a:defRPr/>
              </a:pPr>
              <a:t>‹#›</a:t>
            </a:fld>
            <a:endParaRPr lang="en-US" altLang="zh-CN"/>
          </a:p>
        </p:txBody>
      </p:sp>
    </p:spTree>
    <p:extLst>
      <p:ext uri="{BB962C8B-B14F-4D97-AF65-F5344CB8AC3E}">
        <p14:creationId xmlns:p14="http://schemas.microsoft.com/office/powerpoint/2010/main" val="182258165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615D3D-D0F4-465C-8C5C-F782AEE5D3B4}" type="slidenum">
              <a:rPr lang="en-US" altLang="zh-CN"/>
              <a:pPr>
                <a:defRPr/>
              </a:pPr>
              <a:t>‹#›</a:t>
            </a:fld>
            <a:endParaRPr lang="en-US" altLang="zh-CN"/>
          </a:p>
        </p:txBody>
      </p:sp>
    </p:spTree>
    <p:extLst>
      <p:ext uri="{BB962C8B-B14F-4D97-AF65-F5344CB8AC3E}">
        <p14:creationId xmlns:p14="http://schemas.microsoft.com/office/powerpoint/2010/main" val="2299365139"/>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3D7D84-C7AF-4C55-B2C2-D35685ADB749}" type="slidenum">
              <a:rPr lang="en-US" altLang="zh-CN"/>
              <a:pPr>
                <a:defRPr/>
              </a:pPr>
              <a:t>‹#›</a:t>
            </a:fld>
            <a:endParaRPr lang="en-US" altLang="zh-CN"/>
          </a:p>
        </p:txBody>
      </p:sp>
    </p:spTree>
    <p:extLst>
      <p:ext uri="{BB962C8B-B14F-4D97-AF65-F5344CB8AC3E}">
        <p14:creationId xmlns:p14="http://schemas.microsoft.com/office/powerpoint/2010/main" val="1663031849"/>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F89EB-5C4E-4650-B934-81A50B159970}" type="slidenum">
              <a:rPr lang="en-US" altLang="zh-CN"/>
              <a:pPr>
                <a:defRPr/>
              </a:pPr>
              <a:t>‹#›</a:t>
            </a:fld>
            <a:endParaRPr lang="en-US" altLang="zh-CN"/>
          </a:p>
        </p:txBody>
      </p:sp>
    </p:spTree>
    <p:extLst>
      <p:ext uri="{BB962C8B-B14F-4D97-AF65-F5344CB8AC3E}">
        <p14:creationId xmlns:p14="http://schemas.microsoft.com/office/powerpoint/2010/main" val="2309816161"/>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B8086A-C818-41BD-BD2F-62C657BBD5D5}" type="slidenum">
              <a:rPr lang="en-US" altLang="zh-CN"/>
              <a:pPr>
                <a:defRPr/>
              </a:pPr>
              <a:t>‹#›</a:t>
            </a:fld>
            <a:endParaRPr lang="en-US" altLang="zh-CN"/>
          </a:p>
        </p:txBody>
      </p:sp>
    </p:spTree>
    <p:extLst>
      <p:ext uri="{BB962C8B-B14F-4D97-AF65-F5344CB8AC3E}">
        <p14:creationId xmlns:p14="http://schemas.microsoft.com/office/powerpoint/2010/main" val="1389285093"/>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FE8ECE-2AC5-4109-84CD-D877B0C2A3F5}" type="slidenum">
              <a:rPr lang="en-US" altLang="zh-CN"/>
              <a:pPr>
                <a:defRPr/>
              </a:pPr>
              <a:t>‹#›</a:t>
            </a:fld>
            <a:endParaRPr lang="en-US" altLang="zh-CN"/>
          </a:p>
        </p:txBody>
      </p:sp>
    </p:spTree>
    <p:extLst>
      <p:ext uri="{BB962C8B-B14F-4D97-AF65-F5344CB8AC3E}">
        <p14:creationId xmlns:p14="http://schemas.microsoft.com/office/powerpoint/2010/main" val="1919391639"/>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46B53-CC25-4048-88F8-B2696AF1D949}" type="slidenum">
              <a:rPr lang="en-US" altLang="zh-CN"/>
              <a:pPr>
                <a:defRPr/>
              </a:pPr>
              <a:t>‹#›</a:t>
            </a:fld>
            <a:endParaRPr lang="en-US" altLang="zh-CN"/>
          </a:p>
        </p:txBody>
      </p:sp>
    </p:spTree>
    <p:extLst>
      <p:ext uri="{BB962C8B-B14F-4D97-AF65-F5344CB8AC3E}">
        <p14:creationId xmlns:p14="http://schemas.microsoft.com/office/powerpoint/2010/main" val="127674733"/>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D05C28-EFF0-4D1F-8B1B-56C82331EDC4}" type="slidenum">
              <a:rPr lang="en-US" altLang="zh-CN"/>
              <a:pPr>
                <a:defRPr/>
              </a:pPr>
              <a:t>‹#›</a:t>
            </a:fld>
            <a:endParaRPr lang="en-US" altLang="zh-CN"/>
          </a:p>
        </p:txBody>
      </p:sp>
    </p:spTree>
    <p:extLst>
      <p:ext uri="{BB962C8B-B14F-4D97-AF65-F5344CB8AC3E}">
        <p14:creationId xmlns:p14="http://schemas.microsoft.com/office/powerpoint/2010/main" val="33369285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9531006"/>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36B391-9CA4-4953-A591-E068CFE3A761}" type="slidenum">
              <a:rPr lang="en-US" altLang="zh-CN"/>
              <a:pPr>
                <a:defRPr/>
              </a:pPr>
              <a:t>‹#›</a:t>
            </a:fld>
            <a:endParaRPr lang="en-US" altLang="zh-CN"/>
          </a:p>
        </p:txBody>
      </p:sp>
    </p:spTree>
    <p:extLst>
      <p:ext uri="{BB962C8B-B14F-4D97-AF65-F5344CB8AC3E}">
        <p14:creationId xmlns:p14="http://schemas.microsoft.com/office/powerpoint/2010/main" val="130478498"/>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E2693-56A6-45F6-A107-0ED0F71234F4}" type="slidenum">
              <a:rPr lang="en-US" altLang="zh-CN"/>
              <a:pPr>
                <a:defRPr/>
              </a:pPr>
              <a:t>‹#›</a:t>
            </a:fld>
            <a:endParaRPr lang="en-US" altLang="zh-CN"/>
          </a:p>
        </p:txBody>
      </p:sp>
    </p:spTree>
    <p:extLst>
      <p:ext uri="{BB962C8B-B14F-4D97-AF65-F5344CB8AC3E}">
        <p14:creationId xmlns:p14="http://schemas.microsoft.com/office/powerpoint/2010/main" val="4167082681"/>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4AE67-0A40-4BC5-AE5B-0287D6513180}" type="slidenum">
              <a:rPr lang="en-US" altLang="zh-CN"/>
              <a:pPr>
                <a:defRPr/>
              </a:pPr>
              <a:t>‹#›</a:t>
            </a:fld>
            <a:endParaRPr lang="en-US" altLang="zh-CN"/>
          </a:p>
        </p:txBody>
      </p:sp>
    </p:spTree>
    <p:extLst>
      <p:ext uri="{BB962C8B-B14F-4D97-AF65-F5344CB8AC3E}">
        <p14:creationId xmlns:p14="http://schemas.microsoft.com/office/powerpoint/2010/main" val="1271798735"/>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FCABAC-7A09-48A2-8C53-B2E6BECA183C}" type="slidenum">
              <a:rPr lang="en-US" altLang="zh-CN"/>
              <a:pPr>
                <a:defRPr/>
              </a:pPr>
              <a:t>‹#›</a:t>
            </a:fld>
            <a:endParaRPr lang="en-US" altLang="zh-CN"/>
          </a:p>
        </p:txBody>
      </p:sp>
    </p:spTree>
    <p:extLst>
      <p:ext uri="{BB962C8B-B14F-4D97-AF65-F5344CB8AC3E}">
        <p14:creationId xmlns:p14="http://schemas.microsoft.com/office/powerpoint/2010/main" val="1035988726"/>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087DE9-2132-4FD2-BA31-3B0EF215957A}" type="slidenum">
              <a:rPr lang="en-US" altLang="zh-CN"/>
              <a:pPr>
                <a:defRPr/>
              </a:pPr>
              <a:t>‹#›</a:t>
            </a:fld>
            <a:endParaRPr lang="en-US" altLang="zh-CN"/>
          </a:p>
        </p:txBody>
      </p:sp>
    </p:spTree>
    <p:extLst>
      <p:ext uri="{BB962C8B-B14F-4D97-AF65-F5344CB8AC3E}">
        <p14:creationId xmlns:p14="http://schemas.microsoft.com/office/powerpoint/2010/main" val="14223738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3751707425"/>
      </p:ext>
    </p:extLst>
  </p:cSld>
  <p:clrMapOvr>
    <a:masterClrMapping/>
  </p:clrMapOvr>
  <p:transition spd="slow">
    <p:pull dir="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178960575"/>
      </p:ext>
    </p:extLst>
  </p:cSld>
  <p:clrMapOvr>
    <a:masterClrMapping/>
  </p:clrMapOvr>
  <p:transition spd="slow">
    <p:pull dir="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8302974"/>
      </p:ext>
    </p:extLst>
  </p:cSld>
  <p:clrMapOvr>
    <a:masterClrMapping/>
  </p:clrMapOvr>
  <p:transition spd="slow">
    <p:pull dir="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12448723"/>
      </p:ext>
    </p:extLst>
  </p:cSld>
  <p:clrMapOvr>
    <a:masterClrMapping/>
  </p:clrMapOvr>
  <p:transition spd="slow">
    <p:pull dir="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BA0CDD5-E9F4-40F9-940D-212CDF61EFDB}" type="slidenum">
              <a:rPr lang="en-US" altLang="zh-CN" smtClean="0"/>
              <a:pPr>
                <a:defRPr/>
              </a:pPr>
              <a:t>‹#›</a:t>
            </a:fld>
            <a:endParaRPr lang="en-US" altLang="zh-CN"/>
          </a:p>
        </p:txBody>
      </p:sp>
    </p:spTree>
    <p:extLst>
      <p:ext uri="{BB962C8B-B14F-4D97-AF65-F5344CB8AC3E}">
        <p14:creationId xmlns:p14="http://schemas.microsoft.com/office/powerpoint/2010/main" val="3173625746"/>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980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31260992"/>
      </p:ext>
    </p:extLst>
  </p:cSld>
  <p:clrMapOvr>
    <a:masterClrMapping/>
  </p:clrMapOvr>
  <p:transition spd="slow">
    <p:pull dir="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48DFACB-2C8F-42C3-8D6D-A1D350DC1E68}" type="slidenum">
              <a:rPr lang="en-US" altLang="zh-CN" smtClean="0"/>
              <a:pPr>
                <a:defRPr/>
              </a:pPr>
              <a:t>‹#›</a:t>
            </a:fld>
            <a:endParaRPr lang="en-US" altLang="zh-CN"/>
          </a:p>
        </p:txBody>
      </p:sp>
    </p:spTree>
    <p:extLst>
      <p:ext uri="{BB962C8B-B14F-4D97-AF65-F5344CB8AC3E}">
        <p14:creationId xmlns:p14="http://schemas.microsoft.com/office/powerpoint/2010/main" val="3239693843"/>
      </p:ext>
    </p:extLst>
  </p:cSld>
  <p:clrMapOvr>
    <a:masterClrMapping/>
  </p:clrMapOvr>
  <p:transition spd="slow">
    <p:pull dir="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59891E1-79FB-478D-9C2F-0620D326B3D0}" type="slidenum">
              <a:rPr lang="zh-CN" altLang="en-US" smtClean="0"/>
              <a:pPr>
                <a:defRPr/>
              </a:pPr>
              <a:t>‹#›</a:t>
            </a:fld>
            <a:endParaRPr lang="en-US" altLang="zh-CN"/>
          </a:p>
        </p:txBody>
      </p:sp>
    </p:spTree>
    <p:extLst>
      <p:ext uri="{BB962C8B-B14F-4D97-AF65-F5344CB8AC3E}">
        <p14:creationId xmlns:p14="http://schemas.microsoft.com/office/powerpoint/2010/main" val="1976809078"/>
      </p:ext>
    </p:extLst>
  </p:cSld>
  <p:clrMapOvr>
    <a:masterClrMapping/>
  </p:clrMapOvr>
  <p:transition spd="slow">
    <p:pull dir="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FD4745-1E02-4E46-92C8-D263B1882FAC}" type="slidenum">
              <a:rPr lang="zh-CN" altLang="en-US" smtClean="0"/>
              <a:pPr>
                <a:defRPr/>
              </a:pPr>
              <a:t>‹#›</a:t>
            </a:fld>
            <a:endParaRPr lang="en-US" altLang="zh-CN"/>
          </a:p>
        </p:txBody>
      </p:sp>
    </p:spTree>
    <p:extLst>
      <p:ext uri="{BB962C8B-B14F-4D97-AF65-F5344CB8AC3E}">
        <p14:creationId xmlns:p14="http://schemas.microsoft.com/office/powerpoint/2010/main" val="4129515813"/>
      </p:ext>
    </p:extLst>
  </p:cSld>
  <p:clrMapOvr>
    <a:masterClrMapping/>
  </p:clrMapOvr>
  <p:transition spd="slow">
    <p:pull dir="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43E6C06-E518-43C1-AFE2-A15973A9F310}" type="slidenum">
              <a:rPr lang="zh-CN" altLang="en-US" smtClean="0"/>
              <a:pPr>
                <a:defRPr/>
              </a:pPr>
              <a:t>‹#›</a:t>
            </a:fld>
            <a:endParaRPr lang="en-US" altLang="zh-CN"/>
          </a:p>
        </p:txBody>
      </p:sp>
    </p:spTree>
    <p:extLst>
      <p:ext uri="{BB962C8B-B14F-4D97-AF65-F5344CB8AC3E}">
        <p14:creationId xmlns:p14="http://schemas.microsoft.com/office/powerpoint/2010/main" val="3449807615"/>
      </p:ext>
    </p:extLst>
  </p:cSld>
  <p:clrMapOvr>
    <a:masterClrMapping/>
  </p:clrMapOvr>
  <p:transition spd="slow">
    <p:pull dir="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6CB1F672-0C2A-4277-B37B-D1D205DD2E1F}" type="slidenum">
              <a:rPr lang="zh-CN" altLang="en-US" smtClean="0"/>
              <a:pPr>
                <a:defRPr/>
              </a:pPr>
              <a:t>‹#›</a:t>
            </a:fld>
            <a:endParaRPr lang="en-US" altLang="zh-CN"/>
          </a:p>
        </p:txBody>
      </p:sp>
    </p:spTree>
    <p:extLst>
      <p:ext uri="{BB962C8B-B14F-4D97-AF65-F5344CB8AC3E}">
        <p14:creationId xmlns:p14="http://schemas.microsoft.com/office/powerpoint/2010/main" val="2921346774"/>
      </p:ext>
    </p:extLst>
  </p:cSld>
  <p:clrMapOvr>
    <a:masterClrMapping/>
  </p:clrMapOvr>
  <p:transition spd="slow">
    <p:pull dir="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77692539"/>
      </p:ext>
    </p:extLst>
  </p:cSld>
  <p:clrMapOvr>
    <a:masterClrMapping/>
  </p:clrMapOvr>
  <p:transition spd="slow">
    <p:pull dir="ru"/>
  </p:transition>
  <p:hf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063893578"/>
      </p:ext>
    </p:extLst>
  </p:cSld>
  <p:clrMapOvr>
    <a:masterClrMapping/>
  </p:clrMapOvr>
  <p:transition spd="slow">
    <p:pull dir="ru"/>
  </p:transition>
  <p:hf sldNum="0"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a:defRPr/>
            </a:pPr>
            <a:endParaRPr lang="en-US" altLang="zh-CN"/>
          </a:p>
        </p:txBody>
      </p:sp>
    </p:spTree>
    <p:extLst>
      <p:ext uri="{BB962C8B-B14F-4D97-AF65-F5344CB8AC3E}">
        <p14:creationId xmlns:p14="http://schemas.microsoft.com/office/powerpoint/2010/main" val="3622096982"/>
      </p:ext>
    </p:extLst>
  </p:cSld>
  <p:clrMapOvr>
    <a:masterClrMapping/>
  </p:clrMapOvr>
  <p:transition/>
  <p:hf sldNum="0"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3300">
              <a:solidFill>
                <a:srgbClr val="E40000"/>
              </a:solidFill>
            </a:endParaRPr>
          </a:p>
        </p:txBody>
      </p:sp>
    </p:spTree>
    <p:extLst>
      <p:ext uri="{BB962C8B-B14F-4D97-AF65-F5344CB8AC3E}">
        <p14:creationId xmlns:p14="http://schemas.microsoft.com/office/powerpoint/2010/main" val="352052920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40190"/>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30882154"/>
      </p:ext>
    </p:extLst>
  </p:cSld>
  <p:clrMapOvr>
    <a:masterClrMapping/>
  </p:clrMapOvr>
  <p:transition spd="slow">
    <p:pull dir="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125538"/>
            <a:ext cx="4244975" cy="4795837"/>
          </a:xfrm>
          <a:prstGeom prst="rect">
            <a:avLst/>
          </a:prstGeom>
        </p:spPr>
        <p:txBody>
          <a:bodyPr/>
          <a:lstStyle/>
          <a:p>
            <a:endParaRPr lang="zh-CN" altLang="en-US"/>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60428330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6"/>
          <p:cNvSpPr>
            <a:spLocks noGrp="1"/>
          </p:cNvSpPr>
          <p:nvPr>
            <p:ph type="sldNum" sz="quarter" idx="10"/>
          </p:nvPr>
        </p:nvSpPr>
        <p:spPr/>
        <p:txBody>
          <a:bodyPr/>
          <a:lstStyle>
            <a:lvl1pPr>
              <a:defRPr/>
            </a:lvl1pPr>
          </a:lstStyle>
          <a:p>
            <a:pPr>
              <a:defRPr/>
            </a:pPr>
            <a:fld id="{ABA649B8-BE5A-4634-A6F3-B3D6FCB24AF5}" type="slidenum">
              <a:rPr lang="zh-CN" altLang="en-US"/>
              <a:pPr>
                <a:defRPr/>
              </a:pPr>
              <a:t>‹#›</a:t>
            </a:fld>
            <a:endParaRPr lang="en-US" altLang="zh-CN"/>
          </a:p>
        </p:txBody>
      </p:sp>
    </p:spTree>
    <p:extLst>
      <p:ext uri="{BB962C8B-B14F-4D97-AF65-F5344CB8AC3E}">
        <p14:creationId xmlns:p14="http://schemas.microsoft.com/office/powerpoint/2010/main" val="191057167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3B2E6D2-D7D5-4954-8F77-AD112F9B97BD}" type="slidenum">
              <a:rPr lang="zh-CN" altLang="en-US"/>
              <a:pPr>
                <a:defRPr/>
              </a:pPr>
              <a:t>‹#›</a:t>
            </a:fld>
            <a:endParaRPr lang="en-US" altLang="zh-CN"/>
          </a:p>
        </p:txBody>
      </p:sp>
    </p:spTree>
    <p:extLst>
      <p:ext uri="{BB962C8B-B14F-4D97-AF65-F5344CB8AC3E}">
        <p14:creationId xmlns:p14="http://schemas.microsoft.com/office/powerpoint/2010/main" val="215002831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theme" Target="../theme/theme3.xml"/><Relationship Id="rId16"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 Id="rId11" Type="http://schemas.openxmlformats.org/officeDocument/2006/relationships/slideLayout" Target="../slideLayouts/slideLayout51.xml"/><Relationship Id="rId12" Type="http://schemas.openxmlformats.org/officeDocument/2006/relationships/slideLayout" Target="../slideLayouts/slideLayout52.xml"/><Relationship Id="rId13" Type="http://schemas.openxmlformats.org/officeDocument/2006/relationships/slideLayout" Target="../slideLayouts/slideLayout53.xml"/><Relationship Id="rId14" Type="http://schemas.openxmlformats.org/officeDocument/2006/relationships/slideLayout" Target="../slideLayouts/slideLayout54.xml"/><Relationship Id="rId15" Type="http://schemas.openxmlformats.org/officeDocument/2006/relationships/theme" Target="../theme/theme4.xml"/><Relationship Id="rId16"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slideLayout" Target="../slideLayouts/slideLayout67.xml"/><Relationship Id="rId14" Type="http://schemas.openxmlformats.org/officeDocument/2006/relationships/slideLayout" Target="../slideLayouts/slideLayout68.xml"/><Relationship Id="rId15" Type="http://schemas.openxmlformats.org/officeDocument/2006/relationships/slideLayout" Target="../slideLayouts/slideLayout69.xml"/><Relationship Id="rId16" Type="http://schemas.openxmlformats.org/officeDocument/2006/relationships/slideLayout" Target="../slideLayouts/slideLayout70.xml"/><Relationship Id="rId17" Type="http://schemas.openxmlformats.org/officeDocument/2006/relationships/slideLayout" Target="../slideLayouts/slideLayout71.xml"/><Relationship Id="rId18" Type="http://schemas.openxmlformats.org/officeDocument/2006/relationships/theme" Target="../theme/theme5.xml"/><Relationship Id="rId19" Type="http://schemas.openxmlformats.org/officeDocument/2006/relationships/image" Target="../media/image8.png"/><Relationship Id="rId20" Type="http://schemas.openxmlformats.org/officeDocument/2006/relationships/image" Target="../media/image9.jpeg"/><Relationship Id="rId21" Type="http://schemas.openxmlformats.org/officeDocument/2006/relationships/image" Target="../media/image10.png"/><Relationship Id="rId22"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0" y="80963"/>
            <a:ext cx="59007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a:t>
            </a:r>
            <a:endParaRPr lang="en-US" altLang="zh-CN"/>
          </a:p>
        </p:txBody>
      </p:sp>
      <p:sp>
        <p:nvSpPr>
          <p:cNvPr id="1027" name="Rectangle 3"/>
          <p:cNvSpPr>
            <a:spLocks noGrp="1" noChangeArrowheads="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35D6256-0FBE-4323-9B84-59ACC9E7472E}" type="slidenum">
              <a:rPr lang="en-US" altLang="zh-CN"/>
              <a:pPr>
                <a:defRPr/>
              </a:pPr>
              <a:t>‹#›</a:t>
            </a:fld>
            <a:endParaRPr lang="en-US" altLang="zh-CN"/>
          </a:p>
        </p:txBody>
      </p:sp>
      <p:sp>
        <p:nvSpPr>
          <p:cNvPr id="1034" name="TextBox 11"/>
          <p:cNvSpPr txBox="1">
            <a:spLocks noChangeArrowheads="1"/>
          </p:cNvSpPr>
          <p:nvPr/>
        </p:nvSpPr>
        <p:spPr bwMode="auto">
          <a:xfrm>
            <a:off x="785813" y="6396038"/>
            <a:ext cx="435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000">
                <a:solidFill>
                  <a:schemeClr val="bg1"/>
                </a:solidFill>
              </a:rPr>
              <a:t>Architecture _jxh</a:t>
            </a:r>
            <a:endParaRPr lang="zh-CN" altLang="en-US" sz="2000">
              <a:solidFill>
                <a:schemeClr val="bg1"/>
              </a:solidFill>
            </a:endParaRPr>
          </a:p>
        </p:txBody>
      </p:sp>
      <p:sp>
        <p:nvSpPr>
          <p:cNvPr id="13" name="灯片编号占位符 5"/>
          <p:cNvSpPr txBox="1">
            <a:spLocks/>
          </p:cNvSpPr>
          <p:nvPr/>
        </p:nvSpPr>
        <p:spPr>
          <a:xfrm>
            <a:off x="5072063" y="6357938"/>
            <a:ext cx="1285875" cy="428625"/>
          </a:xfrm>
          <a:prstGeom prst="rect">
            <a:avLst/>
          </a:prstGeom>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fld id="{ED392EF7-29CF-44E0-AB2E-16684380A0DD}" type="slidenum">
              <a:rPr lang="zh-CN" altLang="en-US" sz="2400" smtClean="0">
                <a:solidFill>
                  <a:schemeClr val="bg1"/>
                </a:solidFill>
              </a:rPr>
              <a:pPr eaLnBrk="1" hangingPunct="1">
                <a:defRPr/>
              </a:pPr>
              <a:t>‹#›</a:t>
            </a:fld>
            <a:endParaRPr lang="en-US" altLang="zh-CN" sz="2400">
              <a:solidFill>
                <a:schemeClr val="bg1"/>
              </a:solidFill>
            </a:endParaRPr>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 id="2147485825" r:id="rId10"/>
    <p:sldLayoutId id="2147485826" r:id="rId11"/>
    <p:sldLayoutId id="2147485827" r:id="rId12"/>
    <p:sldLayoutId id="2147485828" r:id="rId13"/>
    <p:sldLayoutId id="2147485829" r:id="rId14"/>
    <p:sldLayoutId id="2147485830" r:id="rId15"/>
  </p:sldLayoutIdLst>
  <p:transition spd="med">
    <p:random/>
  </p:transition>
  <p:hf sldNum="0" hdr="0" ftr="0"/>
  <p:txStyles>
    <p:titleStyle>
      <a:lvl1pPr algn="ctr" rtl="0" eaLnBrk="0" fontAlgn="base" hangingPunct="0">
        <a:spcBef>
          <a:spcPct val="0"/>
        </a:spcBef>
        <a:spcAft>
          <a:spcPct val="0"/>
        </a:spcAft>
        <a:defRPr sz="4000" b="1">
          <a:solidFill>
            <a:srgbClr val="0099FF"/>
          </a:solidFill>
          <a:latin typeface="+mj-lt"/>
          <a:ea typeface="+mj-ea"/>
          <a:cs typeface="+mj-cs"/>
        </a:defRPr>
      </a:lvl1pPr>
      <a:lvl2pPr algn="ctr" rtl="0" eaLnBrk="0" fontAlgn="base" hangingPunct="0">
        <a:spcBef>
          <a:spcPct val="0"/>
        </a:spcBef>
        <a:spcAft>
          <a:spcPct val="0"/>
        </a:spcAft>
        <a:defRPr sz="4000" b="1">
          <a:solidFill>
            <a:srgbClr val="0099FF"/>
          </a:solidFill>
          <a:latin typeface="Arial" charset="0"/>
          <a:ea typeface="宋体" pitchFamily="2" charset="-122"/>
        </a:defRPr>
      </a:lvl2pPr>
      <a:lvl3pPr algn="ctr" rtl="0" eaLnBrk="0" fontAlgn="base" hangingPunct="0">
        <a:spcBef>
          <a:spcPct val="0"/>
        </a:spcBef>
        <a:spcAft>
          <a:spcPct val="0"/>
        </a:spcAft>
        <a:defRPr sz="4000" b="1">
          <a:solidFill>
            <a:srgbClr val="0099FF"/>
          </a:solidFill>
          <a:latin typeface="Arial" charset="0"/>
          <a:ea typeface="宋体" pitchFamily="2" charset="-122"/>
        </a:defRPr>
      </a:lvl3pPr>
      <a:lvl4pPr algn="ctr" rtl="0" eaLnBrk="0" fontAlgn="base" hangingPunct="0">
        <a:spcBef>
          <a:spcPct val="0"/>
        </a:spcBef>
        <a:spcAft>
          <a:spcPct val="0"/>
        </a:spcAft>
        <a:defRPr sz="4000" b="1">
          <a:solidFill>
            <a:srgbClr val="0099FF"/>
          </a:solidFill>
          <a:latin typeface="Arial" charset="0"/>
          <a:ea typeface="宋体" pitchFamily="2" charset="-122"/>
        </a:defRPr>
      </a:lvl4pPr>
      <a:lvl5pPr algn="ctr" rtl="0" eaLnBrk="0" fontAlgn="base" hangingPunct="0">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00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500063" y="1214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 id="2147485835" r:id="rId5"/>
    <p:sldLayoutId id="2147485836" r:id="rId6"/>
    <p:sldLayoutId id="2147485837" r:id="rId7"/>
    <p:sldLayoutId id="2147485838" r:id="rId8"/>
    <p:sldLayoutId id="2147485839" r:id="rId9"/>
    <p:sldLayoutId id="2147485840" r:id="rId10"/>
    <p:sldLayoutId id="2147485841" r:id="rId11"/>
  </p:sldLayoutIdLst>
  <p:transition spd="med">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AE7FAC-2499-4393-81A5-6D8EC92DFC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2" r:id="rId1"/>
    <p:sldLayoutId id="2147485789" r:id="rId2"/>
    <p:sldLayoutId id="2147485790" r:id="rId3"/>
    <p:sldLayoutId id="2147485791" r:id="rId4"/>
    <p:sldLayoutId id="2147485792" r:id="rId5"/>
    <p:sldLayoutId id="2147485793" r:id="rId6"/>
    <p:sldLayoutId id="2147485794" r:id="rId7"/>
    <p:sldLayoutId id="2147485795" r:id="rId8"/>
    <p:sldLayoutId id="2147485796" r:id="rId9"/>
    <p:sldLayoutId id="2147485797" r:id="rId10"/>
    <p:sldLayoutId id="2147485798" r:id="rId11"/>
    <p:sldLayoutId id="2147485799" r:id="rId12"/>
    <p:sldLayoutId id="2147485800" r:id="rId13"/>
    <p:sldLayoutId id="2147485801"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6521F4-6A6C-469F-9B31-4A4207EBB3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3" r:id="rId1"/>
    <p:sldLayoutId id="2147485802" r:id="rId2"/>
    <p:sldLayoutId id="2147485803" r:id="rId3"/>
    <p:sldLayoutId id="2147485804" r:id="rId4"/>
    <p:sldLayoutId id="2147485805" r:id="rId5"/>
    <p:sldLayoutId id="2147485806" r:id="rId6"/>
    <p:sldLayoutId id="2147485807" r:id="rId7"/>
    <p:sldLayoutId id="2147485808" r:id="rId8"/>
    <p:sldLayoutId id="2147485809" r:id="rId9"/>
    <p:sldLayoutId id="2147485810" r:id="rId10"/>
    <p:sldLayoutId id="2147485811" r:id="rId11"/>
    <p:sldLayoutId id="2147485812" r:id="rId12"/>
    <p:sldLayoutId id="2147485813" r:id="rId13"/>
    <p:sldLayoutId id="2147485814"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a:solidFill>
                <a:srgbClr val="000000"/>
              </a:solidFill>
            </a:endParaRPr>
          </a:p>
        </p:txBody>
      </p:sp>
    </p:spTree>
    <p:extLst>
      <p:ext uri="{BB962C8B-B14F-4D97-AF65-F5344CB8AC3E}">
        <p14:creationId xmlns:p14="http://schemas.microsoft.com/office/powerpoint/2010/main" val="1219516345"/>
      </p:ext>
    </p:extLst>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 id="2147485893" r:id="rId13"/>
    <p:sldLayoutId id="2147485895" r:id="rId14"/>
    <p:sldLayoutId id="2147485896" r:id="rId15"/>
    <p:sldLayoutId id="2147485898" r:id="rId16"/>
    <p:sldLayoutId id="2147485899" r:id="rId17"/>
  </p:sldLayoutIdLst>
  <p:transition spd="slow">
    <p:pull dir="ru"/>
  </p:transition>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56.xml"/><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2.xml"/><Relationship Id="rId3" Type="http://schemas.openxmlformats.org/officeDocument/2006/relationships/image" Target="../media/image5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3.xml"/><Relationship Id="rId3" Type="http://schemas.openxmlformats.org/officeDocument/2006/relationships/image" Target="../media/image5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58.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5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22.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60.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2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25.jpeg"/><Relationship Id="rId3" Type="http://schemas.openxmlformats.org/officeDocument/2006/relationships/image" Target="../media/image2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56.xml"/><Relationship Id="rId3" Type="http://schemas.openxmlformats.org/officeDocument/2006/relationships/oleObject" Target="../embeddings/oleObject2.bin"/><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56.xml"/><Relationship Id="rId3" Type="http://schemas.openxmlformats.org/officeDocument/2006/relationships/oleObject" Target="../embeddings/oleObject3.bin"/><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56.xml"/><Relationship Id="rId3" Type="http://schemas.openxmlformats.org/officeDocument/2006/relationships/oleObject" Target="../embeddings/oleObject4.bin"/><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xml"/><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s>
</file>

<file path=ppt/slides/_rels/slide40.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56.xml"/><Relationship Id="rId3" Type="http://schemas.openxmlformats.org/officeDocument/2006/relationships/oleObject" Target="../embeddings/oleObject5.bin"/><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56.xml"/><Relationship Id="rId3" Type="http://schemas.openxmlformats.org/officeDocument/2006/relationships/oleObject" Target="../embeddings/oleObject6.bin"/><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56.xml"/><Relationship Id="rId3" Type="http://schemas.openxmlformats.org/officeDocument/2006/relationships/oleObject" Target="../embeddings/oleObject7.bin"/><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56.xml"/><Relationship Id="rId3" Type="http://schemas.openxmlformats.org/officeDocument/2006/relationships/oleObject" Target="../embeddings/oleObject8.bin"/><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3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8.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56.xml"/><Relationship Id="rId3" Type="http://schemas.openxmlformats.org/officeDocument/2006/relationships/oleObject" Target="../embeddings/oleObject9.bin"/><Relationship Id="rId4" Type="http://schemas.openxmlformats.org/officeDocument/2006/relationships/image" Target="../media/image41.wmf"/></Relationships>
</file>

<file path=ppt/slides/_rels/slide59.xml.rels><?xml version='1.0' encoding='UTF-8' standalone='yes'?>
<Relationships xmlns="http://schemas.openxmlformats.org/package/2006/relationships"><Relationship Id="rId1" Type="http://schemas.openxmlformats.org/officeDocument/2006/relationships/vmlDrawing" Target="../drawings/vmlDrawing10.vml"/><Relationship Id="rId2" Type="http://schemas.openxmlformats.org/officeDocument/2006/relationships/slideLayout" Target="../slideLayouts/slideLayout56.xml"/><Relationship Id="rId3" Type="http://schemas.openxmlformats.org/officeDocument/2006/relationships/oleObject" Target="../embeddings/oleObject10.bin"/><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7.xml.rels><?xml version='1.0' encoding='UTF-8' standalone='yes'?>
<Relationships xmlns="http://schemas.openxmlformats.org/package/2006/relationships"><Relationship Id="rId1" Type="http://schemas.openxmlformats.org/officeDocument/2006/relationships/vmlDrawing" Target="../drawings/vmlDrawing11.vml"/><Relationship Id="rId2" Type="http://schemas.openxmlformats.org/officeDocument/2006/relationships/slideLayout" Target="../slideLayouts/slideLayout56.xml"/><Relationship Id="rId3" Type="http://schemas.openxmlformats.org/officeDocument/2006/relationships/oleObject" Target="../embeddings/oleObject11.bin"/><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6.xml"/></Relationships>
</file>

<file path=ppt/slides/_rels/slide71.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56.xml"/><Relationship Id="rId3" Type="http://schemas.openxmlformats.org/officeDocument/2006/relationships/oleObject" Target="../embeddings/oleObject12.bin"/><Relationship Id="rId4" Type="http://schemas.openxmlformats.org/officeDocument/2006/relationships/image" Target="../media/image45.emf"/></Relationships>
</file>

<file path=ppt/slides/_rels/slide72.xml.rels><?xml version='1.0' encoding='UTF-8' standalone='yes'?>
<Relationships xmlns="http://schemas.openxmlformats.org/package/2006/relationships"><Relationship Id="rId1" Type="http://schemas.openxmlformats.org/officeDocument/2006/relationships/vmlDrawing" Target="../drawings/vmlDrawing13.vml"/><Relationship Id="rId2" Type="http://schemas.openxmlformats.org/officeDocument/2006/relationships/slideLayout" Target="../slideLayouts/slideLayout56.xml"/><Relationship Id="rId3" Type="http://schemas.openxmlformats.org/officeDocument/2006/relationships/oleObject" Target="../embeddings/oleObject13.bin"/><Relationship Id="rId4" Type="http://schemas.openxmlformats.org/officeDocument/2006/relationships/image" Target="../media/image4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47.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4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xml.rels><?xml version='1.0' encoding='UTF-8' standalone='yes'?>
<Relationships xmlns="http://schemas.openxmlformats.org/package/2006/relationships"><Relationship Id="rId1" Type="http://schemas.openxmlformats.org/officeDocument/2006/relationships/vmlDrawing" Target="../drawings/vmlDrawing14.vml"/><Relationship Id="rId2" Type="http://schemas.openxmlformats.org/officeDocument/2006/relationships/slideLayout" Target="../slideLayouts/slideLayout69.xml"/><Relationship Id="rId3" Type="http://schemas.openxmlformats.org/officeDocument/2006/relationships/oleObject" Target="../embeddings/oleObject14.bin"/><Relationship Id="rId4" Type="http://schemas.openxmlformats.org/officeDocument/2006/relationships/image" Target="../media/image4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9.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56.xml"/><Relationship Id="rId3" Type="http://schemas.openxmlformats.org/officeDocument/2006/relationships/oleObject" Target="../embeddings/oleObject15.bin"/><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vmlDrawing" Target="../drawings/vmlDrawing16.vml"/><Relationship Id="rId2" Type="http://schemas.openxmlformats.org/officeDocument/2006/relationships/slideLayout" Target="../slideLayouts/slideLayout56.xml"/><Relationship Id="rId3" Type="http://schemas.openxmlformats.org/officeDocument/2006/relationships/oleObject" Target="../embeddings/oleObject16.bin"/><Relationship Id="rId4" Type="http://schemas.openxmlformats.org/officeDocument/2006/relationships/image" Target="../media/image51.png"/></Relationships>
</file>

<file path=ppt/slides/_rels/slide91.xml.rels><?xml version='1.0' encoding='UTF-8' standalone='yes'?>
<Relationships xmlns="http://schemas.openxmlformats.org/package/2006/relationships"><Relationship Id="rId1" Type="http://schemas.openxmlformats.org/officeDocument/2006/relationships/vmlDrawing" Target="../drawings/vmlDrawing17.vml"/><Relationship Id="rId2" Type="http://schemas.openxmlformats.org/officeDocument/2006/relationships/slideLayout" Target="../slideLayouts/slideLayout56.xml"/><Relationship Id="rId3" Type="http://schemas.openxmlformats.org/officeDocument/2006/relationships/oleObject" Target="../embeddings/oleObject17.bin"/><Relationship Id="rId4" Type="http://schemas.openxmlformats.org/officeDocument/2006/relationships/image" Target="../media/image52.wmf"/></Relationships>
</file>

<file path=ppt/slides/_rels/slide92.xml.rels><?xml version='1.0' encoding='UTF-8' standalone='yes'?>
<Relationships xmlns="http://schemas.openxmlformats.org/package/2006/relationships"><Relationship Id="rId1" Type="http://schemas.openxmlformats.org/officeDocument/2006/relationships/vmlDrawing" Target="../drawings/vmlDrawing18.vml"/><Relationship Id="rId2" Type="http://schemas.openxmlformats.org/officeDocument/2006/relationships/slideLayout" Target="../slideLayouts/slideLayout56.xml"/><Relationship Id="rId3" Type="http://schemas.openxmlformats.org/officeDocument/2006/relationships/oleObject" Target="../embeddings/oleObject18.bin"/><Relationship Id="rId4" Type="http://schemas.openxmlformats.org/officeDocument/2006/relationships/image" Target="../media/image5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5.xml.rels><?xml version='1.0' encoding='UTF-8' standalone='yes'?>
<Relationships xmlns="http://schemas.openxmlformats.org/package/2006/relationships"><Relationship Id="rId1" Type="http://schemas.openxmlformats.org/officeDocument/2006/relationships/vmlDrawing" Target="../drawings/vmlDrawing19.vml"/><Relationship Id="rId2" Type="http://schemas.openxmlformats.org/officeDocument/2006/relationships/slideLayout" Target="../slideLayouts/slideLayout56.xml"/><Relationship Id="rId3" Type="http://schemas.openxmlformats.org/officeDocument/2006/relationships/oleObject" Target="../embeddings/oleObject19.bin"/><Relationship Id="rId4" Type="http://schemas.openxmlformats.org/officeDocument/2006/relationships/image" Target="../media/image54.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Rot="1" noChangeArrowheads="1"/>
          </p:cNvSpPr>
          <p:nvPr>
            <p:ph type="ctrTitle"/>
          </p:nvPr>
        </p:nvSpPr>
        <p:spPr>
          <a:xfrm>
            <a:off x="842316" y="2060848"/>
            <a:ext cx="8316913" cy="2123658"/>
          </a:xfrm>
        </p:spPr>
        <p:txBody>
          <a:bodyPr/>
          <a:lstStyle/>
          <a:p>
            <a:pPr eaLnBrk="1" hangingPunct="1"/>
            <a:r>
              <a:rPr lang="en-US" altLang="zh-CN" dirty="0">
                <a:latin typeface="Arial"/>
              </a:rPr>
              <a:t>Ch2-2</a:t>
            </a:r>
            <a:br>
              <a:rPr lang="en-US" altLang="zh-CN" dirty="0"/>
            </a:br>
            <a:r>
              <a:rPr lang="en-US" altLang="zh-CN" dirty="0">
                <a:latin typeface="Arial"/>
              </a:rPr>
              <a:t>How to improve the </a:t>
            </a:r>
            <a:br>
              <a:rPr lang="en-US" altLang="zh-CN" dirty="0"/>
            </a:br>
            <a:r>
              <a:rPr lang="en-US" altLang="zh-CN" dirty="0">
                <a:latin typeface="Arial"/>
              </a:rPr>
              <a:t>performance of</a:t>
            </a:r>
            <a:br>
              <a:rPr lang="en-US" altLang="zh-CN" dirty="0"/>
            </a:br>
            <a:r>
              <a:rPr lang="en-US" altLang="zh-CN" dirty="0">
                <a:latin typeface="Arial"/>
              </a:rPr>
              <a:t>Memory hierarchy</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403648" y="0"/>
            <a:ext cx="7489527" cy="1143000"/>
          </a:xfrm>
        </p:spPr>
        <p:txBody>
          <a:bodyPr/>
          <a:lstStyle/>
          <a:p>
            <a:r>
              <a:rPr lang="en-US" altLang="zh-CN" sz="2800" dirty="0">
                <a:solidFill>
                  <a:srgbClr val="0000FF"/>
                </a:solidFill>
                <a:latin typeface="Arial"/>
              </a:rPr>
              <a:t>1</a:t>
            </a:r>
            <a:r>
              <a:rPr lang="en-US" altLang="zh-CN" sz="2800" baseline="30000" dirty="0">
                <a:solidFill>
                  <a:srgbClr val="0000FF"/>
                </a:solidFill>
                <a:latin typeface="Arial"/>
              </a:rPr>
              <a:t>st</a:t>
            </a:r>
            <a:r>
              <a:rPr lang="en-US" altLang="zh-CN" sz="2800" dirty="0">
                <a:latin typeface="Arial"/>
              </a:rPr>
              <a:t> Improving DRAM Performance</a:t>
            </a:r>
            <a:br>
              <a:rPr lang="en-US" altLang="zh-CN" sz="2800" dirty="0"/>
            </a:br>
            <a:r>
              <a:rPr lang="en-US" altLang="zh-CN" sz="2800" dirty="0">
                <a:latin typeface="Arial"/>
              </a:rPr>
              <a:t> </a:t>
            </a:r>
            <a:r>
              <a:rPr lang="en-US" sz="2800" dirty="0">
                <a:solidFill>
                  <a:srgbClr val="0000FF"/>
                </a:solidFill>
                <a:latin typeface="Aria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latin typeface="Arial"/>
              </a:rPr>
              <a:t>Timing signals that allow repeated accesses to the row buffer </a:t>
            </a:r>
            <a:r>
              <a:rPr lang="en-US" sz="2400">
                <a:solidFill>
                  <a:srgbClr val="0000FF"/>
                </a:solidFill>
                <a:latin typeface="Arial"/>
              </a:rPr>
              <a:t>(page)</a:t>
            </a:r>
            <a:r>
              <a:rPr lang="en-US" sz="2400">
                <a:solidFill>
                  <a:schemeClr val="hlink"/>
                </a:solidFill>
                <a:latin typeface="Arial"/>
              </a:rPr>
              <a:t> </a:t>
            </a:r>
            <a:r>
              <a:rPr lang="en-US" sz="2400">
                <a:latin typeface="Arial"/>
              </a:rPr>
              <a:t>without another row access time</a:t>
            </a:r>
          </a:p>
          <a:p>
            <a:pPr>
              <a:lnSpc>
                <a:spcPct val="90000"/>
              </a:lnSpc>
            </a:pPr>
            <a:r>
              <a:rPr lang="en-US" sz="2400">
                <a:latin typeface="Arial"/>
              </a:rPr>
              <a:t> Such a buffer comes naturally, as each array will buffer 1024 to 2048 bits for each access.</a:t>
            </a:r>
            <a:r>
              <a:rPr lang="en-US" sz="2800" b="1">
                <a:latin typeface="Arial"/>
              </a:rPr>
              <a:t> </a:t>
            </a:r>
            <a:endParaRPr lang="en-US" sz="2800"/>
          </a:p>
          <a:p>
            <a:pPr>
              <a:lnSpc>
                <a:spcPct val="90000"/>
              </a:lnSpc>
            </a:pPr>
            <a:r>
              <a:rPr lang="en-US" sz="2400">
                <a:solidFill>
                  <a:srgbClr val="0000FF"/>
                </a:solidFill>
                <a:latin typeface="Arial"/>
              </a:rPr>
              <a:t>Page</a:t>
            </a:r>
            <a:r>
              <a:rPr lang="en-US" sz="2400">
                <a:latin typeface="Arial"/>
              </a:rPr>
              <a:t>: </a:t>
            </a:r>
            <a:r>
              <a:rPr lang="en-US" sz="2400">
                <a:solidFill>
                  <a:srgbClr val="0000FF"/>
                </a:solidFill>
                <a:latin typeface="Arial"/>
              </a:rPr>
              <a:t>All bits on the same ROW (Spatial Locality)</a:t>
            </a:r>
          </a:p>
          <a:p>
            <a:pPr lvl="1">
              <a:lnSpc>
                <a:spcPct val="90000"/>
              </a:lnSpc>
            </a:pPr>
            <a:r>
              <a:rPr lang="en-US" sz="2400">
                <a:latin typeface="Arial"/>
              </a:rPr>
              <a:t>Don</a:t>
            </a:r>
            <a:r>
              <a:rPr lang="en-US" sz="2400">
                <a:latin typeface="Arial"/>
              </a:rPr>
              <a:t>’</a:t>
            </a:r>
            <a:r>
              <a:rPr lang="en-US" sz="2400">
                <a:latin typeface="Arial"/>
              </a:rPr>
              <a:t>t need to wait for wordline to recharge</a:t>
            </a:r>
          </a:p>
          <a:p>
            <a:pPr lvl="1">
              <a:lnSpc>
                <a:spcPct val="90000"/>
              </a:lnSpc>
            </a:pPr>
            <a:r>
              <a:rPr lang="en-US" sz="2400">
                <a:latin typeface="Arial"/>
              </a:rPr>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spid="_x0000_s190467" name="位图图像" r:id="rId4" imgW="6386113" imgH="1280271" progId="PBrush">
                  <p:embed/>
                </p:oleObj>
              </mc:Choice>
              <mc:Fallback>
                <p:oleObj name="位图图像" r:id="rId4" imgW="6386113" imgH="128027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4497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1331640" y="228600"/>
            <a:ext cx="7583760" cy="752475"/>
          </a:xfrm>
        </p:spPr>
        <p:txBody>
          <a:bodyPr/>
          <a:lstStyle/>
          <a:p>
            <a:pPr eaLnBrk="1" hangingPunct="1"/>
            <a:r>
              <a:rPr lang="en-US" altLang="zh-CN" dirty="0">
                <a:latin typeface="Arial"/>
              </a:rPr>
              <a:t>Example: </a:t>
            </a:r>
            <a:br>
              <a:rPr lang="en-US" altLang="zh-CN" dirty="0"/>
            </a:br>
            <a:r>
              <a:rPr lang="en-US" altLang="zh-CN" dirty="0">
                <a:latin typeface="Arial"/>
              </a:rPr>
              <a:t>Compiler-controlled </a:t>
            </a:r>
            <a:r>
              <a:rPr lang="en-US" altLang="zh-CN" dirty="0" err="1">
                <a:latin typeface="Arial"/>
              </a:rPr>
              <a:t>prefetch</a:t>
            </a:r>
            <a:endParaRPr lang="en-US" altLang="zh-CN" dirty="0"/>
          </a:p>
        </p:txBody>
      </p:sp>
      <p:sp>
        <p:nvSpPr>
          <p:cNvPr id="174083" name="Rectangle 3"/>
          <p:cNvSpPr>
            <a:spLocks noGrp="1" noRot="1" noChangeArrowheads="1"/>
          </p:cNvSpPr>
          <p:nvPr>
            <p:ph idx="1"/>
          </p:nvPr>
        </p:nvSpPr>
        <p:spPr>
          <a:xfrm>
            <a:off x="539552" y="1124744"/>
            <a:ext cx="8839200" cy="5256584"/>
          </a:xfrm>
        </p:spPr>
        <p:txBody>
          <a:bodyPr/>
          <a:lstStyle/>
          <a:p>
            <a:pPr eaLnBrk="1" hangingPunct="1">
              <a:lnSpc>
                <a:spcPct val="90000"/>
              </a:lnSpc>
              <a:buFont typeface="Wingdings" panose="05000000000000000000" pitchFamily="2" charset="2"/>
              <a:buNone/>
            </a:pPr>
            <a:r>
              <a:rPr lang="en-US" altLang="zh-CN" sz="1800" i="1" dirty="0">
                <a:latin typeface="Arial" panose="030F0702030302020204" pitchFamily="66" charset="0"/>
              </a:rPr>
              <a:t>	</a:t>
            </a:r>
            <a:r>
              <a:rPr lang="en-US" altLang="zh-CN" sz="2000" i="1" dirty="0">
                <a:solidFill>
                  <a:srgbClr val="0000FF"/>
                </a:solidFill>
                <a:latin typeface="Arial" panose="030F0702030302020204" pitchFamily="66" charset="0"/>
              </a:rPr>
              <a:t>for( </a:t>
            </a:r>
            <a:r>
              <a:rPr lang="en-US" altLang="zh-CN" sz="2000" i="1" dirty="0" err="1">
                <a:solidFill>
                  <a:srgbClr val="0000FF"/>
                </a:solidFill>
                <a:latin typeface="Arial" panose="030F0702030302020204" pitchFamily="66" charset="0"/>
              </a:rPr>
              <a:t>i</a:t>
            </a:r>
            <a:r>
              <a:rPr lang="en-US" altLang="zh-CN" sz="2000" i="1" dirty="0">
                <a:solidFill>
                  <a:srgbClr val="0000FF"/>
                </a:solidFill>
                <a:latin typeface="Arial" panose="030F0702030302020204" pitchFamily="66" charset="0"/>
              </a:rPr>
              <a:t>=0; </a:t>
            </a:r>
            <a:r>
              <a:rPr lang="en-US" altLang="zh-CN" sz="2000" i="1" dirty="0" err="1">
                <a:solidFill>
                  <a:srgbClr val="0000FF"/>
                </a:solidFill>
                <a:latin typeface="Arial" panose="030F0702030302020204" pitchFamily="66" charset="0"/>
              </a:rPr>
              <a:t>i</a:t>
            </a:r>
            <a:r>
              <a:rPr lang="en-US" altLang="zh-CN" sz="2000" i="1" dirty="0">
                <a:solidFill>
                  <a:srgbClr val="0000FF"/>
                </a:solidFill>
                <a:latin typeface="Arial" panose="030F0702030302020204" pitchFamily="66" charset="0"/>
              </a:rPr>
              <a:t> &lt;3; </a:t>
            </a:r>
            <a:r>
              <a:rPr lang="en-US" altLang="zh-CN" sz="2000" i="1" dirty="0" err="1">
                <a:solidFill>
                  <a:srgbClr val="0000FF"/>
                </a:solidFill>
                <a:latin typeface="Arial" panose="030F0702030302020204" pitchFamily="66" charset="0"/>
              </a:rPr>
              <a:t>i</a:t>
            </a:r>
            <a:r>
              <a:rPr lang="en-US" altLang="zh-CN" sz="2000" i="1" dirty="0">
                <a:solidFill>
                  <a:srgbClr val="0000FF"/>
                </a:solidFill>
                <a:latin typeface="Arial" panose="030F0702030302020204" pitchFamily="66" charset="0"/>
              </a:rPr>
              <a:t> = </a:t>
            </a:r>
            <a:r>
              <a:rPr lang="en-US" altLang="zh-CN" sz="2000" i="1" dirty="0" err="1">
                <a:solidFill>
                  <a:srgbClr val="0000FF"/>
                </a:solidFill>
                <a:latin typeface="Arial" panose="030F0702030302020204" pitchFamily="66" charset="0"/>
              </a:rPr>
              <a:t>i</a:t>
            </a:r>
            <a:r>
              <a:rPr lang="en-US" altLang="zh-CN" sz="2000" i="1" dirty="0">
                <a:solidFill>
                  <a:srgbClr val="0000FF"/>
                </a:solidFill>
                <a:latin typeface="Arial" panose="030F0702030302020204" pitchFamily="66" charset="0"/>
              </a:rPr>
              <a:t> +1) </a:t>
            </a:r>
          </a:p>
          <a:p>
            <a:pPr eaLnBrk="1" hangingPunct="1">
              <a:lnSpc>
                <a:spcPct val="90000"/>
              </a:lnSpc>
              <a:buFont typeface="Wingdings" panose="05000000000000000000" pitchFamily="2" charset="2"/>
              <a:buNone/>
            </a:pPr>
            <a:r>
              <a:rPr lang="en-US" altLang="zh-CN" sz="2000" i="1" dirty="0">
                <a:solidFill>
                  <a:srgbClr val="0000FF"/>
                </a:solidFill>
                <a:latin typeface="Arial" panose="030F0702030302020204" pitchFamily="66" charset="0"/>
              </a:rPr>
              <a:t>   for( j=0; j&lt;100; j=j+1)                                       7 cycles/iteration</a:t>
            </a:r>
          </a:p>
          <a:p>
            <a:pPr eaLnBrk="1" hangingPunct="1">
              <a:lnSpc>
                <a:spcPct val="90000"/>
              </a:lnSpc>
              <a:buFont typeface="Wingdings" panose="05000000000000000000" pitchFamily="2" charset="2"/>
              <a:buNone/>
            </a:pPr>
            <a:r>
              <a:rPr lang="en-US" altLang="zh-CN" sz="2000" i="1" dirty="0">
                <a:solidFill>
                  <a:srgbClr val="0000FF"/>
                </a:solidFill>
                <a:latin typeface="Arial" panose="030F0702030302020204" pitchFamily="66" charset="0"/>
              </a:rPr>
              <a:t>                     a[</a:t>
            </a:r>
            <a:r>
              <a:rPr lang="en-US" altLang="zh-CN" sz="2000" i="1" dirty="0" err="1">
                <a:solidFill>
                  <a:srgbClr val="0000FF"/>
                </a:solidFill>
                <a:latin typeface="Arial" panose="030F0702030302020204" pitchFamily="66" charset="0"/>
              </a:rPr>
              <a:t>i</a:t>
            </a:r>
            <a:r>
              <a:rPr lang="en-US" altLang="zh-CN" sz="2000" i="1" dirty="0">
                <a:solidFill>
                  <a:srgbClr val="0000FF"/>
                </a:solidFill>
                <a:latin typeface="Arial" panose="030F0702030302020204" pitchFamily="66" charset="0"/>
              </a:rPr>
              <a:t>][j] = b[j][0] * b[j+1][0];</a:t>
            </a:r>
          </a:p>
          <a:p>
            <a:pPr eaLnBrk="1" hangingPunct="1">
              <a:lnSpc>
                <a:spcPct val="90000"/>
              </a:lnSpc>
              <a:buFont typeface="Wingdings" panose="05000000000000000000" pitchFamily="2" charset="2"/>
              <a:buNone/>
            </a:pPr>
            <a:r>
              <a:rPr lang="en-US" altLang="en-US" sz="2000" dirty="0">
                <a:latin typeface="Arial"/>
              </a:rPr>
              <a:t>  </a:t>
            </a:r>
            <a:r>
              <a:rPr lang="en-US" altLang="en-US" sz="2000" dirty="0">
                <a:latin typeface="Arial" panose="030F0702030302020204" pitchFamily="66" charset="0"/>
              </a:rPr>
              <a:t>16</a:t>
            </a:r>
            <a:r>
              <a:rPr lang="en-US" altLang="zh-CN" sz="2000" dirty="0">
                <a:latin typeface="Arial" panose="030F0702030302020204" pitchFamily="66" charset="0"/>
              </a:rPr>
              <a:t>B/block</a:t>
            </a:r>
            <a:r>
              <a:rPr lang="zh-CN" altLang="en-US" sz="2000" dirty="0">
                <a:latin typeface="Arial" panose="030F0702030302020204" pitchFamily="66" charset="0"/>
              </a:rPr>
              <a:t>， </a:t>
            </a:r>
            <a:r>
              <a:rPr lang="en-US" altLang="zh-CN" sz="2000" dirty="0">
                <a:latin typeface="Arial" panose="030F0702030302020204" pitchFamily="66" charset="0"/>
              </a:rPr>
              <a:t>8B/element</a:t>
            </a:r>
            <a:r>
              <a:rPr lang="zh-CN" altLang="en-US" sz="2000" dirty="0">
                <a:latin typeface="Arial" panose="030F0702030302020204" pitchFamily="66" charset="0"/>
              </a:rPr>
              <a:t>，   </a:t>
            </a:r>
            <a:r>
              <a:rPr lang="en-US" altLang="zh-CN" sz="2000" dirty="0">
                <a:latin typeface="Arial" panose="030F0702030302020204" pitchFamily="66" charset="0"/>
              </a:rPr>
              <a:t>2elements/block</a:t>
            </a:r>
            <a:endParaRPr lang="en-US" altLang="en-US" sz="2000" dirty="0">
              <a:latin typeface="Comic Sans MS" panose="030F0702030302020204" pitchFamily="66" charset="0"/>
            </a:endParaRPr>
          </a:p>
          <a:p>
            <a:pPr eaLnBrk="1" hangingPunct="1">
              <a:lnSpc>
                <a:spcPct val="90000"/>
              </a:lnSpc>
              <a:buFont typeface="Wingdings" panose="05000000000000000000" pitchFamily="2" charset="2"/>
              <a:buNone/>
            </a:pPr>
            <a:endParaRPr lang="en-US" altLang="zh-CN" sz="2000" dirty="0">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dirty="0">
                <a:latin typeface="Arial" panose="030F0702030302020204" pitchFamily="66" charset="0"/>
              </a:rPr>
              <a:t>A[</a:t>
            </a:r>
            <a:r>
              <a:rPr lang="en-US" altLang="zh-CN" sz="2000" dirty="0" err="1">
                <a:latin typeface="Arial" panose="030F0702030302020204" pitchFamily="66" charset="0"/>
              </a:rPr>
              <a:t>i</a:t>
            </a:r>
            <a:r>
              <a:rPr lang="en-US" altLang="zh-CN" sz="2000" dirty="0">
                <a:latin typeface="Arial" panose="030F0702030302020204" pitchFamily="66" charset="0"/>
              </a:rPr>
              <a:t>][j]:  3*100    the even value of j will miss,                      </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the odd values will hit, total </a:t>
            </a:r>
            <a:r>
              <a:rPr lang="en-US" altLang="zh-CN" sz="2000" dirty="0">
                <a:solidFill>
                  <a:srgbClr val="0000FF"/>
                </a:solidFill>
                <a:latin typeface="Arial" panose="030F0702030302020204" pitchFamily="66" charset="0"/>
              </a:rPr>
              <a:t>150</a:t>
            </a:r>
            <a:r>
              <a:rPr lang="en-US" altLang="zh-CN" sz="2000" dirty="0">
                <a:latin typeface="Arial" panose="030F0702030302020204" pitchFamily="66" charset="0"/>
              </a:rPr>
              <a:t> misses</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B[</a:t>
            </a:r>
            <a:r>
              <a:rPr lang="en-US" altLang="zh-CN" sz="2000" dirty="0" err="1">
                <a:latin typeface="Arial" panose="030F0702030302020204" pitchFamily="66" charset="0"/>
              </a:rPr>
              <a:t>i</a:t>
            </a:r>
            <a:r>
              <a:rPr lang="en-US" altLang="zh-CN" sz="2000" dirty="0">
                <a:latin typeface="Arial" panose="030F0702030302020204" pitchFamily="66" charset="0"/>
              </a:rPr>
              <a:t>][j]</a:t>
            </a:r>
            <a:r>
              <a:rPr lang="zh-CN" altLang="en-US" sz="2000" dirty="0">
                <a:latin typeface="Arial" panose="030F0702030302020204" pitchFamily="66" charset="0"/>
              </a:rPr>
              <a:t>：</a:t>
            </a:r>
            <a:r>
              <a:rPr lang="en-US" altLang="zh-CN" sz="2000" dirty="0">
                <a:latin typeface="Arial" panose="030F0702030302020204" pitchFamily="66" charset="0"/>
              </a:rPr>
              <a:t>101*3   the same elements are accessed for each iteration of </a:t>
            </a:r>
            <a:r>
              <a:rPr lang="en-US" altLang="zh-CN" sz="2000" dirty="0" err="1">
                <a:solidFill>
                  <a:srgbClr val="0000FF"/>
                </a:solidFill>
                <a:latin typeface="Arial" panose="030F0702030302020204" pitchFamily="66" charset="0"/>
              </a:rPr>
              <a:t>i</a:t>
            </a:r>
            <a:r>
              <a:rPr lang="en-US" altLang="zh-CN" sz="2000" dirty="0">
                <a:latin typeface="Arial" panose="030F0702030302020204" pitchFamily="66" charset="0"/>
              </a:rPr>
              <a:t> </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j=0        B[0][0]</a:t>
            </a:r>
            <a:r>
              <a:rPr lang="zh-CN" altLang="en-US" sz="2000" dirty="0">
                <a:latin typeface="Arial" panose="030F0702030302020204" pitchFamily="66" charset="0"/>
              </a:rPr>
              <a:t>、</a:t>
            </a:r>
            <a:r>
              <a:rPr lang="en-US" altLang="zh-CN" sz="2000" dirty="0">
                <a:latin typeface="Arial" panose="030F0702030302020204" pitchFamily="66" charset="0"/>
              </a:rPr>
              <a:t>B[1][0]       2</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j=1        B[1][0]</a:t>
            </a:r>
            <a:r>
              <a:rPr lang="zh-CN" altLang="en-US" sz="2000" dirty="0">
                <a:latin typeface="Arial" panose="030F0702030302020204" pitchFamily="66" charset="0"/>
              </a:rPr>
              <a:t>、</a:t>
            </a:r>
            <a:r>
              <a:rPr lang="en-US" altLang="zh-CN" sz="2000" dirty="0">
                <a:latin typeface="Arial" panose="030F0702030302020204" pitchFamily="66" charset="0"/>
              </a:rPr>
              <a:t>B[2][0]       1</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total  2+99=</a:t>
            </a:r>
            <a:r>
              <a:rPr lang="en-US" altLang="zh-CN" sz="2000" dirty="0">
                <a:solidFill>
                  <a:srgbClr val="0000FF"/>
                </a:solidFill>
                <a:latin typeface="Arial" panose="030F0702030302020204" pitchFamily="66" charset="0"/>
              </a:rPr>
              <a:t>101</a:t>
            </a:r>
            <a:r>
              <a:rPr lang="en-US" altLang="zh-CN" sz="2000" dirty="0">
                <a:latin typeface="Arial" panose="030F0702030302020204" pitchFamily="66" charset="0"/>
              </a:rPr>
              <a:t> misses</a:t>
            </a:r>
          </a:p>
          <a:p>
            <a:pPr eaLnBrk="1" hangingPunct="1">
              <a:lnSpc>
                <a:spcPct val="90000"/>
              </a:lnSpc>
              <a:buFont typeface="Wingdings" panose="05000000000000000000" pitchFamily="2" charset="2"/>
              <a:buNone/>
            </a:pPr>
            <a:endParaRPr lang="en-US" altLang="zh-CN" dirty="0">
              <a:latin typeface="Comic Sans MS" panose="030F0702030302020204" pitchFamily="66" charset="0"/>
            </a:endParaRPr>
          </a:p>
          <a:p>
            <a:pPr eaLnBrk="1" hangingPunct="1">
              <a:lnSpc>
                <a:spcPct val="90000"/>
              </a:lnSpc>
              <a:buFont typeface="Wingdings" panose="05000000000000000000" pitchFamily="2" charset="2"/>
              <a:buNone/>
            </a:pPr>
            <a:r>
              <a:rPr lang="en-US" altLang="zh-CN" dirty="0">
                <a:latin typeface="Arial" panose="030F0702030302020204" pitchFamily="66" charset="0"/>
              </a:rPr>
              <a:t>Performance:  </a:t>
            </a:r>
            <a:r>
              <a:rPr lang="en-US" altLang="zh-CN" dirty="0">
                <a:solidFill>
                  <a:srgbClr val="0000FF"/>
                </a:solidFill>
                <a:latin typeface="Arial" panose="030F0702030302020204" pitchFamily="66" charset="0"/>
              </a:rPr>
              <a:t>300 * 7 + 251 </a:t>
            </a:r>
            <a:r>
              <a:rPr lang="zh-CN" altLang="en-US" dirty="0">
                <a:solidFill>
                  <a:srgbClr val="0000FF"/>
                </a:solidFill>
                <a:latin typeface="Arial" panose="030F0702030302020204" pitchFamily="66" charset="0"/>
              </a:rPr>
              <a:t>*</a:t>
            </a:r>
            <a:r>
              <a:rPr lang="en-US" altLang="zh-CN" dirty="0">
                <a:solidFill>
                  <a:srgbClr val="0000FF"/>
                </a:solidFill>
                <a:latin typeface="Arial" panose="030F0702030302020204" pitchFamily="66" charset="0"/>
              </a:rPr>
              <a:t>100 = 27200</a:t>
            </a:r>
            <a:endParaRPr lang="en-US" altLang="zh-CN" sz="2400"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1389118436"/>
      </p:ext>
    </p:extLst>
  </p:cSld>
  <p:clrMapOvr>
    <a:masterClrMapping/>
  </p:clrMapOvr>
  <p:transition spd="slow">
    <p:pull dir="ru"/>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r>
              <a:rPr lang="en-US" altLang="zh-CN">
                <a:latin typeface="Arial"/>
              </a:rPr>
              <a:t>Example cont.: </a:t>
            </a:r>
            <a:br>
              <a:rPr lang="en-US" altLang="zh-CN"/>
            </a:br>
            <a:r>
              <a:rPr lang="en-US" altLang="zh-CN">
                <a:latin typeface="Arial"/>
              </a:rPr>
              <a:t>Compiler-controlled prefetch</a:t>
            </a:r>
          </a:p>
        </p:txBody>
      </p:sp>
      <p:sp>
        <p:nvSpPr>
          <p:cNvPr id="175107" name="Rectangle 3"/>
          <p:cNvSpPr>
            <a:spLocks noGrp="1" noRot="1" noChangeArrowheads="1"/>
          </p:cNvSpPr>
          <p:nvPr>
            <p:ph idx="1"/>
          </p:nvPr>
        </p:nvSpPr>
        <p:spPr>
          <a:xfrm>
            <a:off x="369606" y="1052736"/>
            <a:ext cx="8748712" cy="5328592"/>
          </a:xfrm>
        </p:spPr>
        <p:txBody>
          <a:bodyPr/>
          <a:lstStyle/>
          <a:p>
            <a:pPr eaLnBrk="1" hangingPunct="1">
              <a:lnSpc>
                <a:spcPct val="90000"/>
              </a:lnSpc>
              <a:buFont typeface="Wingdings" panose="05000000000000000000" pitchFamily="2" charset="2"/>
              <a:buNone/>
            </a:pPr>
            <a:r>
              <a:rPr lang="en-US" altLang="zh-CN" sz="2000" dirty="0">
                <a:latin typeface="Arial" panose="030F0702030302020204" pitchFamily="66" charset="0"/>
              </a:rPr>
              <a:t>For (j=0; j&lt;100; j=j+1){                         9 cycles / iteration</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a:t>
            </a:r>
            <a:r>
              <a:rPr lang="en-US" altLang="zh-CN" sz="2000" dirty="0" err="1">
                <a:latin typeface="Arial" panose="030F0702030302020204" pitchFamily="66" charset="0"/>
              </a:rPr>
              <a:t>Prefetch</a:t>
            </a:r>
            <a:r>
              <a:rPr lang="en-US" altLang="zh-CN" sz="2000" dirty="0">
                <a:latin typeface="Arial" panose="030F0702030302020204" pitchFamily="66" charset="0"/>
              </a:rPr>
              <a:t>(b[j+7][0]);		</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a:t>
            </a:r>
            <a:r>
              <a:rPr lang="en-US" altLang="zh-CN" sz="2000" dirty="0" err="1">
                <a:latin typeface="Arial" panose="030F0702030302020204" pitchFamily="66" charset="0"/>
              </a:rPr>
              <a:t>prefetch</a:t>
            </a:r>
            <a:r>
              <a:rPr lang="en-US" altLang="zh-CN" sz="2000" dirty="0">
                <a:latin typeface="Arial" panose="030F0702030302020204" pitchFamily="66" charset="0"/>
              </a:rPr>
              <a:t>(a[0][j+7]);</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a[0][j]=b[j][0]*b [j+1][0];};      	</a:t>
            </a:r>
            <a:r>
              <a:rPr lang="en-US" altLang="zh-CN" sz="2000" dirty="0">
                <a:solidFill>
                  <a:srgbClr val="0000FF"/>
                </a:solidFill>
                <a:latin typeface="Arial" panose="030F0702030302020204" pitchFamily="66" charset="0"/>
              </a:rPr>
              <a:t>7 misses for b</a:t>
            </a:r>
          </a:p>
          <a:p>
            <a:pPr eaLnBrk="1" hangingPunct="1">
              <a:lnSpc>
                <a:spcPct val="90000"/>
              </a:lnSpc>
              <a:buFont typeface="Wingdings" panose="05000000000000000000" pitchFamily="2" charset="2"/>
              <a:buNone/>
            </a:pPr>
            <a:r>
              <a:rPr lang="en-US" altLang="zh-CN" sz="2000" dirty="0">
                <a:solidFill>
                  <a:srgbClr val="0000FF"/>
                </a:solidFill>
                <a:latin typeface="Arial" panose="030F0702030302020204" pitchFamily="66" charset="0"/>
              </a:rPr>
              <a:t>							4 misses for a</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For (I=1; I&lt;3; I=I+1)                             8 cycles / iteration</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For (j=0; j&lt;100; j=j+1){</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a:t>
            </a:r>
            <a:r>
              <a:rPr lang="en-US" altLang="zh-CN" sz="2000" dirty="0" err="1">
                <a:latin typeface="Arial" panose="030F0702030302020204" pitchFamily="66" charset="0"/>
              </a:rPr>
              <a:t>prefetch</a:t>
            </a:r>
            <a:r>
              <a:rPr lang="en-US" altLang="zh-CN" sz="2000" dirty="0">
                <a:latin typeface="Arial" panose="030F0702030302020204" pitchFamily="66" charset="0"/>
              </a:rPr>
              <a:t>(a[</a:t>
            </a:r>
            <a:r>
              <a:rPr lang="en-US" altLang="zh-CN" sz="2000" dirty="0" err="1">
                <a:latin typeface="Arial" panose="030F0702030302020204" pitchFamily="66" charset="0"/>
              </a:rPr>
              <a:t>i</a:t>
            </a:r>
            <a:r>
              <a:rPr lang="en-US" altLang="zh-CN" sz="2000" dirty="0">
                <a:latin typeface="Arial" panose="030F0702030302020204" pitchFamily="66" charset="0"/>
              </a:rPr>
              <a:t>][j+7]);</a:t>
            </a:r>
          </a:p>
          <a:p>
            <a:pPr eaLnBrk="1" hangingPunct="1">
              <a:lnSpc>
                <a:spcPct val="90000"/>
              </a:lnSpc>
              <a:buFont typeface="Wingdings" panose="05000000000000000000" pitchFamily="2" charset="2"/>
              <a:buNone/>
            </a:pPr>
            <a:r>
              <a:rPr lang="en-US" altLang="zh-CN" sz="2000" dirty="0">
                <a:latin typeface="Arial" panose="030F0702030302020204" pitchFamily="66" charset="0"/>
              </a:rPr>
              <a:t>		a[</a:t>
            </a:r>
            <a:r>
              <a:rPr lang="en-US" altLang="zh-CN" sz="2000" dirty="0" err="1">
                <a:latin typeface="Arial" panose="030F0702030302020204" pitchFamily="66" charset="0"/>
              </a:rPr>
              <a:t>i</a:t>
            </a:r>
            <a:r>
              <a:rPr lang="en-US" altLang="zh-CN" sz="2000" dirty="0">
                <a:latin typeface="Arial" panose="030F0702030302020204" pitchFamily="66" charset="0"/>
              </a:rPr>
              <a:t>][j]=b[j][0]*b [j+1][0];};</a:t>
            </a:r>
            <a:r>
              <a:rPr lang="en-US" altLang="zh-CN" sz="2000" dirty="0">
                <a:solidFill>
                  <a:srgbClr val="0000FF"/>
                </a:solidFill>
                <a:latin typeface="Arial" panose="030F0702030302020204" pitchFamily="66" charset="0"/>
              </a:rPr>
              <a:t>4 misses for a[1][j]</a:t>
            </a:r>
          </a:p>
          <a:p>
            <a:pPr eaLnBrk="1" hangingPunct="1">
              <a:lnSpc>
                <a:spcPct val="90000"/>
              </a:lnSpc>
              <a:buFont typeface="Wingdings" panose="05000000000000000000" pitchFamily="2" charset="2"/>
              <a:buNone/>
            </a:pPr>
            <a:r>
              <a:rPr lang="en-US" altLang="zh-CN" sz="2000" dirty="0">
                <a:solidFill>
                  <a:srgbClr val="0000FF"/>
                </a:solidFill>
                <a:latin typeface="Arial" panose="030F0702030302020204" pitchFamily="66" charset="0"/>
              </a:rPr>
              <a:t>                                                   4 misses for a[2][j]</a:t>
            </a:r>
          </a:p>
          <a:p>
            <a:pPr eaLnBrk="1" hangingPunct="1">
              <a:lnSpc>
                <a:spcPct val="90000"/>
              </a:lnSpc>
              <a:buFont typeface="Wingdings" panose="05000000000000000000" pitchFamily="2" charset="2"/>
              <a:buNone/>
            </a:pPr>
            <a:r>
              <a:rPr lang="en-US" altLang="zh-CN" sz="2000" dirty="0">
                <a:solidFill>
                  <a:srgbClr val="0000FF"/>
                </a:solidFill>
                <a:latin typeface="Arial"/>
              </a:rPr>
              <a:t>Total:  19 misses</a:t>
            </a:r>
          </a:p>
          <a:p>
            <a:pPr eaLnBrk="1" hangingPunct="1">
              <a:lnSpc>
                <a:spcPct val="90000"/>
              </a:lnSpc>
              <a:buFont typeface="Wingdings" panose="05000000000000000000" pitchFamily="2" charset="2"/>
              <a:buNone/>
            </a:pPr>
            <a:r>
              <a:rPr lang="en-US" altLang="zh-CN" sz="2000" dirty="0">
                <a:solidFill>
                  <a:srgbClr val="0000FF"/>
                </a:solidFill>
                <a:latin typeface="Arial"/>
              </a:rPr>
              <a:t>save 232 cache misses at the price of 400 </a:t>
            </a:r>
            <a:r>
              <a:rPr lang="en-US" altLang="zh-CN" sz="2000" dirty="0" err="1">
                <a:solidFill>
                  <a:srgbClr val="0000FF"/>
                </a:solidFill>
                <a:latin typeface="Arial"/>
              </a:rPr>
              <a:t>prefetch</a:t>
            </a:r>
            <a:r>
              <a:rPr lang="en-US" altLang="zh-CN" sz="2000" dirty="0">
                <a:solidFill>
                  <a:srgbClr val="0000FF"/>
                </a:solidFill>
                <a:latin typeface="Arial"/>
              </a:rPr>
              <a:t> instructions.</a:t>
            </a:r>
          </a:p>
          <a:p>
            <a:pPr eaLnBrk="1" hangingPunct="1">
              <a:lnSpc>
                <a:spcPct val="90000"/>
              </a:lnSpc>
              <a:buFont typeface="Wingdings" panose="05000000000000000000" pitchFamily="2" charset="2"/>
              <a:buNone/>
            </a:pPr>
            <a:endParaRPr lang="en-US" altLang="zh-CN" dirty="0">
              <a:solidFill>
                <a:srgbClr val="0000FF"/>
              </a:solidFill>
            </a:endParaRPr>
          </a:p>
          <a:p>
            <a:pPr eaLnBrk="1" hangingPunct="1">
              <a:lnSpc>
                <a:spcPct val="90000"/>
              </a:lnSpc>
              <a:buFont typeface="Wingdings" panose="05000000000000000000" pitchFamily="2" charset="2"/>
              <a:buNone/>
            </a:pPr>
            <a:r>
              <a:rPr lang="en-US" altLang="zh-CN" sz="2400" dirty="0">
                <a:solidFill>
                  <a:srgbClr val="0000FF"/>
                </a:solidFill>
                <a:latin typeface="Arial"/>
              </a:rPr>
              <a:t>Performance: </a:t>
            </a:r>
            <a:r>
              <a:rPr lang="en-US" altLang="zh-CN" dirty="0">
                <a:latin typeface="Arial"/>
              </a:rPr>
              <a:t>1</a:t>
            </a:r>
            <a:r>
              <a:rPr lang="en-US" altLang="zh-CN" sz="2400" dirty="0">
                <a:latin typeface="Arial"/>
              </a:rPr>
              <a:t>00 * 9 + 200</a:t>
            </a:r>
            <a:r>
              <a:rPr lang="zh-CN" altLang="en-US" sz="2400" dirty="0">
                <a:latin typeface="Arial"/>
              </a:rPr>
              <a:t>* </a:t>
            </a:r>
            <a:r>
              <a:rPr lang="en-US" altLang="zh-CN" sz="2400" dirty="0">
                <a:latin typeface="Arial"/>
              </a:rPr>
              <a:t>8 + 19 </a:t>
            </a:r>
            <a:r>
              <a:rPr lang="zh-CN" altLang="en-US" sz="2400" dirty="0">
                <a:latin typeface="Arial"/>
              </a:rPr>
              <a:t>*</a:t>
            </a:r>
            <a:r>
              <a:rPr lang="en-US" altLang="zh-CN" sz="2400" dirty="0">
                <a:latin typeface="Arial"/>
              </a:rPr>
              <a:t>100 = 4400 cycles</a:t>
            </a:r>
          </a:p>
        </p:txBody>
      </p:sp>
    </p:spTree>
    <p:extLst>
      <p:ext uri="{BB962C8B-B14F-4D97-AF65-F5344CB8AC3E}">
        <p14:creationId xmlns:p14="http://schemas.microsoft.com/office/powerpoint/2010/main" val="2364667780"/>
      </p:ext>
    </p:extLst>
  </p:cSld>
  <p:clrMapOvr>
    <a:masterClrMapping/>
  </p:clrMapOvr>
  <p:transition spd="slow">
    <p:pull dir="ru"/>
  </p:transition>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09677"/>
            <a:ext cx="7489527" cy="707886"/>
          </a:xfrm>
        </p:spPr>
        <p:txBody>
          <a:bodyPr/>
          <a:lstStyle/>
          <a:p>
            <a:r>
              <a:rPr lang="en-US" dirty="0">
                <a:latin typeface="Arial"/>
              </a:rPr>
              <a:t>Use HBM to Extend Hierarchy</a:t>
            </a:r>
            <a:endParaRPr lang="en-AU" dirty="0"/>
          </a:p>
        </p:txBody>
      </p:sp>
      <p:sp>
        <p:nvSpPr>
          <p:cNvPr id="242691" name="Rectangle 3"/>
          <p:cNvSpPr>
            <a:spLocks noGrp="1" noChangeArrowheads="1"/>
          </p:cNvSpPr>
          <p:nvPr>
            <p:ph type="body" idx="1"/>
          </p:nvPr>
        </p:nvSpPr>
        <p:spPr>
          <a:xfrm>
            <a:off x="791528" y="908720"/>
            <a:ext cx="8352283" cy="5832648"/>
          </a:xfrm>
        </p:spPr>
        <p:txBody>
          <a:bodyPr/>
          <a:lstStyle/>
          <a:p>
            <a:pPr>
              <a:lnSpc>
                <a:spcPct val="90000"/>
              </a:lnSpc>
            </a:pPr>
            <a:r>
              <a:rPr lang="en-US" altLang="zh-CN" dirty="0">
                <a:latin typeface="Arial"/>
              </a:rPr>
              <a:t>HBM</a:t>
            </a:r>
            <a:r>
              <a:rPr lang="zh-CN" altLang="en-US" dirty="0">
                <a:latin typeface="Arial"/>
              </a:rPr>
              <a:t>： </a:t>
            </a:r>
            <a:r>
              <a:rPr lang="en-US" altLang="zh-CN" dirty="0">
                <a:latin typeface="Arial"/>
              </a:rPr>
              <a:t>High</a:t>
            </a:r>
            <a:r>
              <a:rPr lang="zh-CN" altLang="en-US" dirty="0">
                <a:latin typeface="Arial"/>
              </a:rPr>
              <a:t> </a:t>
            </a:r>
            <a:r>
              <a:rPr lang="en-US" altLang="zh-CN" dirty="0">
                <a:latin typeface="Arial"/>
              </a:rPr>
              <a:t>Bandwidth Memory  </a:t>
            </a:r>
            <a:endParaRPr lang="en-US" dirty="0"/>
          </a:p>
          <a:p>
            <a:pPr>
              <a:lnSpc>
                <a:spcPct val="90000"/>
              </a:lnSpc>
            </a:pPr>
            <a:r>
              <a:rPr lang="en-US" altLang="zh-CN" dirty="0">
                <a:latin typeface="Arial"/>
              </a:rPr>
              <a:t>Build massive L4 cache (128 </a:t>
            </a:r>
            <a:r>
              <a:rPr lang="en-US" altLang="zh-CN" dirty="0" err="1">
                <a:latin typeface="Arial"/>
              </a:rPr>
              <a:t>MiB</a:t>
            </a:r>
            <a:r>
              <a:rPr lang="en-US" altLang="zh-CN" dirty="0">
                <a:latin typeface="Arial"/>
              </a:rPr>
              <a:t> to 1GiB) using DRAMs</a:t>
            </a:r>
            <a:endParaRPr lang="en-US" dirty="0"/>
          </a:p>
          <a:p>
            <a:pPr>
              <a:lnSpc>
                <a:spcPct val="90000"/>
              </a:lnSpc>
            </a:pPr>
            <a:endParaRPr lang="en-US" sz="2000" dirty="0"/>
          </a:p>
          <a:p>
            <a:pPr>
              <a:lnSpc>
                <a:spcPct val="90000"/>
              </a:lnSpc>
            </a:pPr>
            <a:r>
              <a:rPr lang="en-US" altLang="zh-CN" dirty="0">
                <a:latin typeface="Arial"/>
              </a:rPr>
              <a:t>Smaller blocks require substantial huge tag storage</a:t>
            </a:r>
          </a:p>
          <a:p>
            <a:pPr>
              <a:lnSpc>
                <a:spcPct val="90000"/>
              </a:lnSpc>
            </a:pPr>
            <a:endParaRPr lang="en-US" sz="2800" dirty="0"/>
          </a:p>
          <a:p>
            <a:pPr>
              <a:lnSpc>
                <a:spcPct val="90000"/>
              </a:lnSpc>
            </a:pPr>
            <a:r>
              <a:rPr lang="en-US" dirty="0">
                <a:latin typeface="Arial"/>
              </a:rPr>
              <a:t>Problems for Large block size </a:t>
            </a:r>
          </a:p>
          <a:p>
            <a:pPr lvl="1">
              <a:lnSpc>
                <a:spcPct val="90000"/>
              </a:lnSpc>
            </a:pPr>
            <a:r>
              <a:rPr lang="en-US" altLang="zh-CN" dirty="0" err="1">
                <a:latin typeface="Arial"/>
              </a:rPr>
              <a:t>unneed</a:t>
            </a:r>
            <a:r>
              <a:rPr lang="en-US" altLang="zh-CN" dirty="0">
                <a:latin typeface="Arial"/>
              </a:rPr>
              <a:t> contents,   </a:t>
            </a:r>
            <a:r>
              <a:rPr lang="en-US" dirty="0">
                <a:latin typeface="Arial"/>
              </a:rPr>
              <a:t>inefficient </a:t>
            </a:r>
            <a:r>
              <a:rPr lang="en-US" altLang="zh-CN" dirty="0">
                <a:latin typeface="Arial"/>
              </a:rPr>
              <a:t>transferring</a:t>
            </a:r>
            <a:r>
              <a:rPr lang="en-US" dirty="0">
                <a:latin typeface="Arial"/>
              </a:rPr>
              <a:t>  </a:t>
            </a:r>
          </a:p>
          <a:p>
            <a:pPr lvl="1">
              <a:lnSpc>
                <a:spcPct val="90000"/>
              </a:lnSpc>
            </a:pPr>
            <a:r>
              <a:rPr lang="en-US" sz="2000" dirty="0">
                <a:latin typeface="Arial"/>
              </a:rPr>
              <a:t>More conflict and consistency misses</a:t>
            </a:r>
          </a:p>
          <a:p>
            <a:pPr>
              <a:lnSpc>
                <a:spcPct val="90000"/>
              </a:lnSpc>
            </a:pPr>
            <a:endParaRPr lang="en-US" sz="1200" dirty="0"/>
          </a:p>
          <a:p>
            <a:pPr>
              <a:lnSpc>
                <a:spcPct val="90000"/>
              </a:lnSpc>
            </a:pPr>
            <a:r>
              <a:rPr lang="en-US" sz="2800" dirty="0">
                <a:latin typeface="Arial"/>
              </a:rPr>
              <a:t>One approach (L-H):</a:t>
            </a:r>
          </a:p>
          <a:p>
            <a:pPr lvl="1">
              <a:lnSpc>
                <a:spcPct val="90000"/>
              </a:lnSpc>
            </a:pPr>
            <a:r>
              <a:rPr lang="en-US" sz="2400" dirty="0">
                <a:latin typeface="Arial"/>
              </a:rPr>
              <a:t>Each SDRAM row is a block index</a:t>
            </a:r>
          </a:p>
          <a:p>
            <a:pPr lvl="1">
              <a:lnSpc>
                <a:spcPct val="90000"/>
              </a:lnSpc>
            </a:pPr>
            <a:r>
              <a:rPr lang="en-US" sz="2400" dirty="0">
                <a:latin typeface="Arial"/>
              </a:rPr>
              <a:t>Each row contains set of tags and 29 data segments</a:t>
            </a:r>
          </a:p>
          <a:p>
            <a:pPr lvl="1">
              <a:lnSpc>
                <a:spcPct val="90000"/>
              </a:lnSpc>
            </a:pPr>
            <a:r>
              <a:rPr lang="en-US" sz="2400" dirty="0">
                <a:latin typeface="Arial"/>
              </a:rPr>
              <a:t>29-set associative</a:t>
            </a:r>
          </a:p>
          <a:p>
            <a:pPr lvl="1">
              <a:lnSpc>
                <a:spcPct val="90000"/>
              </a:lnSpc>
            </a:pPr>
            <a:r>
              <a:rPr lang="en-US" sz="2400" dirty="0">
                <a:latin typeface="Arial"/>
              </a:rPr>
              <a:t>Hit requires a CAS</a:t>
            </a:r>
          </a:p>
          <a:p>
            <a:pPr lvl="1">
              <a:lnSpc>
                <a:spcPct val="90000"/>
              </a:lnSpc>
            </a:pPr>
            <a:endParaRPr lang="en-US" sz="2400" dirty="0"/>
          </a:p>
        </p:txBody>
      </p:sp>
      <p:sp>
        <p:nvSpPr>
          <p:cNvPr id="2" name="文本框 1"/>
          <p:cNvSpPr txBox="1"/>
          <p:nvPr/>
        </p:nvSpPr>
        <p:spPr>
          <a:xfrm>
            <a:off x="1319393" y="2420888"/>
            <a:ext cx="692501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a:latin typeface="Arial"/>
              </a:rPr>
              <a:t>block size: 64B/</a:t>
            </a:r>
            <a:r>
              <a:rPr lang="en-US" altLang="zh-CN" sz="1800" dirty="0">
                <a:solidFill>
                  <a:srgbClr val="FF0000"/>
                </a:solidFill>
                <a:latin typeface="Arial"/>
              </a:rPr>
              <a:t>4KB</a:t>
            </a:r>
            <a:r>
              <a:rPr lang="en-US" altLang="zh-CN" sz="1800" dirty="0">
                <a:latin typeface="Arial"/>
              </a:rPr>
              <a:t>;        Block number:2</a:t>
            </a:r>
            <a:r>
              <a:rPr lang="en-US" altLang="zh-CN" sz="1800" baseline="30000" dirty="0">
                <a:latin typeface="Arial"/>
              </a:rPr>
              <a:t>24</a:t>
            </a:r>
            <a:r>
              <a:rPr lang="en-US" altLang="zh-CN" sz="1800" dirty="0">
                <a:latin typeface="Arial"/>
              </a:rPr>
              <a:t>/</a:t>
            </a:r>
            <a:r>
              <a:rPr lang="en-US" altLang="zh-CN" sz="1800" dirty="0">
                <a:solidFill>
                  <a:srgbClr val="FF0000"/>
                </a:solidFill>
                <a:latin typeface="Arial"/>
              </a:rPr>
              <a:t>2</a:t>
            </a:r>
            <a:r>
              <a:rPr lang="en-US" altLang="zh-CN" sz="1800" baseline="30000" dirty="0">
                <a:solidFill>
                  <a:srgbClr val="FF0000"/>
                </a:solidFill>
                <a:latin typeface="Arial"/>
              </a:rPr>
              <a:t>18</a:t>
            </a:r>
            <a:r>
              <a:rPr lang="en-US" altLang="zh-CN" sz="1800" baseline="30000" dirty="0">
                <a:latin typeface="Arial"/>
              </a:rPr>
              <a:t>  </a:t>
            </a:r>
            <a:r>
              <a:rPr lang="en-US" altLang="zh-CN" sz="1800" dirty="0">
                <a:latin typeface="Arial"/>
              </a:rPr>
              <a:t>;       16M/</a:t>
            </a:r>
            <a:r>
              <a:rPr lang="en-US" altLang="zh-CN" sz="1800" dirty="0">
                <a:solidFill>
                  <a:srgbClr val="FF0000"/>
                </a:solidFill>
                <a:latin typeface="Arial"/>
              </a:rPr>
              <a:t>256K</a:t>
            </a:r>
          </a:p>
        </p:txBody>
      </p:sp>
    </p:spTree>
    <p:extLst>
      <p:ext uri="{BB962C8B-B14F-4D97-AF65-F5344CB8AC3E}">
        <p14:creationId xmlns:p14="http://schemas.microsoft.com/office/powerpoint/2010/main" val="38037015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a:latin typeface="Arial"/>
              </a:rPr>
              <a:t>Use HBM to Extend Hierarchy</a:t>
            </a:r>
            <a:endParaRPr lang="en-AU" dirty="0"/>
          </a:p>
        </p:txBody>
      </p:sp>
      <p:sp>
        <p:nvSpPr>
          <p:cNvPr id="242691" name="Rectangle 3"/>
          <p:cNvSpPr>
            <a:spLocks noGrp="1" noChangeArrowheads="1"/>
          </p:cNvSpPr>
          <p:nvPr>
            <p:ph type="body" idx="1"/>
          </p:nvPr>
        </p:nvSpPr>
        <p:spPr>
          <a:xfrm>
            <a:off x="755576" y="1268760"/>
            <a:ext cx="7776219" cy="5111774"/>
          </a:xfrm>
        </p:spPr>
        <p:txBody>
          <a:bodyPr/>
          <a:lstStyle/>
          <a:p>
            <a:pPr>
              <a:lnSpc>
                <a:spcPct val="90000"/>
              </a:lnSpc>
            </a:pPr>
            <a:r>
              <a:rPr lang="en-US" sz="2800" dirty="0">
                <a:latin typeface="Arial"/>
              </a:rPr>
              <a:t>Another approach (Alloy cache):</a:t>
            </a:r>
          </a:p>
          <a:p>
            <a:pPr lvl="1">
              <a:lnSpc>
                <a:spcPct val="90000"/>
              </a:lnSpc>
            </a:pPr>
            <a:r>
              <a:rPr lang="en-US" sz="2400" dirty="0">
                <a:latin typeface="Arial"/>
              </a:rPr>
              <a:t>Mold tag and data together</a:t>
            </a:r>
          </a:p>
          <a:p>
            <a:pPr lvl="1">
              <a:lnSpc>
                <a:spcPct val="90000"/>
              </a:lnSpc>
            </a:pPr>
            <a:r>
              <a:rPr lang="en-US" sz="2400" dirty="0">
                <a:latin typeface="Arial"/>
              </a:rPr>
              <a:t>Use direct mapped</a:t>
            </a:r>
          </a:p>
          <a:p>
            <a:pPr lvl="1">
              <a:lnSpc>
                <a:spcPct val="90000"/>
              </a:lnSpc>
            </a:pPr>
            <a:endParaRPr lang="en-US" sz="2400" dirty="0"/>
          </a:p>
          <a:p>
            <a:pPr>
              <a:lnSpc>
                <a:spcPct val="90000"/>
              </a:lnSpc>
            </a:pPr>
            <a:r>
              <a:rPr lang="en-US" sz="2800" dirty="0">
                <a:latin typeface="Arial"/>
              </a:rPr>
              <a:t>Both schemes require two DRAM accesses for misses</a:t>
            </a:r>
          </a:p>
          <a:p>
            <a:pPr lvl="1">
              <a:lnSpc>
                <a:spcPct val="90000"/>
              </a:lnSpc>
            </a:pPr>
            <a:r>
              <a:rPr lang="en-US" sz="2400" dirty="0">
                <a:latin typeface="Arial"/>
              </a:rPr>
              <a:t>Two solutions:</a:t>
            </a:r>
          </a:p>
          <a:p>
            <a:pPr lvl="2">
              <a:lnSpc>
                <a:spcPct val="90000"/>
              </a:lnSpc>
            </a:pPr>
            <a:r>
              <a:rPr lang="en-US" sz="2000" dirty="0">
                <a:latin typeface="Arial"/>
              </a:rPr>
              <a:t>Use map to keep track of blocks</a:t>
            </a:r>
          </a:p>
          <a:p>
            <a:pPr lvl="2">
              <a:lnSpc>
                <a:spcPct val="90000"/>
              </a:lnSpc>
            </a:pPr>
            <a:r>
              <a:rPr lang="en-US" sz="2000" dirty="0">
                <a:latin typeface="Arial"/>
              </a:rPr>
              <a:t>Predict likely misses</a:t>
            </a:r>
          </a:p>
        </p:txBody>
      </p:sp>
    </p:spTree>
    <p:extLst>
      <p:ext uri="{BB962C8B-B14F-4D97-AF65-F5344CB8AC3E}">
        <p14:creationId xmlns:p14="http://schemas.microsoft.com/office/powerpoint/2010/main" val="3142038904"/>
      </p:ext>
    </p:extLst>
  </p:cSld>
  <p:clrMapOvr>
    <a:masterClrMapping/>
  </p:clrMapOvr>
  <p:transition spd="slow">
    <p:pull dir="ru"/>
  </p:transition>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a:latin typeface="Arial"/>
              </a:rPr>
              <a:t>Use HBM to Extend Hierarchy</a:t>
            </a:r>
            <a:endParaRPr lang="en-AU" dirty="0"/>
          </a:p>
        </p:txBody>
      </p:sp>
      <p:pic>
        <p:nvPicPr>
          <p:cNvPr id="4" name="Picture 3"/>
          <p:cNvPicPr>
            <a:picLocks noChangeAspect="1"/>
          </p:cNvPicPr>
          <p:nvPr/>
        </p:nvPicPr>
        <p:blipFill>
          <a:blip r:embed="rId3"/>
          <a:stretch>
            <a:fillRect/>
          </a:stretch>
        </p:blipFill>
        <p:spPr>
          <a:xfrm>
            <a:off x="683568" y="980728"/>
            <a:ext cx="7920880" cy="5222229"/>
          </a:xfrm>
          <a:prstGeom prst="rect">
            <a:avLst/>
          </a:prstGeom>
        </p:spPr>
      </p:pic>
    </p:spTree>
    <p:extLst>
      <p:ext uri="{BB962C8B-B14F-4D97-AF65-F5344CB8AC3E}">
        <p14:creationId xmlns:p14="http://schemas.microsoft.com/office/powerpoint/2010/main" val="634618786"/>
      </p:ext>
    </p:extLst>
  </p:cSld>
  <p:clrMapOvr>
    <a:masterClrMapping/>
  </p:clrMapOvr>
  <p:transition spd="slow">
    <p:pull dir="ru"/>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Summary</a:t>
            </a:r>
            <a:endParaRPr lang="en-AU" dirty="0"/>
          </a:p>
        </p:txBody>
      </p:sp>
      <p:pic>
        <p:nvPicPr>
          <p:cNvPr id="2" name="Picture 1"/>
          <p:cNvPicPr>
            <a:picLocks noChangeAspect="1"/>
          </p:cNvPicPr>
          <p:nvPr/>
        </p:nvPicPr>
        <p:blipFill>
          <a:blip r:embed="rId3"/>
          <a:stretch>
            <a:fillRect/>
          </a:stretch>
        </p:blipFill>
        <p:spPr>
          <a:xfrm>
            <a:off x="827584" y="836712"/>
            <a:ext cx="7383212" cy="5419749"/>
          </a:xfrm>
          <a:prstGeom prst="rect">
            <a:avLst/>
          </a:prstGeom>
        </p:spPr>
      </p:pic>
    </p:spTree>
    <p:extLst>
      <p:ext uri="{BB962C8B-B14F-4D97-AF65-F5344CB8AC3E}">
        <p14:creationId xmlns:p14="http://schemas.microsoft.com/office/powerpoint/2010/main" val="1871656352"/>
      </p:ext>
    </p:extLst>
  </p:cSld>
  <p:clrMapOvr>
    <a:masterClrMapping/>
  </p:clrMapOvr>
  <p:transition spd="slow">
    <p:pull dir="ru"/>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1259632" y="0"/>
            <a:ext cx="7408088" cy="1066800"/>
          </a:xfrm>
        </p:spPr>
        <p:txBody>
          <a:bodyPr/>
          <a:lstStyle/>
          <a:p>
            <a:r>
              <a:rPr lang="en-US" altLang="zh-CN" sz="3900" dirty="0">
                <a:latin typeface="Arial"/>
              </a:rPr>
              <a:t>Example: Alpha 21264 Memory Hierarchy</a:t>
            </a:r>
            <a:endParaRPr lang="en-US" altLang="zh-CN" sz="3900" b="1" dirty="0"/>
          </a:p>
        </p:txBody>
      </p:sp>
      <p:sp>
        <p:nvSpPr>
          <p:cNvPr id="99331" name="Rectangle 3"/>
          <p:cNvSpPr>
            <a:spLocks noGrp="1" noRot="1" noChangeArrowheads="1"/>
          </p:cNvSpPr>
          <p:nvPr>
            <p:ph idx="1"/>
          </p:nvPr>
        </p:nvSpPr>
        <p:spPr>
          <a:xfrm>
            <a:off x="152400" y="1371600"/>
            <a:ext cx="8686800" cy="4953000"/>
          </a:xfrm>
        </p:spPr>
        <p:txBody>
          <a:bodyPr/>
          <a:lstStyle/>
          <a:p>
            <a:pPr marL="381000" indent="-381000">
              <a:lnSpc>
                <a:spcPct val="90000"/>
              </a:lnSpc>
            </a:pPr>
            <a:r>
              <a:rPr lang="en-US" altLang="zh-CN" sz="2400" b="1">
                <a:latin typeface="Arial" pitchFamily="66" charset="0"/>
              </a:rPr>
              <a:t>The 21264 is an </a:t>
            </a:r>
            <a:r>
              <a:rPr lang="en-US" altLang="zh-CN" sz="2400" b="1">
                <a:solidFill>
                  <a:srgbClr val="FF0000"/>
                </a:solidFill>
                <a:latin typeface="Arial" pitchFamily="66" charset="0"/>
              </a:rPr>
              <a:t>out-of-order</a:t>
            </a:r>
            <a:r>
              <a:rPr lang="en-US" altLang="zh-CN" sz="2400" b="1">
                <a:latin typeface="Arial" pitchFamily="66" charset="0"/>
              </a:rPr>
              <a:t> execution processor</a:t>
            </a:r>
            <a:r>
              <a:rPr lang="en-US" altLang="zh-CN" sz="2000">
                <a:latin typeface="Arial" pitchFamily="66" charset="0"/>
              </a:rPr>
              <a:t> </a:t>
            </a:r>
          </a:p>
          <a:p>
            <a:pPr marL="762000" lvl="1" indent="-304800">
              <a:lnSpc>
                <a:spcPct val="90000"/>
              </a:lnSpc>
            </a:pPr>
            <a:r>
              <a:rPr lang="en-US" altLang="zh-CN" sz="2000">
                <a:latin typeface="Arial" pitchFamily="66" charset="0"/>
              </a:rPr>
              <a:t> fetches up to </a:t>
            </a:r>
            <a:r>
              <a:rPr lang="en-US" altLang="zh-CN" sz="2000">
                <a:solidFill>
                  <a:srgbClr val="0000FF"/>
                </a:solidFill>
                <a:latin typeface="Arial" pitchFamily="66" charset="0"/>
              </a:rPr>
              <a:t>4</a:t>
            </a:r>
            <a:r>
              <a:rPr lang="en-US" altLang="zh-CN" sz="2000">
                <a:latin typeface="Arial" pitchFamily="66" charset="0"/>
              </a:rPr>
              <a:t> instructions per clock cycle and executes up to </a:t>
            </a:r>
            <a:r>
              <a:rPr lang="en-US" altLang="zh-CN" sz="2000">
                <a:solidFill>
                  <a:srgbClr val="0000FF"/>
                </a:solidFill>
                <a:latin typeface="Arial" pitchFamily="66" charset="0"/>
              </a:rPr>
              <a:t>6</a:t>
            </a:r>
            <a:r>
              <a:rPr lang="en-US" altLang="zh-CN" sz="2000">
                <a:latin typeface="Arial" pitchFamily="66" charset="0"/>
              </a:rPr>
              <a:t> instructions per clock cycle. </a:t>
            </a:r>
          </a:p>
          <a:p>
            <a:pPr marL="381000" indent="-381000">
              <a:lnSpc>
                <a:spcPct val="90000"/>
              </a:lnSpc>
            </a:pPr>
            <a:r>
              <a:rPr lang="en-US" altLang="zh-CN" sz="2400" b="1">
                <a:latin typeface="Arial" pitchFamily="66" charset="0"/>
              </a:rPr>
              <a:t>virtual address</a:t>
            </a:r>
          </a:p>
          <a:p>
            <a:pPr marL="762000" lvl="1" indent="-304800">
              <a:lnSpc>
                <a:spcPct val="90000"/>
              </a:lnSpc>
            </a:pPr>
            <a:r>
              <a:rPr lang="en-US" altLang="zh-CN" sz="2000">
                <a:latin typeface="Arial" pitchFamily="66" charset="0"/>
              </a:rPr>
              <a:t>48-bit virtual address and a 44-bit physical address </a:t>
            </a:r>
          </a:p>
          <a:p>
            <a:pPr marL="762000" lvl="1" indent="-304800">
              <a:lnSpc>
                <a:spcPct val="90000"/>
              </a:lnSpc>
              <a:buFont typeface="Wingdings" pitchFamily="2" charset="2"/>
              <a:buNone/>
            </a:pPr>
            <a:r>
              <a:rPr lang="en-US" altLang="zh-CN" sz="2000">
                <a:latin typeface="Arial" pitchFamily="66" charset="0"/>
              </a:rPr>
              <a:t>     </a:t>
            </a:r>
            <a:r>
              <a:rPr lang="en-US" altLang="zh-CN" sz="2000">
                <a:solidFill>
                  <a:srgbClr val="0000FF"/>
                </a:solidFill>
                <a:latin typeface="Arial" pitchFamily="66" charset="0"/>
              </a:rPr>
              <a:t>/</a:t>
            </a:r>
            <a:r>
              <a:rPr lang="en-US" altLang="zh-CN" sz="2000">
                <a:latin typeface="Arial" pitchFamily="66" charset="0"/>
              </a:rPr>
              <a:t> </a:t>
            </a:r>
            <a:r>
              <a:rPr lang="en-US" altLang="zh-CN" sz="2000">
                <a:solidFill>
                  <a:srgbClr val="0000FF"/>
                </a:solidFill>
                <a:latin typeface="Arial" pitchFamily="66" charset="0"/>
              </a:rPr>
              <a:t>43-bit virtual address and 41-bit physical; </a:t>
            </a:r>
          </a:p>
          <a:p>
            <a:pPr marL="762000" lvl="1" indent="-304800">
              <a:lnSpc>
                <a:spcPct val="90000"/>
              </a:lnSpc>
            </a:pPr>
            <a:r>
              <a:rPr lang="en-US" altLang="zh-CN" sz="2000">
                <a:latin typeface="Arial" pitchFamily="66" charset="0"/>
              </a:rPr>
              <a:t>In either case, Alpha halves the physical address space, with the lower half for memory addresses and the upper half for I/O addresses.</a:t>
            </a:r>
          </a:p>
          <a:p>
            <a:pPr marL="381000" indent="-381000">
              <a:lnSpc>
                <a:spcPct val="90000"/>
              </a:lnSpc>
            </a:pPr>
            <a:r>
              <a:rPr lang="en-US" altLang="zh-CN" sz="2400" b="1">
                <a:latin typeface="Arial" pitchFamily="66" charset="0"/>
              </a:rPr>
              <a:t>when the Alpha is turned on.</a:t>
            </a:r>
            <a:r>
              <a:rPr lang="en-US" altLang="zh-CN" sz="2000">
                <a:latin typeface="Arial" pitchFamily="66" charset="0"/>
              </a:rPr>
              <a:t> </a:t>
            </a:r>
          </a:p>
          <a:p>
            <a:pPr marL="762000" lvl="1" indent="-304800">
              <a:lnSpc>
                <a:spcPct val="90000"/>
              </a:lnSpc>
            </a:pPr>
            <a:r>
              <a:rPr lang="en-US" altLang="zh-CN" sz="2000">
                <a:latin typeface="Arial" pitchFamily="66" charset="0"/>
              </a:rPr>
              <a:t>Hardware on the chip loads the instruction cache serially from an external PROM. (16K instructions)</a:t>
            </a:r>
          </a:p>
          <a:p>
            <a:pPr marL="762000" lvl="1" indent="-304800">
              <a:lnSpc>
                <a:spcPct val="90000"/>
              </a:lnSpc>
            </a:pPr>
            <a:r>
              <a:rPr lang="en-US" altLang="zh-CN" sz="2000">
                <a:latin typeface="Arial" pitchFamily="66" charset="0"/>
              </a:rPr>
              <a:t>The same serial interface (and PROM) also loads configuration information that specifies L2 cache speed/timing, system port speed/timing, and much other information necessary</a:t>
            </a:r>
          </a:p>
        </p:txBody>
      </p:sp>
    </p:spTree>
    <p:extLst>
      <p:ext uri="{BB962C8B-B14F-4D97-AF65-F5344CB8AC3E}">
        <p14:creationId xmlns:p14="http://schemas.microsoft.com/office/powerpoint/2010/main" val="1918648908"/>
      </p:ext>
    </p:extLst>
  </p:cSld>
  <p:clrMapOvr>
    <a:masterClrMapping/>
  </p:clrMapOvr>
  <p:transition spd="slow">
    <p:pull dir="ru"/>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0354" name="Picture 2" descr="b"/>
          <p:cNvPicPr>
            <a:picLocks noChangeAspect="1" noChangeArrowheads="1"/>
          </p:cNvPicPr>
          <p:nvPr/>
        </p:nvPicPr>
        <p:blipFill>
          <a:blip r:embed="rId2"/>
          <a:srcRect/>
          <a:stretch>
            <a:fillRect/>
          </a:stretch>
        </p:blipFill>
        <p:spPr bwMode="auto">
          <a:xfrm>
            <a:off x="1066800" y="0"/>
            <a:ext cx="7772400" cy="6858000"/>
          </a:xfrm>
          <a:prstGeom prst="rect">
            <a:avLst/>
          </a:prstGeom>
          <a:noFill/>
        </p:spPr>
      </p:pic>
    </p:spTree>
    <p:extLst>
      <p:ext uri="{BB962C8B-B14F-4D97-AF65-F5344CB8AC3E}">
        <p14:creationId xmlns:p14="http://schemas.microsoft.com/office/powerpoint/2010/main" val="3263035337"/>
      </p:ext>
    </p:extLst>
  </p:cSld>
  <p:clrMapOvr>
    <a:masterClrMapping/>
  </p:clrMapOvr>
  <p:transition spd="slow">
    <p:pull dir="ru"/>
  </p:transition>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1043609" y="1268760"/>
            <a:ext cx="6912767" cy="4752528"/>
          </a:xfrm>
        </p:spPr>
        <p:txBody>
          <a:bodyPr/>
          <a:lstStyle/>
          <a:p>
            <a:r>
              <a:rPr lang="en-US" altLang="zh-CN" dirty="0">
                <a:latin typeface="Arial"/>
              </a:rPr>
              <a:t>Cache / Memory</a:t>
            </a:r>
          </a:p>
          <a:p>
            <a:r>
              <a:rPr lang="en-US" altLang="zh-CN" dirty="0">
                <a:latin typeface="Arial"/>
              </a:rPr>
              <a:t>L1 cache / L2 cache / L3 cache</a:t>
            </a:r>
          </a:p>
          <a:p>
            <a:r>
              <a:rPr lang="en-US" altLang="zh-CN" dirty="0">
                <a:latin typeface="Arial"/>
              </a:rPr>
              <a:t>Memory /  Disk</a:t>
            </a:r>
          </a:p>
          <a:p>
            <a:r>
              <a:rPr lang="en-US" altLang="zh-CN" dirty="0">
                <a:latin typeface="Arial"/>
              </a:rPr>
              <a:t>TLB  /  page table </a:t>
            </a:r>
          </a:p>
          <a:p>
            <a:endParaRPr lang="en-US" altLang="zh-CN" dirty="0"/>
          </a:p>
          <a:p>
            <a:endParaRPr lang="zh-CN" altLang="en-US" dirty="0"/>
          </a:p>
        </p:txBody>
      </p:sp>
      <p:sp>
        <p:nvSpPr>
          <p:cNvPr id="4" name="Rectangle 2"/>
          <p:cNvSpPr txBox="1">
            <a:spLocks noChangeArrowheads="1"/>
          </p:cNvSpPr>
          <p:nvPr/>
        </p:nvSpPr>
        <p:spPr>
          <a:xfrm>
            <a:off x="1475656" y="232788"/>
            <a:ext cx="7417519" cy="584775"/>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pPr marL="0" indent="0">
              <a:buNone/>
            </a:pPr>
            <a:r>
              <a:rPr lang="en-US" altLang="zh-CN" sz="3200" kern="0" dirty="0">
                <a:solidFill>
                  <a:srgbClr val="FF0000"/>
                </a:solidFill>
                <a:latin typeface="Arial"/>
              </a:rPr>
              <a:t>Important</a:t>
            </a:r>
            <a:r>
              <a:rPr lang="zh-CN" altLang="en-US" sz="3200" kern="0" dirty="0">
                <a:solidFill>
                  <a:srgbClr val="FF0000"/>
                </a:solidFill>
                <a:latin typeface="Arial"/>
              </a:rPr>
              <a:t> </a:t>
            </a:r>
            <a:r>
              <a:rPr lang="en-US" altLang="zh-CN" sz="3200" kern="0" dirty="0">
                <a:solidFill>
                  <a:srgbClr val="FF0000"/>
                </a:solidFill>
                <a:latin typeface="Arial"/>
              </a:rPr>
              <a:t>concept</a:t>
            </a:r>
            <a:r>
              <a:rPr lang="zh-CN" altLang="en-US" sz="3200" kern="0" dirty="0">
                <a:solidFill>
                  <a:srgbClr val="FF0000"/>
                </a:solidFill>
                <a:latin typeface="Arial"/>
              </a:rPr>
              <a:t>：  </a:t>
            </a:r>
            <a:r>
              <a:rPr lang="en-US" altLang="zh-CN" sz="3200" kern="0" dirty="0">
                <a:solidFill>
                  <a:srgbClr val="FF0000"/>
                </a:solidFill>
                <a:latin typeface="Arial"/>
              </a:rPr>
              <a:t>Cache  </a:t>
            </a:r>
            <a:endParaRPr lang="en-AU" sz="3200" kern="0" dirty="0">
              <a:solidFill>
                <a:srgbClr val="FF0000"/>
              </a:solidFill>
            </a:endParaRPr>
          </a:p>
        </p:txBody>
      </p:sp>
      <p:pic>
        <p:nvPicPr>
          <p:cNvPr id="5" name="Picture 4"/>
          <p:cNvPicPr>
            <a:picLocks noChangeAspect="1" noChangeArrowheads="1"/>
          </p:cNvPicPr>
          <p:nvPr/>
        </p:nvPicPr>
        <p:blipFill>
          <a:blip r:embed="rId2" cstate="print"/>
          <a:srcRect/>
          <a:stretch>
            <a:fillRect/>
          </a:stretch>
        </p:blipFill>
        <p:spPr bwMode="auto">
          <a:xfrm>
            <a:off x="1043608" y="1070845"/>
            <a:ext cx="6591718" cy="5238476"/>
          </a:xfrm>
          <a:prstGeom prst="rect">
            <a:avLst/>
          </a:prstGeom>
          <a:noFill/>
          <a:ln w="9525">
            <a:noFill/>
            <a:miter lim="800000"/>
            <a:headEnd/>
            <a:tailEnd/>
          </a:ln>
          <a:effectLst/>
        </p:spPr>
      </p:pic>
    </p:spTree>
    <p:extLst>
      <p:ext uri="{BB962C8B-B14F-4D97-AF65-F5344CB8AC3E}">
        <p14:creationId xmlns:p14="http://schemas.microsoft.com/office/powerpoint/2010/main" val="328255266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6" y="232788"/>
            <a:ext cx="7417519" cy="584775"/>
          </a:xfrm>
        </p:spPr>
        <p:txBody>
          <a:bodyPr/>
          <a:lstStyle/>
          <a:p>
            <a:r>
              <a:rPr lang="en-US" sz="3200" dirty="0">
                <a:latin typeface="Arial"/>
              </a:rPr>
              <a:t>Virtual Memory and Virtual Machines</a:t>
            </a:r>
            <a:endParaRPr lang="en-AU" sz="3200"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Protection via virtual memory</a:t>
            </a:r>
          </a:p>
          <a:p>
            <a:pPr lvl="1">
              <a:lnSpc>
                <a:spcPct val="90000"/>
              </a:lnSpc>
            </a:pPr>
            <a:r>
              <a:rPr lang="en-US" sz="2400" dirty="0">
                <a:latin typeface="Arial"/>
              </a:rPr>
              <a:t>Keeps processes in their own memory space</a:t>
            </a:r>
          </a:p>
          <a:p>
            <a:pPr lvl="1">
              <a:lnSpc>
                <a:spcPct val="90000"/>
              </a:lnSpc>
            </a:pPr>
            <a:endParaRPr lang="en-US" sz="2400" dirty="0"/>
          </a:p>
          <a:p>
            <a:pPr>
              <a:lnSpc>
                <a:spcPct val="90000"/>
              </a:lnSpc>
            </a:pPr>
            <a:r>
              <a:rPr lang="en-US" sz="2800" dirty="0">
                <a:latin typeface="Arial"/>
              </a:rPr>
              <a:t>Role of architecture</a:t>
            </a:r>
          </a:p>
          <a:p>
            <a:pPr lvl="1">
              <a:lnSpc>
                <a:spcPct val="90000"/>
              </a:lnSpc>
            </a:pPr>
            <a:r>
              <a:rPr lang="en-US" sz="2400" dirty="0">
                <a:latin typeface="Arial"/>
              </a:rPr>
              <a:t>Provide user mode and supervisor mode</a:t>
            </a:r>
          </a:p>
          <a:p>
            <a:pPr lvl="1">
              <a:lnSpc>
                <a:spcPct val="90000"/>
              </a:lnSpc>
            </a:pPr>
            <a:r>
              <a:rPr lang="en-US" sz="2400" dirty="0">
                <a:latin typeface="Arial"/>
              </a:rPr>
              <a:t>Protect certain aspects of CPU state</a:t>
            </a:r>
          </a:p>
          <a:p>
            <a:pPr lvl="1">
              <a:lnSpc>
                <a:spcPct val="90000"/>
              </a:lnSpc>
            </a:pPr>
            <a:r>
              <a:rPr lang="en-US" sz="2400" dirty="0">
                <a:latin typeface="Arial"/>
              </a:rPr>
              <a:t>Provide mechanisms for switching between user mode and supervisor mode</a:t>
            </a:r>
          </a:p>
          <a:p>
            <a:pPr lvl="1">
              <a:lnSpc>
                <a:spcPct val="90000"/>
              </a:lnSpc>
            </a:pPr>
            <a:r>
              <a:rPr lang="en-US" sz="2400" dirty="0">
                <a:latin typeface="Arial"/>
              </a:rPr>
              <a:t>Provide mechanisms to limit memory accesses</a:t>
            </a:r>
          </a:p>
          <a:p>
            <a:pPr lvl="1">
              <a:lnSpc>
                <a:spcPct val="90000"/>
              </a:lnSpc>
            </a:pPr>
            <a:r>
              <a:rPr lang="en-US" sz="2400" dirty="0">
                <a:latin typeface="Arial"/>
              </a:rPr>
              <a:t>Provide TLB to translate addresses</a:t>
            </a:r>
            <a:endParaRPr lang="en-US" dirty="0"/>
          </a:p>
        </p:txBody>
      </p:sp>
    </p:spTree>
    <p:extLst>
      <p:ext uri="{BB962C8B-B14F-4D97-AF65-F5344CB8AC3E}">
        <p14:creationId xmlns:p14="http://schemas.microsoft.com/office/powerpoint/2010/main" val="2443279662"/>
      </p:ext>
    </p:extLst>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350" y="0"/>
            <a:ext cx="7740650" cy="971550"/>
          </a:xfrm>
        </p:spPr>
        <p:txBody>
          <a:bodyPr/>
          <a:lstStyle/>
          <a:p>
            <a:r>
              <a:rPr lang="en-US" altLang="zh-CN" sz="2800" dirty="0">
                <a:solidFill>
                  <a:srgbClr val="0000FF"/>
                </a:solidFill>
                <a:latin typeface="Arial"/>
              </a:rPr>
              <a:t>2</a:t>
            </a:r>
            <a:r>
              <a:rPr lang="en-US" altLang="zh-CN" sz="2800" baseline="30000" dirty="0">
                <a:solidFill>
                  <a:srgbClr val="0000FF"/>
                </a:solidFill>
                <a:latin typeface="Arial"/>
              </a:rPr>
              <a:t>nd</a:t>
            </a:r>
            <a:r>
              <a:rPr lang="en-US" altLang="zh-CN" sz="2800" dirty="0">
                <a:latin typeface="Arial"/>
              </a:rPr>
              <a:t> Improving DRAM Performance</a:t>
            </a:r>
            <a:r>
              <a:rPr lang="en-US" altLang="zh-CN" sz="3200" dirty="0">
                <a:latin typeface="Arial"/>
              </a:rPr>
              <a:t> </a:t>
            </a:r>
            <a:br>
              <a:rPr lang="en-US" altLang="zh-CN" sz="3200" dirty="0"/>
            </a:br>
            <a:r>
              <a:rPr lang="en-US" sz="2400" dirty="0">
                <a:solidFill>
                  <a:srgbClr val="0000FF"/>
                </a:solidFill>
                <a:latin typeface="Arial"/>
              </a:rPr>
              <a:t>Synchronous DRAM</a:t>
            </a:r>
            <a:r>
              <a:rPr lang="en-US" altLang="zh-CN" sz="3200" dirty="0">
                <a:latin typeface="Arial"/>
              </a:rPr>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Arial" pitchFamily="66" charset="0"/>
              </a:rPr>
              <a:t>conventional </a:t>
            </a:r>
            <a:r>
              <a:rPr lang="en-US" sz="2400" dirty="0" err="1">
                <a:latin typeface="Arial" pitchFamily="66" charset="0"/>
              </a:rPr>
              <a:t>DRAMs</a:t>
            </a:r>
            <a:r>
              <a:rPr lang="en-US" sz="2400" dirty="0">
                <a:latin typeface="Arial" pitchFamily="66" charset="0"/>
              </a:rPr>
              <a:t> have an </a:t>
            </a:r>
            <a:r>
              <a:rPr lang="en-US" sz="2400" dirty="0">
                <a:solidFill>
                  <a:srgbClr val="0000FF"/>
                </a:solidFill>
                <a:latin typeface="Arial" pitchFamily="66" charset="0"/>
              </a:rPr>
              <a:t>asynchronous</a:t>
            </a:r>
            <a:r>
              <a:rPr lang="en-US" sz="2400" dirty="0">
                <a:latin typeface="Arial" pitchFamily="66" charset="0"/>
              </a:rPr>
              <a:t> interface to the memory controller, and hence every transfer involves overhead to synchronize with the controller. </a:t>
            </a:r>
          </a:p>
          <a:p>
            <a:pPr>
              <a:lnSpc>
                <a:spcPct val="90000"/>
              </a:lnSpc>
            </a:pPr>
            <a:r>
              <a:rPr lang="en-US" sz="2400" dirty="0">
                <a:latin typeface="Arial" pitchFamily="66" charset="0"/>
              </a:rPr>
              <a:t>The solution was to </a:t>
            </a:r>
            <a:r>
              <a:rPr lang="en-US" sz="2400" b="1" dirty="0">
                <a:latin typeface="Arial" pitchFamily="66" charset="0"/>
              </a:rPr>
              <a:t>add a clock signal </a:t>
            </a:r>
            <a:r>
              <a:rPr lang="en-US" sz="2400" dirty="0">
                <a:latin typeface="Arial" pitchFamily="66" charset="0"/>
              </a:rPr>
              <a:t>to the DRAM interface, so that the repeated transfers would not bear that overhead.</a:t>
            </a:r>
          </a:p>
          <a:p>
            <a:pPr lvl="1">
              <a:lnSpc>
                <a:spcPct val="90000"/>
              </a:lnSpc>
            </a:pPr>
            <a:r>
              <a:rPr lang="en-US" sz="2000" dirty="0">
                <a:latin typeface="Arial"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Tree>
    <p:extLst>
      <p:ext uri="{BB962C8B-B14F-4D97-AF65-F5344CB8AC3E}">
        <p14:creationId xmlns:p14="http://schemas.microsoft.com/office/powerpoint/2010/main" val="1340135705"/>
      </p:ext>
    </p:extLst>
  </p:cSld>
  <p:clrMapOvr>
    <a:masterClrMapping/>
  </p:clrMapOvr>
  <p:transition spd="slow">
    <p:pull dir="ru"/>
  </p:transition>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a:rPr>
              <a:t>Virtual machine</a:t>
            </a:r>
            <a:endParaRPr lang="zh-CN" altLang="en-US" dirty="0"/>
          </a:p>
        </p:txBody>
      </p:sp>
      <p:sp>
        <p:nvSpPr>
          <p:cNvPr id="3" name="内容占位符 2"/>
          <p:cNvSpPr>
            <a:spLocks noGrp="1"/>
          </p:cNvSpPr>
          <p:nvPr>
            <p:ph idx="1"/>
          </p:nvPr>
        </p:nvSpPr>
        <p:spPr>
          <a:xfrm>
            <a:off x="539552" y="1268760"/>
            <a:ext cx="5152398" cy="4795837"/>
          </a:xfrm>
        </p:spPr>
        <p:txBody>
          <a:bodyPr/>
          <a:lstStyle/>
          <a:p>
            <a:r>
              <a:rPr lang="en-US" altLang="zh-CN" dirty="0">
                <a:latin typeface="Arial"/>
              </a:rPr>
              <a:t>An efficient, isolated duplicate of the real machine.</a:t>
            </a:r>
          </a:p>
          <a:p>
            <a:endParaRPr lang="en-US" altLang="zh-CN" dirty="0"/>
          </a:p>
          <a:p>
            <a:r>
              <a:rPr lang="en-US" altLang="zh-CN" dirty="0">
                <a:latin typeface="Arial"/>
              </a:rPr>
              <a:t>VMM </a:t>
            </a:r>
            <a:r>
              <a:rPr lang="zh-CN" altLang="en-US" dirty="0">
                <a:latin typeface="Arial"/>
              </a:rPr>
              <a:t>（</a:t>
            </a:r>
            <a:r>
              <a:rPr lang="en-US" altLang="zh-CN" dirty="0">
                <a:latin typeface="Arial"/>
              </a:rPr>
              <a:t>virtual machine monitor</a:t>
            </a:r>
            <a:r>
              <a:rPr lang="zh-CN" altLang="en-US" dirty="0">
                <a:latin typeface="Arial"/>
              </a:rPr>
              <a:t>）</a:t>
            </a:r>
            <a:endParaRPr lang="en-US" altLang="zh-CN" dirty="0"/>
          </a:p>
          <a:p>
            <a:pPr lvl="1"/>
            <a:r>
              <a:rPr lang="en-US" altLang="zh-CN" dirty="0">
                <a:latin typeface="Arial"/>
              </a:rPr>
              <a:t>Provide an environment for programs</a:t>
            </a:r>
            <a:r>
              <a:rPr lang="zh-CN" altLang="en-US" dirty="0">
                <a:latin typeface="Arial"/>
              </a:rPr>
              <a:t>， </a:t>
            </a:r>
            <a:r>
              <a:rPr lang="en-US" altLang="zh-CN" dirty="0">
                <a:latin typeface="Arial"/>
              </a:rPr>
              <a:t>which is essentially identical with the original machine.</a:t>
            </a:r>
          </a:p>
          <a:p>
            <a:pPr lvl="1"/>
            <a:r>
              <a:rPr lang="en-US" altLang="zh-CN" dirty="0">
                <a:latin typeface="Arial"/>
              </a:rPr>
              <a:t>Programs run in this environment show at worst only minor decrease in speed.</a:t>
            </a:r>
          </a:p>
          <a:p>
            <a:pPr lvl="1"/>
            <a:r>
              <a:rPr lang="en-US" altLang="zh-CN" dirty="0">
                <a:latin typeface="Arial"/>
              </a:rPr>
              <a:t>VMM is in complete control of system resources.</a:t>
            </a:r>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950" y="1520926"/>
            <a:ext cx="3441481" cy="4005064"/>
          </a:xfrm>
          <a:prstGeom prst="rect">
            <a:avLst/>
          </a:prstGeom>
        </p:spPr>
      </p:pic>
    </p:spTree>
    <p:extLst>
      <p:ext uri="{BB962C8B-B14F-4D97-AF65-F5344CB8AC3E}">
        <p14:creationId xmlns:p14="http://schemas.microsoft.com/office/powerpoint/2010/main" val="4212485066"/>
      </p:ext>
    </p:extLst>
  </p:cSld>
  <p:clrMapOvr>
    <a:masterClrMapping/>
  </p:clrMapOvr>
  <p:transition spd="slow">
    <p:pull dir="ru"/>
  </p:transition>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Protection via  Virtual Machines</a:t>
            </a:r>
            <a:endParaRPr lang="en-AU" dirty="0"/>
          </a:p>
        </p:txBody>
      </p:sp>
      <p:sp>
        <p:nvSpPr>
          <p:cNvPr id="242691" name="Rectangle 3"/>
          <p:cNvSpPr>
            <a:spLocks noGrp="1" noChangeArrowheads="1"/>
          </p:cNvSpPr>
          <p:nvPr>
            <p:ph type="body" idx="1"/>
          </p:nvPr>
        </p:nvSpPr>
        <p:spPr>
          <a:xfrm>
            <a:off x="684213" y="1125538"/>
            <a:ext cx="8136259" cy="5111774"/>
          </a:xfrm>
        </p:spPr>
        <p:txBody>
          <a:bodyPr/>
          <a:lstStyle/>
          <a:p>
            <a:pPr>
              <a:lnSpc>
                <a:spcPct val="90000"/>
              </a:lnSpc>
            </a:pPr>
            <a:r>
              <a:rPr lang="en-US" sz="2400" dirty="0">
                <a:latin typeface="Arial"/>
              </a:rPr>
              <a:t>Supports isolation and security</a:t>
            </a:r>
          </a:p>
          <a:p>
            <a:pPr>
              <a:lnSpc>
                <a:spcPct val="90000"/>
              </a:lnSpc>
            </a:pPr>
            <a:r>
              <a:rPr lang="en-US" sz="2400" dirty="0">
                <a:latin typeface="Arial"/>
              </a:rPr>
              <a:t>Sharing a computer among many unrelated users</a:t>
            </a:r>
          </a:p>
          <a:p>
            <a:pPr>
              <a:lnSpc>
                <a:spcPct val="90000"/>
              </a:lnSpc>
            </a:pPr>
            <a:r>
              <a:rPr lang="en-US" sz="2400" dirty="0">
                <a:latin typeface="Arial"/>
              </a:rPr>
              <a:t>Enabled by raw speed of processors, making the overhead more acceptable</a:t>
            </a:r>
          </a:p>
          <a:p>
            <a:pPr>
              <a:lnSpc>
                <a:spcPct val="90000"/>
              </a:lnSpc>
            </a:pPr>
            <a:endParaRPr lang="en-US" sz="2400" dirty="0"/>
          </a:p>
          <a:p>
            <a:pPr>
              <a:lnSpc>
                <a:spcPct val="90000"/>
              </a:lnSpc>
            </a:pPr>
            <a:r>
              <a:rPr lang="en-US" sz="2400" dirty="0">
                <a:latin typeface="Arial"/>
              </a:rPr>
              <a:t>Allows </a:t>
            </a:r>
            <a:r>
              <a:rPr lang="en-US" sz="2400" dirty="0">
                <a:solidFill>
                  <a:srgbClr val="FF0000"/>
                </a:solidFill>
                <a:latin typeface="Arial"/>
              </a:rPr>
              <a:t>different ISAs and operating systems</a:t>
            </a:r>
            <a:r>
              <a:rPr lang="en-US" sz="2400" dirty="0">
                <a:latin typeface="Arial"/>
              </a:rPr>
              <a:t> to be presented to user programs</a:t>
            </a:r>
            <a:endParaRPr lang="en-US" sz="2000" dirty="0"/>
          </a:p>
          <a:p>
            <a:pPr lvl="1">
              <a:lnSpc>
                <a:spcPct val="150000"/>
              </a:lnSpc>
            </a:pPr>
            <a:r>
              <a:rPr lang="en-US" sz="2000" dirty="0">
                <a:latin typeface="Arial"/>
              </a:rPr>
              <a:t>“System Virtual Machines”  ( at binary instruction set architecture)         </a:t>
            </a:r>
          </a:p>
          <a:p>
            <a:pPr lvl="1">
              <a:lnSpc>
                <a:spcPct val="150000"/>
              </a:lnSpc>
            </a:pPr>
            <a:r>
              <a:rPr lang="en-US" sz="2000" dirty="0">
                <a:latin typeface="Arial"/>
              </a:rPr>
              <a:t>SVM software is called “virtual machine monitor” or “hypervisor”</a:t>
            </a:r>
          </a:p>
          <a:p>
            <a:pPr lvl="1">
              <a:lnSpc>
                <a:spcPct val="150000"/>
              </a:lnSpc>
            </a:pPr>
            <a:r>
              <a:rPr lang="en-US" sz="2000" dirty="0">
                <a:latin typeface="Arial"/>
              </a:rPr>
              <a:t>Individual virtual machines run under the monitor are called “guest VMs”</a:t>
            </a:r>
          </a:p>
        </p:txBody>
      </p:sp>
    </p:spTree>
    <p:extLst>
      <p:ext uri="{BB962C8B-B14F-4D97-AF65-F5344CB8AC3E}">
        <p14:creationId xmlns:p14="http://schemas.microsoft.com/office/powerpoint/2010/main" val="3286005"/>
      </p:ext>
    </p:extLst>
  </p:cSld>
  <p:clrMapOvr>
    <a:masterClrMapping/>
  </p:clrMapOvr>
  <p:transition spd="slow">
    <p:pull dir="ru"/>
  </p:transition>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atin typeface="Arial"/>
              </a:rPr>
              <a:t>Requirements of VMM</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dirty="0">
                <a:latin typeface="Arial"/>
              </a:rPr>
              <a:t>Guest software should:</a:t>
            </a:r>
          </a:p>
          <a:p>
            <a:pPr lvl="1">
              <a:lnSpc>
                <a:spcPct val="90000"/>
              </a:lnSpc>
            </a:pPr>
            <a:r>
              <a:rPr lang="en-US" sz="2400" dirty="0">
                <a:latin typeface="Arial"/>
              </a:rPr>
              <a:t>Behave on as if running on native hardware</a:t>
            </a:r>
          </a:p>
          <a:p>
            <a:pPr lvl="1">
              <a:lnSpc>
                <a:spcPct val="90000"/>
              </a:lnSpc>
            </a:pPr>
            <a:r>
              <a:rPr lang="en-US" sz="2400" dirty="0">
                <a:latin typeface="Arial"/>
              </a:rPr>
              <a:t>Not be able to change allocation of real system resources</a:t>
            </a:r>
          </a:p>
          <a:p>
            <a:pPr>
              <a:lnSpc>
                <a:spcPct val="90000"/>
              </a:lnSpc>
            </a:pPr>
            <a:endParaRPr lang="en-US" dirty="0"/>
          </a:p>
          <a:p>
            <a:pPr>
              <a:lnSpc>
                <a:spcPct val="90000"/>
              </a:lnSpc>
            </a:pPr>
            <a:r>
              <a:rPr lang="en-US" dirty="0">
                <a:latin typeface="Arial"/>
              </a:rPr>
              <a:t>VMM should be able to </a:t>
            </a:r>
            <a:r>
              <a:rPr lang="en-US" dirty="0">
                <a:solidFill>
                  <a:srgbClr val="0000FF"/>
                </a:solidFill>
                <a:latin typeface="Arial"/>
              </a:rPr>
              <a:t>“context switch” </a:t>
            </a:r>
            <a:r>
              <a:rPr lang="en-US" dirty="0">
                <a:latin typeface="Arial"/>
              </a:rPr>
              <a:t>guests</a:t>
            </a:r>
          </a:p>
          <a:p>
            <a:pPr>
              <a:lnSpc>
                <a:spcPct val="90000"/>
              </a:lnSpc>
            </a:pPr>
            <a:endParaRPr lang="en-US" dirty="0"/>
          </a:p>
          <a:p>
            <a:pPr>
              <a:lnSpc>
                <a:spcPct val="90000"/>
              </a:lnSpc>
            </a:pPr>
            <a:r>
              <a:rPr lang="en-US" dirty="0">
                <a:latin typeface="Arial"/>
              </a:rPr>
              <a:t>Hardware must allow:</a:t>
            </a:r>
          </a:p>
          <a:p>
            <a:pPr lvl="1">
              <a:lnSpc>
                <a:spcPct val="90000"/>
              </a:lnSpc>
            </a:pPr>
            <a:r>
              <a:rPr lang="en-US" sz="2400" dirty="0">
                <a:latin typeface="Arial"/>
              </a:rPr>
              <a:t>System and use processor modes</a:t>
            </a:r>
          </a:p>
          <a:p>
            <a:pPr lvl="1">
              <a:lnSpc>
                <a:spcPct val="90000"/>
              </a:lnSpc>
            </a:pPr>
            <a:r>
              <a:rPr lang="en-US" sz="2400" dirty="0">
                <a:solidFill>
                  <a:srgbClr val="FF0000"/>
                </a:solidFill>
                <a:latin typeface="Arial"/>
              </a:rPr>
              <a:t>Privileged subset of instructions </a:t>
            </a:r>
            <a:r>
              <a:rPr lang="en-US" sz="2400" dirty="0">
                <a:latin typeface="Arial"/>
              </a:rPr>
              <a:t>for allocating system resources</a:t>
            </a:r>
          </a:p>
          <a:p>
            <a:pPr marL="457200" lvl="1" indent="0">
              <a:lnSpc>
                <a:spcPct val="90000"/>
              </a:lnSpc>
              <a:buNone/>
            </a:pPr>
            <a:endParaRPr lang="en-US" sz="1600" dirty="0"/>
          </a:p>
        </p:txBody>
      </p:sp>
    </p:spTree>
    <p:extLst>
      <p:ext uri="{BB962C8B-B14F-4D97-AF65-F5344CB8AC3E}">
        <p14:creationId xmlns:p14="http://schemas.microsoft.com/office/powerpoint/2010/main" val="3581340573"/>
      </p:ext>
    </p:extLst>
  </p:cSld>
  <p:clrMapOvr>
    <a:masterClrMapping/>
  </p:clrMapOvr>
  <p:transition spd="slow">
    <p:pull dir="ru"/>
  </p:transition>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560840" cy="707886"/>
          </a:xfrm>
        </p:spPr>
        <p:txBody>
          <a:bodyPr/>
          <a:lstStyle/>
          <a:p>
            <a:r>
              <a:rPr lang="en-AU" dirty="0">
                <a:latin typeface="Arial"/>
              </a:rPr>
              <a:t>Impact of VMs on Virtual Memory</a:t>
            </a:r>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Each guest OS maintains its own set of page tables</a:t>
            </a:r>
          </a:p>
          <a:p>
            <a:pPr lvl="1">
              <a:lnSpc>
                <a:spcPct val="90000"/>
              </a:lnSpc>
            </a:pPr>
            <a:r>
              <a:rPr lang="en-US" sz="2400" dirty="0">
                <a:latin typeface="Arial"/>
              </a:rPr>
              <a:t>VMM adds a level of memory between physical and virtual memory called “</a:t>
            </a:r>
            <a:r>
              <a:rPr lang="en-US" sz="2400" dirty="0">
                <a:solidFill>
                  <a:srgbClr val="0000FF"/>
                </a:solidFill>
                <a:latin typeface="Arial"/>
              </a:rPr>
              <a:t>real memory</a:t>
            </a:r>
            <a:r>
              <a:rPr lang="en-US" sz="2400" dirty="0">
                <a:latin typeface="Arial"/>
              </a:rPr>
              <a:t>”</a:t>
            </a:r>
          </a:p>
          <a:p>
            <a:pPr lvl="1">
              <a:lnSpc>
                <a:spcPct val="90000"/>
              </a:lnSpc>
            </a:pPr>
            <a:r>
              <a:rPr lang="en-US" sz="2400" dirty="0">
                <a:latin typeface="Arial"/>
              </a:rPr>
              <a:t>VMM maintains </a:t>
            </a:r>
            <a:r>
              <a:rPr lang="en-US" sz="2400" dirty="0">
                <a:solidFill>
                  <a:srgbClr val="0000FF"/>
                </a:solidFill>
                <a:latin typeface="Arial"/>
              </a:rPr>
              <a:t>shadow page table </a:t>
            </a:r>
            <a:r>
              <a:rPr lang="en-US" sz="2400" dirty="0">
                <a:latin typeface="Arial"/>
              </a:rPr>
              <a:t>that maps guest virtual addresses to physical addresses</a:t>
            </a:r>
          </a:p>
          <a:p>
            <a:pPr lvl="2">
              <a:lnSpc>
                <a:spcPct val="90000"/>
              </a:lnSpc>
            </a:pPr>
            <a:r>
              <a:rPr lang="en-US" sz="2000" dirty="0">
                <a:latin typeface="Arial"/>
              </a:rPr>
              <a:t>Requires VMM to detect guest’s changes to its own page table</a:t>
            </a:r>
          </a:p>
          <a:p>
            <a:pPr lvl="2">
              <a:lnSpc>
                <a:spcPct val="90000"/>
              </a:lnSpc>
            </a:pPr>
            <a:r>
              <a:rPr lang="en-US" sz="2000" dirty="0">
                <a:latin typeface="Arial"/>
              </a:rPr>
              <a:t>Occurs naturally if accessing the page table pointer is a privileged operation</a:t>
            </a:r>
          </a:p>
          <a:p>
            <a:pPr>
              <a:lnSpc>
                <a:spcPct val="90000"/>
              </a:lnSpc>
            </a:pPr>
            <a:endParaRPr lang="en-US" sz="2800" dirty="0"/>
          </a:p>
          <a:p>
            <a:pPr>
              <a:lnSpc>
                <a:spcPct val="90000"/>
              </a:lnSpc>
            </a:pPr>
            <a:endParaRPr lang="en-US" sz="2800" dirty="0"/>
          </a:p>
        </p:txBody>
      </p:sp>
    </p:spTree>
    <p:extLst>
      <p:ext uri="{BB962C8B-B14F-4D97-AF65-F5344CB8AC3E}">
        <p14:creationId xmlns:p14="http://schemas.microsoft.com/office/powerpoint/2010/main" val="113453600"/>
      </p:ext>
    </p:extLst>
  </p:cSld>
  <p:clrMapOvr>
    <a:masterClrMapping/>
  </p:clrMapOvr>
  <p:transition spd="slow">
    <p:pull dir="ru"/>
  </p:transition>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416824" cy="646331"/>
          </a:xfrm>
        </p:spPr>
        <p:txBody>
          <a:bodyPr/>
          <a:lstStyle/>
          <a:p>
            <a:r>
              <a:rPr lang="en-AU" sz="3600" dirty="0">
                <a:latin typeface="Arial"/>
              </a:rPr>
              <a:t>Extending the ISA for Virtualization</a:t>
            </a:r>
          </a:p>
        </p:txBody>
      </p:sp>
      <p:sp>
        <p:nvSpPr>
          <p:cNvPr id="242691" name="Rectangle 3"/>
          <p:cNvSpPr>
            <a:spLocks noGrp="1" noChangeArrowheads="1"/>
          </p:cNvSpPr>
          <p:nvPr>
            <p:ph type="body" idx="1"/>
          </p:nvPr>
        </p:nvSpPr>
        <p:spPr>
          <a:xfrm>
            <a:off x="684213" y="1125538"/>
            <a:ext cx="8208267" cy="5111774"/>
          </a:xfrm>
        </p:spPr>
        <p:txBody>
          <a:bodyPr/>
          <a:lstStyle/>
          <a:p>
            <a:pPr>
              <a:lnSpc>
                <a:spcPct val="90000"/>
              </a:lnSpc>
            </a:pPr>
            <a:r>
              <a:rPr lang="en-US" sz="2800" dirty="0">
                <a:latin typeface="Arial"/>
              </a:rPr>
              <a:t>Objectives:</a:t>
            </a:r>
          </a:p>
          <a:p>
            <a:pPr lvl="1">
              <a:lnSpc>
                <a:spcPct val="90000"/>
              </a:lnSpc>
            </a:pPr>
            <a:r>
              <a:rPr lang="en-US" sz="2400" dirty="0">
                <a:latin typeface="Arial"/>
              </a:rPr>
              <a:t>Avoid flushing TLB</a:t>
            </a:r>
          </a:p>
          <a:p>
            <a:pPr lvl="1">
              <a:lnSpc>
                <a:spcPct val="90000"/>
              </a:lnSpc>
            </a:pPr>
            <a:r>
              <a:rPr lang="en-US" sz="2400" dirty="0">
                <a:latin typeface="Arial"/>
              </a:rPr>
              <a:t>Use nested page tables instead of shadow page tables</a:t>
            </a:r>
          </a:p>
          <a:p>
            <a:pPr lvl="1">
              <a:lnSpc>
                <a:spcPct val="90000"/>
              </a:lnSpc>
            </a:pPr>
            <a:r>
              <a:rPr lang="en-US" sz="2400" dirty="0">
                <a:latin typeface="Arial"/>
              </a:rPr>
              <a:t>Allow devices to use DMA to move data</a:t>
            </a:r>
          </a:p>
          <a:p>
            <a:pPr lvl="1">
              <a:lnSpc>
                <a:spcPct val="90000"/>
              </a:lnSpc>
            </a:pPr>
            <a:r>
              <a:rPr lang="en-US" sz="2400" dirty="0">
                <a:latin typeface="Arial"/>
              </a:rPr>
              <a:t>Allow guest OS’s to handle device interrupts</a:t>
            </a:r>
          </a:p>
          <a:p>
            <a:pPr lvl="1">
              <a:lnSpc>
                <a:spcPct val="90000"/>
              </a:lnSpc>
            </a:pPr>
            <a:r>
              <a:rPr lang="en-US" sz="2400" dirty="0">
                <a:latin typeface="Arial"/>
              </a:rPr>
              <a:t>For security:  allow programs to manage encrypted portions of code and data</a:t>
            </a:r>
          </a:p>
        </p:txBody>
      </p:sp>
    </p:spTree>
    <p:extLst>
      <p:ext uri="{BB962C8B-B14F-4D97-AF65-F5344CB8AC3E}">
        <p14:creationId xmlns:p14="http://schemas.microsoft.com/office/powerpoint/2010/main" val="1514570043"/>
      </p:ext>
    </p:extLst>
  </p:cSld>
  <p:clrMapOvr>
    <a:masterClrMapping/>
  </p:clrMapOvr>
  <p:transition spd="slow">
    <p:pull dir="ru"/>
  </p:transition>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rPr>
              <a:t>Fallacies and Pitfalls</a:t>
            </a:r>
          </a:p>
        </p:txBody>
      </p:sp>
      <p:sp>
        <p:nvSpPr>
          <p:cNvPr id="3" name="Content Placeholder 2"/>
          <p:cNvSpPr>
            <a:spLocks noGrp="1"/>
          </p:cNvSpPr>
          <p:nvPr>
            <p:ph idx="1"/>
          </p:nvPr>
        </p:nvSpPr>
        <p:spPr/>
        <p:txBody>
          <a:bodyPr/>
          <a:lstStyle/>
          <a:p>
            <a:r>
              <a:rPr lang="en-US">
                <a:latin typeface="Arial"/>
              </a:rPr>
              <a:t>Predicting cache performance of one program from another</a:t>
            </a:r>
          </a:p>
          <a:p>
            <a:r>
              <a:rPr lang="en-US">
                <a:latin typeface="Arial"/>
              </a:rPr>
              <a:t>Simulating enough instructions to get accurate performance measures of the memory hierarchy</a:t>
            </a:r>
          </a:p>
          <a:p>
            <a:r>
              <a:rPr lang="en-US">
                <a:latin typeface="Arial"/>
              </a:rPr>
              <a:t>Not deliverying high memory bandwidth in a cache-based system</a:t>
            </a:r>
          </a:p>
        </p:txBody>
      </p:sp>
    </p:spTree>
    <p:extLst>
      <p:ext uri="{BB962C8B-B14F-4D97-AF65-F5344CB8AC3E}">
        <p14:creationId xmlns:p14="http://schemas.microsoft.com/office/powerpoint/2010/main" val="706584229"/>
      </p:ext>
    </p:extLst>
  </p:cSld>
  <p:clrMapOvr>
    <a:masterClrMapping/>
  </p:clrMapOvr>
  <p:transition spd="slow">
    <p:pull dir="ru"/>
  </p:transition>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endParaRPr lang="zh-CN" altLang="en-US"/>
          </a:p>
        </p:txBody>
      </p:sp>
      <p:sp>
        <p:nvSpPr>
          <p:cNvPr id="176131" name="内容占位符 2"/>
          <p:cNvSpPr>
            <a:spLocks noGrp="1"/>
          </p:cNvSpPr>
          <p:nvPr>
            <p:ph idx="1"/>
          </p:nvPr>
        </p:nvSpPr>
        <p:spPr/>
        <p:txBody>
          <a:bodyPr/>
          <a:lstStyle/>
          <a:p>
            <a:pPr algn="ctr" eaLnBrk="1" hangingPunct="1">
              <a:buFontTx/>
              <a:buNone/>
            </a:pPr>
            <a:endParaRPr lang="en-US" altLang="zh-CN" dirty="0"/>
          </a:p>
          <a:p>
            <a:pPr algn="ctr" eaLnBrk="1" hangingPunct="1">
              <a:buFontTx/>
              <a:buNone/>
            </a:pPr>
            <a:endParaRPr lang="en-US" altLang="zh-CN" dirty="0"/>
          </a:p>
          <a:p>
            <a:pPr algn="ctr" eaLnBrk="1" hangingPunct="1">
              <a:buFontTx/>
              <a:buNone/>
            </a:pPr>
            <a:endParaRPr lang="en-US" altLang="zh-CN" dirty="0"/>
          </a:p>
          <a:p>
            <a:pPr algn="ctr" eaLnBrk="1" hangingPunct="1">
              <a:buFontTx/>
              <a:buNone/>
            </a:pPr>
            <a:r>
              <a:rPr lang="en-US" altLang="zh-CN" dirty="0">
                <a:latin typeface="Arial"/>
              </a:rPr>
              <a:t>End.</a:t>
            </a:r>
            <a:endParaRPr lang="zh-CN" altLang="en-US" dirty="0"/>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403648" y="0"/>
            <a:ext cx="6843415" cy="1196975"/>
          </a:xfrm>
        </p:spPr>
        <p:txBody>
          <a:bodyPr/>
          <a:lstStyle/>
          <a:p>
            <a:r>
              <a:rPr lang="en-US" altLang="zh-CN" sz="2400" dirty="0">
                <a:solidFill>
                  <a:srgbClr val="0000FF"/>
                </a:solidFill>
                <a:latin typeface="Arial"/>
              </a:rPr>
              <a:t>3</a:t>
            </a:r>
            <a:r>
              <a:rPr lang="en-US" altLang="zh-CN" sz="2400" baseline="30000" dirty="0">
                <a:solidFill>
                  <a:srgbClr val="0000FF"/>
                </a:solidFill>
                <a:latin typeface="Arial"/>
              </a:rPr>
              <a:t>rd</a:t>
            </a:r>
            <a:r>
              <a:rPr lang="en-US" altLang="zh-CN" sz="2400" dirty="0">
                <a:latin typeface="Arial"/>
              </a:rPr>
              <a:t> Improving DRAM Performance</a:t>
            </a:r>
            <a:r>
              <a:rPr lang="en-US" altLang="zh-CN" sz="3200" dirty="0">
                <a:latin typeface="Arial"/>
              </a:rPr>
              <a:t> </a:t>
            </a:r>
            <a:br>
              <a:rPr lang="en-US" altLang="zh-CN" sz="3200" dirty="0"/>
            </a:br>
            <a:r>
              <a:rPr lang="en-US" sz="2400" dirty="0" err="1">
                <a:latin typeface="Arial"/>
              </a:rPr>
              <a:t>DDR</a:t>
            </a:r>
            <a:r>
              <a:rPr lang="en-US" altLang="zh-CN" sz="2400" dirty="0">
                <a:latin typeface="Arial"/>
              </a:rPr>
              <a:t>--</a:t>
            </a:r>
            <a:r>
              <a:rPr lang="en-US" sz="2800" dirty="0">
                <a:solidFill>
                  <a:srgbClr val="0000FF"/>
                </a:solidFill>
                <a:latin typeface="Arial"/>
              </a:rPr>
              <a:t>Double data rate</a:t>
            </a:r>
            <a:r>
              <a:rPr lang="en-US" sz="3200" dirty="0">
                <a:solidFill>
                  <a:srgbClr val="0000FF"/>
                </a:solidFill>
                <a:latin typeface="Aria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Arial" pitchFamily="66" charset="0"/>
              </a:rPr>
              <a:t>On both the </a:t>
            </a:r>
            <a:r>
              <a:rPr lang="en-US" sz="2000">
                <a:latin typeface="Arial" pitchFamily="66" charset="0"/>
              </a:rPr>
              <a:t>rising edge and falling edge</a:t>
            </a:r>
            <a:r>
              <a:rPr lang="en-US" sz="2000" b="1">
                <a:latin typeface="Arial" pitchFamily="66" charset="0"/>
              </a:rPr>
              <a:t> of the DRAM clock signal, DRAM innovation to increase bandwidth is to transfer data, </a:t>
            </a:r>
          </a:p>
          <a:p>
            <a:pPr lvl="1"/>
            <a:r>
              <a:rPr lang="en-US" sz="2000" b="1">
                <a:latin typeface="Arial"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25751" y="2852936"/>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latin typeface="Aria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latin typeface="Aria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latin typeface="Aria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extLst>
      <p:ext uri="{BB962C8B-B14F-4D97-AF65-F5344CB8AC3E}">
        <p14:creationId xmlns:p14="http://schemas.microsoft.com/office/powerpoint/2010/main" val="135035582"/>
      </p:ext>
    </p:extLst>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latin typeface="Arial"/>
              </a:rPr>
              <a:t>DDR--</a:t>
            </a:r>
            <a:r>
              <a:rPr lang="en-US" altLang="zh-CN" sz="3600" dirty="0">
                <a:solidFill>
                  <a:srgbClr val="0000FF"/>
                </a:solidFill>
                <a:latin typeface="Arial"/>
              </a:rPr>
              <a:t>Double data rate</a:t>
            </a:r>
            <a:r>
              <a:rPr lang="en-US" altLang="zh-CN" sz="4000" dirty="0">
                <a:solidFill>
                  <a:srgbClr val="0000FF"/>
                </a:solidFill>
                <a:latin typeface="Arial"/>
              </a:rPr>
              <a:t> </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DDR:</a:t>
            </a:r>
          </a:p>
          <a:p>
            <a:pPr lvl="1">
              <a:lnSpc>
                <a:spcPct val="90000"/>
              </a:lnSpc>
            </a:pPr>
            <a:r>
              <a:rPr lang="en-US" sz="2400" dirty="0">
                <a:latin typeface="Arial"/>
              </a:rPr>
              <a:t>DDR2</a:t>
            </a:r>
          </a:p>
          <a:p>
            <a:pPr lvl="2">
              <a:lnSpc>
                <a:spcPct val="90000"/>
              </a:lnSpc>
            </a:pPr>
            <a:r>
              <a:rPr lang="en-US" sz="2000" dirty="0">
                <a:latin typeface="Arial"/>
              </a:rPr>
              <a:t>Lower power (2.5 V -&gt; 1.8 V)</a:t>
            </a:r>
          </a:p>
          <a:p>
            <a:pPr lvl="2">
              <a:lnSpc>
                <a:spcPct val="90000"/>
              </a:lnSpc>
            </a:pPr>
            <a:r>
              <a:rPr lang="en-US" sz="2000" dirty="0">
                <a:latin typeface="Arial"/>
              </a:rPr>
              <a:t>Higher clock rates (266 MHz, 333 MHz, 400 MHz)</a:t>
            </a:r>
          </a:p>
          <a:p>
            <a:pPr lvl="1">
              <a:lnSpc>
                <a:spcPct val="90000"/>
              </a:lnSpc>
            </a:pPr>
            <a:r>
              <a:rPr lang="en-US" sz="2400" dirty="0">
                <a:latin typeface="Arial"/>
              </a:rPr>
              <a:t>DDR3</a:t>
            </a:r>
          </a:p>
          <a:p>
            <a:pPr lvl="2">
              <a:lnSpc>
                <a:spcPct val="90000"/>
              </a:lnSpc>
            </a:pPr>
            <a:r>
              <a:rPr lang="en-US" sz="2000" dirty="0">
                <a:latin typeface="Arial"/>
              </a:rPr>
              <a:t>1.5 V</a:t>
            </a:r>
          </a:p>
          <a:p>
            <a:pPr lvl="2">
              <a:lnSpc>
                <a:spcPct val="90000"/>
              </a:lnSpc>
            </a:pPr>
            <a:r>
              <a:rPr lang="en-US" sz="2000" dirty="0">
                <a:latin typeface="Arial"/>
              </a:rPr>
              <a:t>800 MHz</a:t>
            </a:r>
          </a:p>
          <a:p>
            <a:pPr lvl="1">
              <a:lnSpc>
                <a:spcPct val="90000"/>
              </a:lnSpc>
            </a:pPr>
            <a:r>
              <a:rPr lang="en-US" sz="2400" dirty="0">
                <a:latin typeface="Arial"/>
              </a:rPr>
              <a:t>DDR4</a:t>
            </a:r>
          </a:p>
          <a:p>
            <a:pPr lvl="2">
              <a:lnSpc>
                <a:spcPct val="90000"/>
              </a:lnSpc>
            </a:pPr>
            <a:r>
              <a:rPr lang="en-US" sz="2000" dirty="0">
                <a:latin typeface="Arial"/>
              </a:rPr>
              <a:t>1-1.2 V</a:t>
            </a:r>
          </a:p>
          <a:p>
            <a:pPr lvl="2">
              <a:lnSpc>
                <a:spcPct val="90000"/>
              </a:lnSpc>
            </a:pPr>
            <a:r>
              <a:rPr lang="en-US" sz="2000">
                <a:latin typeface="Arial"/>
              </a:rPr>
              <a:t>1333 MHz</a:t>
            </a:r>
            <a:endParaRPr lang="en-US" sz="2000" dirty="0"/>
          </a:p>
          <a:p>
            <a:pPr lvl="2">
              <a:lnSpc>
                <a:spcPct val="90000"/>
              </a:lnSpc>
            </a:pPr>
            <a:endParaRPr lang="en-US" sz="2000" dirty="0"/>
          </a:p>
          <a:p>
            <a:pPr>
              <a:lnSpc>
                <a:spcPct val="90000"/>
              </a:lnSpc>
            </a:pPr>
            <a:r>
              <a:rPr lang="en-US" sz="2800" dirty="0">
                <a:latin typeface="Arial"/>
              </a:rPr>
              <a:t>GDDR5 is graphics memory based on DDR3</a:t>
            </a:r>
          </a:p>
        </p:txBody>
      </p:sp>
    </p:spTree>
    <p:extLst>
      <p:ext uri="{BB962C8B-B14F-4D97-AF65-F5344CB8AC3E}">
        <p14:creationId xmlns:p14="http://schemas.microsoft.com/office/powerpoint/2010/main" val="455991928"/>
      </p:ext>
    </p:extLst>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latin typeface="Arial"/>
              </a:rPr>
              <a:t>4</a:t>
            </a:r>
            <a:r>
              <a:rPr lang="en-US" altLang="zh-CN" sz="2400" baseline="30000" dirty="0" err="1">
                <a:latin typeface="Arial"/>
              </a:rPr>
              <a:t>rd</a:t>
            </a:r>
            <a:r>
              <a:rPr lang="en-US" altLang="zh-CN" sz="2400" dirty="0">
                <a:latin typeface="Arial"/>
              </a:rPr>
              <a:t> Improving DRAM Performance</a:t>
            </a:r>
            <a:br>
              <a:rPr lang="en-US" altLang="zh-CN" sz="2400" dirty="0"/>
            </a:br>
            <a:r>
              <a:rPr lang="en-US" sz="2400" dirty="0">
                <a:solidFill>
                  <a:srgbClr val="0000FF"/>
                </a:solidFill>
                <a:latin typeface="Arial"/>
              </a:rPr>
              <a:t>New DRAM Interface:</a:t>
            </a:r>
            <a:r>
              <a:rPr lang="en-US" sz="2800" dirty="0">
                <a:solidFill>
                  <a:srgbClr val="0000FF"/>
                </a:solidFill>
                <a:latin typeface="Arial"/>
              </a:rPr>
              <a:t> </a:t>
            </a:r>
            <a:r>
              <a:rPr lang="en-US" sz="2000" dirty="0" err="1">
                <a:solidFill>
                  <a:srgbClr val="0000FF"/>
                </a:solidFill>
                <a:latin typeface="Arial"/>
              </a:rPr>
              <a:t>RAMBUS</a:t>
            </a:r>
            <a:r>
              <a:rPr lang="en-US" sz="2000" dirty="0">
                <a:solidFill>
                  <a:srgbClr val="0000FF"/>
                </a:solidFill>
                <a:latin typeface="Arial"/>
              </a:rPr>
              <a:t> (</a:t>
            </a:r>
            <a:r>
              <a:rPr lang="en-US" sz="2000" dirty="0" err="1">
                <a:solidFill>
                  <a:srgbClr val="0000FF"/>
                </a:solidFill>
                <a:latin typeface="Arial"/>
              </a:rPr>
              <a:t>RDRAM</a:t>
            </a:r>
            <a:r>
              <a:rPr lang="en-US" sz="2000" dirty="0">
                <a:solidFill>
                  <a:srgbClr val="0000FF"/>
                </a:solidFill>
                <a:latin typeface="Aria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latin typeface="Arial"/>
              </a:rPr>
              <a:t>a type of synchronous dynamic RAM, designed by the </a:t>
            </a:r>
            <a:r>
              <a:rPr lang="en-US" altLang="zh-CN" sz="2400" dirty="0" err="1">
                <a:solidFill>
                  <a:srgbClr val="0000FF"/>
                </a:solidFill>
                <a:latin typeface="Arial"/>
              </a:rPr>
              <a:t>Rambus</a:t>
            </a:r>
            <a:r>
              <a:rPr lang="en-US" altLang="zh-CN" sz="2400" dirty="0">
                <a:latin typeface="Arial"/>
              </a:rPr>
              <a:t> Corporation.</a:t>
            </a:r>
            <a:r>
              <a:rPr lang="en-US" altLang="zh-CN" dirty="0">
                <a:latin typeface="Arial"/>
              </a:rPr>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Arial" pitchFamily="66" charset="0"/>
              </a:rPr>
              <a:t>Each chip has interleaved memory and a high speed interface</a:t>
            </a:r>
            <a:r>
              <a:rPr lang="en-US" sz="2000" dirty="0">
                <a:latin typeface="Arial" pitchFamily="66" charset="0"/>
              </a:rPr>
              <a:t>. </a:t>
            </a:r>
          </a:p>
          <a:p>
            <a:pPr>
              <a:lnSpc>
                <a:spcPct val="80000"/>
              </a:lnSpc>
            </a:pPr>
            <a:r>
              <a:rPr lang="en-US" sz="2000" dirty="0">
                <a:solidFill>
                  <a:srgbClr val="0000FF"/>
                </a:solidFill>
                <a:latin typeface="Arial" pitchFamily="66" charset="0"/>
              </a:rPr>
              <a:t>Protocol based RAM </a:t>
            </a:r>
            <a:r>
              <a:rPr lang="en-US" sz="2000" dirty="0">
                <a:latin typeface="Arial" pitchFamily="66" charset="0"/>
              </a:rPr>
              <a:t>w/ narrow (16-bit) bus</a:t>
            </a:r>
          </a:p>
          <a:p>
            <a:pPr lvl="1">
              <a:lnSpc>
                <a:spcPct val="80000"/>
              </a:lnSpc>
            </a:pPr>
            <a:r>
              <a:rPr lang="en-US" sz="2400" dirty="0">
                <a:latin typeface="Arial" pitchFamily="66" charset="0"/>
              </a:rPr>
              <a:t>High clock rate (400 </a:t>
            </a:r>
            <a:r>
              <a:rPr lang="en-US" sz="2400" dirty="0" err="1">
                <a:latin typeface="Arial" pitchFamily="66" charset="0"/>
              </a:rPr>
              <a:t>Mhz</a:t>
            </a:r>
            <a:r>
              <a:rPr lang="en-US" sz="2400" dirty="0">
                <a:latin typeface="Arial" pitchFamily="66" charset="0"/>
              </a:rPr>
              <a:t>), but long latency</a:t>
            </a:r>
          </a:p>
          <a:p>
            <a:pPr lvl="1">
              <a:lnSpc>
                <a:spcPct val="80000"/>
              </a:lnSpc>
            </a:pPr>
            <a:r>
              <a:rPr lang="en-US" sz="2400" dirty="0">
                <a:latin typeface="Arial" pitchFamily="66" charset="0"/>
              </a:rPr>
              <a:t>Pipelined operation</a:t>
            </a:r>
          </a:p>
          <a:p>
            <a:pPr>
              <a:lnSpc>
                <a:spcPct val="80000"/>
              </a:lnSpc>
            </a:pPr>
            <a:r>
              <a:rPr lang="en-US" sz="2000" dirty="0">
                <a:latin typeface="Arial" pitchFamily="66" charset="0"/>
              </a:rPr>
              <a:t>Multiple arrays w/ data transferred on both edges of clock</a:t>
            </a:r>
          </a:p>
          <a:p>
            <a:pPr>
              <a:lnSpc>
                <a:spcPct val="80000"/>
              </a:lnSpc>
            </a:pPr>
            <a:r>
              <a:rPr lang="en-US" sz="2000" dirty="0">
                <a:latin typeface="Arial" pitchFamily="66" charset="0"/>
              </a:rPr>
              <a:t>The first generation </a:t>
            </a:r>
            <a:r>
              <a:rPr lang="en-US" sz="2000" dirty="0" err="1">
                <a:latin typeface="Arial" pitchFamily="66" charset="0"/>
              </a:rPr>
              <a:t>RAMBUS</a:t>
            </a:r>
            <a:r>
              <a:rPr lang="en-US" sz="2000" dirty="0">
                <a:latin typeface="Arial" pitchFamily="66" charset="0"/>
              </a:rPr>
              <a:t> interface dropped RAS/</a:t>
            </a:r>
            <a:r>
              <a:rPr lang="en-US" sz="2000" dirty="0" err="1">
                <a:latin typeface="Arial" pitchFamily="66" charset="0"/>
              </a:rPr>
              <a:t>CAS</a:t>
            </a:r>
            <a:r>
              <a:rPr lang="en-US" sz="2000" dirty="0">
                <a:latin typeface="Arial" pitchFamily="66" charset="0"/>
              </a:rPr>
              <a:t>, replacing it with a </a:t>
            </a:r>
            <a:r>
              <a:rPr lang="en-US" sz="2000" dirty="0">
                <a:solidFill>
                  <a:srgbClr val="0000FF"/>
                </a:solidFill>
                <a:latin typeface="Arial" pitchFamily="66" charset="0"/>
              </a:rPr>
              <a:t>bus </a:t>
            </a:r>
            <a:r>
              <a:rPr lang="en-US" sz="2000" dirty="0">
                <a:latin typeface="Arial" pitchFamily="66" charset="0"/>
              </a:rPr>
              <a:t>that </a:t>
            </a:r>
            <a:r>
              <a:rPr lang="en-US" sz="2000" dirty="0">
                <a:solidFill>
                  <a:srgbClr val="FF0000"/>
                </a:solidFill>
                <a:latin typeface="Arial" pitchFamily="66" charset="0"/>
              </a:rPr>
              <a:t>allows other accesses over the bus between the sending of the address and return of the data</a:t>
            </a:r>
            <a:r>
              <a:rPr lang="en-US" sz="2000" dirty="0">
                <a:latin typeface="Arial" pitchFamily="66" charset="0"/>
              </a:rPr>
              <a:t>. It is typically called </a:t>
            </a:r>
            <a:r>
              <a:rPr lang="en-US" sz="2000" i="1" dirty="0" err="1">
                <a:solidFill>
                  <a:srgbClr val="0000FF"/>
                </a:solidFill>
                <a:latin typeface="Arial" pitchFamily="66" charset="0"/>
              </a:rPr>
              <a:t>RDRAM</a:t>
            </a:r>
            <a:r>
              <a:rPr lang="en-US" sz="2000" dirty="0">
                <a:latin typeface="Arial" pitchFamily="66" charset="0"/>
              </a:rPr>
              <a:t>.</a:t>
            </a:r>
          </a:p>
          <a:p>
            <a:pPr>
              <a:lnSpc>
                <a:spcPct val="80000"/>
              </a:lnSpc>
            </a:pPr>
            <a:r>
              <a:rPr lang="en-US" sz="2000" dirty="0">
                <a:latin typeface="Arial" pitchFamily="66" charset="0"/>
              </a:rPr>
              <a:t>The second generation </a:t>
            </a:r>
            <a:r>
              <a:rPr lang="en-US" sz="2000" dirty="0" err="1">
                <a:latin typeface="Arial" pitchFamily="66" charset="0"/>
              </a:rPr>
              <a:t>RAMBUS</a:t>
            </a:r>
            <a:r>
              <a:rPr lang="en-US" sz="2000" dirty="0">
                <a:latin typeface="Arial" pitchFamily="66" charset="0"/>
              </a:rPr>
              <a:t> interface include </a:t>
            </a:r>
            <a:r>
              <a:rPr lang="en-US" sz="2000" dirty="0">
                <a:solidFill>
                  <a:srgbClr val="FF0000"/>
                </a:solidFill>
                <a:latin typeface="Arial" pitchFamily="66" charset="0"/>
              </a:rPr>
              <a:t>a separate row- and column-command buses</a:t>
            </a:r>
            <a:r>
              <a:rPr lang="en-US" sz="2000" dirty="0">
                <a:latin typeface="Arial"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Arial" pitchFamily="66" charset="0"/>
              </a:rPr>
              <a:t>Direct </a:t>
            </a:r>
            <a:r>
              <a:rPr lang="en-US" sz="2000" i="1" dirty="0" err="1">
                <a:solidFill>
                  <a:srgbClr val="0000FF"/>
                </a:solidFill>
                <a:latin typeface="Arial" pitchFamily="66" charset="0"/>
              </a:rPr>
              <a:t>RDRAM</a:t>
            </a:r>
            <a:r>
              <a:rPr lang="en-US" sz="2000" i="1" dirty="0">
                <a:solidFill>
                  <a:srgbClr val="0000FF"/>
                </a:solidFill>
                <a:latin typeface="Arial" pitchFamily="66" charset="0"/>
              </a:rPr>
              <a:t> </a:t>
            </a:r>
            <a:r>
              <a:rPr lang="en-US" sz="2000" dirty="0">
                <a:solidFill>
                  <a:srgbClr val="0000FF"/>
                </a:solidFill>
                <a:latin typeface="Arial" pitchFamily="66" charset="0"/>
              </a:rPr>
              <a:t>or </a:t>
            </a:r>
            <a:r>
              <a:rPr lang="en-US" sz="2000" i="1" dirty="0" err="1">
                <a:solidFill>
                  <a:srgbClr val="0000FF"/>
                </a:solidFill>
                <a:latin typeface="Arial" pitchFamily="66" charset="0"/>
              </a:rPr>
              <a:t>DRDRAM</a:t>
            </a:r>
            <a:endParaRPr lang="en-US" sz="2000" i="1" dirty="0">
              <a:solidFill>
                <a:srgbClr val="0000FF"/>
              </a:solidFill>
              <a:latin typeface="Comic Sans MS" pitchFamily="66" charset="0"/>
            </a:endParaRPr>
          </a:p>
        </p:txBody>
      </p:sp>
    </p:spTree>
    <p:extLst>
      <p:ext uri="{BB962C8B-B14F-4D97-AF65-F5344CB8AC3E}">
        <p14:creationId xmlns:p14="http://schemas.microsoft.com/office/powerpoint/2010/main" val="1446499568"/>
      </p:ext>
    </p:extLst>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latin typeface="Arial"/>
              </a:rPr>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extLst>
      <p:ext uri="{BB962C8B-B14F-4D97-AF65-F5344CB8AC3E}">
        <p14:creationId xmlns:p14="http://schemas.microsoft.com/office/powerpoint/2010/main" val="2071591290"/>
      </p:ext>
    </p:extLst>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latin typeface="Arial"/>
              </a:rPr>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Arial"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Arial" pitchFamily="66" charset="0"/>
              </a:rPr>
              <a:t>RDRAM Memory System</a:t>
            </a:r>
          </a:p>
        </p:txBody>
      </p:sp>
    </p:spTree>
    <p:extLst>
      <p:ext uri="{BB962C8B-B14F-4D97-AF65-F5344CB8AC3E}">
        <p14:creationId xmlns:p14="http://schemas.microsoft.com/office/powerpoint/2010/main" val="25853466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latin typeface="Arial"/>
              </a:rPr>
              <a:t>Comparing </a:t>
            </a:r>
            <a:r>
              <a:rPr lang="en-US" altLang="zh-CN" sz="3500" dirty="0" err="1">
                <a:latin typeface="Arial"/>
              </a:rPr>
              <a:t>RAMBUS</a:t>
            </a:r>
            <a:r>
              <a:rPr lang="en-US" altLang="zh-CN" sz="3500" dirty="0">
                <a:latin typeface="Arial"/>
              </a:rPr>
              <a:t> and </a:t>
            </a:r>
            <a:r>
              <a:rPr lang="en-US" altLang="zh-CN" sz="3500" dirty="0" err="1">
                <a:latin typeface="Arial"/>
              </a:rPr>
              <a:t>DDR</a:t>
            </a:r>
            <a:r>
              <a:rPr lang="en-US" altLang="zh-CN" sz="3500" dirty="0">
                <a:latin typeface="Arial"/>
              </a:rPr>
              <a:t> </a:t>
            </a:r>
            <a:r>
              <a:rPr lang="en-US" altLang="zh-CN" sz="3500" dirty="0" err="1">
                <a:latin typeface="Arial"/>
              </a:rPr>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Arial" pitchFamily="66" charset="0"/>
              </a:rPr>
              <a:t>Since the most computers use memory in DIMM packages, which are typically at least 64-bits wide, the DIMM memory bandwidth is </a:t>
            </a:r>
            <a:r>
              <a:rPr lang="en-US" altLang="zh-CN" sz="2400">
                <a:solidFill>
                  <a:srgbClr val="0000FF"/>
                </a:solidFill>
                <a:latin typeface="Arial" pitchFamily="66" charset="0"/>
              </a:rPr>
              <a:t>closer</a:t>
            </a:r>
            <a:r>
              <a:rPr lang="en-US" altLang="zh-CN" sz="2400" b="1">
                <a:latin typeface="Arial" pitchFamily="66" charset="0"/>
              </a:rPr>
              <a:t> to what RAMBUS provides than you might expect when just comparing DRAM chips.</a:t>
            </a:r>
          </a:p>
          <a:p>
            <a:pPr>
              <a:lnSpc>
                <a:spcPct val="90000"/>
              </a:lnSpc>
            </a:pPr>
            <a:r>
              <a:rPr lang="en-US" altLang="zh-CN" sz="2400">
                <a:solidFill>
                  <a:srgbClr val="0000FF"/>
                </a:solidFill>
                <a:latin typeface="Arial" pitchFamily="66" charset="0"/>
              </a:rPr>
              <a:t>Caution</a:t>
            </a:r>
            <a:r>
              <a:rPr lang="en-US" altLang="zh-CN" sz="2400">
                <a:solidFill>
                  <a:schemeClr val="hlink"/>
                </a:solidFill>
                <a:latin typeface="Arial" pitchFamily="66" charset="0"/>
              </a:rPr>
              <a:t> </a:t>
            </a:r>
            <a:r>
              <a:rPr lang="en-US" altLang="zh-CN" sz="2400" b="1">
                <a:latin typeface="Arial" pitchFamily="66" charset="0"/>
              </a:rPr>
              <a:t>that performance of cache are based in part on</a:t>
            </a:r>
            <a:r>
              <a:rPr lang="en-US" altLang="zh-CN" sz="2400">
                <a:solidFill>
                  <a:schemeClr val="hlink"/>
                </a:solidFill>
                <a:latin typeface="Arial" pitchFamily="66" charset="0"/>
              </a:rPr>
              <a:t> </a:t>
            </a:r>
            <a:r>
              <a:rPr lang="en-US" altLang="zh-CN" sz="2400">
                <a:solidFill>
                  <a:srgbClr val="0000FF"/>
                </a:solidFill>
                <a:latin typeface="Arial" pitchFamily="66" charset="0"/>
              </a:rPr>
              <a:t>latency</a:t>
            </a:r>
            <a:r>
              <a:rPr lang="en-US" altLang="zh-CN" sz="2400" b="1">
                <a:latin typeface="Arial" pitchFamily="66" charset="0"/>
              </a:rPr>
              <a:t> to the </a:t>
            </a:r>
            <a:r>
              <a:rPr lang="en-US" altLang="zh-CN" sz="2400">
                <a:solidFill>
                  <a:srgbClr val="0000FF"/>
                </a:solidFill>
                <a:latin typeface="Arial" pitchFamily="66" charset="0"/>
              </a:rPr>
              <a:t>first byte</a:t>
            </a:r>
            <a:r>
              <a:rPr lang="en-US" altLang="zh-CN" sz="2400" b="1">
                <a:latin typeface="Arial" pitchFamily="66" charset="0"/>
              </a:rPr>
              <a:t> and in part on </a:t>
            </a:r>
            <a:r>
              <a:rPr lang="en-US" altLang="zh-CN" sz="2400">
                <a:solidFill>
                  <a:srgbClr val="0000FF"/>
                </a:solidFill>
                <a:latin typeface="Arial" pitchFamily="66" charset="0"/>
              </a:rPr>
              <a:t>the</a:t>
            </a:r>
            <a:r>
              <a:rPr lang="en-US" altLang="zh-CN" sz="2400">
                <a:solidFill>
                  <a:schemeClr val="hlink"/>
                </a:solidFill>
                <a:latin typeface="Arial" pitchFamily="66" charset="0"/>
              </a:rPr>
              <a:t> </a:t>
            </a:r>
            <a:r>
              <a:rPr lang="en-US" altLang="zh-CN" sz="2400">
                <a:solidFill>
                  <a:srgbClr val="0000FF"/>
                </a:solidFill>
                <a:latin typeface="Arial" pitchFamily="66" charset="0"/>
              </a:rPr>
              <a:t>bandwidth</a:t>
            </a:r>
            <a:r>
              <a:rPr lang="en-US" altLang="zh-CN" sz="2400" b="1">
                <a:latin typeface="Arial" pitchFamily="66" charset="0"/>
              </a:rPr>
              <a:t> to deliver the </a:t>
            </a:r>
            <a:r>
              <a:rPr lang="en-US" altLang="zh-CN" sz="2400">
                <a:solidFill>
                  <a:srgbClr val="0000FF"/>
                </a:solidFill>
                <a:latin typeface="Arial" pitchFamily="66" charset="0"/>
              </a:rPr>
              <a:t>rest of the bytes</a:t>
            </a:r>
            <a:r>
              <a:rPr lang="en-US" altLang="zh-CN" sz="2400" b="1">
                <a:latin typeface="Arial" pitchFamily="66" charset="0"/>
              </a:rPr>
              <a:t> in the block. </a:t>
            </a:r>
          </a:p>
          <a:p>
            <a:pPr lvl="1">
              <a:lnSpc>
                <a:spcPct val="90000"/>
              </a:lnSpc>
            </a:pPr>
            <a:r>
              <a:rPr lang="en-US" altLang="zh-CN" sz="2400" b="1">
                <a:latin typeface="Arial" pitchFamily="66" charset="0"/>
              </a:rPr>
              <a:t>Although these innovations help with the latter case, none help with latency. </a:t>
            </a:r>
          </a:p>
          <a:p>
            <a:pPr lvl="1">
              <a:lnSpc>
                <a:spcPct val="90000"/>
              </a:lnSpc>
            </a:pPr>
            <a:r>
              <a:rPr lang="en-US" altLang="zh-CN" sz="2400" b="1">
                <a:latin typeface="Arial" pitchFamily="66" charset="0"/>
              </a:rPr>
              <a:t>Amdahl’s Law reminds us of the limits of accelerating one piece of the problem while ignoring another part.</a:t>
            </a:r>
            <a:endParaRPr lang="en-US" altLang="zh-CN" sz="2400">
              <a:latin typeface="Comic Sans MS" pitchFamily="66" charset="0"/>
            </a:endParaRPr>
          </a:p>
        </p:txBody>
      </p:sp>
    </p:spTree>
    <p:extLst>
      <p:ext uri="{BB962C8B-B14F-4D97-AF65-F5344CB8AC3E}">
        <p14:creationId xmlns:p14="http://schemas.microsoft.com/office/powerpoint/2010/main" val="4000625466"/>
      </p:ext>
    </p:extLst>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Optimizations</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Reducing power in SDRAMs:</a:t>
            </a:r>
          </a:p>
          <a:p>
            <a:pPr lvl="1">
              <a:lnSpc>
                <a:spcPct val="90000"/>
              </a:lnSpc>
            </a:pPr>
            <a:r>
              <a:rPr lang="en-US" sz="2400" dirty="0">
                <a:latin typeface="Arial"/>
              </a:rPr>
              <a:t>Lower voltage</a:t>
            </a:r>
          </a:p>
          <a:p>
            <a:pPr lvl="1">
              <a:lnSpc>
                <a:spcPct val="90000"/>
              </a:lnSpc>
            </a:pPr>
            <a:r>
              <a:rPr lang="en-US" sz="2400" dirty="0">
                <a:latin typeface="Arial"/>
              </a:rPr>
              <a:t>Low power mode (ignores clock, continues to refresh)</a:t>
            </a:r>
          </a:p>
          <a:p>
            <a:pPr>
              <a:lnSpc>
                <a:spcPct val="90000"/>
              </a:lnSpc>
            </a:pPr>
            <a:endParaRPr lang="en-US" sz="2800" dirty="0"/>
          </a:p>
          <a:p>
            <a:pPr>
              <a:lnSpc>
                <a:spcPct val="90000"/>
              </a:lnSpc>
            </a:pPr>
            <a:r>
              <a:rPr lang="en-US" sz="2800" dirty="0">
                <a:latin typeface="Arial"/>
              </a:rPr>
              <a:t>Graphics memory:</a:t>
            </a:r>
          </a:p>
          <a:p>
            <a:pPr lvl="1">
              <a:lnSpc>
                <a:spcPct val="90000"/>
              </a:lnSpc>
            </a:pPr>
            <a:r>
              <a:rPr lang="en-US" sz="2400" dirty="0">
                <a:latin typeface="Arial"/>
              </a:rPr>
              <a:t>Achieve 2-5 X bandwidth per DRAM vs. DDR3</a:t>
            </a:r>
          </a:p>
          <a:p>
            <a:pPr lvl="2">
              <a:lnSpc>
                <a:spcPct val="90000"/>
              </a:lnSpc>
            </a:pPr>
            <a:r>
              <a:rPr lang="en-US" sz="2000" dirty="0">
                <a:latin typeface="Arial"/>
              </a:rPr>
              <a:t>Wider interfaces (32 vs. 16 bit)</a:t>
            </a:r>
          </a:p>
          <a:p>
            <a:pPr lvl="2">
              <a:lnSpc>
                <a:spcPct val="90000"/>
              </a:lnSpc>
            </a:pPr>
            <a:r>
              <a:rPr lang="en-US" sz="2000" dirty="0">
                <a:latin typeface="Arial"/>
              </a:rPr>
              <a:t>Higher clock rate</a:t>
            </a:r>
          </a:p>
          <a:p>
            <a:pPr lvl="3">
              <a:lnSpc>
                <a:spcPct val="90000"/>
              </a:lnSpc>
            </a:pPr>
            <a:r>
              <a:rPr lang="en-US" sz="1600" dirty="0">
                <a:latin typeface="Arial"/>
              </a:rPr>
              <a:t>Possible because they are attached via soldering instead of </a:t>
            </a:r>
            <a:r>
              <a:rPr lang="en-US" sz="1600" dirty="0" err="1">
                <a:latin typeface="Arial"/>
              </a:rPr>
              <a:t>socketted</a:t>
            </a:r>
            <a:r>
              <a:rPr lang="en-US" sz="1600" dirty="0">
                <a:latin typeface="Arial"/>
              </a:rPr>
              <a:t> DIMM modules</a:t>
            </a:r>
          </a:p>
        </p:txBody>
      </p:sp>
    </p:spTree>
    <p:extLst>
      <p:ext uri="{BB962C8B-B14F-4D97-AF65-F5344CB8AC3E}">
        <p14:creationId xmlns:p14="http://schemas.microsoft.com/office/powerpoint/2010/main" val="3024780786"/>
      </p:ext>
    </p:extLst>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latin typeface="Arial"/>
              </a:rPr>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latin typeface="Arial"/>
              </a:rPr>
              <a:t>Memory organization</a:t>
            </a:r>
          </a:p>
          <a:p>
            <a:pPr lvl="1"/>
            <a:r>
              <a:rPr lang="en-US" altLang="zh-CN">
                <a:latin typeface="Arial"/>
              </a:rPr>
              <a:t>Wider memory</a:t>
            </a:r>
          </a:p>
          <a:p>
            <a:pPr lvl="1"/>
            <a:r>
              <a:rPr lang="en-US" altLang="zh-CN">
                <a:latin typeface="Arial"/>
              </a:rPr>
              <a:t>Simple interleaved memory</a:t>
            </a:r>
          </a:p>
          <a:p>
            <a:pPr lvl="1"/>
            <a:r>
              <a:rPr lang="en-US" altLang="zh-CN">
                <a:latin typeface="Arial"/>
              </a:rPr>
              <a:t>Independent memory banks</a:t>
            </a:r>
          </a:p>
          <a:p>
            <a:pPr lvl="1"/>
            <a:r>
              <a:rPr lang="en-US" altLang="zh-CN" sz="2400">
                <a:latin typeface="Arial"/>
              </a:rPr>
              <a:t>Avoiding Memory Bank Conflicts</a:t>
            </a:r>
          </a:p>
          <a:p>
            <a:r>
              <a:rPr lang="en-US" altLang="zh-CN">
                <a:solidFill>
                  <a:srgbClr val="0000FF"/>
                </a:solidFill>
                <a:latin typeface="Arial"/>
              </a:rPr>
              <a:t>Memory chip</a:t>
            </a:r>
          </a:p>
          <a:p>
            <a:pPr lvl="1"/>
            <a:r>
              <a:rPr lang="en-US" sz="2400">
                <a:latin typeface="Arial"/>
              </a:rPr>
              <a:t>Fast Page Mode DRAM</a:t>
            </a:r>
            <a:endParaRPr lang="en-US" altLang="zh-CN" sz="2400"/>
          </a:p>
          <a:p>
            <a:pPr lvl="1"/>
            <a:r>
              <a:rPr lang="en-US" altLang="zh-CN" sz="2400">
                <a:latin typeface="Arial"/>
              </a:rPr>
              <a:t>Synchronize DRAM</a:t>
            </a:r>
          </a:p>
          <a:p>
            <a:pPr lvl="1"/>
            <a:r>
              <a:rPr lang="en-US" altLang="zh-CN" sz="2400">
                <a:latin typeface="Arial"/>
              </a:rPr>
              <a:t>Double Date Rate</a:t>
            </a:r>
          </a:p>
          <a:p>
            <a:pPr lvl="1"/>
            <a:r>
              <a:rPr lang="en-US" altLang="zh-CN">
                <a:latin typeface="Arial"/>
              </a:rPr>
              <a:t>RDRAM</a:t>
            </a:r>
          </a:p>
        </p:txBody>
      </p:sp>
    </p:spTree>
    <p:extLst>
      <p:ext uri="{BB962C8B-B14F-4D97-AF65-F5344CB8AC3E}">
        <p14:creationId xmlns:p14="http://schemas.microsoft.com/office/powerpoint/2010/main" val="506451897"/>
      </p:ext>
    </p:extLst>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3" y="210894"/>
            <a:ext cx="7128792" cy="584775"/>
          </a:xfrm>
        </p:spPr>
        <p:txBody>
          <a:bodyPr/>
          <a:lstStyle/>
          <a:p>
            <a:r>
              <a:rPr lang="en-US" sz="3200" dirty="0">
                <a:latin typeface="Arial"/>
              </a:rPr>
              <a:t>2.2 </a:t>
            </a:r>
            <a:r>
              <a:rPr lang="en-US" sz="2800" dirty="0">
                <a:latin typeface="Arial"/>
              </a:rPr>
              <a:t>Memory Technology and Optimizations</a:t>
            </a:r>
            <a:endParaRPr lang="en-AU" sz="3200" dirty="0"/>
          </a:p>
        </p:txBody>
      </p:sp>
      <p:sp>
        <p:nvSpPr>
          <p:cNvPr id="242691" name="Rectangle 3"/>
          <p:cNvSpPr>
            <a:spLocks noGrp="1" noChangeArrowheads="1"/>
          </p:cNvSpPr>
          <p:nvPr>
            <p:ph type="body" idx="1"/>
          </p:nvPr>
        </p:nvSpPr>
        <p:spPr>
          <a:xfrm>
            <a:off x="684213" y="1125538"/>
            <a:ext cx="8090455" cy="5111774"/>
          </a:xfrm>
        </p:spPr>
        <p:txBody>
          <a:bodyPr/>
          <a:lstStyle/>
          <a:p>
            <a:pPr>
              <a:lnSpc>
                <a:spcPct val="90000"/>
              </a:lnSpc>
            </a:pPr>
            <a:r>
              <a:rPr lang="en-US" sz="2800" dirty="0">
                <a:latin typeface="Arial"/>
              </a:rPr>
              <a:t>Performance metrics</a:t>
            </a:r>
          </a:p>
          <a:p>
            <a:pPr lvl="1">
              <a:lnSpc>
                <a:spcPct val="90000"/>
              </a:lnSpc>
            </a:pPr>
            <a:r>
              <a:rPr lang="en-US" sz="2400" dirty="0">
                <a:latin typeface="Arial"/>
              </a:rPr>
              <a:t>Latency is concern of cache</a:t>
            </a:r>
          </a:p>
          <a:p>
            <a:pPr lvl="1">
              <a:lnSpc>
                <a:spcPct val="90000"/>
              </a:lnSpc>
            </a:pPr>
            <a:r>
              <a:rPr lang="en-US" sz="2400" dirty="0">
                <a:latin typeface="Arial"/>
              </a:rPr>
              <a:t>Bandwidth is concern of multiprocessors and I/O</a:t>
            </a:r>
          </a:p>
          <a:p>
            <a:pPr lvl="1">
              <a:lnSpc>
                <a:spcPct val="90000"/>
              </a:lnSpc>
            </a:pPr>
            <a:r>
              <a:rPr lang="en-US" sz="2400" dirty="0">
                <a:latin typeface="Arial"/>
              </a:rPr>
              <a:t>Access time</a:t>
            </a:r>
          </a:p>
          <a:p>
            <a:pPr lvl="2">
              <a:lnSpc>
                <a:spcPct val="90000"/>
              </a:lnSpc>
            </a:pPr>
            <a:r>
              <a:rPr lang="en-US" sz="2000" dirty="0">
                <a:latin typeface="Arial"/>
              </a:rPr>
              <a:t>Time between read request and when desired word arrives</a:t>
            </a:r>
          </a:p>
          <a:p>
            <a:pPr lvl="1">
              <a:lnSpc>
                <a:spcPct val="90000"/>
              </a:lnSpc>
            </a:pPr>
            <a:r>
              <a:rPr lang="en-US" sz="2400" dirty="0">
                <a:latin typeface="Arial"/>
              </a:rPr>
              <a:t>Cycle time</a:t>
            </a:r>
          </a:p>
          <a:p>
            <a:pPr lvl="2">
              <a:lnSpc>
                <a:spcPct val="90000"/>
              </a:lnSpc>
            </a:pPr>
            <a:r>
              <a:rPr lang="en-US" sz="2000" dirty="0">
                <a:latin typeface="Arial"/>
              </a:rPr>
              <a:t>Minimum time between unrelated requests to memory</a:t>
            </a:r>
          </a:p>
          <a:p>
            <a:pPr lvl="2">
              <a:lnSpc>
                <a:spcPct val="90000"/>
              </a:lnSpc>
            </a:pPr>
            <a:endParaRPr lang="en-US" sz="2000" dirty="0"/>
          </a:p>
          <a:p>
            <a:pPr>
              <a:lnSpc>
                <a:spcPct val="90000"/>
              </a:lnSpc>
            </a:pPr>
            <a:r>
              <a:rPr lang="en-US" sz="2800" dirty="0">
                <a:latin typeface="Arial"/>
              </a:rPr>
              <a:t>SRAM memory has low latency, use for cache</a:t>
            </a:r>
          </a:p>
          <a:p>
            <a:pPr>
              <a:lnSpc>
                <a:spcPct val="90000"/>
              </a:lnSpc>
            </a:pPr>
            <a:r>
              <a:rPr lang="en-US" sz="2800" dirty="0">
                <a:latin typeface="Arial"/>
              </a:rPr>
              <a:t>Organize DRAM chips into many banks for high bandwidth, use for main memory</a:t>
            </a:r>
          </a:p>
        </p:txBody>
      </p:sp>
    </p:spTree>
    <p:extLst>
      <p:ext uri="{BB962C8B-B14F-4D97-AF65-F5344CB8AC3E}">
        <p14:creationId xmlns:p14="http://schemas.microsoft.com/office/powerpoint/2010/main" val="540087339"/>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Power Consumption</a:t>
            </a:r>
            <a:endParaRPr lang="en-AU" dirty="0"/>
          </a:p>
        </p:txBody>
      </p:sp>
      <p:pic>
        <p:nvPicPr>
          <p:cNvPr id="2" name="Picture 1"/>
          <p:cNvPicPr>
            <a:picLocks noChangeAspect="1"/>
          </p:cNvPicPr>
          <p:nvPr/>
        </p:nvPicPr>
        <p:blipFill>
          <a:blip r:embed="rId3"/>
          <a:stretch>
            <a:fillRect/>
          </a:stretch>
        </p:blipFill>
        <p:spPr>
          <a:xfrm>
            <a:off x="756758" y="1412776"/>
            <a:ext cx="7838772" cy="4103518"/>
          </a:xfrm>
          <a:prstGeom prst="rect">
            <a:avLst/>
          </a:prstGeom>
        </p:spPr>
      </p:pic>
    </p:spTree>
    <p:extLst>
      <p:ext uri="{BB962C8B-B14F-4D97-AF65-F5344CB8AC3E}">
        <p14:creationId xmlns:p14="http://schemas.microsoft.com/office/powerpoint/2010/main" val="159881227"/>
      </p:ext>
    </p:extLst>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rPr>
              <a:t>Stacked/Embedded DRAMs</a:t>
            </a:r>
          </a:p>
        </p:txBody>
      </p:sp>
      <p:sp>
        <p:nvSpPr>
          <p:cNvPr id="3" name="Content Placeholder 2"/>
          <p:cNvSpPr>
            <a:spLocks noGrp="1"/>
          </p:cNvSpPr>
          <p:nvPr>
            <p:ph idx="1"/>
          </p:nvPr>
        </p:nvSpPr>
        <p:spPr/>
        <p:txBody>
          <a:bodyPr/>
          <a:lstStyle/>
          <a:p>
            <a:r>
              <a:rPr lang="en-US">
                <a:latin typeface="Arial"/>
              </a:rPr>
              <a:t>Stacked DRAMs in same package as processor</a:t>
            </a:r>
          </a:p>
          <a:p>
            <a:pPr lvl="1"/>
            <a:r>
              <a:rPr lang="en-US">
                <a:latin typeface="Arial"/>
              </a:rPr>
              <a:t>High Bandwidth Memory (HBM)</a:t>
            </a:r>
          </a:p>
        </p:txBody>
      </p:sp>
      <p:pic>
        <p:nvPicPr>
          <p:cNvPr id="5" name="Picture 4"/>
          <p:cNvPicPr>
            <a:picLocks noChangeAspect="1"/>
          </p:cNvPicPr>
          <p:nvPr/>
        </p:nvPicPr>
        <p:blipFill>
          <a:blip r:embed="rId2"/>
          <a:stretch>
            <a:fillRect/>
          </a:stretch>
        </p:blipFill>
        <p:spPr>
          <a:xfrm>
            <a:off x="1042988" y="3068960"/>
            <a:ext cx="7210425" cy="2705100"/>
          </a:xfrm>
          <a:prstGeom prst="rect">
            <a:avLst/>
          </a:prstGeom>
        </p:spPr>
      </p:pic>
    </p:spTree>
    <p:extLst>
      <p:ext uri="{BB962C8B-B14F-4D97-AF65-F5344CB8AC3E}">
        <p14:creationId xmlns:p14="http://schemas.microsoft.com/office/powerpoint/2010/main" val="3010731187"/>
      </p:ext>
    </p:extLst>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Flash Memory</a:t>
            </a:r>
            <a:endParaRPr lang="en-AU" dirty="0"/>
          </a:p>
        </p:txBody>
      </p:sp>
      <p:sp>
        <p:nvSpPr>
          <p:cNvPr id="242691" name="Rectangle 3"/>
          <p:cNvSpPr>
            <a:spLocks noGrp="1" noChangeArrowheads="1"/>
          </p:cNvSpPr>
          <p:nvPr>
            <p:ph type="body" idx="1"/>
          </p:nvPr>
        </p:nvSpPr>
        <p:spPr>
          <a:xfrm>
            <a:off x="684213" y="1125538"/>
            <a:ext cx="7992243" cy="5111774"/>
          </a:xfrm>
        </p:spPr>
        <p:txBody>
          <a:bodyPr/>
          <a:lstStyle/>
          <a:p>
            <a:pPr>
              <a:lnSpc>
                <a:spcPct val="90000"/>
              </a:lnSpc>
            </a:pPr>
            <a:r>
              <a:rPr lang="en-US" sz="2800" dirty="0">
                <a:latin typeface="Arial"/>
              </a:rPr>
              <a:t>Type of EEPROM</a:t>
            </a:r>
          </a:p>
          <a:p>
            <a:pPr>
              <a:lnSpc>
                <a:spcPct val="90000"/>
              </a:lnSpc>
            </a:pPr>
            <a:r>
              <a:rPr lang="en-US" sz="2800" dirty="0">
                <a:latin typeface="Arial"/>
              </a:rPr>
              <a:t>Types:  NAND (denser) and NOR (faster)</a:t>
            </a:r>
          </a:p>
          <a:p>
            <a:pPr>
              <a:lnSpc>
                <a:spcPct val="90000"/>
              </a:lnSpc>
            </a:pPr>
            <a:r>
              <a:rPr lang="en-US" sz="2800" dirty="0">
                <a:latin typeface="Arial"/>
              </a:rPr>
              <a:t>NAND Flash:</a:t>
            </a:r>
          </a:p>
          <a:p>
            <a:pPr lvl="1">
              <a:lnSpc>
                <a:spcPct val="90000"/>
              </a:lnSpc>
            </a:pPr>
            <a:r>
              <a:rPr lang="en-US" sz="2400" dirty="0">
                <a:latin typeface="Arial"/>
              </a:rPr>
              <a:t>Reads are sequential, reads entire page (.5 to 4 KiB)</a:t>
            </a:r>
          </a:p>
          <a:p>
            <a:pPr lvl="1">
              <a:lnSpc>
                <a:spcPct val="90000"/>
              </a:lnSpc>
            </a:pPr>
            <a:r>
              <a:rPr lang="en-US" sz="2400" dirty="0">
                <a:latin typeface="Arial"/>
              </a:rPr>
              <a:t>25 us for first byte, 40 </a:t>
            </a:r>
            <a:r>
              <a:rPr lang="en-US" sz="2400" dirty="0" err="1">
                <a:latin typeface="Arial"/>
              </a:rPr>
              <a:t>MiB</a:t>
            </a:r>
            <a:r>
              <a:rPr lang="en-US" sz="2400" dirty="0">
                <a:latin typeface="Arial"/>
              </a:rPr>
              <a:t>/s for subsequent bytes</a:t>
            </a:r>
          </a:p>
          <a:p>
            <a:pPr lvl="1">
              <a:lnSpc>
                <a:spcPct val="90000"/>
              </a:lnSpc>
            </a:pPr>
            <a:r>
              <a:rPr lang="en-US" sz="2400" dirty="0">
                <a:latin typeface="Arial"/>
              </a:rPr>
              <a:t>SDRAM:  40 ns for first byte, 4.8 GB/s for subsequent bytes</a:t>
            </a:r>
          </a:p>
          <a:p>
            <a:pPr lvl="1">
              <a:lnSpc>
                <a:spcPct val="90000"/>
              </a:lnSpc>
            </a:pPr>
            <a:r>
              <a:rPr lang="en-US" sz="2400" dirty="0">
                <a:latin typeface="Arial"/>
              </a:rPr>
              <a:t>2 KiB transfer: 75 </a:t>
            </a:r>
            <a:r>
              <a:rPr lang="en-US" sz="2400" dirty="0" err="1">
                <a:latin typeface="Arial"/>
              </a:rPr>
              <a:t>uS</a:t>
            </a:r>
            <a:r>
              <a:rPr lang="en-US" sz="2400" dirty="0">
                <a:latin typeface="Arial"/>
              </a:rPr>
              <a:t> vs 500 ns for SDRAM, 150X slower</a:t>
            </a:r>
          </a:p>
          <a:p>
            <a:pPr lvl="1">
              <a:lnSpc>
                <a:spcPct val="90000"/>
              </a:lnSpc>
            </a:pPr>
            <a:r>
              <a:rPr lang="en-US" sz="2400" dirty="0">
                <a:latin typeface="Arial"/>
              </a:rPr>
              <a:t>300 to 500X faster than magnetic disk</a:t>
            </a:r>
            <a:endParaRPr lang="en-US" sz="2000" dirty="0"/>
          </a:p>
        </p:txBody>
      </p:sp>
    </p:spTree>
    <p:extLst>
      <p:ext uri="{BB962C8B-B14F-4D97-AF65-F5344CB8AC3E}">
        <p14:creationId xmlns:p14="http://schemas.microsoft.com/office/powerpoint/2010/main" val="4002743010"/>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atin typeface="Arial"/>
              </a:rPr>
              <a:t>NAND Flash </a:t>
            </a:r>
            <a:r>
              <a:rPr lang="en-US" dirty="0">
                <a:latin typeface="Arial"/>
              </a:rPr>
              <a:t>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Must be erased (in blocks) before being overwritten</a:t>
            </a:r>
          </a:p>
          <a:p>
            <a:pPr>
              <a:lnSpc>
                <a:spcPct val="90000"/>
              </a:lnSpc>
            </a:pPr>
            <a:r>
              <a:rPr lang="en-US" sz="2800" dirty="0">
                <a:latin typeface="Arial"/>
              </a:rPr>
              <a:t>Nonvolatile, can use as little as </a:t>
            </a:r>
            <a:r>
              <a:rPr lang="en-US" sz="2800" dirty="0">
                <a:solidFill>
                  <a:srgbClr val="0000FF"/>
                </a:solidFill>
                <a:latin typeface="Arial"/>
              </a:rPr>
              <a:t>zero power</a:t>
            </a:r>
          </a:p>
          <a:p>
            <a:pPr>
              <a:lnSpc>
                <a:spcPct val="90000"/>
              </a:lnSpc>
            </a:pPr>
            <a:r>
              <a:rPr lang="en-US" sz="2800" dirty="0">
                <a:latin typeface="Arial"/>
              </a:rPr>
              <a:t>Limited number of write cycles (~100,000)</a:t>
            </a:r>
          </a:p>
          <a:p>
            <a:pPr>
              <a:lnSpc>
                <a:spcPct val="90000"/>
              </a:lnSpc>
            </a:pPr>
            <a:r>
              <a:rPr lang="en-US" sz="2800" dirty="0">
                <a:latin typeface="Arial"/>
              </a:rPr>
              <a:t>$2/</a:t>
            </a:r>
            <a:r>
              <a:rPr lang="en-US" sz="2800" dirty="0" err="1">
                <a:latin typeface="Arial"/>
              </a:rPr>
              <a:t>GiB</a:t>
            </a:r>
            <a:r>
              <a:rPr lang="en-US" sz="2800" dirty="0">
                <a:latin typeface="Arial"/>
              </a:rPr>
              <a:t>, compared to $20-40/</a:t>
            </a:r>
            <a:r>
              <a:rPr lang="en-US" sz="2800" dirty="0" err="1">
                <a:latin typeface="Arial"/>
              </a:rPr>
              <a:t>GiB</a:t>
            </a:r>
            <a:r>
              <a:rPr lang="en-US" sz="2800" dirty="0">
                <a:latin typeface="Arial"/>
              </a:rPr>
              <a:t> for SDRAM and $0.09 </a:t>
            </a:r>
            <a:r>
              <a:rPr lang="en-US" sz="2800" dirty="0" err="1">
                <a:latin typeface="Arial"/>
              </a:rPr>
              <a:t>GiB</a:t>
            </a:r>
            <a:r>
              <a:rPr lang="en-US" sz="2800" dirty="0">
                <a:latin typeface="Arial"/>
              </a:rPr>
              <a:t> for magnetic disk</a:t>
            </a:r>
          </a:p>
          <a:p>
            <a:pPr>
              <a:lnSpc>
                <a:spcPct val="90000"/>
              </a:lnSpc>
            </a:pPr>
            <a:endParaRPr lang="en-US" sz="2800" dirty="0"/>
          </a:p>
          <a:p>
            <a:pPr>
              <a:lnSpc>
                <a:spcPct val="90000"/>
              </a:lnSpc>
            </a:pPr>
            <a:r>
              <a:rPr lang="en-US" sz="2800" dirty="0">
                <a:latin typeface="Arial"/>
              </a:rPr>
              <a:t>Phase-Change</a:t>
            </a:r>
            <a:r>
              <a:rPr lang="zh-CN" altLang="en-US" sz="2800" dirty="0">
                <a:latin typeface="Arial"/>
              </a:rPr>
              <a:t>（相变）</a:t>
            </a:r>
            <a:r>
              <a:rPr lang="en-US" sz="2800" dirty="0">
                <a:latin typeface="Arial"/>
              </a:rPr>
              <a:t>/</a:t>
            </a:r>
            <a:r>
              <a:rPr lang="en-US" sz="2800" dirty="0" err="1">
                <a:latin typeface="Arial"/>
              </a:rPr>
              <a:t>Memrister</a:t>
            </a:r>
            <a:r>
              <a:rPr lang="en-US" sz="2800" dirty="0">
                <a:latin typeface="Arial"/>
              </a:rPr>
              <a:t> Memory</a:t>
            </a:r>
          </a:p>
          <a:p>
            <a:pPr lvl="1">
              <a:lnSpc>
                <a:spcPct val="90000"/>
              </a:lnSpc>
            </a:pPr>
            <a:r>
              <a:rPr lang="en-US" sz="2400" dirty="0">
                <a:latin typeface="Arial"/>
              </a:rPr>
              <a:t>Possibly 10X improvement in write performance and 2X improvement in read performance</a:t>
            </a:r>
          </a:p>
        </p:txBody>
      </p:sp>
    </p:spTree>
    <p:extLst>
      <p:ext uri="{BB962C8B-B14F-4D97-AF65-F5344CB8AC3E}">
        <p14:creationId xmlns:p14="http://schemas.microsoft.com/office/powerpoint/2010/main" val="4025047121"/>
      </p:ext>
    </p:extLst>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latin typeface="Arial"/>
              </a:rPr>
              <a:t>Memory is susceptible to cosmic rays</a:t>
            </a:r>
          </a:p>
          <a:p>
            <a:pPr>
              <a:lnSpc>
                <a:spcPct val="90000"/>
              </a:lnSpc>
            </a:pPr>
            <a:r>
              <a:rPr lang="en-US" sz="2800" i="1" dirty="0">
                <a:solidFill>
                  <a:srgbClr val="0000FF"/>
                </a:solidFill>
                <a:latin typeface="Arial"/>
              </a:rPr>
              <a:t>Soft errors</a:t>
            </a:r>
            <a:r>
              <a:rPr lang="en-US" sz="2800" dirty="0">
                <a:latin typeface="Arial"/>
              </a:rPr>
              <a:t>:  dynamic errors</a:t>
            </a:r>
          </a:p>
          <a:p>
            <a:pPr lvl="1">
              <a:lnSpc>
                <a:spcPct val="90000"/>
              </a:lnSpc>
            </a:pPr>
            <a:r>
              <a:rPr lang="en-US" sz="2400" dirty="0">
                <a:latin typeface="Arial"/>
              </a:rPr>
              <a:t>Detected and fixed by error correcting codes (ECC)</a:t>
            </a:r>
          </a:p>
          <a:p>
            <a:pPr>
              <a:lnSpc>
                <a:spcPct val="90000"/>
              </a:lnSpc>
            </a:pPr>
            <a:r>
              <a:rPr lang="en-US" sz="2800" i="1" dirty="0">
                <a:solidFill>
                  <a:srgbClr val="0000FF"/>
                </a:solidFill>
                <a:latin typeface="Arial"/>
              </a:rPr>
              <a:t>Hard errors</a:t>
            </a:r>
            <a:r>
              <a:rPr lang="en-US" sz="2800" dirty="0">
                <a:latin typeface="Arial"/>
              </a:rPr>
              <a:t>:  permanent errors</a:t>
            </a:r>
          </a:p>
          <a:p>
            <a:pPr lvl="1">
              <a:lnSpc>
                <a:spcPct val="90000"/>
              </a:lnSpc>
            </a:pPr>
            <a:r>
              <a:rPr lang="en-US" sz="2400" dirty="0">
                <a:latin typeface="Arial"/>
              </a:rPr>
              <a:t>Use spare rows to replace defective rows</a:t>
            </a:r>
          </a:p>
          <a:p>
            <a:pPr>
              <a:lnSpc>
                <a:spcPct val="90000"/>
              </a:lnSpc>
            </a:pPr>
            <a:endParaRPr lang="en-US" dirty="0"/>
          </a:p>
          <a:p>
            <a:pPr>
              <a:lnSpc>
                <a:spcPct val="90000"/>
              </a:lnSpc>
            </a:pPr>
            <a:r>
              <a:rPr lang="en-US" sz="2800" dirty="0" err="1">
                <a:latin typeface="Arial"/>
              </a:rPr>
              <a:t>Chipkill</a:t>
            </a:r>
            <a:r>
              <a:rPr lang="en-US" sz="2800" dirty="0">
                <a:latin typeface="Arial"/>
              </a:rPr>
              <a:t>:  a RAID-like error recovery technique</a:t>
            </a:r>
          </a:p>
        </p:txBody>
      </p:sp>
    </p:spTree>
    <p:extLst>
      <p:ext uri="{BB962C8B-B14F-4D97-AF65-F5344CB8AC3E}">
        <p14:creationId xmlns:p14="http://schemas.microsoft.com/office/powerpoint/2010/main" val="2147823799"/>
      </p:ext>
    </p:extLst>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latin typeface="Arial"/>
              </a:rPr>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a:solidFill>
                  <a:srgbClr val="0000FF"/>
                </a:solidFill>
                <a:latin typeface="Arial"/>
              </a:rPr>
              <a:t>Reduce hit time(4)</a:t>
            </a:r>
          </a:p>
          <a:p>
            <a:pPr lvl="1">
              <a:lnSpc>
                <a:spcPct val="90000"/>
              </a:lnSpc>
            </a:pPr>
            <a:r>
              <a:rPr lang="en-US" sz="2000" dirty="0">
                <a:latin typeface="Arial"/>
              </a:rPr>
              <a:t>Small and simple first-level caches, Way prediction</a:t>
            </a:r>
          </a:p>
          <a:p>
            <a:pPr lvl="1">
              <a:lnSpc>
                <a:spcPct val="90000"/>
              </a:lnSpc>
            </a:pPr>
            <a:r>
              <a:rPr lang="en-US" altLang="zh-CN" sz="2000" dirty="0">
                <a:solidFill>
                  <a:schemeClr val="accent1">
                    <a:lumMod val="50000"/>
                  </a:schemeClr>
                </a:solidFill>
                <a:latin typeface="Arial" panose="030F0702030302020204" pitchFamily="66" charset="0"/>
              </a:rPr>
              <a:t>avoiding address translation, </a:t>
            </a:r>
            <a:r>
              <a:rPr lang="en-US" sz="2000" dirty="0">
                <a:solidFill>
                  <a:schemeClr val="bg1">
                    <a:lumMod val="50000"/>
                  </a:schemeClr>
                </a:solidFill>
                <a:latin typeface="Arial" panose="030F0702030302020204" pitchFamily="66" charset="0"/>
              </a:rPr>
              <a:t>Trace cache</a:t>
            </a:r>
          </a:p>
          <a:p>
            <a:pPr>
              <a:lnSpc>
                <a:spcPct val="90000"/>
              </a:lnSpc>
            </a:pPr>
            <a:r>
              <a:rPr lang="en-US" sz="2400" dirty="0">
                <a:latin typeface="Arial"/>
              </a:rPr>
              <a:t>Increase </a:t>
            </a:r>
            <a:r>
              <a:rPr lang="en-US" sz="2400" dirty="0">
                <a:solidFill>
                  <a:srgbClr val="0000FF"/>
                </a:solidFill>
                <a:latin typeface="Arial"/>
              </a:rPr>
              <a:t>bandwidth(3)</a:t>
            </a:r>
          </a:p>
          <a:p>
            <a:pPr lvl="1">
              <a:lnSpc>
                <a:spcPct val="90000"/>
              </a:lnSpc>
            </a:pPr>
            <a:r>
              <a:rPr lang="en-US" sz="2000" dirty="0">
                <a:latin typeface="Arial"/>
              </a:rPr>
              <a:t>Pipelined caches, </a:t>
            </a:r>
            <a:r>
              <a:rPr lang="en-US" sz="2000" dirty="0" err="1">
                <a:latin typeface="Arial"/>
              </a:rPr>
              <a:t>multibanked</a:t>
            </a:r>
            <a:r>
              <a:rPr lang="en-US" sz="2000" dirty="0">
                <a:latin typeface="Arial"/>
              </a:rPr>
              <a:t> caches, non-blocking caches</a:t>
            </a:r>
          </a:p>
          <a:p>
            <a:pPr>
              <a:lnSpc>
                <a:spcPct val="90000"/>
              </a:lnSpc>
            </a:pPr>
            <a:r>
              <a:rPr lang="en-US" sz="2400" dirty="0">
                <a:solidFill>
                  <a:srgbClr val="0000FF"/>
                </a:solidFill>
                <a:latin typeface="Arial"/>
              </a:rPr>
              <a:t>Reduce miss penalty(5)</a:t>
            </a:r>
          </a:p>
          <a:p>
            <a:pPr lvl="1">
              <a:lnSpc>
                <a:spcPct val="90000"/>
              </a:lnSpc>
            </a:pPr>
            <a:r>
              <a:rPr lang="en-US" altLang="zh-CN" sz="2000" dirty="0">
                <a:solidFill>
                  <a:schemeClr val="accent1">
                    <a:lumMod val="50000"/>
                  </a:schemeClr>
                </a:solidFill>
                <a:latin typeface="Arial" panose="030F0702030302020204" pitchFamily="66" charset="0"/>
              </a:rPr>
              <a:t>multilevel caches, read miss prior to writes, </a:t>
            </a:r>
          </a:p>
          <a:p>
            <a:pPr lvl="1">
              <a:lnSpc>
                <a:spcPct val="90000"/>
              </a:lnSpc>
            </a:pPr>
            <a:r>
              <a:rPr lang="en-US" sz="2000" dirty="0">
                <a:latin typeface="Arial"/>
              </a:rPr>
              <a:t>Critical word first, merging write buffers, </a:t>
            </a:r>
            <a:r>
              <a:rPr lang="en-US" altLang="zh-CN" sz="2000" dirty="0">
                <a:latin typeface="Arial" panose="030F0702030302020204" pitchFamily="66" charset="0"/>
              </a:rPr>
              <a:t>and victim caches</a:t>
            </a:r>
            <a:endParaRPr lang="en-US" sz="2000" dirty="0"/>
          </a:p>
          <a:p>
            <a:pPr>
              <a:lnSpc>
                <a:spcPct val="90000"/>
              </a:lnSpc>
            </a:pPr>
            <a:r>
              <a:rPr lang="en-US" sz="2400" dirty="0">
                <a:solidFill>
                  <a:srgbClr val="0000FF"/>
                </a:solidFill>
                <a:latin typeface="Arial"/>
              </a:rPr>
              <a:t>Reduce miss rate(4)</a:t>
            </a:r>
          </a:p>
          <a:p>
            <a:pPr lvl="1">
              <a:lnSpc>
                <a:spcPct val="90000"/>
              </a:lnSpc>
            </a:pPr>
            <a:r>
              <a:rPr lang="en-US" altLang="zh-CN" sz="2000" dirty="0">
                <a:solidFill>
                  <a:schemeClr val="accent1">
                    <a:lumMod val="50000"/>
                  </a:schemeClr>
                </a:solidFill>
                <a:latin typeface="Arial" panose="030F0702030302020204" pitchFamily="66" charset="0"/>
              </a:rPr>
              <a:t>larger block size,   large cache size,  higher associativity</a:t>
            </a:r>
            <a:endParaRPr lang="en-US" sz="2000" dirty="0">
              <a:solidFill>
                <a:schemeClr val="accent1">
                  <a:lumMod val="50000"/>
                </a:schemeClr>
              </a:solidFill>
            </a:endParaRPr>
          </a:p>
          <a:p>
            <a:pPr lvl="1">
              <a:lnSpc>
                <a:spcPct val="90000"/>
              </a:lnSpc>
            </a:pPr>
            <a:r>
              <a:rPr lang="en-US" sz="2000" dirty="0">
                <a:latin typeface="Arial"/>
              </a:rPr>
              <a:t>Compiler optimizations</a:t>
            </a:r>
          </a:p>
          <a:p>
            <a:pPr>
              <a:lnSpc>
                <a:spcPct val="90000"/>
              </a:lnSpc>
            </a:pPr>
            <a:r>
              <a:rPr lang="en-US" sz="2400" dirty="0">
                <a:latin typeface="Arial"/>
              </a:rPr>
              <a:t>Reduce miss penalty or miss rate via </a:t>
            </a:r>
            <a:r>
              <a:rPr lang="en-US" sz="2400" dirty="0">
                <a:solidFill>
                  <a:srgbClr val="0000FF"/>
                </a:solidFill>
                <a:latin typeface="Arial"/>
              </a:rPr>
              <a:t>parallelization (1)</a:t>
            </a:r>
          </a:p>
          <a:p>
            <a:pPr lvl="1">
              <a:lnSpc>
                <a:spcPct val="90000"/>
              </a:lnSpc>
            </a:pPr>
            <a:r>
              <a:rPr lang="en-US" sz="2000" dirty="0">
                <a:latin typeface="Arial"/>
              </a:rPr>
              <a:t>Hardware or compiler prefetching</a:t>
            </a:r>
          </a:p>
          <a:p>
            <a:pPr lvl="1">
              <a:lnSpc>
                <a:spcPct val="90000"/>
              </a:lnSpc>
            </a:pPr>
            <a:endParaRPr lang="en-US" sz="2000" dirty="0"/>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Arial" panose="030F0702030302020204" pitchFamily="66" charset="0"/>
              </a:rPr>
              <a:t>AMAT = </a:t>
            </a:r>
            <a:r>
              <a:rPr lang="en-US" altLang="zh-CN" sz="2800" dirty="0" err="1">
                <a:solidFill>
                  <a:srgbClr val="FF0000"/>
                </a:solidFill>
                <a:latin typeface="Arial" panose="030F0702030302020204" pitchFamily="66" charset="0"/>
              </a:rPr>
              <a:t>HitTime</a:t>
            </a:r>
            <a:r>
              <a:rPr lang="en-US" altLang="zh-CN" sz="2800" dirty="0">
                <a:solidFill>
                  <a:srgbClr val="FF0000"/>
                </a:solidFill>
                <a:latin typeface="Arial" panose="030F0702030302020204" pitchFamily="66" charset="0"/>
              </a:rPr>
              <a:t> + </a:t>
            </a:r>
            <a:r>
              <a:rPr lang="en-US" altLang="zh-CN" sz="2800" dirty="0" err="1">
                <a:solidFill>
                  <a:srgbClr val="FF0000"/>
                </a:solidFill>
                <a:latin typeface="Arial" panose="030F0702030302020204" pitchFamily="66" charset="0"/>
              </a:rPr>
              <a:t>MissRate</a:t>
            </a:r>
            <a:r>
              <a:rPr lang="en-US" altLang="zh-CN" sz="2800" dirty="0" err="1">
                <a:solidFill>
                  <a:srgbClr val="FF0000"/>
                </a:solidFill>
                <a:latin typeface="Arial"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2282864"/>
      </p:ext>
    </p:extLst>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1259632" y="21515"/>
            <a:ext cx="7704856" cy="1196975"/>
          </a:xfrm>
        </p:spPr>
        <p:txBody>
          <a:bodyPr/>
          <a:lstStyle/>
          <a:p>
            <a:pPr eaLnBrk="1" hangingPunct="1"/>
            <a:r>
              <a:rPr lang="en-US" altLang="zh-CN" sz="2800" dirty="0">
                <a:latin typeface="Arial"/>
              </a:rPr>
              <a:t>1</a:t>
            </a:r>
            <a:r>
              <a:rPr lang="en-US" altLang="zh-CN" sz="2800" baseline="30000" dirty="0">
                <a:latin typeface="Arial"/>
              </a:rPr>
              <a:t>st</a:t>
            </a:r>
            <a:r>
              <a:rPr lang="en-US" altLang="zh-CN" sz="2800" dirty="0">
                <a:latin typeface="Arial"/>
              </a:rPr>
              <a:t>  Hit Time Reduction Technique: </a:t>
            </a:r>
            <a:br>
              <a:rPr lang="en-US" altLang="zh-CN" sz="2800" dirty="0">
                <a:solidFill>
                  <a:srgbClr val="0000FF"/>
                </a:solidFill>
              </a:rPr>
            </a:br>
            <a:r>
              <a:rPr lang="en-US" altLang="zh-CN" sz="2800" dirty="0">
                <a:solidFill>
                  <a:srgbClr val="0000FF"/>
                </a:solidFill>
                <a:latin typeface="Arial"/>
              </a:rPr>
              <a:t>Small and Simple Caches</a:t>
            </a:r>
          </a:p>
        </p:txBody>
      </p:sp>
      <p:sp>
        <p:nvSpPr>
          <p:cNvPr id="97283" name="Rectangle 3"/>
          <p:cNvSpPr>
            <a:spLocks noGrp="1" noRot="1" noChangeArrowheads="1"/>
          </p:cNvSpPr>
          <p:nvPr>
            <p:ph idx="1"/>
          </p:nvPr>
        </p:nvSpPr>
        <p:spPr>
          <a:xfrm>
            <a:off x="428625" y="1285875"/>
            <a:ext cx="8261350" cy="4467225"/>
          </a:xfrm>
        </p:spPr>
        <p:txBody>
          <a:bodyPr/>
          <a:lstStyle/>
          <a:p>
            <a:pPr eaLnBrk="1" hangingPunct="1">
              <a:lnSpc>
                <a:spcPct val="90000"/>
              </a:lnSpc>
              <a:buFont typeface="Wingdings" panose="05000000000000000000" pitchFamily="2" charset="2"/>
              <a:buNone/>
            </a:pPr>
            <a:r>
              <a:rPr lang="en-US" altLang="zh-CN">
                <a:latin typeface="Arial" panose="030F0702030302020204" pitchFamily="66" charset="0"/>
              </a:rPr>
              <a:t>Using small and Direct-mapped cache</a:t>
            </a:r>
          </a:p>
          <a:p>
            <a:pPr eaLnBrk="1" hangingPunct="1">
              <a:lnSpc>
                <a:spcPct val="90000"/>
              </a:lnSpc>
            </a:pPr>
            <a:r>
              <a:rPr lang="en-US" altLang="zh-CN">
                <a:latin typeface="Arial" panose="030F0702030302020204" pitchFamily="66" charset="0"/>
              </a:rPr>
              <a:t>The less hardware that is necessary to implement a cache, the shorter the critical path through the hardware. </a:t>
            </a:r>
          </a:p>
          <a:p>
            <a:pPr eaLnBrk="1" hangingPunct="1">
              <a:lnSpc>
                <a:spcPct val="90000"/>
              </a:lnSpc>
            </a:pPr>
            <a:r>
              <a:rPr lang="en-US" altLang="zh-CN">
                <a:solidFill>
                  <a:srgbClr val="0000FF"/>
                </a:solidFill>
                <a:latin typeface="Arial" panose="030F0702030302020204" pitchFamily="66" charset="0"/>
              </a:rPr>
              <a:t>Direct-mapped</a:t>
            </a:r>
            <a:r>
              <a:rPr lang="en-US" altLang="zh-CN">
                <a:latin typeface="Arial" panose="030F0702030302020204" pitchFamily="66" charset="0"/>
              </a:rPr>
              <a:t> is faster than set associative for both reads and writes. </a:t>
            </a:r>
          </a:p>
          <a:p>
            <a:pPr eaLnBrk="1" hangingPunct="1">
              <a:lnSpc>
                <a:spcPct val="90000"/>
              </a:lnSpc>
            </a:pPr>
            <a:r>
              <a:rPr lang="en-US" altLang="zh-CN">
                <a:latin typeface="Arial" panose="030F0702030302020204" pitchFamily="66" charset="0"/>
              </a:rPr>
              <a:t>Fitting the cache </a:t>
            </a:r>
            <a:r>
              <a:rPr lang="en-US" altLang="zh-CN">
                <a:solidFill>
                  <a:srgbClr val="0000FF"/>
                </a:solidFill>
                <a:latin typeface="Arial" panose="030F0702030302020204" pitchFamily="66" charset="0"/>
              </a:rPr>
              <a:t>on the chip with the CPU</a:t>
            </a:r>
            <a:r>
              <a:rPr lang="en-US" altLang="zh-CN">
                <a:latin typeface="Arial" panose="030F0702030302020204" pitchFamily="66" charset="0"/>
              </a:rPr>
              <a:t> is also very important for fast access times. </a:t>
            </a:r>
            <a:endParaRPr lang="en-US" altLang="zh-CN"/>
          </a:p>
        </p:txBody>
      </p:sp>
    </p:spTree>
    <p:extLst>
      <p:ext uri="{BB962C8B-B14F-4D97-AF65-F5344CB8AC3E}">
        <p14:creationId xmlns:p14="http://schemas.microsoft.com/office/powerpoint/2010/main" val="2089579517"/>
      </p:ext>
    </p:extLst>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a:ln>
                  <a:noFill/>
                </a:ln>
                <a:solidFill>
                  <a:srgbClr val="003399"/>
                </a:solidFill>
                <a:effectLst/>
                <a:uLnTx/>
                <a:uFillTx/>
                <a:latin typeface="Arial"/>
                <a:ea typeface="+mn-ea"/>
                <a:cs typeface="+mn-cs"/>
              </a:rPr>
              <a:t>Access time vs. size and associativity</a:t>
            </a:r>
            <a:endParaRPr kumimoji="0" lang="en-US" sz="2400" b="0" i="0" u="none" strike="noStrike" kern="0" cap="none" spc="0" normalizeH="0" baseline="0" noProof="0" dirty="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187624" y="879091"/>
            <a:ext cx="6650577" cy="4662536"/>
          </a:xfrm>
          <a:prstGeom prst="rect">
            <a:avLst/>
          </a:prstGeom>
        </p:spPr>
      </p:pic>
    </p:spTree>
    <p:extLst>
      <p:ext uri="{BB962C8B-B14F-4D97-AF65-F5344CB8AC3E}">
        <p14:creationId xmlns:p14="http://schemas.microsoft.com/office/powerpoint/2010/main" val="379123968"/>
      </p:ext>
    </p:extLst>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a:ln>
                  <a:noFill/>
                </a:ln>
                <a:solidFill>
                  <a:srgbClr val="003399"/>
                </a:solidFill>
                <a:effectLst/>
                <a:uLnTx/>
                <a:uFillTx/>
                <a:latin typeface="Arial"/>
                <a:ea typeface="+mn-ea"/>
                <a:cs typeface="+mn-cs"/>
              </a:rPr>
              <a:t>Energy per read vs. size and associativity</a:t>
            </a:r>
            <a:endParaRPr kumimoji="0" lang="en-US" sz="2400" b="0" i="0" u="none" strike="noStrike" kern="0" cap="none" spc="0" normalizeH="0" baseline="0" noProof="0" dirty="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331640" y="817563"/>
            <a:ext cx="6548148" cy="4699669"/>
          </a:xfrm>
          <a:prstGeom prst="rect">
            <a:avLst/>
          </a:prstGeom>
        </p:spPr>
      </p:pic>
    </p:spTree>
    <p:extLst>
      <p:ext uri="{BB962C8B-B14F-4D97-AF65-F5344CB8AC3E}">
        <p14:creationId xmlns:p14="http://schemas.microsoft.com/office/powerpoint/2010/main" val="3430756271"/>
      </p:ext>
    </p:extLst>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600" dirty="0">
                <a:latin typeface="Arial"/>
              </a:rPr>
              <a:t>2</a:t>
            </a:r>
            <a:r>
              <a:rPr lang="en-US" altLang="zh-CN" sz="3600" baseline="30000" dirty="0">
                <a:latin typeface="Arial"/>
              </a:rPr>
              <a:t>nd</a:t>
            </a:r>
            <a:r>
              <a:rPr lang="en-US" altLang="zh-CN" sz="3600" dirty="0">
                <a:latin typeface="Arial"/>
              </a:rPr>
              <a:t>  Hit Time Reduction Technique: </a:t>
            </a:r>
            <a:r>
              <a:rPr lang="en-US" dirty="0">
                <a:solidFill>
                  <a:srgbClr val="0000FF"/>
                </a:solidFill>
                <a:latin typeface="Arial"/>
              </a:rPr>
              <a:t>Way Prediction</a:t>
            </a:r>
            <a:endParaRPr lang="en-AU" dirty="0">
              <a:solidFill>
                <a:srgbClr val="0000FF"/>
              </a:solidFill>
            </a:endParaRPr>
          </a:p>
        </p:txBody>
      </p:sp>
      <p:sp>
        <p:nvSpPr>
          <p:cNvPr id="242691" name="Rectangle 3"/>
          <p:cNvSpPr>
            <a:spLocks noGrp="1" noChangeArrowheads="1"/>
          </p:cNvSpPr>
          <p:nvPr>
            <p:ph type="body" idx="1"/>
          </p:nvPr>
        </p:nvSpPr>
        <p:spPr/>
        <p:txBody>
          <a:bodyPr/>
          <a:lstStyle/>
          <a:p>
            <a:pPr>
              <a:lnSpc>
                <a:spcPct val="90000"/>
              </a:lnSpc>
            </a:pPr>
            <a:r>
              <a:rPr lang="en-US" sz="2800" dirty="0">
                <a:latin typeface="Arial"/>
              </a:rPr>
              <a:t>To improve hit time, predict the way to pre-set </a:t>
            </a:r>
            <a:r>
              <a:rPr lang="en-US" sz="2800" dirty="0" err="1">
                <a:latin typeface="Arial"/>
              </a:rPr>
              <a:t>mux</a:t>
            </a:r>
            <a:endParaRPr lang="en-US" sz="2800" dirty="0"/>
          </a:p>
          <a:p>
            <a:pPr lvl="1">
              <a:lnSpc>
                <a:spcPct val="90000"/>
              </a:lnSpc>
            </a:pPr>
            <a:r>
              <a:rPr lang="en-US" sz="2400" dirty="0" err="1">
                <a:latin typeface="Arial"/>
              </a:rPr>
              <a:t>Mis</a:t>
            </a:r>
            <a:r>
              <a:rPr lang="en-US" sz="2400" dirty="0">
                <a:latin typeface="Arial"/>
              </a:rPr>
              <a:t>-prediction gives longer hit time</a:t>
            </a:r>
          </a:p>
          <a:p>
            <a:pPr lvl="1">
              <a:lnSpc>
                <a:spcPct val="90000"/>
              </a:lnSpc>
            </a:pPr>
            <a:r>
              <a:rPr lang="en-US" sz="2400" dirty="0">
                <a:latin typeface="Arial"/>
              </a:rPr>
              <a:t>Prediction accuracy</a:t>
            </a:r>
          </a:p>
          <a:p>
            <a:pPr lvl="2">
              <a:lnSpc>
                <a:spcPct val="90000"/>
              </a:lnSpc>
            </a:pPr>
            <a:r>
              <a:rPr lang="en-US" sz="2000" dirty="0">
                <a:latin typeface="Arial"/>
              </a:rPr>
              <a:t>&gt; 90% for two-way</a:t>
            </a:r>
          </a:p>
          <a:p>
            <a:pPr lvl="2">
              <a:lnSpc>
                <a:spcPct val="90000"/>
              </a:lnSpc>
            </a:pPr>
            <a:r>
              <a:rPr lang="en-US" sz="2000" dirty="0">
                <a:latin typeface="Arial"/>
              </a:rPr>
              <a:t>&gt; 80% for four-way</a:t>
            </a:r>
          </a:p>
          <a:p>
            <a:pPr lvl="2">
              <a:lnSpc>
                <a:spcPct val="90000"/>
              </a:lnSpc>
            </a:pPr>
            <a:r>
              <a:rPr lang="en-US" sz="2000" dirty="0">
                <a:latin typeface="Arial"/>
              </a:rPr>
              <a:t>I-cache has better accuracy than D-cache</a:t>
            </a:r>
          </a:p>
          <a:p>
            <a:pPr lvl="1">
              <a:lnSpc>
                <a:spcPct val="90000"/>
              </a:lnSpc>
            </a:pPr>
            <a:r>
              <a:rPr lang="en-US" sz="2400" dirty="0">
                <a:latin typeface="Arial"/>
              </a:rPr>
              <a:t>First used on MIPS R10000 in mid-90s</a:t>
            </a:r>
          </a:p>
          <a:p>
            <a:pPr lvl="1">
              <a:lnSpc>
                <a:spcPct val="90000"/>
              </a:lnSpc>
            </a:pPr>
            <a:r>
              <a:rPr lang="en-US" sz="2400" dirty="0">
                <a:latin typeface="Arial"/>
              </a:rPr>
              <a:t>Used on ARM Cortex-A8</a:t>
            </a:r>
          </a:p>
          <a:p>
            <a:pPr>
              <a:lnSpc>
                <a:spcPct val="90000"/>
              </a:lnSpc>
            </a:pPr>
            <a:r>
              <a:rPr lang="en-US" sz="2800" dirty="0">
                <a:latin typeface="Arial"/>
              </a:rPr>
              <a:t>Extend to predict block as well</a:t>
            </a:r>
          </a:p>
          <a:p>
            <a:pPr lvl="1">
              <a:lnSpc>
                <a:spcPct val="90000"/>
              </a:lnSpc>
            </a:pPr>
            <a:r>
              <a:rPr lang="en-US" sz="2400" dirty="0">
                <a:latin typeface="Arial"/>
              </a:rPr>
              <a:t>“Way selection”</a:t>
            </a:r>
          </a:p>
          <a:p>
            <a:pPr lvl="1">
              <a:lnSpc>
                <a:spcPct val="90000"/>
              </a:lnSpc>
            </a:pPr>
            <a:r>
              <a:rPr lang="en-US" sz="2400" dirty="0">
                <a:latin typeface="Arial"/>
              </a:rPr>
              <a:t>Increases </a:t>
            </a:r>
            <a:r>
              <a:rPr lang="en-US" sz="2400" dirty="0" err="1">
                <a:latin typeface="Arial"/>
              </a:rPr>
              <a:t>mis</a:t>
            </a:r>
            <a:r>
              <a:rPr lang="en-US" sz="2400" dirty="0">
                <a:latin typeface="Arial"/>
              </a:rPr>
              <a:t>-prediction penalty</a:t>
            </a:r>
          </a:p>
        </p:txBody>
      </p:sp>
    </p:spTree>
    <p:extLst>
      <p:ext uri="{BB962C8B-B14F-4D97-AF65-F5344CB8AC3E}">
        <p14:creationId xmlns:p14="http://schemas.microsoft.com/office/powerpoint/2010/main" val="1721215821"/>
      </p:ext>
    </p:extLst>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Technology</a:t>
            </a:r>
            <a:endParaRPr lang="en-AU" dirty="0"/>
          </a:p>
        </p:txBody>
      </p:sp>
      <p:sp>
        <p:nvSpPr>
          <p:cNvPr id="242691" name="Rectangle 3"/>
          <p:cNvSpPr>
            <a:spLocks noGrp="1" noChangeArrowheads="1"/>
          </p:cNvSpPr>
          <p:nvPr>
            <p:ph type="body" idx="1"/>
          </p:nvPr>
        </p:nvSpPr>
        <p:spPr>
          <a:xfrm>
            <a:off x="683568" y="1016323"/>
            <a:ext cx="7776219" cy="5111774"/>
          </a:xfrm>
        </p:spPr>
        <p:txBody>
          <a:bodyPr/>
          <a:lstStyle/>
          <a:p>
            <a:pPr>
              <a:lnSpc>
                <a:spcPct val="90000"/>
              </a:lnSpc>
            </a:pPr>
            <a:r>
              <a:rPr lang="en-US" sz="2800" dirty="0">
                <a:latin typeface="Arial"/>
              </a:rPr>
              <a:t>SRAM</a:t>
            </a:r>
          </a:p>
          <a:p>
            <a:pPr lvl="1">
              <a:lnSpc>
                <a:spcPct val="90000"/>
              </a:lnSpc>
            </a:pPr>
            <a:r>
              <a:rPr lang="en-US" sz="2400" dirty="0">
                <a:latin typeface="Arial"/>
              </a:rPr>
              <a:t>Requires low power to retain bit</a:t>
            </a:r>
          </a:p>
          <a:p>
            <a:pPr lvl="1">
              <a:lnSpc>
                <a:spcPct val="90000"/>
              </a:lnSpc>
            </a:pPr>
            <a:r>
              <a:rPr lang="en-US" sz="2400" dirty="0">
                <a:latin typeface="Arial"/>
              </a:rPr>
              <a:t>Requires 6 transistors/bit</a:t>
            </a:r>
          </a:p>
          <a:p>
            <a:pPr lvl="1">
              <a:lnSpc>
                <a:spcPct val="90000"/>
              </a:lnSpc>
            </a:pPr>
            <a:endParaRPr lang="en-US" sz="2400" dirty="0"/>
          </a:p>
          <a:p>
            <a:pPr>
              <a:lnSpc>
                <a:spcPct val="90000"/>
              </a:lnSpc>
            </a:pPr>
            <a:r>
              <a:rPr lang="en-US" sz="2800" dirty="0">
                <a:latin typeface="Arial"/>
              </a:rPr>
              <a:t>DRAM</a:t>
            </a:r>
          </a:p>
          <a:p>
            <a:pPr lvl="1">
              <a:lnSpc>
                <a:spcPct val="90000"/>
              </a:lnSpc>
            </a:pPr>
            <a:r>
              <a:rPr lang="en-US" sz="2400" dirty="0">
                <a:latin typeface="Arial"/>
              </a:rPr>
              <a:t>Must be re-written after being read</a:t>
            </a:r>
          </a:p>
          <a:p>
            <a:pPr lvl="1">
              <a:lnSpc>
                <a:spcPct val="90000"/>
              </a:lnSpc>
            </a:pPr>
            <a:r>
              <a:rPr lang="en-US" sz="2400" dirty="0">
                <a:latin typeface="Arial"/>
              </a:rPr>
              <a:t>Must also be periodically </a:t>
            </a:r>
            <a:r>
              <a:rPr lang="en-US" sz="2400" dirty="0" err="1">
                <a:latin typeface="Arial"/>
              </a:rPr>
              <a:t>refeshed</a:t>
            </a:r>
            <a:endParaRPr lang="en-US" sz="2400" dirty="0"/>
          </a:p>
          <a:p>
            <a:pPr lvl="2">
              <a:lnSpc>
                <a:spcPct val="90000"/>
              </a:lnSpc>
            </a:pPr>
            <a:r>
              <a:rPr lang="en-US" sz="2000" dirty="0">
                <a:latin typeface="Arial"/>
              </a:rPr>
              <a:t>Every ~ 8 </a:t>
            </a:r>
            <a:r>
              <a:rPr lang="en-US" sz="2000" dirty="0" err="1">
                <a:latin typeface="Arial"/>
              </a:rPr>
              <a:t>ms</a:t>
            </a:r>
            <a:r>
              <a:rPr lang="en-US" sz="2000" dirty="0">
                <a:latin typeface="Arial"/>
              </a:rPr>
              <a:t> (roughly 5% of time)</a:t>
            </a:r>
          </a:p>
          <a:p>
            <a:pPr lvl="2">
              <a:lnSpc>
                <a:spcPct val="90000"/>
              </a:lnSpc>
            </a:pPr>
            <a:r>
              <a:rPr lang="en-US" sz="2000" dirty="0">
                <a:latin typeface="Arial"/>
              </a:rPr>
              <a:t>Each row can be refreshed simultaneously</a:t>
            </a:r>
          </a:p>
          <a:p>
            <a:pPr lvl="1">
              <a:lnSpc>
                <a:spcPct val="90000"/>
              </a:lnSpc>
            </a:pPr>
            <a:r>
              <a:rPr lang="en-US" sz="2400" dirty="0">
                <a:latin typeface="Arial"/>
              </a:rPr>
              <a:t>One transistor/bit</a:t>
            </a:r>
          </a:p>
          <a:p>
            <a:pPr lvl="1">
              <a:lnSpc>
                <a:spcPct val="90000"/>
              </a:lnSpc>
            </a:pPr>
            <a:r>
              <a:rPr lang="en-US" sz="2400" dirty="0">
                <a:latin typeface="Arial"/>
              </a:rPr>
              <a:t>Address lines are multiplexed:</a:t>
            </a:r>
          </a:p>
          <a:p>
            <a:pPr lvl="2">
              <a:lnSpc>
                <a:spcPct val="90000"/>
              </a:lnSpc>
            </a:pPr>
            <a:r>
              <a:rPr lang="en-US" sz="2000" dirty="0">
                <a:latin typeface="Arial"/>
              </a:rPr>
              <a:t>Upper half of address:  row access strobe (RAS)</a:t>
            </a:r>
          </a:p>
          <a:p>
            <a:pPr lvl="2">
              <a:lnSpc>
                <a:spcPct val="90000"/>
              </a:lnSpc>
            </a:pPr>
            <a:r>
              <a:rPr lang="en-US" sz="2000" dirty="0">
                <a:latin typeface="Arial"/>
              </a:rPr>
              <a:t>Lower half of address:  column access strobe (CAS)</a:t>
            </a:r>
          </a:p>
          <a:p>
            <a:pPr lvl="2">
              <a:lnSpc>
                <a:spcPct val="90000"/>
              </a:lnSpc>
            </a:pPr>
            <a:endParaRPr lang="en-US" sz="2000" dirty="0"/>
          </a:p>
        </p:txBody>
      </p:sp>
    </p:spTree>
    <p:extLst>
      <p:ext uri="{BB962C8B-B14F-4D97-AF65-F5344CB8AC3E}">
        <p14:creationId xmlns:p14="http://schemas.microsoft.com/office/powerpoint/2010/main" val="2348343661"/>
      </p:ext>
    </p:extLst>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en-US" altLang="zh-CN" sz="2800">
                <a:latin typeface="Arial"/>
              </a:rPr>
              <a:t>2</a:t>
            </a:r>
            <a:r>
              <a:rPr lang="en-US" altLang="zh-CN" sz="2800" baseline="30000">
                <a:latin typeface="Arial"/>
              </a:rPr>
              <a:t>nd</a:t>
            </a:r>
            <a:r>
              <a:rPr lang="en-US" altLang="zh-CN" sz="2800">
                <a:latin typeface="Arial"/>
              </a:rPr>
              <a:t>  Hit Time Reduction Technique:</a:t>
            </a:r>
            <a:br>
              <a:rPr lang="en-US" altLang="zh-CN" sz="2800"/>
            </a:br>
            <a:r>
              <a:rPr lang="en-US" altLang="zh-CN" sz="2800">
                <a:latin typeface="Arial"/>
              </a:rPr>
              <a:t> </a:t>
            </a:r>
            <a:r>
              <a:rPr lang="en-US" altLang="zh-CN" sz="2800">
                <a:solidFill>
                  <a:srgbClr val="0000FF"/>
                </a:solidFill>
                <a:latin typeface="Arial"/>
              </a:rPr>
              <a:t>Way Prediction </a:t>
            </a:r>
          </a:p>
        </p:txBody>
      </p:sp>
      <p:sp>
        <p:nvSpPr>
          <p:cNvPr id="99331" name="Rectangle 3"/>
          <p:cNvSpPr>
            <a:spLocks noGrp="1" noRot="1" noChangeArrowheads="1"/>
          </p:cNvSpPr>
          <p:nvPr>
            <p:ph idx="1"/>
          </p:nvPr>
        </p:nvSpPr>
        <p:spPr/>
        <p:txBody>
          <a:bodyPr/>
          <a:lstStyle/>
          <a:p>
            <a:pPr eaLnBrk="1" hangingPunct="1"/>
            <a:r>
              <a:rPr lang="en-US" altLang="zh-CN" sz="2700">
                <a:solidFill>
                  <a:srgbClr val="FF0000"/>
                </a:solidFill>
                <a:latin typeface="Arial" panose="030F0702030302020204" pitchFamily="66" charset="0"/>
              </a:rPr>
              <a:t>Way Prediction</a:t>
            </a:r>
            <a:r>
              <a:rPr lang="en-US" altLang="zh-CN" sz="2700">
                <a:solidFill>
                  <a:srgbClr val="0000FF"/>
                </a:solidFill>
                <a:latin typeface="Arial" panose="030F0702030302020204" pitchFamily="66" charset="0"/>
              </a:rPr>
              <a:t> </a:t>
            </a:r>
            <a:r>
              <a:rPr lang="en-US" altLang="zh-CN" sz="2700">
                <a:latin typeface="Arial" panose="030F0702030302020204" pitchFamily="66" charset="0"/>
              </a:rPr>
              <a:t>(P</a:t>
            </a:r>
            <a:r>
              <a:rPr lang="en-US" altLang="zh-CN" sz="2400">
                <a:latin typeface="Arial" panose="030F0702030302020204" pitchFamily="66" charset="0"/>
              </a:rPr>
              <a:t>entium 4 )</a:t>
            </a:r>
            <a:endParaRPr lang="en-US" altLang="zh-CN" sz="2700">
              <a:solidFill>
                <a:srgbClr val="0000FF"/>
              </a:solidFill>
              <a:latin typeface="Comic Sans MS" panose="030F0702030302020204" pitchFamily="66" charset="0"/>
            </a:endParaRPr>
          </a:p>
          <a:p>
            <a:pPr lvl="1" eaLnBrk="1" hangingPunct="1"/>
            <a:r>
              <a:rPr lang="en-US" altLang="zh-CN" sz="2400">
                <a:solidFill>
                  <a:srgbClr val="0000FF"/>
                </a:solidFill>
                <a:latin typeface="Arial" panose="030F0702030302020204" pitchFamily="66" charset="0"/>
              </a:rPr>
              <a:t>Extra bits are kept in the cache to predict the way,or block within</a:t>
            </a:r>
            <a:r>
              <a:rPr lang="en-US" altLang="zh-CN" sz="2400">
                <a:latin typeface="Arial" panose="030F0702030302020204" pitchFamily="66" charset="0"/>
              </a:rPr>
              <a:t> </a:t>
            </a:r>
            <a:r>
              <a:rPr lang="en-US" altLang="zh-CN" sz="2400">
                <a:solidFill>
                  <a:srgbClr val="0000FF"/>
                </a:solidFill>
                <a:latin typeface="Arial" panose="030F0702030302020204" pitchFamily="66" charset="0"/>
              </a:rPr>
              <a:t>set of the</a:t>
            </a:r>
            <a:r>
              <a:rPr lang="en-US" altLang="zh-CN" sz="2400">
                <a:latin typeface="Arial" panose="030F0702030302020204" pitchFamily="66" charset="0"/>
              </a:rPr>
              <a:t> </a:t>
            </a:r>
            <a:r>
              <a:rPr lang="en-US" altLang="zh-CN" sz="2400" i="1">
                <a:solidFill>
                  <a:srgbClr val="FF0000"/>
                </a:solidFill>
                <a:latin typeface="Arial" panose="030F0702030302020204" pitchFamily="66" charset="0"/>
              </a:rPr>
              <a:t>next</a:t>
            </a:r>
            <a:r>
              <a:rPr lang="en-US" altLang="zh-CN" sz="2400">
                <a:solidFill>
                  <a:srgbClr val="FF0000"/>
                </a:solidFill>
                <a:latin typeface="Arial" panose="030F0702030302020204" pitchFamily="66" charset="0"/>
              </a:rPr>
              <a:t> </a:t>
            </a:r>
            <a:r>
              <a:rPr lang="en-US" altLang="zh-CN" sz="2400">
                <a:solidFill>
                  <a:srgbClr val="0000FF"/>
                </a:solidFill>
                <a:latin typeface="Arial" panose="030F0702030302020204" pitchFamily="66" charset="0"/>
              </a:rPr>
              <a:t>cache access</a:t>
            </a:r>
            <a:r>
              <a:rPr lang="en-US" altLang="zh-CN" sz="2400">
                <a:latin typeface="Arial" panose="030F0702030302020204" pitchFamily="66" charset="0"/>
              </a:rPr>
              <a:t>.</a:t>
            </a:r>
          </a:p>
          <a:p>
            <a:pPr lvl="1" eaLnBrk="1" hangingPunct="1"/>
            <a:r>
              <a:rPr lang="en-US" altLang="zh-CN" sz="2400">
                <a:latin typeface="Arial" panose="030F0702030302020204" pitchFamily="66" charset="0"/>
              </a:rPr>
              <a:t>If the predictor is correct, the instruction cache latency is 1 clock clock cycle.</a:t>
            </a:r>
          </a:p>
          <a:p>
            <a:pPr lvl="1" eaLnBrk="1" hangingPunct="1"/>
            <a:r>
              <a:rPr lang="en-US" altLang="zh-CN" sz="2400">
                <a:latin typeface="Arial" panose="030F0702030302020204" pitchFamily="66" charset="0"/>
              </a:rPr>
              <a:t>If not,it tries the other block, changes the way predictor, and has a latency of 1 extra clock cycles.</a:t>
            </a:r>
          </a:p>
          <a:p>
            <a:pPr lvl="1" eaLnBrk="1" hangingPunct="1"/>
            <a:r>
              <a:rPr lang="en-US" altLang="zh-CN" sz="2400">
                <a:latin typeface="Arial" panose="030F0702030302020204" pitchFamily="66" charset="0"/>
              </a:rPr>
              <a:t>Simulation using SPEC95 suggested set prediction accuracy is excess of 85%, so way prediction saves pipeline stage in more than 85% of the instruction fetches.</a:t>
            </a:r>
            <a:endParaRPr lang="en-US" altLang="zh-CN" sz="2400"/>
          </a:p>
        </p:txBody>
      </p:sp>
    </p:spTree>
    <p:extLst>
      <p:ext uri="{BB962C8B-B14F-4D97-AF65-F5344CB8AC3E}">
        <p14:creationId xmlns:p14="http://schemas.microsoft.com/office/powerpoint/2010/main" val="3269584984"/>
      </p:ext>
    </p:extLst>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1187450" y="-54769"/>
            <a:ext cx="8302302" cy="1071563"/>
          </a:xfrm>
        </p:spPr>
        <p:txBody>
          <a:bodyPr/>
          <a:lstStyle/>
          <a:p>
            <a:pPr eaLnBrk="1" hangingPunct="1"/>
            <a:r>
              <a:rPr lang="en-US" altLang="zh-CN" sz="2400" dirty="0">
                <a:latin typeface="Arial"/>
              </a:rPr>
              <a:t>3</a:t>
            </a:r>
            <a:r>
              <a:rPr lang="en-US" altLang="zh-CN" sz="2400" baseline="30000" dirty="0">
                <a:latin typeface="Arial"/>
              </a:rPr>
              <a:t>rd</a:t>
            </a:r>
            <a:r>
              <a:rPr lang="en-US" altLang="zh-CN" sz="2400" dirty="0">
                <a:latin typeface="Arial"/>
              </a:rPr>
              <a:t>  Hit Time Reduction Technique: </a:t>
            </a:r>
            <a:br>
              <a:rPr lang="en-US" altLang="zh-CN" sz="2400" dirty="0">
                <a:solidFill>
                  <a:srgbClr val="0000FF"/>
                </a:solidFill>
              </a:rPr>
            </a:br>
            <a:r>
              <a:rPr lang="en-US" altLang="zh-CN" sz="2400" dirty="0">
                <a:solidFill>
                  <a:srgbClr val="3366FF"/>
                </a:solidFill>
                <a:latin typeface="Arial"/>
              </a:rPr>
              <a:t>Avoiding Address Translation during Indexing of the Cache</a:t>
            </a:r>
          </a:p>
        </p:txBody>
      </p:sp>
      <p:sp>
        <p:nvSpPr>
          <p:cNvPr id="47107" name="Rectangle 3"/>
          <p:cNvSpPr>
            <a:spLocks noGrp="1" noRot="1" noChangeArrowheads="1"/>
          </p:cNvSpPr>
          <p:nvPr>
            <p:ph idx="1"/>
          </p:nvPr>
        </p:nvSpPr>
        <p:spPr>
          <a:xfrm>
            <a:off x="611188" y="3429000"/>
            <a:ext cx="8305800" cy="2684463"/>
          </a:xfrm>
        </p:spPr>
        <p:txBody>
          <a:bodyPr/>
          <a:lstStyle/>
          <a:p>
            <a:pPr marL="285750" indent="-285750" eaLnBrk="1" hangingPunct="1">
              <a:lnSpc>
                <a:spcPct val="90000"/>
              </a:lnSpc>
            </a:pPr>
            <a:r>
              <a:rPr lang="en-US" altLang="zh-CN">
                <a:latin typeface="Arial" panose="030F0702030302020204" pitchFamily="66" charset="0"/>
              </a:rPr>
              <a:t>Page table is a large data structure in memory</a:t>
            </a:r>
          </a:p>
          <a:p>
            <a:pPr marL="285750" indent="-285750" eaLnBrk="1" hangingPunct="1">
              <a:lnSpc>
                <a:spcPct val="90000"/>
              </a:lnSpc>
            </a:pPr>
            <a:r>
              <a:rPr lang="en-US" altLang="zh-CN">
                <a:solidFill>
                  <a:schemeClr val="tx2"/>
                </a:solidFill>
                <a:latin typeface="Arial" panose="030F0702030302020204" pitchFamily="66" charset="0"/>
              </a:rPr>
              <a:t>TWO</a:t>
            </a:r>
            <a:r>
              <a:rPr lang="en-US" altLang="zh-CN">
                <a:latin typeface="Arial" panose="030F0702030302020204" pitchFamily="66" charset="0"/>
              </a:rPr>
              <a:t> </a:t>
            </a:r>
            <a:r>
              <a:rPr lang="en-US" altLang="zh-CN">
                <a:solidFill>
                  <a:schemeClr val="tx2"/>
                </a:solidFill>
                <a:latin typeface="Arial" panose="030F0702030302020204" pitchFamily="66" charset="0"/>
              </a:rPr>
              <a:t>memory accesses for every load, store, or instruction fetch!!!</a:t>
            </a:r>
          </a:p>
          <a:p>
            <a:pPr marL="285750" indent="-285750" eaLnBrk="1" hangingPunct="1">
              <a:lnSpc>
                <a:spcPct val="90000"/>
              </a:lnSpc>
            </a:pPr>
            <a:r>
              <a:rPr lang="en-US" altLang="zh-CN">
                <a:latin typeface="Arial" panose="030F0702030302020204" pitchFamily="66" charset="0"/>
              </a:rPr>
              <a:t>Virtually addressed cache?</a:t>
            </a:r>
          </a:p>
          <a:p>
            <a:pPr marL="685800" lvl="1" indent="-228600" eaLnBrk="1" hangingPunct="1">
              <a:lnSpc>
                <a:spcPct val="90000"/>
              </a:lnSpc>
            </a:pPr>
            <a:r>
              <a:rPr lang="en-US" altLang="zh-CN" sz="2400">
                <a:latin typeface="Arial" panose="030F0702030302020204" pitchFamily="66" charset="0"/>
              </a:rPr>
              <a:t>synonym problem</a:t>
            </a:r>
          </a:p>
          <a:p>
            <a:pPr marL="285750" indent="-285750" eaLnBrk="1" hangingPunct="1">
              <a:lnSpc>
                <a:spcPct val="90000"/>
              </a:lnSpc>
            </a:pPr>
            <a:r>
              <a:rPr lang="en-US" altLang="zh-CN">
                <a:latin typeface="Arial" panose="030F0702030302020204" pitchFamily="66" charset="0"/>
              </a:rPr>
              <a:t>Cache the address translations?</a:t>
            </a:r>
          </a:p>
        </p:txBody>
      </p:sp>
      <p:grpSp>
        <p:nvGrpSpPr>
          <p:cNvPr id="2" name="Group 4"/>
          <p:cNvGrpSpPr>
            <a:grpSpLocks/>
          </p:cNvGrpSpPr>
          <p:nvPr/>
        </p:nvGrpSpPr>
        <p:grpSpPr bwMode="auto">
          <a:xfrm>
            <a:off x="1187450" y="1412875"/>
            <a:ext cx="6565900" cy="1795463"/>
            <a:chOff x="632" y="885"/>
            <a:chExt cx="4136" cy="1131"/>
          </a:xfrm>
        </p:grpSpPr>
        <p:sp>
          <p:nvSpPr>
            <p:cNvPr id="100357" name="Line 5"/>
            <p:cNvSpPr>
              <a:spLocks noChangeShapeType="1"/>
            </p:cNvSpPr>
            <p:nvPr/>
          </p:nvSpPr>
          <p:spPr bwMode="auto">
            <a:xfrm>
              <a:off x="664" y="1109"/>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a:off x="1288" y="1117"/>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flipH="1">
              <a:off x="632" y="1725"/>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Rectangle 8"/>
            <p:cNvSpPr>
              <a:spLocks noChangeArrowheads="1"/>
            </p:cNvSpPr>
            <p:nvPr/>
          </p:nvSpPr>
          <p:spPr bwMode="auto">
            <a:xfrm>
              <a:off x="696" y="1341"/>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CPU</a:t>
              </a:r>
            </a:p>
          </p:txBody>
        </p:sp>
        <p:sp>
          <p:nvSpPr>
            <p:cNvPr id="100361" name="Rectangle 9"/>
            <p:cNvSpPr>
              <a:spLocks noChangeArrowheads="1"/>
            </p:cNvSpPr>
            <p:nvPr/>
          </p:nvSpPr>
          <p:spPr bwMode="auto">
            <a:xfrm>
              <a:off x="1704" y="933"/>
              <a:ext cx="672"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Trans-</a:t>
              </a:r>
            </a:p>
            <a:p>
              <a:pPr algn="ctr">
                <a:spcBef>
                  <a:spcPct val="0"/>
                </a:spcBef>
                <a:buClrTx/>
                <a:buSzTx/>
                <a:buFontTx/>
                <a:buNone/>
              </a:pPr>
              <a:r>
                <a:rPr kumimoji="0" lang="en-US" altLang="zh-CN" sz="1800">
                  <a:latin typeface="Arial" panose="030F0702030302020204" pitchFamily="66" charset="0"/>
                </a:rPr>
                <a:t>lation</a:t>
              </a:r>
            </a:p>
          </p:txBody>
        </p:sp>
        <p:sp>
          <p:nvSpPr>
            <p:cNvPr id="100362" name="Rectangle 10"/>
            <p:cNvSpPr>
              <a:spLocks noChangeArrowheads="1"/>
            </p:cNvSpPr>
            <p:nvPr/>
          </p:nvSpPr>
          <p:spPr bwMode="auto">
            <a:xfrm>
              <a:off x="2856" y="1133"/>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Cache</a:t>
              </a:r>
            </a:p>
          </p:txBody>
        </p:sp>
        <p:sp>
          <p:nvSpPr>
            <p:cNvPr id="100363" name="Rectangle 11"/>
            <p:cNvSpPr>
              <a:spLocks noChangeArrowheads="1"/>
            </p:cNvSpPr>
            <p:nvPr/>
          </p:nvSpPr>
          <p:spPr bwMode="auto">
            <a:xfrm>
              <a:off x="4096" y="885"/>
              <a:ext cx="672" cy="8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Main</a:t>
              </a:r>
            </a:p>
            <a:p>
              <a:pPr algn="ctr">
                <a:spcBef>
                  <a:spcPct val="0"/>
                </a:spcBef>
                <a:buClrTx/>
                <a:buSzTx/>
                <a:buFontTx/>
                <a:buNone/>
              </a:pPr>
              <a:r>
                <a:rPr kumimoji="0" lang="en-US" altLang="zh-CN" sz="1800">
                  <a:latin typeface="Arial" panose="030F0702030302020204" pitchFamily="66" charset="0"/>
                </a:rPr>
                <a:t>Memory</a:t>
              </a:r>
            </a:p>
          </p:txBody>
        </p:sp>
        <p:sp>
          <p:nvSpPr>
            <p:cNvPr id="100364" name="Line 12"/>
            <p:cNvSpPr>
              <a:spLocks noChangeShapeType="1"/>
            </p:cNvSpPr>
            <p:nvPr/>
          </p:nvSpPr>
          <p:spPr bwMode="auto">
            <a:xfrm>
              <a:off x="1296" y="1221"/>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2376" y="1221"/>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3536" y="1205"/>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7" name="Line 15"/>
            <p:cNvSpPr>
              <a:spLocks noChangeShapeType="1"/>
            </p:cNvSpPr>
            <p:nvPr/>
          </p:nvSpPr>
          <p:spPr bwMode="auto">
            <a:xfrm flipH="1">
              <a:off x="3952" y="161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a:off x="3960" y="1621"/>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17"/>
            <p:cNvSpPr>
              <a:spLocks noChangeShapeType="1"/>
            </p:cNvSpPr>
            <p:nvPr/>
          </p:nvSpPr>
          <p:spPr bwMode="auto">
            <a:xfrm flipH="1">
              <a:off x="1440" y="1989"/>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Line 18"/>
            <p:cNvSpPr>
              <a:spLocks noChangeShapeType="1"/>
            </p:cNvSpPr>
            <p:nvPr/>
          </p:nvSpPr>
          <p:spPr bwMode="auto">
            <a:xfrm flipV="1">
              <a:off x="1448" y="1645"/>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Line 19"/>
            <p:cNvSpPr>
              <a:spLocks noChangeShapeType="1"/>
            </p:cNvSpPr>
            <p:nvPr/>
          </p:nvSpPr>
          <p:spPr bwMode="auto">
            <a:xfrm flipH="1">
              <a:off x="1280" y="1653"/>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V="1">
              <a:off x="3696" y="1621"/>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3" name="Line 21"/>
            <p:cNvSpPr>
              <a:spLocks noChangeShapeType="1"/>
            </p:cNvSpPr>
            <p:nvPr/>
          </p:nvSpPr>
          <p:spPr bwMode="auto">
            <a:xfrm flipH="1">
              <a:off x="3528" y="1629"/>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4" name="Line 22"/>
            <p:cNvSpPr>
              <a:spLocks noChangeShapeType="1"/>
            </p:cNvSpPr>
            <p:nvPr/>
          </p:nvSpPr>
          <p:spPr bwMode="auto">
            <a:xfrm flipH="1">
              <a:off x="2688" y="1613"/>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2688" y="1605"/>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Oval 24"/>
            <p:cNvSpPr>
              <a:spLocks noChangeArrowheads="1"/>
            </p:cNvSpPr>
            <p:nvPr/>
          </p:nvSpPr>
          <p:spPr bwMode="auto">
            <a:xfrm>
              <a:off x="3696" y="1965"/>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0377" name="Rectangle 25"/>
            <p:cNvSpPr>
              <a:spLocks noChangeArrowheads="1"/>
            </p:cNvSpPr>
            <p:nvPr/>
          </p:nvSpPr>
          <p:spPr bwMode="auto">
            <a:xfrm>
              <a:off x="1312" y="1053"/>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VA</a:t>
              </a:r>
            </a:p>
          </p:txBody>
        </p:sp>
        <p:sp>
          <p:nvSpPr>
            <p:cNvPr id="100378" name="Rectangle 26"/>
            <p:cNvSpPr>
              <a:spLocks noChangeArrowheads="1"/>
            </p:cNvSpPr>
            <p:nvPr/>
          </p:nvSpPr>
          <p:spPr bwMode="auto">
            <a:xfrm>
              <a:off x="2392" y="1053"/>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PA</a:t>
              </a:r>
            </a:p>
          </p:txBody>
        </p:sp>
        <p:sp>
          <p:nvSpPr>
            <p:cNvPr id="100379" name="Rectangle 27"/>
            <p:cNvSpPr>
              <a:spLocks noChangeArrowheads="1"/>
            </p:cNvSpPr>
            <p:nvPr/>
          </p:nvSpPr>
          <p:spPr bwMode="auto">
            <a:xfrm>
              <a:off x="3568" y="1037"/>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miss</a:t>
              </a:r>
            </a:p>
          </p:txBody>
        </p:sp>
        <p:sp>
          <p:nvSpPr>
            <p:cNvPr id="100380" name="Rectangle 28"/>
            <p:cNvSpPr>
              <a:spLocks noChangeArrowheads="1"/>
            </p:cNvSpPr>
            <p:nvPr/>
          </p:nvSpPr>
          <p:spPr bwMode="auto">
            <a:xfrm>
              <a:off x="2440" y="1661"/>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hit</a:t>
              </a:r>
            </a:p>
          </p:txBody>
        </p:sp>
        <p:sp>
          <p:nvSpPr>
            <p:cNvPr id="100381" name="Rectangle 29"/>
            <p:cNvSpPr>
              <a:spLocks noChangeArrowheads="1"/>
            </p:cNvSpPr>
            <p:nvPr/>
          </p:nvSpPr>
          <p:spPr bwMode="auto">
            <a:xfrm>
              <a:off x="1848" y="1837"/>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data</a:t>
              </a:r>
            </a:p>
          </p:txBody>
        </p:sp>
      </p:grpSp>
    </p:spTree>
    <p:extLst>
      <p:ext uri="{BB962C8B-B14F-4D97-AF65-F5344CB8AC3E}">
        <p14:creationId xmlns:p14="http://schemas.microsoft.com/office/powerpoint/2010/main" val="41560163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 to="" calcmode="lin" valueType="num">
                                      <p:cBhvr>
                                        <p:cTn id="11" dur="1" fill="hold"/>
                                        <p:tgtEl>
                                          <p:spTgt spid="47107">
                                            <p:txEl>
                                              <p:pRg st="0" end="0"/>
                                            </p:txEl>
                                          </p:spTgt>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7107">
                                            <p:txEl>
                                              <p:pRg st="1" end="1"/>
                                            </p:txEl>
                                          </p:spTgt>
                                        </p:tgtEl>
                                        <p:attrNameLst>
                                          <p:attrName>style.visibility</p:attrName>
                                        </p:attrNameLst>
                                      </p:cBhvr>
                                      <p:to>
                                        <p:strVal val="visible"/>
                                      </p:to>
                                    </p:set>
                                    <p:anim to="" calcmode="lin" valueType="num">
                                      <p:cBhvr>
                                        <p:cTn id="16" dur="1" fill="hold"/>
                                        <p:tgtEl>
                                          <p:spTgt spid="47107">
                                            <p:txEl>
                                              <p:pRg st="1" end="1"/>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 to="" calcmode="lin" valueType="num">
                                      <p:cBhvr>
                                        <p:cTn id="21" dur="1" fill="hold"/>
                                        <p:tgtEl>
                                          <p:spTgt spid="47107">
                                            <p:txEl>
                                              <p:pRg st="2" end="2"/>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 to="" calcmode="lin" valueType="num">
                                      <p:cBhvr>
                                        <p:cTn id="24" dur="1" fill="hold"/>
                                        <p:tgtEl>
                                          <p:spTgt spid="47107">
                                            <p:txEl>
                                              <p:pRg st="3" end="3"/>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to="" calcmode="lin" valueType="num">
                                      <p:cBhvr>
                                        <p:cTn id="29" dur="1" fill="hold"/>
                                        <p:tgtEl>
                                          <p:spTgt spid="4710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832100" y="55563"/>
            <a:ext cx="4338638" cy="700087"/>
          </a:xfrm>
          <a:noFill/>
        </p:spPr>
        <p:txBody>
          <a:bodyPr lIns="90488" tIns="44450" rIns="90488" bIns="44450"/>
          <a:lstStyle/>
          <a:p>
            <a:pPr eaLnBrk="1" hangingPunct="1"/>
            <a:r>
              <a:rPr lang="en-US" altLang="zh-CN">
                <a:latin typeface="Arial"/>
              </a:rPr>
              <a:t>TLBs</a:t>
            </a:r>
          </a:p>
        </p:txBody>
      </p:sp>
      <p:sp>
        <p:nvSpPr>
          <p:cNvPr id="101379" name="Rectangle 3"/>
          <p:cNvSpPr>
            <a:spLocks noChangeArrowheads="1"/>
          </p:cNvSpPr>
          <p:nvPr/>
        </p:nvSpPr>
        <p:spPr bwMode="auto">
          <a:xfrm>
            <a:off x="468313" y="1125538"/>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Arial" panose="030F0702030302020204" pitchFamily="66" charset="0"/>
              </a:rPr>
              <a:t>A way to speed up translation is to use a special cache of recently used page table entries  --  this has many names, but the most frequently used is </a:t>
            </a:r>
            <a:r>
              <a:rPr kumimoji="0" lang="en-US" altLang="zh-CN" sz="2400" i="1">
                <a:solidFill>
                  <a:srgbClr val="0000FF"/>
                </a:solidFill>
                <a:latin typeface="Arial" panose="030F0702030302020204" pitchFamily="66" charset="0"/>
              </a:rPr>
              <a:t>Translation Lookaside Buffer</a:t>
            </a:r>
            <a:r>
              <a:rPr kumimoji="0" lang="en-US" altLang="zh-CN" sz="2400">
                <a:solidFill>
                  <a:srgbClr val="0000FF"/>
                </a:solidFill>
                <a:latin typeface="Arial" panose="030F0702030302020204" pitchFamily="66" charset="0"/>
              </a:rPr>
              <a:t> or </a:t>
            </a:r>
            <a:r>
              <a:rPr kumimoji="0" lang="en-US" altLang="zh-CN" sz="2400" i="1">
                <a:solidFill>
                  <a:srgbClr val="0000FF"/>
                </a:solidFill>
                <a:latin typeface="Arial" panose="030F0702030302020204" pitchFamily="66" charset="0"/>
              </a:rPr>
              <a:t>TLB</a:t>
            </a:r>
          </a:p>
        </p:txBody>
      </p:sp>
      <p:grpSp>
        <p:nvGrpSpPr>
          <p:cNvPr id="101380" name="Group 4"/>
          <p:cNvGrpSpPr>
            <a:grpSpLocks/>
          </p:cNvGrpSpPr>
          <p:nvPr/>
        </p:nvGrpSpPr>
        <p:grpSpPr bwMode="auto">
          <a:xfrm>
            <a:off x="971550" y="2852738"/>
            <a:ext cx="6870700" cy="1460500"/>
            <a:chOff x="792" y="1224"/>
            <a:chExt cx="4328" cy="920"/>
          </a:xfrm>
        </p:grpSpPr>
        <p:sp>
          <p:nvSpPr>
            <p:cNvPr id="101382" name="Rectangle 5"/>
            <p:cNvSpPr>
              <a:spLocks noChangeArrowheads="1"/>
            </p:cNvSpPr>
            <p:nvPr/>
          </p:nvSpPr>
          <p:spPr bwMode="auto">
            <a:xfrm>
              <a:off x="792" y="1224"/>
              <a:ext cx="4312" cy="9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1383" name="Rectangle 6"/>
            <p:cNvSpPr>
              <a:spLocks noChangeArrowheads="1"/>
            </p:cNvSpPr>
            <p:nvPr/>
          </p:nvSpPr>
          <p:spPr bwMode="auto">
            <a:xfrm>
              <a:off x="792" y="1240"/>
              <a:ext cx="4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a:rPr>
                <a:t>Virtual Address         Physical Address   Dirty   Ref   Valid   Access</a:t>
              </a:r>
            </a:p>
          </p:txBody>
        </p:sp>
        <p:sp>
          <p:nvSpPr>
            <p:cNvPr id="101384" name="Line 7"/>
            <p:cNvSpPr>
              <a:spLocks noChangeShapeType="1"/>
            </p:cNvSpPr>
            <p:nvPr/>
          </p:nvSpPr>
          <p:spPr bwMode="auto">
            <a:xfrm>
              <a:off x="1944"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8"/>
            <p:cNvSpPr>
              <a:spLocks noChangeShapeType="1"/>
            </p:cNvSpPr>
            <p:nvPr/>
          </p:nvSpPr>
          <p:spPr bwMode="auto">
            <a:xfrm>
              <a:off x="3272" y="1256"/>
              <a:ext cx="0" cy="8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9"/>
            <p:cNvSpPr>
              <a:spLocks noChangeShapeType="1"/>
            </p:cNvSpPr>
            <p:nvPr/>
          </p:nvSpPr>
          <p:spPr bwMode="auto">
            <a:xfrm>
              <a:off x="3712"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
            <p:cNvSpPr>
              <a:spLocks noChangeShapeType="1"/>
            </p:cNvSpPr>
            <p:nvPr/>
          </p:nvSpPr>
          <p:spPr bwMode="auto">
            <a:xfrm>
              <a:off x="4072" y="1224"/>
              <a:ext cx="0" cy="9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
            <p:cNvSpPr>
              <a:spLocks noChangeShapeType="1"/>
            </p:cNvSpPr>
            <p:nvPr/>
          </p:nvSpPr>
          <p:spPr bwMode="auto">
            <a:xfrm>
              <a:off x="4544" y="1224"/>
              <a:ext cx="0" cy="8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2"/>
            <p:cNvSpPr>
              <a:spLocks noChangeShapeType="1"/>
            </p:cNvSpPr>
            <p:nvPr/>
          </p:nvSpPr>
          <p:spPr bwMode="auto">
            <a:xfrm>
              <a:off x="800" y="1408"/>
              <a:ext cx="4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81" name="Rectangle 13"/>
          <p:cNvSpPr>
            <a:spLocks noChangeArrowheads="1"/>
          </p:cNvSpPr>
          <p:nvPr/>
        </p:nvSpPr>
        <p:spPr bwMode="auto">
          <a:xfrm>
            <a:off x="609600" y="4648200"/>
            <a:ext cx="75628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Arial" panose="030F0702030302020204" pitchFamily="66" charset="0"/>
              </a:rPr>
              <a:t>Really just a cache on the page table mappings</a:t>
            </a:r>
          </a:p>
          <a:p>
            <a:pPr>
              <a:lnSpc>
                <a:spcPct val="85000"/>
              </a:lnSpc>
              <a:spcBef>
                <a:spcPct val="0"/>
              </a:spcBef>
              <a:buClrTx/>
              <a:buSzTx/>
              <a:buFontTx/>
              <a:buNone/>
            </a:pPr>
            <a:endParaRPr kumimoji="0" lang="en-US" altLang="zh-CN" sz="2400">
              <a:latin typeface="Comic Sans MS" panose="030F0702030302020204" pitchFamily="66" charset="0"/>
            </a:endParaRPr>
          </a:p>
          <a:p>
            <a:pPr>
              <a:lnSpc>
                <a:spcPct val="85000"/>
              </a:lnSpc>
              <a:spcBef>
                <a:spcPct val="0"/>
              </a:spcBef>
              <a:buClrTx/>
              <a:buSzTx/>
              <a:buFontTx/>
              <a:buNone/>
            </a:pPr>
            <a:r>
              <a:rPr kumimoji="0" lang="en-US" altLang="zh-CN" sz="2400">
                <a:latin typeface="Arial" panose="030F0702030302020204" pitchFamily="66" charset="0"/>
              </a:rPr>
              <a:t>TLB access time comparable to cache access time</a:t>
            </a:r>
          </a:p>
          <a:p>
            <a:pPr>
              <a:lnSpc>
                <a:spcPct val="85000"/>
              </a:lnSpc>
              <a:spcBef>
                <a:spcPct val="0"/>
              </a:spcBef>
              <a:buClrTx/>
              <a:buSzTx/>
              <a:buFontTx/>
              <a:buNone/>
            </a:pPr>
            <a:r>
              <a:rPr kumimoji="0" lang="en-US" altLang="zh-CN" sz="2400">
                <a:latin typeface="Arial" panose="030F0702030302020204" pitchFamily="66" charset="0"/>
              </a:rPr>
              <a:t>      (much less than main memory access time)</a:t>
            </a:r>
          </a:p>
        </p:txBody>
      </p:sp>
    </p:spTree>
    <p:extLst>
      <p:ext uri="{BB962C8B-B14F-4D97-AF65-F5344CB8AC3E}">
        <p14:creationId xmlns:p14="http://schemas.microsoft.com/office/powerpoint/2010/main" val="1469606809"/>
      </p:ext>
    </p:extLst>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1245394" y="21515"/>
            <a:ext cx="8485187" cy="936625"/>
          </a:xfrm>
          <a:noFill/>
        </p:spPr>
        <p:txBody>
          <a:bodyPr lIns="90488" tIns="44450" rIns="90488" bIns="44450"/>
          <a:lstStyle/>
          <a:p>
            <a:pPr eaLnBrk="1" hangingPunct="1"/>
            <a:r>
              <a:rPr lang="en-US" altLang="zh-CN" sz="4000" dirty="0">
                <a:latin typeface="Arial"/>
              </a:rPr>
              <a:t>Translation Look-Aside Buffers</a:t>
            </a:r>
          </a:p>
        </p:txBody>
      </p:sp>
      <p:sp>
        <p:nvSpPr>
          <p:cNvPr id="102403" name="Rectangle 3"/>
          <p:cNvSpPr>
            <a:spLocks noChangeArrowheads="1"/>
          </p:cNvSpPr>
          <p:nvPr/>
        </p:nvSpPr>
        <p:spPr bwMode="auto">
          <a:xfrm>
            <a:off x="304800" y="1052513"/>
            <a:ext cx="8839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000">
                <a:latin typeface="Arial" panose="030F0702030302020204" pitchFamily="66" charset="0"/>
              </a:rPr>
              <a:t>Just like any other cache, the TLB can be organized as fully associative, set associative, or direct mapped</a:t>
            </a:r>
          </a:p>
          <a:p>
            <a:pPr>
              <a:lnSpc>
                <a:spcPct val="85000"/>
              </a:lnSpc>
              <a:spcBef>
                <a:spcPct val="0"/>
              </a:spcBef>
              <a:buClrTx/>
              <a:buSzTx/>
              <a:buFontTx/>
              <a:buNone/>
            </a:pPr>
            <a:endParaRPr kumimoji="0" lang="en-US" altLang="zh-CN" sz="2000">
              <a:latin typeface="Comic Sans MS" panose="030F0702030302020204" pitchFamily="66" charset="0"/>
            </a:endParaRPr>
          </a:p>
          <a:p>
            <a:pPr>
              <a:lnSpc>
                <a:spcPct val="85000"/>
              </a:lnSpc>
              <a:spcBef>
                <a:spcPct val="0"/>
              </a:spcBef>
              <a:buClrTx/>
              <a:buSzTx/>
              <a:buFontTx/>
              <a:buNone/>
            </a:pPr>
            <a:r>
              <a:rPr kumimoji="0" lang="en-US" altLang="zh-CN" sz="2000">
                <a:latin typeface="Arial" panose="030F0702030302020204" pitchFamily="66" charset="0"/>
              </a:rPr>
              <a:t>TLBs are usually small, typically not more than 128 - 256 entries even on high end machines.  This permits fully associative lookup on these machines.  Most mid-range machines use small n-way </a:t>
            </a:r>
            <a:r>
              <a:rPr kumimoji="0" lang="en-US" altLang="zh-CN" sz="2400">
                <a:latin typeface="Arial" panose="030F0702030302020204" pitchFamily="66" charset="0"/>
              </a:rPr>
              <a:t>set associative organizations.</a:t>
            </a:r>
            <a:endParaRPr kumimoji="0" lang="en-US" altLang="zh-CN" sz="4400">
              <a:latin typeface="Comic Sans MS" panose="030F0702030302020204" pitchFamily="66" charset="0"/>
            </a:endParaRPr>
          </a:p>
        </p:txBody>
      </p:sp>
      <p:grpSp>
        <p:nvGrpSpPr>
          <p:cNvPr id="102404" name="Group 4"/>
          <p:cNvGrpSpPr>
            <a:grpSpLocks/>
          </p:cNvGrpSpPr>
          <p:nvPr/>
        </p:nvGrpSpPr>
        <p:grpSpPr bwMode="auto">
          <a:xfrm>
            <a:off x="395288" y="2924175"/>
            <a:ext cx="8128000" cy="3319463"/>
            <a:chOff x="232" y="2112"/>
            <a:chExt cx="5120" cy="2091"/>
          </a:xfrm>
        </p:grpSpPr>
        <p:sp>
          <p:nvSpPr>
            <p:cNvPr id="102405" name="Line 5"/>
            <p:cNvSpPr>
              <a:spLocks noChangeShapeType="1"/>
            </p:cNvSpPr>
            <p:nvPr/>
          </p:nvSpPr>
          <p:spPr bwMode="auto">
            <a:xfrm>
              <a:off x="1248" y="2312"/>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Line 6"/>
            <p:cNvSpPr>
              <a:spLocks noChangeShapeType="1"/>
            </p:cNvSpPr>
            <p:nvPr/>
          </p:nvSpPr>
          <p:spPr bwMode="auto">
            <a:xfrm>
              <a:off x="1872" y="2320"/>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7" name="Line 7"/>
            <p:cNvSpPr>
              <a:spLocks noChangeShapeType="1"/>
            </p:cNvSpPr>
            <p:nvPr/>
          </p:nvSpPr>
          <p:spPr bwMode="auto">
            <a:xfrm flipH="1">
              <a:off x="1216" y="2928"/>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8" name="Rectangle 8"/>
            <p:cNvSpPr>
              <a:spLocks noChangeArrowheads="1"/>
            </p:cNvSpPr>
            <p:nvPr/>
          </p:nvSpPr>
          <p:spPr bwMode="auto">
            <a:xfrm>
              <a:off x="1280" y="2544"/>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CPU</a:t>
              </a:r>
            </a:p>
          </p:txBody>
        </p:sp>
        <p:sp>
          <p:nvSpPr>
            <p:cNvPr id="102409" name="Rectangle 9"/>
            <p:cNvSpPr>
              <a:spLocks noChangeArrowheads="1"/>
            </p:cNvSpPr>
            <p:nvPr/>
          </p:nvSpPr>
          <p:spPr bwMode="auto">
            <a:xfrm>
              <a:off x="2288"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TLB</a:t>
              </a:r>
            </a:p>
            <a:p>
              <a:pPr algn="ctr">
                <a:spcBef>
                  <a:spcPct val="0"/>
                </a:spcBef>
                <a:buClrTx/>
                <a:buSzTx/>
                <a:buFontTx/>
                <a:buNone/>
              </a:pPr>
              <a:r>
                <a:rPr kumimoji="0" lang="en-US" altLang="zh-CN" sz="1800">
                  <a:latin typeface="Arial" panose="030F0702030302020204" pitchFamily="66" charset="0"/>
                </a:rPr>
                <a:t>Lookup</a:t>
              </a:r>
            </a:p>
          </p:txBody>
        </p:sp>
        <p:sp>
          <p:nvSpPr>
            <p:cNvPr id="102410" name="Rectangle 10"/>
            <p:cNvSpPr>
              <a:spLocks noChangeArrowheads="1"/>
            </p:cNvSpPr>
            <p:nvPr/>
          </p:nvSpPr>
          <p:spPr bwMode="auto">
            <a:xfrm>
              <a:off x="3440"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Cache</a:t>
              </a:r>
            </a:p>
          </p:txBody>
        </p:sp>
        <p:sp>
          <p:nvSpPr>
            <p:cNvPr id="102411" name="Rectangle 11"/>
            <p:cNvSpPr>
              <a:spLocks noChangeArrowheads="1"/>
            </p:cNvSpPr>
            <p:nvPr/>
          </p:nvSpPr>
          <p:spPr bwMode="auto">
            <a:xfrm>
              <a:off x="4680" y="2344"/>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Main</a:t>
              </a:r>
            </a:p>
            <a:p>
              <a:pPr algn="ctr">
                <a:spcBef>
                  <a:spcPct val="0"/>
                </a:spcBef>
                <a:buClrTx/>
                <a:buSzTx/>
                <a:buFontTx/>
                <a:buNone/>
              </a:pPr>
              <a:r>
                <a:rPr kumimoji="0" lang="en-US" altLang="zh-CN" sz="1800">
                  <a:latin typeface="Arial" panose="030F0702030302020204" pitchFamily="66" charset="0"/>
                </a:rPr>
                <a:t>Memory</a:t>
              </a:r>
            </a:p>
          </p:txBody>
        </p:sp>
        <p:sp>
          <p:nvSpPr>
            <p:cNvPr id="102412" name="Line 12"/>
            <p:cNvSpPr>
              <a:spLocks noChangeShapeType="1"/>
            </p:cNvSpPr>
            <p:nvPr/>
          </p:nvSpPr>
          <p:spPr bwMode="auto">
            <a:xfrm>
              <a:off x="1880" y="2424"/>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13"/>
            <p:cNvSpPr>
              <a:spLocks noChangeShapeType="1"/>
            </p:cNvSpPr>
            <p:nvPr/>
          </p:nvSpPr>
          <p:spPr bwMode="auto">
            <a:xfrm>
              <a:off x="2960" y="2424"/>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14"/>
            <p:cNvSpPr>
              <a:spLocks noChangeShapeType="1"/>
            </p:cNvSpPr>
            <p:nvPr/>
          </p:nvSpPr>
          <p:spPr bwMode="auto">
            <a:xfrm>
              <a:off x="4120" y="2408"/>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15"/>
            <p:cNvSpPr>
              <a:spLocks noChangeShapeType="1"/>
            </p:cNvSpPr>
            <p:nvPr/>
          </p:nvSpPr>
          <p:spPr bwMode="auto">
            <a:xfrm flipH="1">
              <a:off x="4536" y="28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16"/>
            <p:cNvSpPr>
              <a:spLocks noChangeShapeType="1"/>
            </p:cNvSpPr>
            <p:nvPr/>
          </p:nvSpPr>
          <p:spPr bwMode="auto">
            <a:xfrm flipH="1">
              <a:off x="4528" y="2824"/>
              <a:ext cx="24" cy="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17"/>
            <p:cNvSpPr>
              <a:spLocks noChangeShapeType="1"/>
            </p:cNvSpPr>
            <p:nvPr/>
          </p:nvSpPr>
          <p:spPr bwMode="auto">
            <a:xfrm flipH="1">
              <a:off x="2032" y="3944"/>
              <a:ext cx="1248"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18"/>
            <p:cNvSpPr>
              <a:spLocks noChangeShapeType="1"/>
            </p:cNvSpPr>
            <p:nvPr/>
          </p:nvSpPr>
          <p:spPr bwMode="auto">
            <a:xfrm flipV="1">
              <a:off x="2024" y="2848"/>
              <a:ext cx="8" cy="10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19"/>
            <p:cNvSpPr>
              <a:spLocks noChangeShapeType="1"/>
            </p:cNvSpPr>
            <p:nvPr/>
          </p:nvSpPr>
          <p:spPr bwMode="auto">
            <a:xfrm flipH="1">
              <a:off x="1864" y="28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20"/>
            <p:cNvSpPr>
              <a:spLocks noChangeShapeType="1"/>
            </p:cNvSpPr>
            <p:nvPr/>
          </p:nvSpPr>
          <p:spPr bwMode="auto">
            <a:xfrm flipV="1">
              <a:off x="4272" y="2824"/>
              <a:ext cx="8"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21"/>
            <p:cNvSpPr>
              <a:spLocks noChangeShapeType="1"/>
            </p:cNvSpPr>
            <p:nvPr/>
          </p:nvSpPr>
          <p:spPr bwMode="auto">
            <a:xfrm flipH="1">
              <a:off x="4112" y="2832"/>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22"/>
            <p:cNvSpPr>
              <a:spLocks noChangeShapeType="1"/>
            </p:cNvSpPr>
            <p:nvPr/>
          </p:nvSpPr>
          <p:spPr bwMode="auto">
            <a:xfrm flipH="1">
              <a:off x="3272" y="2816"/>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Line 23"/>
            <p:cNvSpPr>
              <a:spLocks noChangeShapeType="1"/>
            </p:cNvSpPr>
            <p:nvPr/>
          </p:nvSpPr>
          <p:spPr bwMode="auto">
            <a:xfrm flipH="1">
              <a:off x="3264" y="2824"/>
              <a:ext cx="24" cy="11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Oval 24"/>
            <p:cNvSpPr>
              <a:spLocks noChangeArrowheads="1"/>
            </p:cNvSpPr>
            <p:nvPr/>
          </p:nvSpPr>
          <p:spPr bwMode="auto">
            <a:xfrm>
              <a:off x="4264" y="3936"/>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2425" name="Rectangle 25"/>
            <p:cNvSpPr>
              <a:spLocks noChangeArrowheads="1"/>
            </p:cNvSpPr>
            <p:nvPr/>
          </p:nvSpPr>
          <p:spPr bwMode="auto">
            <a:xfrm>
              <a:off x="1896" y="2256"/>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VA</a:t>
              </a:r>
            </a:p>
          </p:txBody>
        </p:sp>
        <p:sp>
          <p:nvSpPr>
            <p:cNvPr id="102426" name="Rectangle 26"/>
            <p:cNvSpPr>
              <a:spLocks noChangeArrowheads="1"/>
            </p:cNvSpPr>
            <p:nvPr/>
          </p:nvSpPr>
          <p:spPr bwMode="auto">
            <a:xfrm>
              <a:off x="2976" y="2256"/>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PA</a:t>
              </a:r>
            </a:p>
          </p:txBody>
        </p:sp>
        <p:sp>
          <p:nvSpPr>
            <p:cNvPr id="102427" name="Rectangle 27"/>
            <p:cNvSpPr>
              <a:spLocks noChangeArrowheads="1"/>
            </p:cNvSpPr>
            <p:nvPr/>
          </p:nvSpPr>
          <p:spPr bwMode="auto">
            <a:xfrm>
              <a:off x="4152" y="2240"/>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miss</a:t>
              </a:r>
            </a:p>
          </p:txBody>
        </p:sp>
        <p:sp>
          <p:nvSpPr>
            <p:cNvPr id="102428" name="Rectangle 28"/>
            <p:cNvSpPr>
              <a:spLocks noChangeArrowheads="1"/>
            </p:cNvSpPr>
            <p:nvPr/>
          </p:nvSpPr>
          <p:spPr bwMode="auto">
            <a:xfrm>
              <a:off x="3376" y="295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hit</a:t>
              </a:r>
            </a:p>
          </p:txBody>
        </p:sp>
        <p:sp>
          <p:nvSpPr>
            <p:cNvPr id="102429" name="Rectangle 29"/>
            <p:cNvSpPr>
              <a:spLocks noChangeArrowheads="1"/>
            </p:cNvSpPr>
            <p:nvPr/>
          </p:nvSpPr>
          <p:spPr bwMode="auto">
            <a:xfrm>
              <a:off x="3616" y="3760"/>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data</a:t>
              </a:r>
            </a:p>
          </p:txBody>
        </p:sp>
        <p:sp>
          <p:nvSpPr>
            <p:cNvPr id="102430" name="Rectangle 30"/>
            <p:cNvSpPr>
              <a:spLocks noChangeArrowheads="1"/>
            </p:cNvSpPr>
            <p:nvPr/>
          </p:nvSpPr>
          <p:spPr bwMode="auto">
            <a:xfrm>
              <a:off x="2288" y="320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panose="030F0702030302020204" pitchFamily="66" charset="0"/>
                </a:rPr>
                <a:t>Trans-</a:t>
              </a:r>
            </a:p>
            <a:p>
              <a:pPr algn="ctr">
                <a:spcBef>
                  <a:spcPct val="0"/>
                </a:spcBef>
                <a:buClrTx/>
                <a:buSzTx/>
                <a:buFontTx/>
                <a:buNone/>
              </a:pPr>
              <a:r>
                <a:rPr kumimoji="0" lang="en-US" altLang="zh-CN" sz="1800">
                  <a:latin typeface="Arial" panose="030F0702030302020204" pitchFamily="66" charset="0"/>
                </a:rPr>
                <a:t>lation</a:t>
              </a:r>
            </a:p>
          </p:txBody>
        </p:sp>
        <p:sp>
          <p:nvSpPr>
            <p:cNvPr id="102431" name="Rectangle 31"/>
            <p:cNvSpPr>
              <a:spLocks noChangeArrowheads="1"/>
            </p:cNvSpPr>
            <p:nvPr/>
          </p:nvSpPr>
          <p:spPr bwMode="auto">
            <a:xfrm>
              <a:off x="2976" y="211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hit</a:t>
              </a:r>
            </a:p>
          </p:txBody>
        </p:sp>
        <p:sp>
          <p:nvSpPr>
            <p:cNvPr id="102432" name="Line 32"/>
            <p:cNvSpPr>
              <a:spLocks noChangeShapeType="1"/>
            </p:cNvSpPr>
            <p:nvPr/>
          </p:nvSpPr>
          <p:spPr bwMode="auto">
            <a:xfrm>
              <a:off x="2616" y="2920"/>
              <a:ext cx="0"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3" name="Rectangle 33"/>
            <p:cNvSpPr>
              <a:spLocks noChangeArrowheads="1"/>
            </p:cNvSpPr>
            <p:nvPr/>
          </p:nvSpPr>
          <p:spPr bwMode="auto">
            <a:xfrm>
              <a:off x="2200" y="2952"/>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miss</a:t>
              </a:r>
            </a:p>
          </p:txBody>
        </p:sp>
        <p:sp>
          <p:nvSpPr>
            <p:cNvPr id="102434" name="Line 34"/>
            <p:cNvSpPr>
              <a:spLocks noChangeShapeType="1"/>
            </p:cNvSpPr>
            <p:nvPr/>
          </p:nvSpPr>
          <p:spPr bwMode="auto">
            <a:xfrm>
              <a:off x="2624" y="3800"/>
              <a:ext cx="0" cy="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5" name="Line 35"/>
            <p:cNvSpPr>
              <a:spLocks noChangeShapeType="1"/>
            </p:cNvSpPr>
            <p:nvPr/>
          </p:nvSpPr>
          <p:spPr bwMode="auto">
            <a:xfrm>
              <a:off x="2632" y="386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6" name="Line 36"/>
            <p:cNvSpPr>
              <a:spLocks noChangeShapeType="1"/>
            </p:cNvSpPr>
            <p:nvPr/>
          </p:nvSpPr>
          <p:spPr bwMode="auto">
            <a:xfrm flipV="1">
              <a:off x="3056" y="2416"/>
              <a:ext cx="0" cy="14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7" name="Line 37"/>
            <p:cNvSpPr>
              <a:spLocks noChangeShapeType="1"/>
            </p:cNvSpPr>
            <p:nvPr/>
          </p:nvSpPr>
          <p:spPr bwMode="auto">
            <a:xfrm flipH="1">
              <a:off x="3264" y="3944"/>
              <a:ext cx="1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Rectangle 38"/>
            <p:cNvSpPr>
              <a:spLocks noChangeArrowheads="1"/>
            </p:cNvSpPr>
            <p:nvPr/>
          </p:nvSpPr>
          <p:spPr bwMode="auto">
            <a:xfrm>
              <a:off x="4872" y="4024"/>
              <a:ext cx="38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20 t</a:t>
              </a:r>
            </a:p>
          </p:txBody>
        </p:sp>
        <p:sp>
          <p:nvSpPr>
            <p:cNvPr id="102439" name="Rectangle 39"/>
            <p:cNvSpPr>
              <a:spLocks noChangeArrowheads="1"/>
            </p:cNvSpPr>
            <p:nvPr/>
          </p:nvSpPr>
          <p:spPr bwMode="auto">
            <a:xfrm>
              <a:off x="3744" y="4016"/>
              <a:ext cx="14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t</a:t>
              </a:r>
            </a:p>
          </p:txBody>
        </p:sp>
        <p:sp>
          <p:nvSpPr>
            <p:cNvPr id="102440" name="Rectangle 40"/>
            <p:cNvSpPr>
              <a:spLocks noChangeArrowheads="1"/>
            </p:cNvSpPr>
            <p:nvPr/>
          </p:nvSpPr>
          <p:spPr bwMode="auto">
            <a:xfrm>
              <a:off x="2432" y="4024"/>
              <a:ext cx="4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Arial" panose="030F0702030302020204" pitchFamily="66" charset="0"/>
                </a:rPr>
                <a:t>1/2 t</a:t>
              </a:r>
            </a:p>
          </p:txBody>
        </p:sp>
        <p:sp>
          <p:nvSpPr>
            <p:cNvPr id="102441" name="Rectangle 41"/>
            <p:cNvSpPr>
              <a:spLocks noChangeArrowheads="1"/>
            </p:cNvSpPr>
            <p:nvPr/>
          </p:nvSpPr>
          <p:spPr bwMode="auto">
            <a:xfrm>
              <a:off x="232" y="2920"/>
              <a:ext cx="8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i="1">
                  <a:latin typeface="Arial" panose="030F0702030302020204" pitchFamily="66" charset="0"/>
                </a:rPr>
                <a:t>Translation</a:t>
              </a:r>
            </a:p>
            <a:p>
              <a:pPr>
                <a:lnSpc>
                  <a:spcPct val="85000"/>
                </a:lnSpc>
                <a:spcBef>
                  <a:spcPct val="0"/>
                </a:spcBef>
                <a:buClrTx/>
                <a:buSzTx/>
                <a:buFontTx/>
                <a:buNone/>
              </a:pPr>
              <a:r>
                <a:rPr kumimoji="0" lang="en-US" altLang="zh-CN" sz="1800" i="1">
                  <a:latin typeface="Arial" panose="030F0702030302020204" pitchFamily="66" charset="0"/>
                </a:rPr>
                <a:t>with a TLB</a:t>
              </a:r>
            </a:p>
          </p:txBody>
        </p:sp>
      </p:grpSp>
    </p:spTree>
    <p:extLst>
      <p:ext uri="{BB962C8B-B14F-4D97-AF65-F5344CB8AC3E}">
        <p14:creationId xmlns:p14="http://schemas.microsoft.com/office/powerpoint/2010/main" val="811353112"/>
      </p:ext>
    </p:extLst>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358901" y="0"/>
            <a:ext cx="8285162" cy="1196975"/>
          </a:xfrm>
          <a:noFill/>
        </p:spPr>
        <p:txBody>
          <a:bodyPr lIns="90488" tIns="44450" rIns="90488" bIns="44450"/>
          <a:lstStyle/>
          <a:p>
            <a:pPr eaLnBrk="1" hangingPunct="1"/>
            <a:r>
              <a:rPr lang="en-US" altLang="zh-CN" sz="3200" dirty="0">
                <a:latin typeface="Arial"/>
              </a:rPr>
              <a:t>Fast hits by Avoiding Address Translation</a:t>
            </a:r>
            <a:r>
              <a:rPr lang="en-US" altLang="zh-CN" sz="3600" dirty="0">
                <a:latin typeface="Arial"/>
              </a:rPr>
              <a:t> </a:t>
            </a:r>
          </a:p>
        </p:txBody>
      </p:sp>
      <p:grpSp>
        <p:nvGrpSpPr>
          <p:cNvPr id="103427" name="Group 3"/>
          <p:cNvGrpSpPr>
            <a:grpSpLocks/>
          </p:cNvGrpSpPr>
          <p:nvPr/>
        </p:nvGrpSpPr>
        <p:grpSpPr bwMode="auto">
          <a:xfrm>
            <a:off x="582613" y="1374775"/>
            <a:ext cx="1514475" cy="4540250"/>
            <a:chOff x="367" y="866"/>
            <a:chExt cx="954" cy="2860"/>
          </a:xfrm>
        </p:grpSpPr>
        <p:sp>
          <p:nvSpPr>
            <p:cNvPr id="103458" name="Rectangle 4"/>
            <p:cNvSpPr>
              <a:spLocks noChangeArrowheads="1"/>
            </p:cNvSpPr>
            <p:nvPr/>
          </p:nvSpPr>
          <p:spPr bwMode="auto">
            <a:xfrm>
              <a:off x="600" y="86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CPU</a:t>
              </a:r>
            </a:p>
          </p:txBody>
        </p:sp>
        <p:sp>
          <p:nvSpPr>
            <p:cNvPr id="103459" name="Rectangle 5"/>
            <p:cNvSpPr>
              <a:spLocks noChangeArrowheads="1"/>
            </p:cNvSpPr>
            <p:nvPr/>
          </p:nvSpPr>
          <p:spPr bwMode="auto">
            <a:xfrm>
              <a:off x="600" y="153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TB</a:t>
              </a:r>
            </a:p>
          </p:txBody>
        </p:sp>
        <p:sp>
          <p:nvSpPr>
            <p:cNvPr id="103460" name="Rectangle 6"/>
            <p:cNvSpPr>
              <a:spLocks noChangeArrowheads="1"/>
            </p:cNvSpPr>
            <p:nvPr/>
          </p:nvSpPr>
          <p:spPr bwMode="auto">
            <a:xfrm>
              <a:off x="600" y="218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a:t>
              </a:r>
            </a:p>
          </p:txBody>
        </p:sp>
        <p:sp>
          <p:nvSpPr>
            <p:cNvPr id="103461" name="Rectangle 7"/>
            <p:cNvSpPr>
              <a:spLocks noChangeArrowheads="1"/>
            </p:cNvSpPr>
            <p:nvPr/>
          </p:nvSpPr>
          <p:spPr bwMode="auto">
            <a:xfrm>
              <a:off x="600" y="285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MEM</a:t>
              </a:r>
            </a:p>
          </p:txBody>
        </p:sp>
        <p:sp>
          <p:nvSpPr>
            <p:cNvPr id="103462" name="Line 8"/>
            <p:cNvSpPr>
              <a:spLocks noChangeShapeType="1"/>
            </p:cNvSpPr>
            <p:nvPr/>
          </p:nvSpPr>
          <p:spPr bwMode="auto">
            <a:xfrm>
              <a:off x="856" y="123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3" name="Line 9"/>
            <p:cNvSpPr>
              <a:spLocks noChangeShapeType="1"/>
            </p:cNvSpPr>
            <p:nvPr/>
          </p:nvSpPr>
          <p:spPr bwMode="auto">
            <a:xfrm>
              <a:off x="856" y="189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4" name="Line 10"/>
            <p:cNvSpPr>
              <a:spLocks noChangeShapeType="1"/>
            </p:cNvSpPr>
            <p:nvPr/>
          </p:nvSpPr>
          <p:spPr bwMode="auto">
            <a:xfrm>
              <a:off x="856" y="255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5" name="Rectangle 11"/>
            <p:cNvSpPr>
              <a:spLocks noChangeArrowheads="1"/>
            </p:cNvSpPr>
            <p:nvPr/>
          </p:nvSpPr>
          <p:spPr bwMode="auto">
            <a:xfrm>
              <a:off x="963" y="128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VA</a:t>
              </a:r>
            </a:p>
          </p:txBody>
        </p:sp>
        <p:sp>
          <p:nvSpPr>
            <p:cNvPr id="103466" name="Rectangle 12"/>
            <p:cNvSpPr>
              <a:spLocks noChangeArrowheads="1"/>
            </p:cNvSpPr>
            <p:nvPr/>
          </p:nvSpPr>
          <p:spPr bwMode="auto">
            <a:xfrm>
              <a:off x="963" y="190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PA</a:t>
              </a:r>
            </a:p>
          </p:txBody>
        </p:sp>
        <p:sp>
          <p:nvSpPr>
            <p:cNvPr id="103467" name="Rectangle 13"/>
            <p:cNvSpPr>
              <a:spLocks noChangeArrowheads="1"/>
            </p:cNvSpPr>
            <p:nvPr/>
          </p:nvSpPr>
          <p:spPr bwMode="auto">
            <a:xfrm>
              <a:off x="975" y="256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PA</a:t>
              </a:r>
            </a:p>
          </p:txBody>
        </p:sp>
        <p:sp>
          <p:nvSpPr>
            <p:cNvPr id="103468" name="Rectangle 14"/>
            <p:cNvSpPr>
              <a:spLocks noChangeArrowheads="1"/>
            </p:cNvSpPr>
            <p:nvPr/>
          </p:nvSpPr>
          <p:spPr bwMode="auto">
            <a:xfrm>
              <a:off x="367" y="3324"/>
              <a:ext cx="9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Conventional</a:t>
              </a:r>
            </a:p>
            <a:p>
              <a:pPr algn="ctr">
                <a:spcBef>
                  <a:spcPct val="0"/>
                </a:spcBef>
                <a:buClrTx/>
                <a:buSzTx/>
                <a:buFontTx/>
                <a:buNone/>
              </a:pPr>
              <a:r>
                <a:rPr kumimoji="0" lang="en-US" altLang="zh-CN" sz="1800">
                  <a:latin typeface="Arial"/>
                </a:rPr>
                <a:t>Organization</a:t>
              </a:r>
            </a:p>
          </p:txBody>
        </p:sp>
      </p:grpSp>
      <p:grpSp>
        <p:nvGrpSpPr>
          <p:cNvPr id="103428" name="Group 15"/>
          <p:cNvGrpSpPr>
            <a:grpSpLocks/>
          </p:cNvGrpSpPr>
          <p:nvPr/>
        </p:nvGrpSpPr>
        <p:grpSpPr bwMode="auto">
          <a:xfrm>
            <a:off x="2484438" y="1268413"/>
            <a:ext cx="3076575" cy="4852987"/>
            <a:chOff x="1737" y="795"/>
            <a:chExt cx="1938" cy="3057"/>
          </a:xfrm>
        </p:grpSpPr>
        <p:sp>
          <p:nvSpPr>
            <p:cNvPr id="103446" name="Rectangle 16"/>
            <p:cNvSpPr>
              <a:spLocks noChangeArrowheads="1"/>
            </p:cNvSpPr>
            <p:nvPr/>
          </p:nvSpPr>
          <p:spPr bwMode="auto">
            <a:xfrm>
              <a:off x="2426" y="79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CPU</a:t>
              </a:r>
            </a:p>
          </p:txBody>
        </p:sp>
        <p:sp>
          <p:nvSpPr>
            <p:cNvPr id="103447" name="Rectangle 17"/>
            <p:cNvSpPr>
              <a:spLocks noChangeArrowheads="1"/>
            </p:cNvSpPr>
            <p:nvPr/>
          </p:nvSpPr>
          <p:spPr bwMode="auto">
            <a:xfrm>
              <a:off x="2426" y="146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a:t>
              </a:r>
            </a:p>
          </p:txBody>
        </p:sp>
        <p:sp>
          <p:nvSpPr>
            <p:cNvPr id="103448" name="Rectangle 18"/>
            <p:cNvSpPr>
              <a:spLocks noChangeArrowheads="1"/>
            </p:cNvSpPr>
            <p:nvPr/>
          </p:nvSpPr>
          <p:spPr bwMode="auto">
            <a:xfrm>
              <a:off x="2426" y="211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TB</a:t>
              </a:r>
            </a:p>
          </p:txBody>
        </p:sp>
        <p:sp>
          <p:nvSpPr>
            <p:cNvPr id="103449" name="Rectangle 19"/>
            <p:cNvSpPr>
              <a:spLocks noChangeArrowheads="1"/>
            </p:cNvSpPr>
            <p:nvPr/>
          </p:nvSpPr>
          <p:spPr bwMode="auto">
            <a:xfrm>
              <a:off x="2426" y="278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MEM</a:t>
              </a:r>
            </a:p>
          </p:txBody>
        </p:sp>
        <p:sp>
          <p:nvSpPr>
            <p:cNvPr id="103450" name="Line 20"/>
            <p:cNvSpPr>
              <a:spLocks noChangeShapeType="1"/>
            </p:cNvSpPr>
            <p:nvPr/>
          </p:nvSpPr>
          <p:spPr bwMode="auto">
            <a:xfrm>
              <a:off x="2682" y="116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1" name="Line 21"/>
            <p:cNvSpPr>
              <a:spLocks noChangeShapeType="1"/>
            </p:cNvSpPr>
            <p:nvPr/>
          </p:nvSpPr>
          <p:spPr bwMode="auto">
            <a:xfrm>
              <a:off x="2682" y="182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Line 22"/>
            <p:cNvSpPr>
              <a:spLocks noChangeShapeType="1"/>
            </p:cNvSpPr>
            <p:nvPr/>
          </p:nvSpPr>
          <p:spPr bwMode="auto">
            <a:xfrm>
              <a:off x="2682" y="248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Rectangle 23"/>
            <p:cNvSpPr>
              <a:spLocks noChangeArrowheads="1"/>
            </p:cNvSpPr>
            <p:nvPr/>
          </p:nvSpPr>
          <p:spPr bwMode="auto">
            <a:xfrm>
              <a:off x="2789" y="1213"/>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VA</a:t>
              </a:r>
            </a:p>
          </p:txBody>
        </p:sp>
        <p:sp>
          <p:nvSpPr>
            <p:cNvPr id="103454" name="Rectangle 24"/>
            <p:cNvSpPr>
              <a:spLocks noChangeArrowheads="1"/>
            </p:cNvSpPr>
            <p:nvPr/>
          </p:nvSpPr>
          <p:spPr bwMode="auto">
            <a:xfrm>
              <a:off x="2789" y="183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VA</a:t>
              </a:r>
            </a:p>
          </p:txBody>
        </p:sp>
        <p:sp>
          <p:nvSpPr>
            <p:cNvPr id="103455" name="Rectangle 25"/>
            <p:cNvSpPr>
              <a:spLocks noChangeArrowheads="1"/>
            </p:cNvSpPr>
            <p:nvPr/>
          </p:nvSpPr>
          <p:spPr bwMode="auto">
            <a:xfrm>
              <a:off x="2801" y="249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PA</a:t>
              </a:r>
            </a:p>
          </p:txBody>
        </p:sp>
        <p:sp>
          <p:nvSpPr>
            <p:cNvPr id="103456" name="Rectangle 26"/>
            <p:cNvSpPr>
              <a:spLocks noChangeArrowheads="1"/>
            </p:cNvSpPr>
            <p:nvPr/>
          </p:nvSpPr>
          <p:spPr bwMode="auto">
            <a:xfrm>
              <a:off x="1737" y="3277"/>
              <a:ext cx="193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latin typeface="Arial"/>
                </a:rPr>
                <a:t>Virtually Addressed Cache</a:t>
              </a:r>
            </a:p>
            <a:p>
              <a:pPr algn="ctr">
                <a:spcBef>
                  <a:spcPct val="0"/>
                </a:spcBef>
                <a:buClrTx/>
                <a:buSzTx/>
                <a:buFontTx/>
                <a:buNone/>
              </a:pPr>
              <a:r>
                <a:rPr kumimoji="0" lang="en-US" altLang="zh-CN" sz="1800">
                  <a:latin typeface="Arial"/>
                </a:rPr>
                <a:t>Translate only on miss</a:t>
              </a:r>
            </a:p>
            <a:p>
              <a:pPr algn="ctr">
                <a:spcBef>
                  <a:spcPct val="0"/>
                </a:spcBef>
                <a:buClrTx/>
                <a:buSzTx/>
                <a:buFontTx/>
                <a:buNone/>
              </a:pPr>
              <a:r>
                <a:rPr kumimoji="0" lang="en-US" altLang="zh-CN" sz="1800">
                  <a:latin typeface="Arial"/>
                </a:rPr>
                <a:t>Synonym Problem</a:t>
              </a:r>
            </a:p>
          </p:txBody>
        </p:sp>
        <p:sp>
          <p:nvSpPr>
            <p:cNvPr id="103457" name="Rectangle 27"/>
            <p:cNvSpPr>
              <a:spLocks noChangeArrowheads="1"/>
            </p:cNvSpPr>
            <p:nvPr/>
          </p:nvSpPr>
          <p:spPr bwMode="auto">
            <a:xfrm>
              <a:off x="1849" y="1429"/>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VA</a:t>
              </a:r>
            </a:p>
            <a:p>
              <a:pPr algn="ctr">
                <a:spcBef>
                  <a:spcPct val="0"/>
                </a:spcBef>
                <a:buClrTx/>
                <a:buSzTx/>
                <a:buFontTx/>
                <a:buNone/>
              </a:pPr>
              <a:r>
                <a:rPr kumimoji="0" lang="en-US" altLang="zh-CN" sz="1800">
                  <a:latin typeface="Arial"/>
                </a:rPr>
                <a:t>Tags</a:t>
              </a:r>
            </a:p>
          </p:txBody>
        </p:sp>
      </p:grpSp>
      <p:grpSp>
        <p:nvGrpSpPr>
          <p:cNvPr id="103429" name="Group 28"/>
          <p:cNvGrpSpPr>
            <a:grpSpLocks/>
          </p:cNvGrpSpPr>
          <p:nvPr/>
        </p:nvGrpSpPr>
        <p:grpSpPr bwMode="auto">
          <a:xfrm>
            <a:off x="5394325" y="1196975"/>
            <a:ext cx="3889375" cy="5162550"/>
            <a:chOff x="3643" y="1160"/>
            <a:chExt cx="2450" cy="3252"/>
          </a:xfrm>
        </p:grpSpPr>
        <p:sp>
          <p:nvSpPr>
            <p:cNvPr id="103430" name="Rectangle 29"/>
            <p:cNvSpPr>
              <a:spLocks noChangeArrowheads="1"/>
            </p:cNvSpPr>
            <p:nvPr/>
          </p:nvSpPr>
          <p:spPr bwMode="auto">
            <a:xfrm>
              <a:off x="4220" y="1160"/>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CPU</a:t>
              </a:r>
            </a:p>
          </p:txBody>
        </p:sp>
        <p:sp>
          <p:nvSpPr>
            <p:cNvPr id="103431" name="Rectangle 30"/>
            <p:cNvSpPr>
              <a:spLocks noChangeArrowheads="1"/>
            </p:cNvSpPr>
            <p:nvPr/>
          </p:nvSpPr>
          <p:spPr bwMode="auto">
            <a:xfrm>
              <a:off x="4220"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a:t>
              </a:r>
            </a:p>
          </p:txBody>
        </p:sp>
        <p:sp>
          <p:nvSpPr>
            <p:cNvPr id="103432" name="Rectangle 31"/>
            <p:cNvSpPr>
              <a:spLocks noChangeArrowheads="1"/>
            </p:cNvSpPr>
            <p:nvPr/>
          </p:nvSpPr>
          <p:spPr bwMode="auto">
            <a:xfrm>
              <a:off x="4964"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TB</a:t>
              </a:r>
            </a:p>
          </p:txBody>
        </p:sp>
        <p:sp>
          <p:nvSpPr>
            <p:cNvPr id="103433" name="Rectangle 32"/>
            <p:cNvSpPr>
              <a:spLocks noChangeArrowheads="1"/>
            </p:cNvSpPr>
            <p:nvPr/>
          </p:nvSpPr>
          <p:spPr bwMode="auto">
            <a:xfrm>
              <a:off x="4604" y="279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MEM</a:t>
              </a:r>
            </a:p>
          </p:txBody>
        </p:sp>
        <p:sp>
          <p:nvSpPr>
            <p:cNvPr id="103434" name="Line 33"/>
            <p:cNvSpPr>
              <a:spLocks noChangeShapeType="1"/>
            </p:cNvSpPr>
            <p:nvPr/>
          </p:nvSpPr>
          <p:spPr bwMode="auto">
            <a:xfrm>
              <a:off x="4476" y="153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34"/>
            <p:cNvSpPr>
              <a:spLocks noChangeShapeType="1"/>
            </p:cNvSpPr>
            <p:nvPr/>
          </p:nvSpPr>
          <p:spPr bwMode="auto">
            <a:xfrm>
              <a:off x="4476" y="21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35"/>
            <p:cNvSpPr>
              <a:spLocks noChangeShapeType="1"/>
            </p:cNvSpPr>
            <p:nvPr/>
          </p:nvSpPr>
          <p:spPr bwMode="auto">
            <a:xfrm>
              <a:off x="4860" y="24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36"/>
            <p:cNvSpPr>
              <a:spLocks noChangeArrowheads="1"/>
            </p:cNvSpPr>
            <p:nvPr/>
          </p:nvSpPr>
          <p:spPr bwMode="auto">
            <a:xfrm>
              <a:off x="4079" y="155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VA</a:t>
              </a:r>
            </a:p>
          </p:txBody>
        </p:sp>
        <p:sp>
          <p:nvSpPr>
            <p:cNvPr id="103438" name="Rectangle 37"/>
            <p:cNvSpPr>
              <a:spLocks noChangeArrowheads="1"/>
            </p:cNvSpPr>
            <p:nvPr/>
          </p:nvSpPr>
          <p:spPr bwMode="auto">
            <a:xfrm>
              <a:off x="3643" y="1818"/>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PA</a:t>
              </a:r>
            </a:p>
            <a:p>
              <a:pPr algn="ctr">
                <a:spcBef>
                  <a:spcPct val="0"/>
                </a:spcBef>
                <a:buClrTx/>
                <a:buSzTx/>
                <a:buFontTx/>
                <a:buNone/>
              </a:pPr>
              <a:r>
                <a:rPr kumimoji="0" lang="en-US" altLang="zh-CN" sz="1800">
                  <a:latin typeface="Arial"/>
                </a:rPr>
                <a:t>Tags</a:t>
              </a:r>
            </a:p>
          </p:txBody>
        </p:sp>
        <p:sp>
          <p:nvSpPr>
            <p:cNvPr id="103439" name="Rectangle 38"/>
            <p:cNvSpPr>
              <a:spLocks noChangeArrowheads="1"/>
            </p:cNvSpPr>
            <p:nvPr/>
          </p:nvSpPr>
          <p:spPr bwMode="auto">
            <a:xfrm>
              <a:off x="5267" y="2202"/>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latin typeface="Arial"/>
                </a:rPr>
                <a:t>PA</a:t>
              </a:r>
            </a:p>
          </p:txBody>
        </p:sp>
        <p:sp>
          <p:nvSpPr>
            <p:cNvPr id="103440" name="Line 39"/>
            <p:cNvSpPr>
              <a:spLocks noChangeShapeType="1"/>
            </p:cNvSpPr>
            <p:nvPr/>
          </p:nvSpPr>
          <p:spPr bwMode="auto">
            <a:xfrm>
              <a:off x="5232" y="1580"/>
              <a:ext cx="12"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40"/>
            <p:cNvSpPr>
              <a:spLocks noChangeShapeType="1"/>
            </p:cNvSpPr>
            <p:nvPr/>
          </p:nvSpPr>
          <p:spPr bwMode="auto">
            <a:xfrm flipH="1">
              <a:off x="4468" y="1584"/>
              <a:ext cx="7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41"/>
            <p:cNvSpPr>
              <a:spLocks noChangeShapeType="1"/>
            </p:cNvSpPr>
            <p:nvPr/>
          </p:nvSpPr>
          <p:spPr bwMode="auto">
            <a:xfrm>
              <a:off x="5232" y="2216"/>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42"/>
            <p:cNvSpPr>
              <a:spLocks noChangeShapeType="1"/>
            </p:cNvSpPr>
            <p:nvPr/>
          </p:nvSpPr>
          <p:spPr bwMode="auto">
            <a:xfrm>
              <a:off x="4484" y="2484"/>
              <a:ext cx="7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Rectangle 43"/>
            <p:cNvSpPr>
              <a:spLocks noChangeArrowheads="1"/>
            </p:cNvSpPr>
            <p:nvPr/>
          </p:nvSpPr>
          <p:spPr bwMode="auto">
            <a:xfrm>
              <a:off x="3651" y="3318"/>
              <a:ext cx="2442" cy="109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latin typeface="Arial"/>
                </a:rPr>
                <a:t>Virtual indexed, Physically tagged</a:t>
              </a:r>
            </a:p>
            <a:p>
              <a:pPr algn="ctr">
                <a:spcBef>
                  <a:spcPct val="0"/>
                </a:spcBef>
                <a:buClrTx/>
                <a:buSzTx/>
                <a:buFontTx/>
                <a:buNone/>
              </a:pPr>
              <a:r>
                <a:rPr kumimoji="0" lang="en-US" altLang="zh-CN" sz="1800">
                  <a:latin typeface="Arial"/>
                </a:rPr>
                <a:t>Overlap $ access</a:t>
              </a:r>
            </a:p>
            <a:p>
              <a:pPr algn="ctr">
                <a:spcBef>
                  <a:spcPct val="0"/>
                </a:spcBef>
                <a:buClrTx/>
                <a:buSzTx/>
                <a:buFontTx/>
                <a:buNone/>
              </a:pPr>
              <a:r>
                <a:rPr kumimoji="0" lang="en-US" altLang="zh-CN" sz="1800">
                  <a:latin typeface="Arial"/>
                </a:rPr>
                <a:t>with VA translation:</a:t>
              </a:r>
            </a:p>
            <a:p>
              <a:pPr algn="ctr">
                <a:spcBef>
                  <a:spcPct val="0"/>
                </a:spcBef>
                <a:buClrTx/>
                <a:buSzTx/>
                <a:buFontTx/>
                <a:buNone/>
              </a:pPr>
              <a:r>
                <a:rPr kumimoji="0" lang="en-US" altLang="zh-CN" sz="1800">
                  <a:latin typeface="Arial"/>
                </a:rPr>
                <a:t>requires $ index to</a:t>
              </a:r>
            </a:p>
            <a:p>
              <a:pPr algn="ctr">
                <a:spcBef>
                  <a:spcPct val="0"/>
                </a:spcBef>
                <a:buClrTx/>
                <a:buSzTx/>
                <a:buFontTx/>
                <a:buNone/>
              </a:pPr>
              <a:r>
                <a:rPr kumimoji="0" lang="en-US" altLang="zh-CN" sz="1800">
                  <a:latin typeface="Arial"/>
                </a:rPr>
                <a:t>remain invariant</a:t>
              </a:r>
            </a:p>
            <a:p>
              <a:pPr algn="ctr">
                <a:spcBef>
                  <a:spcPct val="0"/>
                </a:spcBef>
                <a:buClrTx/>
                <a:buSzTx/>
                <a:buFontTx/>
                <a:buNone/>
              </a:pPr>
              <a:r>
                <a:rPr kumimoji="0" lang="en-US" altLang="zh-CN" sz="1800">
                  <a:latin typeface="Arial"/>
                </a:rPr>
                <a:t>across translation</a:t>
              </a:r>
            </a:p>
          </p:txBody>
        </p:sp>
        <p:sp>
          <p:nvSpPr>
            <p:cNvPr id="103445" name="Rectangle 44"/>
            <p:cNvSpPr>
              <a:spLocks noChangeArrowheads="1"/>
            </p:cNvSpPr>
            <p:nvPr/>
          </p:nvSpPr>
          <p:spPr bwMode="auto">
            <a:xfrm>
              <a:off x="4712" y="2396"/>
              <a:ext cx="356" cy="188"/>
            </a:xfrm>
            <a:prstGeom prst="rect">
              <a:avLst/>
            </a:prstGeom>
            <a:solidFill>
              <a:schemeClr val="bg1"/>
            </a:solidFill>
            <a:ln w="25400">
              <a:solidFill>
                <a:schemeClr val="tx1"/>
              </a:solidFill>
              <a:prstDash val="dash"/>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Arial"/>
                </a:rPr>
                <a:t>L2 $</a:t>
              </a:r>
            </a:p>
          </p:txBody>
        </p:sp>
      </p:grpSp>
    </p:spTree>
    <p:extLst>
      <p:ext uri="{BB962C8B-B14F-4D97-AF65-F5344CB8AC3E}">
        <p14:creationId xmlns:p14="http://schemas.microsoft.com/office/powerpoint/2010/main" val="862709848"/>
      </p:ext>
    </p:extLst>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noFill/>
        </p:spPr>
        <p:txBody>
          <a:bodyPr lIns="90488" tIns="44450" rIns="90488" bIns="44450"/>
          <a:lstStyle/>
          <a:p>
            <a:pPr eaLnBrk="1" hangingPunct="1"/>
            <a:r>
              <a:rPr lang="en-US" altLang="zh-CN" sz="3900">
                <a:latin typeface="Arial"/>
              </a:rPr>
              <a:t>Virtual Addressed Cache</a:t>
            </a:r>
          </a:p>
        </p:txBody>
      </p:sp>
      <p:sp>
        <p:nvSpPr>
          <p:cNvPr id="51203" name="Rectangle 3"/>
          <p:cNvSpPr>
            <a:spLocks noGrp="1" noRot="1" noChangeArrowheads="1"/>
          </p:cNvSpPr>
          <p:nvPr>
            <p:ph sz="half" idx="1"/>
          </p:nvPr>
        </p:nvSpPr>
        <p:spPr>
          <a:xfrm>
            <a:off x="395288" y="1341438"/>
            <a:ext cx="7556500" cy="1333500"/>
          </a:xfrm>
        </p:spPr>
        <p:txBody>
          <a:bodyPr lIns="90488" tIns="44450" rIns="90488" bIns="44450"/>
          <a:lstStyle/>
          <a:p>
            <a:pPr marL="285750" indent="-285750" eaLnBrk="1" hangingPunct="1">
              <a:lnSpc>
                <a:spcPct val="90000"/>
              </a:lnSpc>
            </a:pPr>
            <a:r>
              <a:rPr lang="en-US" altLang="zh-CN">
                <a:latin typeface="Arial" panose="030F0702030302020204" pitchFamily="66" charset="0"/>
              </a:rPr>
              <a:t>Send virtual address to cache? Called </a:t>
            </a:r>
            <a:r>
              <a:rPr lang="en-US" altLang="zh-CN" i="1" u="sng">
                <a:solidFill>
                  <a:srgbClr val="0000FF"/>
                </a:solidFill>
                <a:latin typeface="Arial" panose="030F0702030302020204" pitchFamily="66" charset="0"/>
              </a:rPr>
              <a:t>Virtually Addressed Cache</a:t>
            </a:r>
            <a:r>
              <a:rPr lang="en-US" altLang="zh-CN" u="sng">
                <a:latin typeface="Arial" panose="030F0702030302020204" pitchFamily="66" charset="0"/>
              </a:rPr>
              <a:t> </a:t>
            </a:r>
            <a:r>
              <a:rPr lang="en-US" altLang="zh-CN">
                <a:latin typeface="Arial" panose="030F0702030302020204" pitchFamily="66" charset="0"/>
              </a:rPr>
              <a:t>or</a:t>
            </a:r>
          </a:p>
          <a:p>
            <a:pPr marL="285750" indent="-285750" eaLnBrk="1" hangingPunct="1">
              <a:lnSpc>
                <a:spcPct val="90000"/>
              </a:lnSpc>
              <a:buFont typeface="Wingdings" panose="05000000000000000000" pitchFamily="2" charset="2"/>
              <a:buNone/>
            </a:pPr>
            <a:r>
              <a:rPr lang="en-US" altLang="zh-CN">
                <a:latin typeface="Arial" panose="030F0702030302020204" pitchFamily="66" charset="0"/>
              </a:rPr>
              <a:t>  just </a:t>
            </a:r>
            <a:r>
              <a:rPr lang="en-US" altLang="zh-CN" i="1" u="sng">
                <a:solidFill>
                  <a:srgbClr val="0000FF"/>
                </a:solidFill>
                <a:latin typeface="Arial" panose="030F0702030302020204" pitchFamily="66" charset="0"/>
              </a:rPr>
              <a:t>Virtual Cache</a:t>
            </a:r>
            <a:r>
              <a:rPr lang="en-US" altLang="zh-CN" i="1" u="sng">
                <a:solidFill>
                  <a:schemeClr val="hlink"/>
                </a:solidFill>
                <a:latin typeface="Arial" panose="030F0702030302020204" pitchFamily="66" charset="0"/>
              </a:rPr>
              <a:t> (</a:t>
            </a:r>
            <a:r>
              <a:rPr lang="en-US" altLang="zh-CN">
                <a:latin typeface="Arial" panose="030F0702030302020204" pitchFamily="66" charset="0"/>
              </a:rPr>
              <a:t>vs. </a:t>
            </a:r>
            <a:r>
              <a:rPr lang="en-US" altLang="zh-CN" i="1" u="sng">
                <a:solidFill>
                  <a:srgbClr val="0000FF"/>
                </a:solidFill>
                <a:latin typeface="Arial" panose="030F0702030302020204" pitchFamily="66" charset="0"/>
              </a:rPr>
              <a:t>Physical Cache)</a:t>
            </a:r>
            <a:endParaRPr lang="en-US" altLang="zh-CN" sz="2000">
              <a:solidFill>
                <a:srgbClr val="0000FF"/>
              </a:solidFill>
              <a:latin typeface="Comic Sans MS" panose="030F0702030302020204" pitchFamily="66" charset="0"/>
            </a:endParaRPr>
          </a:p>
        </p:txBody>
      </p:sp>
      <p:sp>
        <p:nvSpPr>
          <p:cNvPr id="51204" name="Rectangle 4"/>
          <p:cNvSpPr>
            <a:spLocks noGrp="1" noRot="1" noChangeArrowheads="1"/>
          </p:cNvSpPr>
          <p:nvPr>
            <p:ph sz="half" idx="2"/>
          </p:nvPr>
        </p:nvSpPr>
        <p:spPr>
          <a:xfrm>
            <a:off x="468313" y="2781300"/>
            <a:ext cx="8180387" cy="3178175"/>
          </a:xfrm>
        </p:spPr>
        <p:txBody>
          <a:bodyPr/>
          <a:lstStyle/>
          <a:p>
            <a:pPr eaLnBrk="1" hangingPunct="1"/>
            <a:r>
              <a:rPr lang="en-US" altLang="zh-CN">
                <a:latin typeface="Arial" panose="030F0702030302020204" pitchFamily="66" charset="0"/>
              </a:rPr>
              <a:t>Every time process is switched logically must </a:t>
            </a:r>
            <a:r>
              <a:rPr lang="en-US" altLang="zh-CN">
                <a:solidFill>
                  <a:srgbClr val="3333FF"/>
                </a:solidFill>
                <a:latin typeface="Arial" panose="030F0702030302020204" pitchFamily="66" charset="0"/>
              </a:rPr>
              <a:t>flush </a:t>
            </a:r>
            <a:r>
              <a:rPr lang="en-US" altLang="zh-CN">
                <a:latin typeface="Arial" panose="030F0702030302020204" pitchFamily="66" charset="0"/>
              </a:rPr>
              <a:t>the cache; otherwise get false hits</a:t>
            </a:r>
          </a:p>
          <a:p>
            <a:pPr lvl="1" eaLnBrk="1" hangingPunct="1"/>
            <a:r>
              <a:rPr lang="en-US" altLang="zh-CN">
                <a:latin typeface="Arial" panose="030F0702030302020204" pitchFamily="66" charset="0"/>
              </a:rPr>
              <a:t>Cost is time to flush + “compulsory” misses from empty cache</a:t>
            </a:r>
          </a:p>
          <a:p>
            <a:pPr lvl="1" eaLnBrk="1" hangingPunct="1"/>
            <a:r>
              <a:rPr lang="en-US" altLang="zh-CN">
                <a:latin typeface="Arial" panose="030F0702030302020204" pitchFamily="66" charset="0"/>
              </a:rPr>
              <a:t>Add</a:t>
            </a:r>
            <a:r>
              <a:rPr lang="en-US" altLang="zh-CN" i="1">
                <a:latin typeface="Arial" panose="030F0702030302020204" pitchFamily="66" charset="0"/>
              </a:rPr>
              <a:t> </a:t>
            </a:r>
            <a:r>
              <a:rPr lang="en-US" altLang="zh-CN" i="1" u="sng">
                <a:solidFill>
                  <a:srgbClr val="FF0000"/>
                </a:solidFill>
                <a:latin typeface="Arial" panose="030F0702030302020204" pitchFamily="66" charset="0"/>
              </a:rPr>
              <a:t>process identifier tag</a:t>
            </a:r>
            <a:r>
              <a:rPr lang="en-US" altLang="zh-CN" u="sng">
                <a:solidFill>
                  <a:schemeClr val="hlink"/>
                </a:solidFill>
                <a:latin typeface="Arial" panose="030F0702030302020204" pitchFamily="66" charset="0"/>
              </a:rPr>
              <a:t> </a:t>
            </a:r>
            <a:r>
              <a:rPr lang="en-US" altLang="zh-CN">
                <a:latin typeface="Arial" panose="030F0702030302020204" pitchFamily="66" charset="0"/>
              </a:rPr>
              <a:t>that identifies process as well as address within process: can’t get a hit if wrong process</a:t>
            </a:r>
          </a:p>
          <a:p>
            <a:pPr eaLnBrk="1" hangingPunct="1"/>
            <a:endParaRPr lang="en-US" altLang="zh-CN" sz="2000"/>
          </a:p>
        </p:txBody>
      </p:sp>
      <p:sp>
        <p:nvSpPr>
          <p:cNvPr id="51205" name="AutoShape 5"/>
          <p:cNvSpPr>
            <a:spLocks noChangeArrowheads="1"/>
          </p:cNvSpPr>
          <p:nvPr/>
        </p:nvSpPr>
        <p:spPr bwMode="auto">
          <a:xfrm>
            <a:off x="5148263" y="404813"/>
            <a:ext cx="4535487" cy="2159000"/>
          </a:xfrm>
          <a:prstGeom prst="irregularSeal2">
            <a:avLst/>
          </a:prstGeom>
          <a:solidFill>
            <a:srgbClr val="FFFF99"/>
          </a:solidFill>
          <a:ln w="9525">
            <a:solidFill>
              <a:srgbClr val="FF9900"/>
            </a:solidFill>
            <a:miter lim="800000"/>
            <a:headEnd type="none" w="sm" len="sm"/>
            <a:tailEnd type="none" w="sm" len="sm"/>
          </a:ln>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2400">
                <a:latin typeface="Arial"/>
              </a:rPr>
              <a:t>Any Problems ?</a:t>
            </a:r>
          </a:p>
        </p:txBody>
      </p:sp>
    </p:spTree>
    <p:extLst>
      <p:ext uri="{BB962C8B-B14F-4D97-AF65-F5344CB8AC3E}">
        <p14:creationId xmlns:p14="http://schemas.microsoft.com/office/powerpoint/2010/main" val="6881520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to="" calcmode="lin" valueType="num">
                                      <p:cBhvr>
                                        <p:cTn id="17" dur="1" fill="hold"/>
                                        <p:tgtEl>
                                          <p:spTgt spid="5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p:bldP spid="512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en-US" altLang="zh-CN">
                <a:latin typeface="Arial"/>
              </a:rPr>
              <a:t>Virtual cache </a:t>
            </a:r>
          </a:p>
        </p:txBody>
      </p:sp>
      <p:sp>
        <p:nvSpPr>
          <p:cNvPr id="105475" name="Rectangle 3"/>
          <p:cNvSpPr>
            <a:spLocks noGrp="1" noRot="1" noChangeArrowheads="1"/>
          </p:cNvSpPr>
          <p:nvPr>
            <p:ph idx="1"/>
          </p:nvPr>
        </p:nvSpPr>
        <p:spPr/>
        <p:txBody>
          <a:bodyPr/>
          <a:lstStyle/>
          <a:p>
            <a:pPr eaLnBrk="1" hangingPunct="1"/>
            <a:endParaRPr lang="zh-CN" altLang="zh-CN"/>
          </a:p>
        </p:txBody>
      </p:sp>
      <p:graphicFrame>
        <p:nvGraphicFramePr>
          <p:cNvPr id="105476" name="Object 2"/>
          <p:cNvGraphicFramePr>
            <a:graphicFrameLocks noChangeAspect="1"/>
          </p:cNvGraphicFramePr>
          <p:nvPr/>
        </p:nvGraphicFramePr>
        <p:xfrm>
          <a:off x="755650" y="1484313"/>
          <a:ext cx="7543800" cy="4191000"/>
        </p:xfrm>
        <a:graphic>
          <a:graphicData uri="http://schemas.openxmlformats.org/presentationml/2006/ole">
            <mc:AlternateContent xmlns:mc="http://schemas.openxmlformats.org/markup-compatibility/2006">
              <mc:Choice xmlns:v="urn:schemas-microsoft-com:vml" Requires="v">
                <p:oleObj spid="_x0000_s171023" name="图片" r:id="rId3" imgW="4572000" imgH="2181225" progId="Word.Picture.8">
                  <p:embed/>
                </p:oleObj>
              </mc:Choice>
              <mc:Fallback>
                <p:oleObj name="图片" r:id="rId3" imgW="4572000" imgH="21812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43800" cy="419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9833103"/>
      </p:ext>
    </p:extLst>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a:latin typeface="Arial"/>
              </a:rPr>
              <a:t>Dealing with aliases</a:t>
            </a:r>
          </a:p>
        </p:txBody>
      </p:sp>
      <p:sp>
        <p:nvSpPr>
          <p:cNvPr id="106499" name="Rectangle 3"/>
          <p:cNvSpPr>
            <a:spLocks noGrp="1" noRot="1" noChangeArrowheads="1"/>
          </p:cNvSpPr>
          <p:nvPr>
            <p:ph idx="1"/>
          </p:nvPr>
        </p:nvSpPr>
        <p:spPr/>
        <p:txBody>
          <a:bodyPr/>
          <a:lstStyle/>
          <a:p>
            <a:pPr eaLnBrk="1" hangingPunct="1">
              <a:lnSpc>
                <a:spcPct val="90000"/>
              </a:lnSpc>
            </a:pPr>
            <a:r>
              <a:rPr lang="en-US" altLang="zh-CN">
                <a:latin typeface="Arial"/>
              </a:rPr>
              <a:t>Dealing with </a:t>
            </a:r>
            <a:r>
              <a:rPr lang="en-US" altLang="zh-CN" i="1" u="sng">
                <a:solidFill>
                  <a:srgbClr val="FF0000"/>
                </a:solidFill>
                <a:latin typeface="Arial"/>
              </a:rPr>
              <a:t>aliases</a:t>
            </a:r>
            <a:r>
              <a:rPr lang="en-US" altLang="zh-CN" i="1">
                <a:solidFill>
                  <a:schemeClr val="hlink"/>
                </a:solidFill>
                <a:latin typeface="Arial"/>
              </a:rPr>
              <a:t> </a:t>
            </a:r>
            <a:r>
              <a:rPr lang="en-US" altLang="zh-CN">
                <a:latin typeface="Arial"/>
              </a:rPr>
              <a:t>(</a:t>
            </a:r>
            <a:r>
              <a:rPr lang="en-US" altLang="zh-CN" i="1" u="sng">
                <a:solidFill>
                  <a:srgbClr val="FF0000"/>
                </a:solidFill>
                <a:latin typeface="Arial"/>
              </a:rPr>
              <a:t>synonyms</a:t>
            </a:r>
            <a:r>
              <a:rPr lang="en-US" altLang="zh-CN">
                <a:latin typeface="Arial"/>
              </a:rPr>
              <a:t>); Two different virtual addresses map  to same physical address</a:t>
            </a:r>
          </a:p>
          <a:p>
            <a:pPr eaLnBrk="1" hangingPunct="1">
              <a:lnSpc>
                <a:spcPct val="90000"/>
              </a:lnSpc>
            </a:pPr>
            <a:r>
              <a:rPr lang="en-US" altLang="zh-CN">
                <a:solidFill>
                  <a:schemeClr val="tx2"/>
                </a:solidFill>
                <a:latin typeface="Arial"/>
              </a:rPr>
              <a:t>NO</a:t>
            </a:r>
            <a:r>
              <a:rPr lang="en-US" altLang="zh-CN">
                <a:latin typeface="Arial"/>
              </a:rPr>
              <a:t> aliasing!   What are the implications?</a:t>
            </a:r>
          </a:p>
          <a:p>
            <a:pPr eaLnBrk="1" hangingPunct="1">
              <a:lnSpc>
                <a:spcPct val="90000"/>
              </a:lnSpc>
            </a:pPr>
            <a:r>
              <a:rPr lang="en-US" altLang="zh-CN">
                <a:latin typeface="Arial"/>
              </a:rPr>
              <a:t>HW antialiasing: guarantees every cache block has unique address</a:t>
            </a:r>
          </a:p>
          <a:p>
            <a:pPr lvl="2" eaLnBrk="1" hangingPunct="1">
              <a:lnSpc>
                <a:spcPct val="90000"/>
              </a:lnSpc>
            </a:pPr>
            <a:r>
              <a:rPr lang="en-US" altLang="zh-CN">
                <a:latin typeface="Arial"/>
              </a:rPr>
              <a:t>verify on miss (rather than on every hit)</a:t>
            </a:r>
          </a:p>
          <a:p>
            <a:pPr lvl="2" eaLnBrk="1" hangingPunct="1">
              <a:lnSpc>
                <a:spcPct val="90000"/>
              </a:lnSpc>
            </a:pPr>
            <a:r>
              <a:rPr lang="en-US" altLang="zh-CN">
                <a:latin typeface="Arial"/>
              </a:rPr>
              <a:t>cache set size	&lt;= page size ?</a:t>
            </a:r>
          </a:p>
          <a:p>
            <a:pPr lvl="2" eaLnBrk="1" hangingPunct="1">
              <a:lnSpc>
                <a:spcPct val="90000"/>
              </a:lnSpc>
            </a:pPr>
            <a:r>
              <a:rPr lang="en-US" altLang="zh-CN">
                <a:latin typeface="Arial"/>
              </a:rPr>
              <a:t>what if it gets larger?</a:t>
            </a:r>
          </a:p>
          <a:p>
            <a:pPr eaLnBrk="1" hangingPunct="1">
              <a:lnSpc>
                <a:spcPct val="90000"/>
              </a:lnSpc>
            </a:pPr>
            <a:r>
              <a:rPr lang="en-US" altLang="zh-CN">
                <a:latin typeface="Arial"/>
              </a:rPr>
              <a:t>How can SW simplify the problem?  (called </a:t>
            </a:r>
            <a:r>
              <a:rPr lang="en-US" altLang="zh-CN" i="1" u="sng">
                <a:solidFill>
                  <a:srgbClr val="FF0000"/>
                </a:solidFill>
                <a:latin typeface="Arial"/>
              </a:rPr>
              <a:t>page coloring</a:t>
            </a:r>
            <a:r>
              <a:rPr lang="en-US" altLang="zh-CN" i="1" u="sng">
                <a:solidFill>
                  <a:schemeClr val="hlink"/>
                </a:solidFill>
                <a:latin typeface="Arial"/>
              </a:rPr>
              <a:t>)</a:t>
            </a:r>
            <a:endParaRPr lang="en-US" altLang="zh-CN"/>
          </a:p>
          <a:p>
            <a:pPr lvl="1" eaLnBrk="1" hangingPunct="1">
              <a:lnSpc>
                <a:spcPct val="90000"/>
              </a:lnSpc>
            </a:pPr>
            <a:r>
              <a:rPr lang="en-US" altLang="zh-CN" sz="2400">
                <a:latin typeface="Arial"/>
              </a:rPr>
              <a:t>I/O must interact with cache, so need virtual address</a:t>
            </a:r>
          </a:p>
        </p:txBody>
      </p:sp>
    </p:spTree>
    <p:extLst>
      <p:ext uri="{BB962C8B-B14F-4D97-AF65-F5344CB8AC3E}">
        <p14:creationId xmlns:p14="http://schemas.microsoft.com/office/powerpoint/2010/main" val="2384058159"/>
      </p:ext>
    </p:extLst>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1259632" y="-71437"/>
            <a:ext cx="8559800" cy="1143000"/>
          </a:xfrm>
        </p:spPr>
        <p:txBody>
          <a:bodyPr/>
          <a:lstStyle/>
          <a:p>
            <a:pPr eaLnBrk="1" hangingPunct="1"/>
            <a:r>
              <a:rPr lang="en-US" altLang="zh-CN" sz="3600" dirty="0">
                <a:latin typeface="Arial"/>
              </a:rPr>
              <a:t>Aliases problem with Virtual cache</a:t>
            </a:r>
          </a:p>
        </p:txBody>
      </p:sp>
      <p:graphicFrame>
        <p:nvGraphicFramePr>
          <p:cNvPr id="107523" name="Object 2"/>
          <p:cNvGraphicFramePr>
            <a:graphicFrameLocks noGrp="1" noChangeAspect="1"/>
          </p:cNvGraphicFramePr>
          <p:nvPr>
            <p:ph idx="1"/>
          </p:nvPr>
        </p:nvGraphicFramePr>
        <p:xfrm>
          <a:off x="2506663" y="1071563"/>
          <a:ext cx="4343400" cy="4143375"/>
        </p:xfrm>
        <a:graphic>
          <a:graphicData uri="http://schemas.openxmlformats.org/presentationml/2006/ole">
            <mc:AlternateContent xmlns:mc="http://schemas.openxmlformats.org/markup-compatibility/2006">
              <mc:Choice xmlns:v="urn:schemas-microsoft-com:vml" Requires="v">
                <p:oleObj spid="_x0000_s172047" name="图片" r:id="rId3" imgW="3314700" imgH="3162300" progId="Word.Picture.8">
                  <p:embed/>
                </p:oleObj>
              </mc:Choice>
              <mc:Fallback>
                <p:oleObj name="图片" r:id="rId3" imgW="3314700" imgH="3162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663" y="1071563"/>
                        <a:ext cx="4343400" cy="41433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Box 5"/>
          <p:cNvSpPr txBox="1">
            <a:spLocks noChangeArrowheads="1"/>
          </p:cNvSpPr>
          <p:nvPr/>
        </p:nvSpPr>
        <p:spPr bwMode="auto">
          <a:xfrm>
            <a:off x="500063" y="5357813"/>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2"/>
                </a:solidFill>
                <a:latin typeface="Arial"/>
              </a:rPr>
              <a:t>If  the index and offset bits of two aliases are forced to be </a:t>
            </a:r>
          </a:p>
          <a:p>
            <a:pPr eaLnBrk="1" hangingPunct="1">
              <a:spcBef>
                <a:spcPct val="0"/>
              </a:spcBef>
              <a:buClrTx/>
              <a:buSzTx/>
              <a:buFontTx/>
              <a:buNone/>
            </a:pPr>
            <a:r>
              <a:rPr kumimoji="0" lang="en-US" altLang="zh-CN" sz="2000">
                <a:solidFill>
                  <a:srgbClr val="FF0000"/>
                </a:solidFill>
                <a:latin typeface="Arial"/>
              </a:rPr>
              <a:t>the same</a:t>
            </a:r>
            <a:r>
              <a:rPr kumimoji="0" lang="en-US" altLang="zh-CN" sz="2000">
                <a:solidFill>
                  <a:schemeClr val="tx2"/>
                </a:solidFill>
                <a:latin typeface="Arial"/>
              </a:rPr>
              <a:t>, than the aliases address will map to the same block in cache.</a:t>
            </a:r>
            <a:endParaRPr kumimoji="0" lang="zh-CN" altLang="en-US" sz="4400">
              <a:solidFill>
                <a:schemeClr val="tx2"/>
              </a:solidFill>
            </a:endParaRPr>
          </a:p>
        </p:txBody>
      </p:sp>
    </p:spTree>
    <p:extLst>
      <p:ext uri="{BB962C8B-B14F-4D97-AF65-F5344CB8AC3E}">
        <p14:creationId xmlns:p14="http://schemas.microsoft.com/office/powerpoint/2010/main" val="1664884003"/>
      </p:ext>
    </p:extLst>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pPr eaLnBrk="1" hangingPunct="1"/>
            <a:r>
              <a:rPr lang="en-US" altLang="zh-CN" sz="2400">
                <a:latin typeface="Arial"/>
              </a:rPr>
              <a:t>Overlap address translation and cache access</a:t>
            </a:r>
            <a:br>
              <a:rPr lang="en-US" altLang="zh-CN" sz="2400"/>
            </a:br>
            <a:r>
              <a:rPr lang="en-US" altLang="zh-CN" sz="2400">
                <a:solidFill>
                  <a:srgbClr val="3333FF"/>
                </a:solidFill>
                <a:latin typeface="Arial"/>
              </a:rPr>
              <a:t>(Virtual indexed, physically tagged)</a:t>
            </a:r>
            <a:r>
              <a:rPr lang="en-US" altLang="zh-CN" sz="2400">
                <a:latin typeface="Arial"/>
              </a:rPr>
              <a:t> </a:t>
            </a:r>
          </a:p>
        </p:txBody>
      </p:sp>
      <p:sp>
        <p:nvSpPr>
          <p:cNvPr id="108547" name="Rectangle 3"/>
          <p:cNvSpPr>
            <a:spLocks noGrp="1" noRot="1" noChangeArrowheads="1"/>
          </p:cNvSpPr>
          <p:nvPr>
            <p:ph idx="1"/>
          </p:nvPr>
        </p:nvSpPr>
        <p:spPr/>
        <p:txBody>
          <a:bodyPr/>
          <a:lstStyle/>
          <a:p>
            <a:pPr eaLnBrk="1" hangingPunct="1"/>
            <a:endParaRPr lang="zh-CN" altLang="zh-CN"/>
          </a:p>
        </p:txBody>
      </p:sp>
      <p:graphicFrame>
        <p:nvGraphicFramePr>
          <p:cNvPr id="55300" name="Object 2"/>
          <p:cNvGraphicFramePr>
            <a:graphicFrameLocks noChangeAspect="1"/>
          </p:cNvGraphicFramePr>
          <p:nvPr/>
        </p:nvGraphicFramePr>
        <p:xfrm>
          <a:off x="762000" y="1600200"/>
          <a:ext cx="7497763" cy="4610100"/>
        </p:xfrm>
        <a:graphic>
          <a:graphicData uri="http://schemas.openxmlformats.org/presentationml/2006/ole">
            <mc:AlternateContent xmlns:mc="http://schemas.openxmlformats.org/markup-compatibility/2006">
              <mc:Choice xmlns:v="urn:schemas-microsoft-com:vml" Requires="v">
                <p:oleObj spid="_x0000_s173071"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497763" cy="46101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爆炸形 1 5"/>
          <p:cNvSpPr/>
          <p:nvPr/>
        </p:nvSpPr>
        <p:spPr>
          <a:xfrm>
            <a:off x="4643438" y="1500188"/>
            <a:ext cx="4786312" cy="1500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Arial"/>
              </a:rPr>
              <a:t>Any limitation ?</a:t>
            </a:r>
            <a:endParaRPr lang="zh-CN" altLang="en-US" sz="2000" b="1" dirty="0">
              <a:solidFill>
                <a:schemeClr val="tx1"/>
              </a:solidFill>
            </a:endParaRPr>
          </a:p>
        </p:txBody>
      </p:sp>
    </p:spTree>
    <p:extLst>
      <p:ext uri="{BB962C8B-B14F-4D97-AF65-F5344CB8AC3E}">
        <p14:creationId xmlns:p14="http://schemas.microsoft.com/office/powerpoint/2010/main" val="39497389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406877" y="-8869"/>
            <a:ext cx="7737123" cy="1143000"/>
          </a:xfrm>
          <a:noFill/>
          <a:ln/>
        </p:spPr>
        <p:txBody>
          <a:bodyPr lIns="90488" tIns="44450" rIns="90488" bIns="44450"/>
          <a:lstStyle/>
          <a:p>
            <a:pPr algn="l"/>
            <a:r>
              <a:rPr lang="en-US" sz="3200" dirty="0">
                <a:latin typeface="Arial"/>
              </a:rPr>
              <a:t>DRAM logical organization</a:t>
            </a:r>
            <a:br>
              <a:rPr lang="en-US" sz="3200" dirty="0"/>
            </a:br>
            <a:r>
              <a:rPr lang="en-US" sz="3200" dirty="0">
                <a:latin typeface="Arial"/>
              </a:rPr>
              <a:t> (</a:t>
            </a:r>
            <a:r>
              <a:rPr lang="en-US" sz="2800" dirty="0">
                <a:latin typeface="Arial"/>
              </a:rPr>
              <a:t>64 Mbit</a:t>
            </a:r>
            <a:r>
              <a:rPr lang="en-US" sz="3200" dirty="0">
                <a:latin typeface="Arial"/>
              </a:rPr>
              <a:t>)</a:t>
            </a:r>
            <a:r>
              <a:rPr lang="zh-CN" altLang="en-US" sz="3200" dirty="0">
                <a:latin typeface="Arial"/>
              </a:rPr>
              <a:t> 这个不大对</a:t>
            </a:r>
            <a:r>
              <a:rPr lang="en-US" altLang="zh-CN" sz="3200" dirty="0">
                <a:latin typeface="Arial"/>
              </a:rPr>
              <a:t>,</a:t>
            </a:r>
            <a:r>
              <a:rPr lang="zh-CN" altLang="en-US" sz="3200" dirty="0">
                <a:latin typeface="Arial"/>
              </a:rPr>
              <a:t>改成</a:t>
            </a:r>
            <a:r>
              <a:rPr lang="en-US" altLang="zh-CN" sz="3200" dirty="0">
                <a:latin typeface="Arial"/>
              </a:rPr>
              <a:t>256</a:t>
            </a:r>
            <a:endParaRPr lang="en-US" sz="3200" dirty="0"/>
          </a:p>
        </p:txBody>
      </p:sp>
      <p:sp>
        <p:nvSpPr>
          <p:cNvPr id="7171" name="Rectangle 3"/>
          <p:cNvSpPr>
            <a:spLocks noGrp="1" noRot="1" noChangeArrowheads="1"/>
          </p:cNvSpPr>
          <p:nvPr>
            <p:ph type="body" sz="half" idx="1"/>
          </p:nvPr>
        </p:nvSpPr>
        <p:spPr>
          <a:xfrm>
            <a:off x="438190" y="5744729"/>
            <a:ext cx="8267700" cy="469900"/>
          </a:xfrm>
          <a:noFill/>
          <a:ln/>
        </p:spPr>
        <p:txBody>
          <a:bodyPr lIns="90488" tIns="44450" rIns="90488" bIns="44450"/>
          <a:lstStyle/>
          <a:p>
            <a:pPr>
              <a:tabLst>
                <a:tab pos="2349500" algn="l"/>
                <a:tab pos="5029200" algn="l"/>
              </a:tabLst>
            </a:pPr>
            <a:r>
              <a:rPr lang="en-US" sz="2400" dirty="0">
                <a:latin typeface="Arial"/>
              </a:rPr>
              <a:t>Square root of bits per RAS/CAS</a:t>
            </a:r>
          </a:p>
        </p:txBody>
      </p:sp>
      <p:grpSp>
        <p:nvGrpSpPr>
          <p:cNvPr id="7172" name="Group 4"/>
          <p:cNvGrpSpPr>
            <a:grpSpLocks/>
          </p:cNvGrpSpPr>
          <p:nvPr/>
        </p:nvGrpSpPr>
        <p:grpSpPr bwMode="auto">
          <a:xfrm>
            <a:off x="323850" y="1248413"/>
            <a:ext cx="8588375" cy="4128449"/>
            <a:chOff x="96" y="658"/>
            <a:chExt cx="5410" cy="2890"/>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3"/>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4"/>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Arial" pitchFamily="18" charset="0"/>
                </a:rPr>
                <a:t>(16,384</a:t>
              </a:r>
              <a:r>
                <a:rPr lang="en-US" altLang="zh-CN" sz="2200" b="1">
                  <a:solidFill>
                    <a:srgbClr val="000000"/>
                  </a:solidFill>
                  <a:latin typeface="Arial" pitchFamily="18" charset="0"/>
                </a:rPr>
                <a:t>×</a:t>
              </a:r>
              <a:r>
                <a:rPr lang="en-US" sz="2200" b="1">
                  <a:solidFill>
                    <a:srgbClr val="000000"/>
                  </a:solidFill>
                  <a:latin typeface="Arial"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Arial" pitchFamily="18" charset="0"/>
                </a:rPr>
                <a:t>…</a:t>
              </a:r>
            </a:p>
          </p:txBody>
        </p:sp>
        <p:pic>
          <p:nvPicPr>
            <p:cNvPr id="7188" name="Picture 20"/>
            <p:cNvPicPr>
              <a:picLocks noChangeArrowheads="1"/>
            </p:cNvPicPr>
            <p:nvPr/>
          </p:nvPicPr>
          <p:blipFill>
            <a:blip r:embed="rId5"/>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6"/>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Arial"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14</a:t>
              </a:r>
            </a:p>
          </p:txBody>
        </p:sp>
        <p:sp>
          <p:nvSpPr>
            <p:cNvPr id="7196" name="Rectangle 28"/>
            <p:cNvSpPr>
              <a:spLocks noChangeArrowheads="1"/>
            </p:cNvSpPr>
            <p:nvPr/>
          </p:nvSpPr>
          <p:spPr bwMode="auto">
            <a:xfrm rot="10800000">
              <a:off x="4603" y="658"/>
              <a:ext cx="278" cy="760"/>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dirty="0">
                  <a:solidFill>
                    <a:schemeClr val="tx1"/>
                  </a:solidFill>
                  <a:latin typeface="Arial"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Arial"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Arial" pitchFamily="18" charset="0"/>
                </a:rPr>
                <a:t>Word Line</a:t>
              </a:r>
            </a:p>
          </p:txBody>
        </p:sp>
        <p:pic>
          <p:nvPicPr>
            <p:cNvPr id="7203" name="Picture 35"/>
            <p:cNvPicPr>
              <a:picLocks noChangeArrowheads="1"/>
            </p:cNvPicPr>
            <p:nvPr/>
          </p:nvPicPr>
          <p:blipFill>
            <a:blip r:embed="rId7"/>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Arial" pitchFamily="18" charset="0"/>
                </a:rPr>
                <a:t>Storage</a:t>
              </a:r>
            </a:p>
            <a:p>
              <a:pPr eaLnBrk="0" hangingPunct="0"/>
              <a:r>
                <a:rPr lang="en-US" sz="2000">
                  <a:solidFill>
                    <a:srgbClr val="000000"/>
                  </a:solidFill>
                  <a:latin typeface="Arial" pitchFamily="18" charset="0"/>
                </a:rPr>
                <a:t> Cell</a:t>
              </a:r>
            </a:p>
          </p:txBody>
        </p:sp>
        <p:sp>
          <p:nvSpPr>
            <p:cNvPr id="7205" name="Rectangle 37"/>
            <p:cNvSpPr>
              <a:spLocks noChangeArrowheads="1"/>
            </p:cNvSpPr>
            <p:nvPr/>
          </p:nvSpPr>
          <p:spPr bwMode="auto">
            <a:xfrm rot="10820771">
              <a:off x="4616" y="1486"/>
              <a:ext cx="263" cy="805"/>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Arial"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16200000">
              <a:off x="1358" y="2540"/>
              <a:ext cx="1706" cy="309"/>
            </a:xfrm>
            <a:prstGeom prst="rect">
              <a:avLst/>
            </a:prstGeom>
            <a:solidFill>
              <a:schemeClr val="bg1"/>
            </a:solidFill>
            <a:ln w="28575">
              <a:solidFill>
                <a:schemeClr val="tx1"/>
              </a:solidFill>
              <a:miter lim="800000"/>
              <a:headEnd/>
              <a:tailEnd/>
            </a:ln>
            <a:effectLst/>
          </p:spPr>
          <p:txBody>
            <a:bodyPr wrap="square" lIns="90488" tIns="44450" rIns="90488" bIns="44450">
              <a:spAutoFit/>
            </a:bodyPr>
            <a:lstStyle/>
            <a:p>
              <a:pPr eaLnBrk="0" hangingPunct="0"/>
              <a:r>
                <a:rPr lang="en-US" sz="2600" dirty="0">
                  <a:solidFill>
                    <a:srgbClr val="000000"/>
                  </a:solidFill>
                  <a:latin typeface="Arial"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Arial"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Arial" pitchFamily="18" charset="0"/>
                </a:rPr>
                <a:t>Bit Line</a:t>
              </a:r>
            </a:p>
          </p:txBody>
        </p:sp>
      </p:grpSp>
    </p:spTree>
    <p:extLst>
      <p:ext uri="{BB962C8B-B14F-4D97-AF65-F5344CB8AC3E}">
        <p14:creationId xmlns:p14="http://schemas.microsoft.com/office/powerpoint/2010/main" val="665028081"/>
      </p:ext>
    </p:extLst>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a:latin typeface="Arial"/>
              </a:rPr>
              <a:t>What’s the limitation?</a:t>
            </a:r>
            <a:endParaRPr lang="zh-CN" altLang="en-US"/>
          </a:p>
        </p:txBody>
      </p:sp>
      <p:graphicFrame>
        <p:nvGraphicFramePr>
          <p:cNvPr id="178178" name="Object 2"/>
          <p:cNvGraphicFramePr>
            <a:graphicFrameLocks noGrp="1" noChangeAspect="1"/>
          </p:cNvGraphicFramePr>
          <p:nvPr>
            <p:ph idx="1"/>
          </p:nvPr>
        </p:nvGraphicFramePr>
        <p:xfrm>
          <a:off x="2354263" y="1143000"/>
          <a:ext cx="4578350" cy="2813050"/>
        </p:xfrm>
        <a:graphic>
          <a:graphicData uri="http://schemas.openxmlformats.org/presentationml/2006/ole">
            <mc:AlternateContent xmlns:mc="http://schemas.openxmlformats.org/markup-compatibility/2006">
              <mc:Choice xmlns:v="urn:schemas-microsoft-com:vml" Requires="v">
                <p:oleObj spid="_x0000_s174095"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1143000"/>
                        <a:ext cx="4578350" cy="28130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TextBox 4"/>
          <p:cNvSpPr txBox="1">
            <a:spLocks noChangeArrowheads="1"/>
          </p:cNvSpPr>
          <p:nvPr/>
        </p:nvSpPr>
        <p:spPr bwMode="auto">
          <a:xfrm>
            <a:off x="642938" y="4038927"/>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latin typeface="Arial"/>
              </a:rPr>
              <a:t>IF it’s </a:t>
            </a:r>
            <a:r>
              <a:rPr kumimoji="0" lang="en-US" altLang="zh-CN" sz="2400" dirty="0">
                <a:solidFill>
                  <a:srgbClr val="FF0000"/>
                </a:solidFill>
                <a:latin typeface="Arial"/>
              </a:rPr>
              <a:t>direct map cache</a:t>
            </a:r>
            <a:r>
              <a:rPr kumimoji="0" lang="en-US" altLang="zh-CN" sz="2400" dirty="0">
                <a:solidFill>
                  <a:schemeClr val="tx2"/>
                </a:solidFill>
                <a:latin typeface="Arial"/>
              </a:rPr>
              <a:t>, then  </a:t>
            </a:r>
          </a:p>
          <a:p>
            <a:pPr eaLnBrk="1" hangingPunct="1">
              <a:spcBef>
                <a:spcPct val="0"/>
              </a:spcBef>
              <a:buClrTx/>
              <a:buSzTx/>
              <a:buFontTx/>
              <a:buNone/>
            </a:pPr>
            <a:r>
              <a:rPr kumimoji="0" lang="en-US" altLang="zh-CN" sz="2400" dirty="0">
                <a:solidFill>
                  <a:schemeClr val="tx2"/>
                </a:solidFill>
                <a:latin typeface="Arial"/>
              </a:rPr>
              <a:t>      </a:t>
            </a:r>
            <a:r>
              <a:rPr kumimoji="0" lang="en-US" altLang="zh-CN" sz="2400" dirty="0">
                <a:latin typeface="Arial"/>
              </a:rPr>
              <a:t>Cache size = 2</a:t>
            </a:r>
            <a:r>
              <a:rPr kumimoji="0" lang="en-US" altLang="zh-CN" sz="2400" baseline="30000" dirty="0">
                <a:latin typeface="Arial"/>
              </a:rPr>
              <a:t>index</a:t>
            </a:r>
            <a:r>
              <a:rPr kumimoji="0" lang="en-US" altLang="zh-CN" sz="2400" dirty="0">
                <a:latin typeface="Arial"/>
              </a:rPr>
              <a:t> * 2</a:t>
            </a:r>
            <a:r>
              <a:rPr kumimoji="0" lang="en-US" altLang="zh-CN" sz="2400" baseline="30000" dirty="0">
                <a:latin typeface="Arial"/>
              </a:rPr>
              <a:t>blockoffset</a:t>
            </a:r>
            <a:r>
              <a:rPr kumimoji="0" lang="en-US" altLang="zh-CN" sz="2400" dirty="0">
                <a:latin typeface="Arial"/>
              </a:rPr>
              <a:t>  &lt;= 2 </a:t>
            </a:r>
            <a:r>
              <a:rPr kumimoji="0" lang="en-US" altLang="zh-CN" sz="2400" baseline="30000" dirty="0" err="1">
                <a:latin typeface="Arial"/>
              </a:rPr>
              <a:t>pageoffset</a:t>
            </a:r>
            <a:r>
              <a:rPr kumimoji="0" lang="en-US" altLang="zh-CN" sz="2400" dirty="0">
                <a:latin typeface="Arial"/>
              </a:rPr>
              <a:t>  </a:t>
            </a:r>
            <a:endParaRPr kumimoji="0" lang="zh-CN" altLang="en-US" sz="2400" dirty="0"/>
          </a:p>
        </p:txBody>
      </p:sp>
      <p:sp>
        <p:nvSpPr>
          <p:cNvPr id="109573" name="TextBox 5"/>
          <p:cNvSpPr txBox="1">
            <a:spLocks noChangeArrowheads="1"/>
          </p:cNvSpPr>
          <p:nvPr/>
        </p:nvSpPr>
        <p:spPr bwMode="auto">
          <a:xfrm>
            <a:off x="642938" y="5000625"/>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solidFill>
                  <a:srgbClr val="FF0000"/>
                </a:solidFill>
                <a:latin typeface="Arial"/>
              </a:rPr>
              <a:t>How to solve this problem?</a:t>
            </a:r>
          </a:p>
          <a:p>
            <a:pPr eaLnBrk="1" hangingPunct="1">
              <a:spcBef>
                <a:spcPct val="0"/>
              </a:spcBef>
              <a:buClrTx/>
              <a:buSzTx/>
              <a:buFontTx/>
              <a:buNone/>
            </a:pPr>
            <a:r>
              <a:rPr kumimoji="0" lang="en-US" altLang="zh-CN" sz="2000" dirty="0">
                <a:solidFill>
                  <a:schemeClr val="tx2"/>
                </a:solidFill>
                <a:latin typeface="Arial"/>
              </a:rPr>
              <a:t>      </a:t>
            </a:r>
            <a:r>
              <a:rPr kumimoji="0" lang="en-US" altLang="zh-CN" sz="2000" dirty="0">
                <a:latin typeface="Arial"/>
              </a:rPr>
              <a:t>Use higher association.  Say it’s a 4 way, then cache size can reach 4 times 2</a:t>
            </a:r>
            <a:r>
              <a:rPr kumimoji="0" lang="en-US" altLang="zh-CN" sz="2000" baseline="30000" dirty="0">
                <a:latin typeface="Arial"/>
              </a:rPr>
              <a:t>pageoffset</a:t>
            </a:r>
            <a:r>
              <a:rPr kumimoji="0" lang="en-US" altLang="zh-CN" sz="2000" dirty="0">
                <a:latin typeface="Arial"/>
              </a:rPr>
              <a:t> with change nothing in index or tag or offset.</a:t>
            </a:r>
          </a:p>
        </p:txBody>
      </p:sp>
    </p:spTree>
    <p:extLst>
      <p:ext uri="{BB962C8B-B14F-4D97-AF65-F5344CB8AC3E}">
        <p14:creationId xmlns:p14="http://schemas.microsoft.com/office/powerpoint/2010/main" val="16405103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1+#ppt_w/2"/>
                                          </p:val>
                                        </p:tav>
                                        <p:tav tm="100000">
                                          <p:val>
                                            <p:strVal val="#ppt_x"/>
                                          </p:val>
                                        </p:tav>
                                      </p:tavLst>
                                    </p:anim>
                                    <p:anim calcmode="lin" valueType="num">
                                      <p:cBhvr additive="base">
                                        <p:cTn id="8"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594" name="组合 120"/>
          <p:cNvGrpSpPr>
            <a:grpSpLocks/>
          </p:cNvGrpSpPr>
          <p:nvPr/>
        </p:nvGrpSpPr>
        <p:grpSpPr bwMode="auto">
          <a:xfrm>
            <a:off x="393700" y="1644650"/>
            <a:ext cx="8497888" cy="4824413"/>
            <a:chOff x="1895168" y="1565509"/>
            <a:chExt cx="7981872" cy="4591943"/>
          </a:xfrm>
        </p:grpSpPr>
        <p:sp>
          <p:nvSpPr>
            <p:cNvPr id="119" name="矩形 118"/>
            <p:cNvSpPr/>
            <p:nvPr/>
          </p:nvSpPr>
          <p:spPr>
            <a:xfrm>
              <a:off x="1895168" y="2227329"/>
              <a:ext cx="4040888" cy="1724057"/>
            </a:xfrm>
            <a:prstGeom prst="rect">
              <a:avLst/>
            </a:prstGeom>
            <a:ln w="28575"/>
          </p:spPr>
          <p:style>
            <a:lnRef idx="2">
              <a:schemeClr val="accent6"/>
            </a:lnRef>
            <a:fillRef idx="1">
              <a:schemeClr val="lt1"/>
            </a:fillRef>
            <a:effectRef idx="0">
              <a:schemeClr val="accent6"/>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7" name="矩形 106"/>
            <p:cNvSpPr/>
            <p:nvPr/>
          </p:nvSpPr>
          <p:spPr>
            <a:xfrm>
              <a:off x="4969821" y="4008804"/>
              <a:ext cx="1087014" cy="2148648"/>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6" name="矩形 105"/>
            <p:cNvSpPr/>
            <p:nvPr/>
          </p:nvSpPr>
          <p:spPr>
            <a:xfrm>
              <a:off x="6062800" y="2441892"/>
              <a:ext cx="3703899" cy="3715560"/>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 name="矩形 3"/>
            <p:cNvSpPr/>
            <p:nvPr/>
          </p:nvSpPr>
          <p:spPr>
            <a:xfrm>
              <a:off x="2924029" y="1777050"/>
              <a:ext cx="4076674" cy="229673"/>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indent="950119" algn="just" eaLnBrk="1" fontAlgn="auto" hangingPunct="1">
                <a:spcBef>
                  <a:spcPts val="0"/>
                </a:spcBef>
                <a:spcAft>
                  <a:spcPts val="0"/>
                </a:spcAft>
                <a:defRPr/>
              </a:pPr>
              <a:endParaRPr lang="en-US" sz="788" kern="100" dirty="0">
                <a:solidFill>
                  <a:prstClr val="black"/>
                </a:solidFill>
                <a:latin typeface="Times New Roman" panose="02020603050405020304" pitchFamily="18" charset="0"/>
                <a:ea typeface="宋体" panose="02010600030101010101" pitchFamily="2" charset="-122"/>
              </a:endParaRPr>
            </a:p>
            <a:p>
              <a:pPr indent="950119" algn="just" eaLnBrk="1" fontAlgn="auto" hangingPunct="1">
                <a:spcBef>
                  <a:spcPts val="0"/>
                </a:spcBef>
                <a:spcAft>
                  <a:spcPts val="0"/>
                </a:spcAft>
                <a:defRPr/>
              </a:pPr>
              <a:r>
                <a:rPr lang="en-US" sz="1000" kern="100" dirty="0">
                  <a:solidFill>
                    <a:prstClr val="black"/>
                  </a:solidFill>
                  <a:latin typeface="Arial" panose="02020603050405020304" pitchFamily="18" charset="0"/>
                  <a:ea typeface="宋体" panose="02010600030101010101" pitchFamily="2" charset="-122"/>
                </a:rPr>
                <a:t>VPN: 3</a:t>
              </a:r>
              <a:r>
                <a:rPr lang="en-US" altLang="zh-CN" sz="1000" kern="100" dirty="0">
                  <a:solidFill>
                    <a:prstClr val="black"/>
                  </a:solidFill>
                  <a:latin typeface="Arial" panose="02020603050405020304" pitchFamily="18" charset="0"/>
                </a:rPr>
                <a:t>0</a:t>
              </a:r>
              <a:r>
                <a:rPr lang="en-US" sz="1000" kern="100" dirty="0">
                  <a:solidFill>
                    <a:prstClr val="black"/>
                  </a:solidFill>
                  <a:latin typeface="Arial" panose="02020603050405020304" pitchFamily="18" charset="0"/>
                  <a:ea typeface="宋体" panose="02010600030101010101" pitchFamily="2" charset="-122"/>
                </a:rPr>
                <a:t>bits                                                      </a:t>
              </a:r>
              <a:r>
                <a:rPr lang="en-US" altLang="zh-CN" sz="1000" kern="100" dirty="0">
                  <a:solidFill>
                    <a:prstClr val="black"/>
                  </a:solidFill>
                  <a:latin typeface="Arial" panose="02020603050405020304" pitchFamily="18" charset="0"/>
                </a:rPr>
                <a:t>8</a:t>
              </a:r>
              <a:r>
                <a:rPr lang="en-US" sz="1000" kern="100" dirty="0">
                  <a:solidFill>
                    <a:prstClr val="black"/>
                  </a:solidFill>
                  <a:latin typeface="Arial" panose="02020603050405020304" pitchFamily="18" charset="0"/>
                  <a:ea typeface="宋体" panose="02010600030101010101" pitchFamily="2" charset="-122"/>
                </a:rPr>
                <a:t>bits           </a:t>
              </a:r>
              <a:r>
                <a:rPr lang="en-US" altLang="zh-CN" sz="1000" kern="100" dirty="0">
                  <a:solidFill>
                    <a:prstClr val="black"/>
                  </a:solidFill>
                  <a:latin typeface="Arial" panose="02020603050405020304" pitchFamily="18" charset="0"/>
                </a:rPr>
                <a:t>5</a:t>
              </a:r>
              <a:r>
                <a:rPr lang="en-US" sz="1000" kern="100" dirty="0">
                  <a:solidFill>
                    <a:prstClr val="black"/>
                  </a:solidFill>
                  <a:latin typeface="Arial"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a:p>
              <a:pPr algn="ctr" eaLnBrk="1" fontAlgn="auto" hangingPunct="1">
                <a:spcBef>
                  <a:spcPts val="0"/>
                </a:spcBef>
                <a:spcAft>
                  <a:spcPts val="0"/>
                </a:spcAft>
                <a:defRPr/>
              </a:pPr>
              <a:r>
                <a:rPr lang="en-US" sz="1000" kern="100" dirty="0">
                  <a:solidFill>
                    <a:prstClr val="black"/>
                  </a:solidFill>
                  <a:latin typeface="Arial" panose="02020603050405020304" pitchFamily="18" charset="0"/>
                  <a:ea typeface="宋体" panose="02010600030101010101" pitchFamily="2" charset="-122"/>
                </a:rPr>
                <a:t> </a:t>
              </a:r>
              <a:endParaRPr lang="zh-CN" altLang="en-US" sz="1000" kern="100" dirty="0">
                <a:solidFill>
                  <a:prstClr val="black"/>
                </a:solidFill>
                <a:latin typeface="Times New Roman" panose="02020603050405020304" pitchFamily="18" charset="0"/>
              </a:endParaRPr>
            </a:p>
          </p:txBody>
        </p:sp>
        <p:cxnSp>
          <p:nvCxnSpPr>
            <p:cNvPr id="5" name="直接连接符 4"/>
            <p:cNvCxnSpPr/>
            <p:nvPr/>
          </p:nvCxnSpPr>
          <p:spPr>
            <a:xfrm flipH="1">
              <a:off x="6496710"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67465"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圆角右箭头 11"/>
            <p:cNvSpPr/>
            <p:nvPr/>
          </p:nvSpPr>
          <p:spPr>
            <a:xfrm flipV="1">
              <a:off x="6114988" y="2006722"/>
              <a:ext cx="266908" cy="15019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21" name="圆角右箭头 20"/>
            <p:cNvSpPr/>
            <p:nvPr/>
          </p:nvSpPr>
          <p:spPr>
            <a:xfrm flipV="1">
              <a:off x="6114988" y="3346984"/>
              <a:ext cx="266908" cy="188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44" name="左箭头 43"/>
            <p:cNvSpPr/>
            <p:nvPr/>
          </p:nvSpPr>
          <p:spPr>
            <a:xfrm>
              <a:off x="5694497" y="4108530"/>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5" name="圆角右箭头 44"/>
            <p:cNvSpPr/>
            <p:nvPr/>
          </p:nvSpPr>
          <p:spPr>
            <a:xfrm flipV="1">
              <a:off x="5118932" y="4008804"/>
              <a:ext cx="280327" cy="220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7" name="左箭头 46"/>
            <p:cNvSpPr/>
            <p:nvPr/>
          </p:nvSpPr>
          <p:spPr>
            <a:xfrm>
              <a:off x="5776508" y="5873383"/>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8" name="圆角右箭头 47"/>
            <p:cNvSpPr/>
            <p:nvPr/>
          </p:nvSpPr>
          <p:spPr>
            <a:xfrm rot="10800000" flipH="1">
              <a:off x="5118932" y="3813884"/>
              <a:ext cx="219193" cy="21516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9" name="左箭头 48"/>
            <p:cNvSpPr/>
            <p:nvPr/>
          </p:nvSpPr>
          <p:spPr>
            <a:xfrm flipH="1">
              <a:off x="5194978" y="5870361"/>
              <a:ext cx="308658" cy="1057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5388822" y="4054134"/>
              <a:ext cx="305676" cy="25535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latin typeface="Arial"/>
                </a:rPr>
                <a:t>=</a:t>
              </a:r>
              <a:endParaRPr lang="zh-CN" altLang="en-US" sz="1350" dirty="0">
                <a:solidFill>
                  <a:prstClr val="black"/>
                </a:solidFill>
              </a:endParaRPr>
            </a:p>
          </p:txBody>
        </p:sp>
        <p:sp>
          <p:nvSpPr>
            <p:cNvPr id="52" name="椭圆 51"/>
            <p:cNvSpPr/>
            <p:nvPr/>
          </p:nvSpPr>
          <p:spPr>
            <a:xfrm>
              <a:off x="5511092" y="5787255"/>
              <a:ext cx="287782" cy="2417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latin typeface="Arial"/>
                </a:rPr>
                <a:t>=</a:t>
              </a:r>
              <a:endParaRPr lang="zh-CN" altLang="en-US" sz="1350" dirty="0">
                <a:solidFill>
                  <a:prstClr val="black"/>
                </a:solidFill>
              </a:endParaRPr>
            </a:p>
          </p:txBody>
        </p:sp>
        <p:sp>
          <p:nvSpPr>
            <p:cNvPr id="53" name="文本框 52"/>
            <p:cNvSpPr txBox="1"/>
            <p:nvPr/>
          </p:nvSpPr>
          <p:spPr>
            <a:xfrm>
              <a:off x="2457314" y="1710565"/>
              <a:ext cx="498028"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Arial" panose="020F0502020204030204"/>
                </a:rPr>
                <a:t>VA</a:t>
              </a:r>
              <a:endParaRPr lang="zh-CN" altLang="en-US" sz="1350" dirty="0">
                <a:solidFill>
                  <a:prstClr val="black"/>
                </a:solidFill>
                <a:latin typeface="Calibri" panose="020F0502020204030204"/>
              </a:endParaRPr>
            </a:p>
          </p:txBody>
        </p:sp>
        <p:grpSp>
          <p:nvGrpSpPr>
            <p:cNvPr id="110613" name="组合 102"/>
            <p:cNvGrpSpPr>
              <a:grpSpLocks/>
            </p:cNvGrpSpPr>
            <p:nvPr/>
          </p:nvGrpSpPr>
          <p:grpSpPr bwMode="auto">
            <a:xfrm>
              <a:off x="6310487" y="2694055"/>
              <a:ext cx="2970934" cy="1266474"/>
              <a:chOff x="6310487" y="2694055"/>
              <a:chExt cx="2970934" cy="1266474"/>
            </a:xfrm>
          </p:grpSpPr>
          <p:sp>
            <p:nvSpPr>
              <p:cNvPr id="11" name="矩形 10"/>
              <p:cNvSpPr/>
              <p:nvPr/>
            </p:nvSpPr>
            <p:spPr>
              <a:xfrm>
                <a:off x="6395315" y="2732005"/>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13" name="直接连接符 12"/>
              <p:cNvCxnSpPr/>
              <p:nvPr/>
            </p:nvCxnSpPr>
            <p:spPr>
              <a:xfrm flipV="1">
                <a:off x="6395315" y="28846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395315" y="3037228"/>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95315" y="3798774"/>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95315" y="3360583"/>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95315" y="3513195"/>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47407" y="2732005"/>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0553"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5898"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690553" y="3380226"/>
                <a:ext cx="1115345" cy="13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文本框 53"/>
              <p:cNvSpPr txBox="1"/>
              <p:nvPr/>
            </p:nvSpPr>
            <p:spPr>
              <a:xfrm>
                <a:off x="6310323" y="2694230"/>
                <a:ext cx="2970277"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grpSp>
          <p:nvGrpSpPr>
            <p:cNvPr id="110614" name="组合 103"/>
            <p:cNvGrpSpPr>
              <a:grpSpLocks/>
            </p:cNvGrpSpPr>
            <p:nvPr/>
          </p:nvGrpSpPr>
          <p:grpSpPr bwMode="auto">
            <a:xfrm>
              <a:off x="6296890" y="4412087"/>
              <a:ext cx="2970300" cy="1282797"/>
              <a:chOff x="6296890" y="4412087"/>
              <a:chExt cx="2970300" cy="1282797"/>
            </a:xfrm>
          </p:grpSpPr>
          <p:sp>
            <p:nvSpPr>
              <p:cNvPr id="22" name="矩形 21"/>
              <p:cNvSpPr/>
              <p:nvPr/>
            </p:nvSpPr>
            <p:spPr>
              <a:xfrm>
                <a:off x="6380404" y="4451527"/>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23" name="直接连接符 22"/>
              <p:cNvCxnSpPr/>
              <p:nvPr/>
            </p:nvCxnSpPr>
            <p:spPr>
              <a:xfrm flipV="1">
                <a:off x="6380404" y="4604139"/>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80404" y="4756750"/>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380404" y="5518297"/>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380404" y="5080105"/>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380404" y="52327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33988" y="445152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77134" y="4442461"/>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05898" y="446663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684589" y="5099749"/>
                <a:ext cx="1121309" cy="14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5" name="文本框 54"/>
              <p:cNvSpPr txBox="1"/>
              <p:nvPr/>
            </p:nvSpPr>
            <p:spPr>
              <a:xfrm>
                <a:off x="6296902" y="4412241"/>
                <a:ext cx="2970277" cy="234206"/>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sp>
          <p:nvSpPr>
            <p:cNvPr id="56" name="文本框 55"/>
            <p:cNvSpPr txBox="1"/>
            <p:nvPr/>
          </p:nvSpPr>
          <p:spPr>
            <a:xfrm>
              <a:off x="9277617" y="3058381"/>
              <a:ext cx="599423" cy="291624"/>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Arial" panose="020F0502020204030204"/>
                </a:rPr>
                <a:t>bank0</a:t>
              </a:r>
              <a:endParaRPr lang="zh-CN" altLang="en-US" sz="825" dirty="0">
                <a:solidFill>
                  <a:prstClr val="black"/>
                </a:solidFill>
                <a:latin typeface="Calibri" panose="020F0502020204030204"/>
              </a:endParaRPr>
            </a:p>
          </p:txBody>
        </p:sp>
        <p:sp>
          <p:nvSpPr>
            <p:cNvPr id="57" name="文本框 56"/>
            <p:cNvSpPr txBox="1"/>
            <p:nvPr/>
          </p:nvSpPr>
          <p:spPr>
            <a:xfrm>
              <a:off x="9229902" y="4936560"/>
              <a:ext cx="599423" cy="293135"/>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Arial" panose="020F0502020204030204"/>
                </a:rPr>
                <a:t>bank1</a:t>
              </a:r>
              <a:endParaRPr lang="zh-CN" altLang="en-US" sz="825" dirty="0">
                <a:solidFill>
                  <a:prstClr val="black"/>
                </a:solidFill>
                <a:latin typeface="Calibri" panose="020F0502020204030204"/>
              </a:endParaRPr>
            </a:p>
          </p:txBody>
        </p:sp>
        <p:sp>
          <p:nvSpPr>
            <p:cNvPr id="110617" name="文本框 57"/>
            <p:cNvSpPr txBox="1">
              <a:spLocks noChangeArrowheads="1"/>
            </p:cNvSpPr>
            <p:nvPr/>
          </p:nvSpPr>
          <p:spPr bwMode="auto">
            <a:xfrm>
              <a:off x="6172257" y="2671566"/>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0</a:t>
              </a:r>
              <a:endParaRPr lang="zh-CN" altLang="en-US" sz="1000">
                <a:solidFill>
                  <a:srgbClr val="000000"/>
                </a:solidFill>
                <a:latin typeface="Calibri" panose="020F0502020204030204" pitchFamily="34" charset="0"/>
              </a:endParaRPr>
            </a:p>
          </p:txBody>
        </p:sp>
        <p:sp>
          <p:nvSpPr>
            <p:cNvPr id="110618" name="文本框 58"/>
            <p:cNvSpPr txBox="1">
              <a:spLocks noChangeArrowheads="1"/>
            </p:cNvSpPr>
            <p:nvPr/>
          </p:nvSpPr>
          <p:spPr bwMode="auto">
            <a:xfrm>
              <a:off x="6182087" y="4383003"/>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0</a:t>
              </a:r>
              <a:endParaRPr lang="zh-CN" altLang="en-US" sz="1000">
                <a:solidFill>
                  <a:srgbClr val="000000"/>
                </a:solidFill>
                <a:latin typeface="Calibri" panose="020F0502020204030204" pitchFamily="34" charset="0"/>
              </a:endParaRPr>
            </a:p>
          </p:txBody>
        </p:sp>
        <p:sp>
          <p:nvSpPr>
            <p:cNvPr id="110619" name="文本框 59"/>
            <p:cNvSpPr txBox="1">
              <a:spLocks noChangeArrowheads="1"/>
            </p:cNvSpPr>
            <p:nvPr/>
          </p:nvSpPr>
          <p:spPr bwMode="auto">
            <a:xfrm>
              <a:off x="6090649" y="3727918"/>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255</a:t>
              </a:r>
              <a:endParaRPr lang="zh-CN" altLang="en-US" sz="1000">
                <a:solidFill>
                  <a:srgbClr val="000000"/>
                </a:solidFill>
                <a:latin typeface="Calibri" panose="020F0502020204030204" pitchFamily="34" charset="0"/>
              </a:endParaRPr>
            </a:p>
          </p:txBody>
        </p:sp>
        <p:sp>
          <p:nvSpPr>
            <p:cNvPr id="110620" name="文本框 60"/>
            <p:cNvSpPr txBox="1">
              <a:spLocks noChangeArrowheads="1"/>
            </p:cNvSpPr>
            <p:nvPr/>
          </p:nvSpPr>
          <p:spPr bwMode="auto">
            <a:xfrm>
              <a:off x="6056243" y="5482379"/>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255</a:t>
              </a:r>
              <a:endParaRPr lang="zh-CN" altLang="en-US" sz="1000">
                <a:solidFill>
                  <a:srgbClr val="000000"/>
                </a:solidFill>
                <a:latin typeface="Calibri" panose="020F0502020204030204" pitchFamily="34" charset="0"/>
              </a:endParaRPr>
            </a:p>
          </p:txBody>
        </p:sp>
        <p:sp>
          <p:nvSpPr>
            <p:cNvPr id="79" name="右大括号 78"/>
            <p:cNvSpPr/>
            <p:nvPr/>
          </p:nvSpPr>
          <p:spPr>
            <a:xfrm rot="5400000">
              <a:off x="4335337" y="592352"/>
              <a:ext cx="116348" cy="2932999"/>
            </a:xfrm>
            <a:prstGeom prst="rightBrace">
              <a:avLst/>
            </a:prstGeom>
            <a:ln w="12700"/>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cxnSp>
          <p:nvCxnSpPr>
            <p:cNvPr id="81" name="直接连接符 80"/>
            <p:cNvCxnSpPr>
              <a:stCxn id="79" idx="1"/>
              <a:endCxn id="79" idx="1"/>
            </p:cNvCxnSpPr>
            <p:nvPr/>
          </p:nvCxnSpPr>
          <p:spPr>
            <a:xfrm>
              <a:off x="4394256" y="2117026"/>
              <a:ext cx="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9" idx="1"/>
            </p:cNvCxnSpPr>
            <p:nvPr/>
          </p:nvCxnSpPr>
          <p:spPr>
            <a:xfrm flipH="1">
              <a:off x="2012966" y="2117026"/>
              <a:ext cx="23812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018930" y="2126092"/>
              <a:ext cx="1491" cy="124657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625" name="组合 116"/>
            <p:cNvGrpSpPr>
              <a:grpSpLocks/>
            </p:cNvGrpSpPr>
            <p:nvPr/>
          </p:nvGrpSpPr>
          <p:grpSpPr bwMode="auto">
            <a:xfrm>
              <a:off x="2013159" y="2346287"/>
              <a:ext cx="3823608" cy="1090648"/>
              <a:chOff x="2175387" y="2346287"/>
              <a:chExt cx="3823608" cy="1090648"/>
            </a:xfrm>
          </p:grpSpPr>
          <p:grpSp>
            <p:nvGrpSpPr>
              <p:cNvPr id="110637" name="组合 101"/>
              <p:cNvGrpSpPr>
                <a:grpSpLocks/>
              </p:cNvGrpSpPr>
              <p:nvPr/>
            </p:nvGrpSpPr>
            <p:grpSpPr bwMode="auto">
              <a:xfrm>
                <a:off x="3000635" y="2346287"/>
                <a:ext cx="2998360" cy="1082104"/>
                <a:chOff x="3000635" y="2346287"/>
                <a:chExt cx="2998360" cy="1082104"/>
              </a:xfrm>
            </p:grpSpPr>
            <p:sp>
              <p:nvSpPr>
                <p:cNvPr id="67" name="矩形 66"/>
                <p:cNvSpPr/>
                <p:nvPr/>
              </p:nvSpPr>
              <p:spPr>
                <a:xfrm>
                  <a:off x="3078802" y="2379941"/>
                  <a:ext cx="2915105" cy="1041082"/>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68" name="直接连接符 67"/>
                <p:cNvCxnSpPr/>
                <p:nvPr/>
              </p:nvCxnSpPr>
              <p:spPr>
                <a:xfrm flipV="1">
                  <a:off x="3078802" y="2509888"/>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078802" y="2639834"/>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078802" y="329107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3078802" y="291634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3078802" y="3046294"/>
                  <a:ext cx="291510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32385" y="2378430"/>
                  <a:ext cx="0" cy="1050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7022"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774185"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790588" y="2925413"/>
                  <a:ext cx="1207793" cy="11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77" name="文本框 76"/>
                <p:cNvSpPr txBox="1"/>
                <p:nvPr/>
              </p:nvSpPr>
              <p:spPr>
                <a:xfrm>
                  <a:off x="2993808" y="2346699"/>
                  <a:ext cx="2998608"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V    D                    30 bits                                   25 bits</a:t>
                  </a:r>
                  <a:endParaRPr lang="zh-CN" altLang="en-US" sz="1800" dirty="0">
                    <a:solidFill>
                      <a:prstClr val="black"/>
                    </a:solidFill>
                    <a:latin typeface="Calibri" panose="020F0502020204030204"/>
                  </a:endParaRPr>
                </a:p>
              </p:txBody>
            </p:sp>
          </p:grpSp>
          <p:cxnSp>
            <p:nvCxnSpPr>
              <p:cNvPr id="87" name="直接箭头连接符 86"/>
              <p:cNvCxnSpPr/>
              <p:nvPr/>
            </p:nvCxnSpPr>
            <p:spPr>
              <a:xfrm>
                <a:off x="2182649" y="247513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182649" y="2608102"/>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649" y="3016073"/>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2175194" y="336360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0642" name="组合 95"/>
              <p:cNvGrpSpPr>
                <a:grpSpLocks/>
              </p:cNvGrpSpPr>
              <p:nvPr/>
            </p:nvGrpSpPr>
            <p:grpSpPr bwMode="auto">
              <a:xfrm flipH="1">
                <a:off x="2779354" y="2457841"/>
                <a:ext cx="305447" cy="888389"/>
                <a:chOff x="2755490" y="2457841"/>
                <a:chExt cx="329311" cy="888389"/>
              </a:xfrm>
            </p:grpSpPr>
            <p:cxnSp>
              <p:nvCxnSpPr>
                <p:cNvPr id="92" name="直接箭头连接符 91"/>
                <p:cNvCxnSpPr/>
                <p:nvPr/>
              </p:nvCxnSpPr>
              <p:spPr>
                <a:xfrm>
                  <a:off x="2763566" y="245851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2763566" y="2591481"/>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63566" y="299945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755527" y="3346984"/>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2491307" y="2392029"/>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8" name="椭圆 97"/>
              <p:cNvSpPr/>
              <p:nvPr/>
            </p:nvSpPr>
            <p:spPr>
              <a:xfrm>
                <a:off x="2495780" y="2535574"/>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9" name="椭圆 98"/>
              <p:cNvSpPr/>
              <p:nvPr/>
            </p:nvSpPr>
            <p:spPr>
              <a:xfrm>
                <a:off x="2495780" y="2942035"/>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100" name="椭圆 99"/>
              <p:cNvSpPr/>
              <p:nvPr/>
            </p:nvSpPr>
            <p:spPr>
              <a:xfrm>
                <a:off x="2503236" y="3282010"/>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grpSp>
        <p:sp>
          <p:nvSpPr>
            <p:cNvPr id="43" name="圆角右箭头 42"/>
            <p:cNvSpPr/>
            <p:nvPr/>
          </p:nvSpPr>
          <p:spPr>
            <a:xfrm rot="10800000">
              <a:off x="7097625" y="3499595"/>
              <a:ext cx="207263" cy="7131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10627" name="文本框 100"/>
            <p:cNvSpPr txBox="1">
              <a:spLocks noChangeArrowheads="1"/>
            </p:cNvSpPr>
            <p:nvPr/>
          </p:nvSpPr>
          <p:spPr bwMode="auto">
            <a:xfrm>
              <a:off x="3705456" y="2187742"/>
              <a:ext cx="228781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VPN                                          PPN</a:t>
              </a:r>
              <a:endParaRPr lang="zh-CN" altLang="en-US" sz="1000">
                <a:solidFill>
                  <a:srgbClr val="000000"/>
                </a:solidFill>
                <a:latin typeface="Calibri" panose="020F0502020204030204" pitchFamily="34" charset="0"/>
              </a:endParaRPr>
            </a:p>
          </p:txBody>
        </p:sp>
        <p:sp>
          <p:nvSpPr>
            <p:cNvPr id="46" name="圆角右箭头 45"/>
            <p:cNvSpPr/>
            <p:nvPr/>
          </p:nvSpPr>
          <p:spPr>
            <a:xfrm rot="10800000">
              <a:off x="7176653" y="5264448"/>
              <a:ext cx="208754" cy="7147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5" name="文本框 104"/>
            <p:cNvSpPr txBox="1"/>
            <p:nvPr/>
          </p:nvSpPr>
          <p:spPr>
            <a:xfrm>
              <a:off x="6873960" y="2384473"/>
              <a:ext cx="815633"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Arial" panose="020F0502020204030204"/>
                </a:rPr>
                <a:t>Cache</a:t>
              </a:r>
              <a:endParaRPr lang="zh-CN" altLang="en-US" sz="1350" dirty="0">
                <a:solidFill>
                  <a:prstClr val="black"/>
                </a:solidFill>
                <a:latin typeface="Calibri" panose="020F0502020204030204"/>
              </a:endParaRPr>
            </a:p>
          </p:txBody>
        </p:sp>
        <p:cxnSp>
          <p:nvCxnSpPr>
            <p:cNvPr id="109" name="直接连接符 108"/>
            <p:cNvCxnSpPr/>
            <p:nvPr/>
          </p:nvCxnSpPr>
          <p:spPr>
            <a:xfrm>
              <a:off x="6056835" y="4200701"/>
              <a:ext cx="7455" cy="16787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6044907" y="5965554"/>
              <a:ext cx="11929" cy="1813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6053853" y="4016358"/>
              <a:ext cx="5964" cy="1133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04502" y="3683937"/>
              <a:ext cx="1225686" cy="149590"/>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1000" kern="100" dirty="0">
                  <a:solidFill>
                    <a:prstClr val="black"/>
                  </a:solidFill>
                  <a:latin typeface="Arial" panose="02020603050405020304" pitchFamily="18" charset="0"/>
                  <a:ea typeface="宋体" panose="02010600030101010101" pitchFamily="2" charset="-122"/>
                </a:rPr>
                <a:t>P</a:t>
              </a:r>
              <a:r>
                <a:rPr lang="en-US" altLang="zh-CN" sz="1000" kern="100" dirty="0">
                  <a:solidFill>
                    <a:prstClr val="black"/>
                  </a:solidFill>
                  <a:latin typeface="Arial" panose="02020603050405020304" pitchFamily="18" charset="0"/>
                </a:rPr>
                <a:t>PN</a:t>
              </a:r>
              <a:r>
                <a:rPr lang="zh-CN" altLang="en-US" sz="1000" kern="100" dirty="0">
                  <a:solidFill>
                    <a:prstClr val="black"/>
                  </a:solidFill>
                  <a:latin typeface="Arial" panose="02020603050405020304" pitchFamily="18" charset="0"/>
                </a:rPr>
                <a:t>：</a:t>
              </a:r>
              <a:r>
                <a:rPr lang="en-US" sz="1000" kern="100" dirty="0">
                  <a:solidFill>
                    <a:prstClr val="black"/>
                  </a:solidFill>
                  <a:latin typeface="Arial" panose="02020603050405020304" pitchFamily="18" charset="0"/>
                  <a:ea typeface="宋体" panose="02010600030101010101" pitchFamily="2" charset="-122"/>
                </a:rPr>
                <a:t>2</a:t>
              </a:r>
              <a:r>
                <a:rPr lang="en-US" altLang="zh-CN" sz="1000" kern="100" dirty="0">
                  <a:solidFill>
                    <a:prstClr val="black"/>
                  </a:solidFill>
                  <a:latin typeface="Arial" panose="02020603050405020304" pitchFamily="18" charset="0"/>
                </a:rPr>
                <a:t>5</a:t>
              </a:r>
              <a:r>
                <a:rPr lang="en-US" sz="1000" kern="100" dirty="0">
                  <a:solidFill>
                    <a:prstClr val="black"/>
                  </a:solidFill>
                  <a:latin typeface="Arial"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p:txBody>
        </p:sp>
        <p:sp>
          <p:nvSpPr>
            <p:cNvPr id="110634" name="文本框 115"/>
            <p:cNvSpPr txBox="1">
              <a:spLocks noChangeArrowheads="1"/>
            </p:cNvSpPr>
            <p:nvPr/>
          </p:nvSpPr>
          <p:spPr bwMode="auto">
            <a:xfrm>
              <a:off x="5993269" y="1565509"/>
              <a:ext cx="144182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Arial" panose="020F0502020204030204" pitchFamily="34" charset="0"/>
                </a:rPr>
                <a:t>index    block offset</a:t>
              </a:r>
              <a:endParaRPr lang="zh-CN" altLang="en-US" sz="1000">
                <a:solidFill>
                  <a:srgbClr val="000000"/>
                </a:solidFill>
                <a:latin typeface="Calibri" panose="020F0502020204030204" pitchFamily="34" charset="0"/>
              </a:endParaRPr>
            </a:p>
          </p:txBody>
        </p:sp>
        <p:sp>
          <p:nvSpPr>
            <p:cNvPr id="10" name="下箭头 9"/>
            <p:cNvSpPr/>
            <p:nvPr/>
          </p:nvSpPr>
          <p:spPr>
            <a:xfrm>
              <a:off x="5101038" y="3050827"/>
              <a:ext cx="113324" cy="62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120" name="文本框 119"/>
            <p:cNvSpPr txBox="1"/>
            <p:nvPr/>
          </p:nvSpPr>
          <p:spPr>
            <a:xfrm>
              <a:off x="2007001" y="3621987"/>
              <a:ext cx="581530" cy="400416"/>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Arial" panose="020F0502020204030204"/>
                </a:rPr>
                <a:t>TLB</a:t>
              </a:r>
              <a:endParaRPr lang="zh-CN" altLang="en-US" sz="1350" dirty="0">
                <a:solidFill>
                  <a:prstClr val="black"/>
                </a:solidFill>
                <a:latin typeface="Calibri" panose="020F0502020204030204"/>
              </a:endParaRPr>
            </a:p>
          </p:txBody>
        </p:sp>
      </p:grpSp>
      <p:sp>
        <p:nvSpPr>
          <p:cNvPr id="3" name="标题 2"/>
          <p:cNvSpPr>
            <a:spLocks noGrp="1"/>
          </p:cNvSpPr>
          <p:nvPr>
            <p:ph type="title"/>
          </p:nvPr>
        </p:nvSpPr>
        <p:spPr>
          <a:xfrm>
            <a:off x="179512" y="-96838"/>
            <a:ext cx="8964488" cy="989013"/>
          </a:xfrm>
        </p:spPr>
        <p:txBody>
          <a:bodyPr rtlCol="0">
            <a:normAutofit/>
          </a:bodyPr>
          <a:lstStyle/>
          <a:p>
            <a:pPr eaLnBrk="1" fontAlgn="auto" hangingPunct="1">
              <a:spcAft>
                <a:spcPts val="0"/>
              </a:spcAft>
              <a:defRPr/>
            </a:pPr>
            <a:r>
              <a:rPr kumimoji="1" lang="en-US" altLang="zh-CN" sz="4400" b="1" kern="0" dirty="0">
                <a:solidFill>
                  <a:srgbClr val="FF3300"/>
                </a:solidFill>
                <a:latin typeface="Arial"/>
              </a:rPr>
              <a:t>Example:</a:t>
            </a:r>
            <a:r>
              <a:rPr kumimoji="1" lang="en-US" altLang="zh-CN" sz="2400" b="1" kern="0" dirty="0">
                <a:solidFill>
                  <a:srgbClr val="FF3300"/>
                </a:solidFill>
                <a:latin typeface="Arial"/>
              </a:rPr>
              <a:t> </a:t>
            </a:r>
            <a:r>
              <a:rPr kumimoji="1" lang="en-US" altLang="zh-CN" sz="2400" b="1" kern="0" dirty="0">
                <a:solidFill>
                  <a:srgbClr val="3333FF"/>
                </a:solidFill>
                <a:latin typeface="Arial"/>
              </a:rPr>
              <a:t>Virtual indexed, physically tagged cache</a:t>
            </a:r>
            <a:endParaRPr lang="zh-CN" altLang="en-US" dirty="0"/>
          </a:p>
        </p:txBody>
      </p:sp>
      <p:sp>
        <p:nvSpPr>
          <p:cNvPr id="110596" name="文本框 1"/>
          <p:cNvSpPr txBox="1">
            <a:spLocks noChangeArrowheads="1"/>
          </p:cNvSpPr>
          <p:nvPr/>
        </p:nvSpPr>
        <p:spPr bwMode="auto">
          <a:xfrm>
            <a:off x="49213" y="785813"/>
            <a:ext cx="895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600" b="1">
                <a:latin typeface="Arial"/>
              </a:rPr>
              <a:t> Virtual address wide = 43 bits, Memory physical address wide = 38 bits, Page size = 8KB. </a:t>
            </a:r>
          </a:p>
          <a:p>
            <a:r>
              <a:rPr lang="en-US" altLang="zh-CN" sz="1600" b="1">
                <a:latin typeface="Arial"/>
              </a:rPr>
              <a:t>Cache capacity =16KB. If a virtually indexed and physically tagged cache is used.</a:t>
            </a:r>
          </a:p>
          <a:p>
            <a:r>
              <a:rPr lang="en-US" altLang="zh-CN" sz="1600" b="1">
                <a:latin typeface="Arial"/>
              </a:rPr>
              <a:t> And the cache is 2-way associative write back cache with 32 byte block size. </a:t>
            </a:r>
            <a:endParaRPr lang="zh-CN" altLang="en-US" sz="1600"/>
          </a:p>
        </p:txBody>
      </p:sp>
    </p:spTree>
    <p:extLst>
      <p:ext uri="{BB962C8B-B14F-4D97-AF65-F5344CB8AC3E}">
        <p14:creationId xmlns:p14="http://schemas.microsoft.com/office/powerpoint/2010/main" val="3676604821"/>
      </p:ext>
    </p:extLst>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1331640" y="0"/>
            <a:ext cx="7812360" cy="1143000"/>
          </a:xfrm>
        </p:spPr>
        <p:txBody>
          <a:bodyPr/>
          <a:lstStyle/>
          <a:p>
            <a:pPr eaLnBrk="1" hangingPunct="1"/>
            <a:r>
              <a:rPr lang="en-US" altLang="zh-CN" sz="2800" dirty="0">
                <a:latin typeface="Arial"/>
              </a:rPr>
              <a:t>4</a:t>
            </a:r>
            <a:r>
              <a:rPr lang="en-US" altLang="zh-CN" sz="2800" baseline="30000" dirty="0">
                <a:latin typeface="Arial"/>
              </a:rPr>
              <a:t>th</a:t>
            </a:r>
            <a:r>
              <a:rPr lang="en-US" altLang="zh-CN" sz="2800" dirty="0">
                <a:latin typeface="Arial"/>
              </a:rPr>
              <a:t>  Hit Time Reduction Technique:</a:t>
            </a:r>
            <a:r>
              <a:rPr lang="en-US" altLang="zh-CN" dirty="0">
                <a:latin typeface="Arial"/>
              </a:rPr>
              <a:t>      </a:t>
            </a:r>
            <a:br>
              <a:rPr lang="en-US" altLang="zh-CN" dirty="0"/>
            </a:br>
            <a:r>
              <a:rPr lang="en-US" altLang="zh-CN" dirty="0">
                <a:latin typeface="Arial"/>
              </a:rPr>
              <a:t>  </a:t>
            </a:r>
            <a:r>
              <a:rPr lang="en-US" altLang="zh-CN" dirty="0">
                <a:solidFill>
                  <a:srgbClr val="0000FF"/>
                </a:solidFill>
                <a:latin typeface="Arial"/>
              </a:rPr>
              <a:t>Trace caches</a:t>
            </a:r>
          </a:p>
        </p:txBody>
      </p:sp>
      <p:sp>
        <p:nvSpPr>
          <p:cNvPr id="111619" name="Rectangle 3"/>
          <p:cNvSpPr>
            <a:spLocks noGrp="1" noRot="1" noChangeArrowheads="1"/>
          </p:cNvSpPr>
          <p:nvPr>
            <p:ph idx="1"/>
          </p:nvPr>
        </p:nvSpPr>
        <p:spPr>
          <a:xfrm>
            <a:off x="882650" y="1700213"/>
            <a:ext cx="8261350" cy="4683125"/>
          </a:xfrm>
        </p:spPr>
        <p:txBody>
          <a:bodyPr/>
          <a:lstStyle/>
          <a:p>
            <a:pPr eaLnBrk="1" hangingPunct="1"/>
            <a:r>
              <a:rPr lang="en-US" altLang="zh-CN">
                <a:latin typeface="Arial" panose="030F0702030302020204" pitchFamily="66" charset="0"/>
              </a:rPr>
              <a:t>Find a dynamic sequence of instructions including taken branches to load into a cache block.</a:t>
            </a:r>
          </a:p>
          <a:p>
            <a:pPr eaLnBrk="1" hangingPunct="1"/>
            <a:r>
              <a:rPr lang="en-US" altLang="zh-CN">
                <a:latin typeface="Arial" panose="030F0702030302020204" pitchFamily="66" charset="0"/>
              </a:rPr>
              <a:t>The block determined by CPU instead of by memory layout.</a:t>
            </a:r>
          </a:p>
          <a:p>
            <a:pPr eaLnBrk="1" hangingPunct="1"/>
            <a:r>
              <a:rPr lang="en-US" altLang="zh-CN">
                <a:latin typeface="Arial" panose="030F0702030302020204" pitchFamily="66" charset="0"/>
              </a:rPr>
              <a:t>Complicated address mapping mechanism</a:t>
            </a:r>
          </a:p>
        </p:txBody>
      </p:sp>
    </p:spTree>
    <p:extLst>
      <p:ext uri="{BB962C8B-B14F-4D97-AF65-F5344CB8AC3E}">
        <p14:creationId xmlns:p14="http://schemas.microsoft.com/office/powerpoint/2010/main" val="3027163438"/>
      </p:ext>
    </p:extLst>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1331913" y="0"/>
            <a:ext cx="7261225" cy="906463"/>
          </a:xfrm>
        </p:spPr>
        <p:txBody>
          <a:bodyPr/>
          <a:lstStyle/>
          <a:p>
            <a:pPr eaLnBrk="1" hangingPunct="1"/>
            <a:r>
              <a:rPr lang="en-US" altLang="zh-CN">
                <a:latin typeface="Arial"/>
              </a:rPr>
              <a:t>Why Trace Cache ?</a:t>
            </a:r>
          </a:p>
        </p:txBody>
      </p:sp>
      <p:sp>
        <p:nvSpPr>
          <p:cNvPr id="112643" name="Rectangle 3"/>
          <p:cNvSpPr>
            <a:spLocks noGrp="1" noRot="1" noChangeArrowheads="1"/>
          </p:cNvSpPr>
          <p:nvPr>
            <p:ph idx="1"/>
          </p:nvPr>
        </p:nvSpPr>
        <p:spPr/>
        <p:txBody>
          <a:bodyPr/>
          <a:lstStyle/>
          <a:p>
            <a:pPr eaLnBrk="1" hangingPunct="1"/>
            <a:r>
              <a:rPr lang="en-US" altLang="zh-CN">
                <a:latin typeface="Arial"/>
              </a:rPr>
              <a:t>Bring N instructions per cycle</a:t>
            </a:r>
          </a:p>
          <a:p>
            <a:pPr lvl="1" eaLnBrk="1" hangingPunct="1"/>
            <a:r>
              <a:rPr lang="en-US" altLang="zh-CN">
                <a:latin typeface="Arial"/>
              </a:rPr>
              <a:t>No I-cache misses</a:t>
            </a:r>
          </a:p>
          <a:p>
            <a:pPr lvl="1" eaLnBrk="1" hangingPunct="1"/>
            <a:r>
              <a:rPr lang="en-US" altLang="zh-CN">
                <a:latin typeface="Arial"/>
              </a:rPr>
              <a:t>No prediction miss</a:t>
            </a:r>
          </a:p>
          <a:p>
            <a:pPr lvl="1" eaLnBrk="1" hangingPunct="1"/>
            <a:r>
              <a:rPr lang="en-US" altLang="zh-CN">
                <a:solidFill>
                  <a:schemeClr val="tx2"/>
                </a:solidFill>
                <a:latin typeface="Arial"/>
              </a:rPr>
              <a:t>No packet breaks</a:t>
            </a:r>
            <a:r>
              <a:rPr lang="en-US" altLang="zh-CN">
                <a:latin typeface="Arial"/>
              </a:rPr>
              <a:t>  !</a:t>
            </a:r>
          </a:p>
          <a:p>
            <a:pPr lvl="1" eaLnBrk="1" hangingPunct="1"/>
            <a:endParaRPr lang="en-US" altLang="zh-CN"/>
          </a:p>
          <a:p>
            <a:pPr lvl="1" eaLnBrk="1" hangingPunct="1">
              <a:buFont typeface="Wingdings" panose="05000000000000000000" pitchFamily="2" charset="2"/>
              <a:buNone/>
            </a:pPr>
            <a:r>
              <a:rPr lang="en-US" altLang="zh-CN">
                <a:latin typeface="Arial"/>
              </a:rPr>
              <a:t>Because branch in each 5 instruction, so cache can only provide a packet in one cycle.</a:t>
            </a:r>
          </a:p>
          <a:p>
            <a:pPr lvl="1" eaLnBrk="1" hangingPunct="1"/>
            <a:endParaRPr lang="en-US" altLang="zh-CN"/>
          </a:p>
          <a:p>
            <a:pPr lvl="1"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3620602600"/>
      </p:ext>
    </p:extLst>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r>
              <a:rPr lang="en-US" altLang="zh-CN">
                <a:latin typeface="Arial"/>
              </a:rPr>
              <a:t>What’s Trace ?</a:t>
            </a:r>
          </a:p>
        </p:txBody>
      </p:sp>
      <p:sp>
        <p:nvSpPr>
          <p:cNvPr id="113667" name="Rectangle 3"/>
          <p:cNvSpPr>
            <a:spLocks noGrp="1" noRot="1" noChangeArrowheads="1"/>
          </p:cNvSpPr>
          <p:nvPr>
            <p:ph idx="1"/>
          </p:nvPr>
        </p:nvSpPr>
        <p:spPr/>
        <p:txBody>
          <a:bodyPr/>
          <a:lstStyle/>
          <a:p>
            <a:pPr eaLnBrk="1" hangingPunct="1">
              <a:lnSpc>
                <a:spcPct val="90000"/>
              </a:lnSpc>
            </a:pPr>
            <a:r>
              <a:rPr lang="en-US" altLang="zh-CN" sz="2800">
                <a:latin typeface="Arial" panose="030F0702030302020204" pitchFamily="66" charset="0"/>
              </a:rPr>
              <a:t>Trace:  dynamic instruction sequence</a:t>
            </a:r>
          </a:p>
          <a:p>
            <a:pPr eaLnBrk="1" hangingPunct="1">
              <a:lnSpc>
                <a:spcPct val="90000"/>
              </a:lnSpc>
            </a:pPr>
            <a:endParaRPr lang="en-US" altLang="zh-CN" sz="2800">
              <a:latin typeface="Comic Sans MS" panose="030F0702030302020204" pitchFamily="66" charset="0"/>
            </a:endParaRPr>
          </a:p>
          <a:p>
            <a:pPr eaLnBrk="1" hangingPunct="1">
              <a:lnSpc>
                <a:spcPct val="90000"/>
              </a:lnSpc>
            </a:pPr>
            <a:r>
              <a:rPr lang="en-US" altLang="zh-CN" sz="2800">
                <a:latin typeface="Arial" panose="030F0702030302020204" pitchFamily="66" charset="0"/>
              </a:rPr>
              <a:t>When instructions ( operations ) retire from the pipeline, pack the instruction segments into </a:t>
            </a:r>
            <a:r>
              <a:rPr lang="en-US" altLang="zh-CN" sz="2800">
                <a:solidFill>
                  <a:srgbClr val="FF3300"/>
                </a:solidFill>
                <a:latin typeface="Arial" panose="030F0702030302020204" pitchFamily="66" charset="0"/>
              </a:rPr>
              <a:t>TRACE</a:t>
            </a:r>
            <a:r>
              <a:rPr lang="en-US" altLang="zh-CN" sz="2800">
                <a:latin typeface="Arial" panose="030F0702030302020204" pitchFamily="66" charset="0"/>
              </a:rPr>
              <a:t>, and store them in the TRACE cache, including the branch instructions.</a:t>
            </a:r>
          </a:p>
          <a:p>
            <a:pPr eaLnBrk="1" hangingPunct="1">
              <a:lnSpc>
                <a:spcPct val="90000"/>
              </a:lnSpc>
            </a:pPr>
            <a:endParaRPr lang="en-US" altLang="zh-CN" sz="2800">
              <a:latin typeface="Comic Sans MS" panose="030F0702030302020204" pitchFamily="66" charset="0"/>
            </a:endParaRPr>
          </a:p>
          <a:p>
            <a:pPr eaLnBrk="1" hangingPunct="1">
              <a:lnSpc>
                <a:spcPct val="90000"/>
              </a:lnSpc>
            </a:pPr>
            <a:r>
              <a:rPr lang="en-US" altLang="zh-CN" sz="2800">
                <a:latin typeface="Arial" panose="030F0702030302020204" pitchFamily="66" charset="0"/>
              </a:rPr>
              <a:t>Though branch instruction may go a different target, but </a:t>
            </a:r>
            <a:r>
              <a:rPr lang="en-US" altLang="zh-CN" sz="2800" b="1">
                <a:solidFill>
                  <a:srgbClr val="FF3300"/>
                </a:solidFill>
                <a:latin typeface="Arial" panose="030F0702030302020204" pitchFamily="66" charset="0"/>
              </a:rPr>
              <a:t>most times</a:t>
            </a:r>
            <a:r>
              <a:rPr lang="en-US" altLang="zh-CN" sz="2800">
                <a:latin typeface="Arial" panose="030F0702030302020204" pitchFamily="66" charset="0"/>
              </a:rPr>
              <a:t> the next operation sequential will just be the same as the last sequential.    </a:t>
            </a:r>
            <a:r>
              <a:rPr lang="en-US" altLang="zh-CN">
                <a:latin typeface="Arial" panose="030F0702030302020204" pitchFamily="66" charset="0"/>
              </a:rPr>
              <a:t>( locality )</a:t>
            </a:r>
          </a:p>
        </p:txBody>
      </p:sp>
    </p:spTree>
    <p:extLst>
      <p:ext uri="{BB962C8B-B14F-4D97-AF65-F5344CB8AC3E}">
        <p14:creationId xmlns:p14="http://schemas.microsoft.com/office/powerpoint/2010/main" val="2732228062"/>
      </p:ext>
    </p:extLst>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en-US" altLang="zh-CN">
                <a:latin typeface="Arial"/>
              </a:rPr>
              <a:t>Whose propose ?</a:t>
            </a:r>
          </a:p>
        </p:txBody>
      </p:sp>
      <p:sp>
        <p:nvSpPr>
          <p:cNvPr id="114691" name="Rectangle 3"/>
          <p:cNvSpPr>
            <a:spLocks noGrp="1" noRot="1" noChangeArrowheads="1"/>
          </p:cNvSpPr>
          <p:nvPr>
            <p:ph idx="1"/>
          </p:nvPr>
        </p:nvSpPr>
        <p:spPr/>
        <p:txBody>
          <a:bodyPr/>
          <a:lstStyle/>
          <a:p>
            <a:pPr algn="just" eaLnBrk="1" hangingPunct="1"/>
            <a:r>
              <a:rPr lang="en-US" altLang="zh-CN">
                <a:latin typeface="Arial" panose="02020603050405020304" pitchFamily="18" charset="0"/>
                <a:cs typeface="Times New Roman" panose="02020603050405020304" pitchFamily="18" charset="0"/>
              </a:rPr>
              <a:t>Peleg Weiser (1994) in Intel corporation</a:t>
            </a:r>
          </a:p>
          <a:p>
            <a:pPr algn="just" eaLnBrk="1" hangingPunct="1"/>
            <a:r>
              <a:rPr lang="en-US" altLang="zh-CN">
                <a:latin typeface="Arial" panose="02020603050405020304" pitchFamily="18" charset="0"/>
                <a:cs typeface="Times New Roman" panose="02020603050405020304" pitchFamily="18" charset="0"/>
              </a:rPr>
              <a:t>Patel / Patt ( 1996)</a:t>
            </a:r>
          </a:p>
          <a:p>
            <a:pPr algn="just" eaLnBrk="1" hangingPunct="1"/>
            <a:r>
              <a:rPr lang="en-US" altLang="zh-CN">
                <a:latin typeface="Arial" panose="02020603050405020304" pitchFamily="18" charset="0"/>
                <a:cs typeface="Times New Roman" panose="02020603050405020304" pitchFamily="18" charset="0"/>
              </a:rPr>
              <a:t>Rotenberg / J. Smith (1996) </a:t>
            </a:r>
          </a:p>
          <a:p>
            <a:pPr algn="just" eaLnBrk="1" hangingPunct="1"/>
            <a:endParaRPr lang="en-US" altLang="zh-CN">
              <a:latin typeface="Times New Roman" panose="02020603050405020304" pitchFamily="18" charset="0"/>
              <a:cs typeface="Times New Roman" panose="02020603050405020304" pitchFamily="18" charset="0"/>
            </a:endParaRPr>
          </a:p>
          <a:p>
            <a:pPr algn="just" eaLnBrk="1" hangingPunct="1"/>
            <a:r>
              <a:rPr lang="en-US" altLang="zh-CN">
                <a:latin typeface="Arial" panose="02020603050405020304" pitchFamily="18" charset="0"/>
                <a:cs typeface="Times New Roman" panose="02020603050405020304" pitchFamily="18" charset="0"/>
              </a:rPr>
              <a:t>Paper:  ISCA</a:t>
            </a:r>
            <a:r>
              <a:rPr lang="en-US" altLang="zh-CN">
                <a:latin typeface="Arial"/>
                <a:cs typeface="Times New Roman" panose="02020603050405020304" pitchFamily="18" charset="0"/>
              </a:rPr>
              <a:t>’</a:t>
            </a:r>
            <a:r>
              <a:rPr lang="en-US" altLang="zh-CN">
                <a:latin typeface="Arial" panose="02020603050405020304" pitchFamily="18" charset="0"/>
                <a:cs typeface="Times New Roman" panose="02020603050405020304" pitchFamily="18" charset="0"/>
              </a:rPr>
              <a:t>98</a:t>
            </a:r>
          </a:p>
          <a:p>
            <a:pPr eaLnBrk="1" hangingPunct="1"/>
            <a:endParaRPr lang="en-US" altLang="zh-CN">
              <a:cs typeface="Times New Roman" panose="02020603050405020304" pitchFamily="18" charset="0"/>
            </a:endParaRPr>
          </a:p>
        </p:txBody>
      </p:sp>
    </p:spTree>
    <p:extLst>
      <p:ext uri="{BB962C8B-B14F-4D97-AF65-F5344CB8AC3E}">
        <p14:creationId xmlns:p14="http://schemas.microsoft.com/office/powerpoint/2010/main" val="1492712187"/>
      </p:ext>
    </p:extLst>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en-US" altLang="zh-CN">
                <a:latin typeface="Arial"/>
              </a:rPr>
              <a:t>Trace in CPU</a:t>
            </a:r>
          </a:p>
        </p:txBody>
      </p:sp>
      <p:sp>
        <p:nvSpPr>
          <p:cNvPr id="115715" name="Rectangle 3"/>
          <p:cNvSpPr>
            <a:spLocks noGrp="1" noRot="1" noChangeArrowheads="1"/>
          </p:cNvSpPr>
          <p:nvPr>
            <p:ph idx="1"/>
          </p:nvPr>
        </p:nvSpPr>
        <p:spPr>
          <a:xfrm>
            <a:off x="611188" y="1196975"/>
            <a:ext cx="8334375" cy="4899025"/>
          </a:xfrm>
        </p:spPr>
        <p:txBody>
          <a:bodyPr/>
          <a:lstStyle/>
          <a:p>
            <a:pPr eaLnBrk="1" hangingPunct="1"/>
            <a:endParaRPr lang="zh-CN" altLang="zh-CN"/>
          </a:p>
        </p:txBody>
      </p:sp>
      <p:sp>
        <p:nvSpPr>
          <p:cNvPr id="115716" name="Rectangle 4"/>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5717" name="Object 2"/>
          <p:cNvGraphicFramePr>
            <a:graphicFrameLocks noChangeAspect="1"/>
          </p:cNvGraphicFramePr>
          <p:nvPr/>
        </p:nvGraphicFramePr>
        <p:xfrm>
          <a:off x="1770063" y="1509713"/>
          <a:ext cx="5830887" cy="4675187"/>
        </p:xfrm>
        <a:graphic>
          <a:graphicData uri="http://schemas.openxmlformats.org/presentationml/2006/ole">
            <mc:AlternateContent xmlns:mc="http://schemas.openxmlformats.org/markup-compatibility/2006">
              <mc:Choice xmlns:v="urn:schemas-microsoft-com:vml" Requires="v">
                <p:oleObj spid="_x0000_s175119" name="Picture2" r:id="rId3" imgW="3009900" imgH="3000756" progId="Word.Picture.8">
                  <p:embed/>
                </p:oleObj>
              </mc:Choice>
              <mc:Fallback>
                <p:oleObj name="Picture2" r:id="rId3" imgW="3009900" imgH="3000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1509713"/>
                        <a:ext cx="583088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7554771"/>
      </p:ext>
    </p:extLst>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pPr eaLnBrk="1" hangingPunct="1"/>
            <a:r>
              <a:rPr lang="en-US" altLang="zh-CN">
                <a:latin typeface="Arial"/>
              </a:rPr>
              <a:t>Instruction segment</a:t>
            </a:r>
          </a:p>
        </p:txBody>
      </p:sp>
      <p:sp>
        <p:nvSpPr>
          <p:cNvPr id="116739" name="Rectangle 3"/>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6740" name="Object 2"/>
          <p:cNvGraphicFramePr>
            <a:graphicFrameLocks noChangeAspect="1"/>
          </p:cNvGraphicFramePr>
          <p:nvPr/>
        </p:nvGraphicFramePr>
        <p:xfrm>
          <a:off x="1447800" y="1371600"/>
          <a:ext cx="6934200" cy="4800600"/>
        </p:xfrm>
        <a:graphic>
          <a:graphicData uri="http://schemas.openxmlformats.org/presentationml/2006/ole">
            <mc:AlternateContent xmlns:mc="http://schemas.openxmlformats.org/markup-compatibility/2006">
              <mc:Choice xmlns:v="urn:schemas-microsoft-com:vml" Requires="v">
                <p:oleObj spid="_x0000_s176143" name="图片" r:id="rId3" imgW="3668889" imgH="3285067" progId="Word.Picture.8">
                  <p:embed/>
                </p:oleObj>
              </mc:Choice>
              <mc:Fallback>
                <p:oleObj name="图片" r:id="rId3" imgW="3668889" imgH="32850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693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042493"/>
      </p:ext>
    </p:extLst>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r>
              <a:rPr lang="en-US" altLang="zh-CN" sz="2800">
                <a:latin typeface="Arial"/>
              </a:rPr>
              <a:t>Pentium 4: </a:t>
            </a:r>
            <a:br>
              <a:rPr lang="en-US" altLang="zh-CN" sz="2800"/>
            </a:br>
            <a:r>
              <a:rPr lang="en-US" altLang="zh-CN" sz="2800">
                <a:latin typeface="Arial"/>
              </a:rPr>
              <a:t>trace cache, 12 instr./per cycle </a:t>
            </a:r>
          </a:p>
        </p:txBody>
      </p:sp>
      <p:sp>
        <p:nvSpPr>
          <p:cNvPr id="117763" name="Rectangle 3"/>
          <p:cNvSpPr>
            <a:spLocks noChangeArrowheads="1"/>
          </p:cNvSpPr>
          <p:nvPr/>
        </p:nvSpPr>
        <p:spPr bwMode="auto">
          <a:xfrm>
            <a:off x="1871663" y="1190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7764" name="Object 2"/>
          <p:cNvGraphicFramePr>
            <a:graphicFrameLocks noChangeAspect="1"/>
          </p:cNvGraphicFramePr>
          <p:nvPr/>
        </p:nvGraphicFramePr>
        <p:xfrm>
          <a:off x="857250" y="1143000"/>
          <a:ext cx="7620000" cy="5181600"/>
        </p:xfrm>
        <a:graphic>
          <a:graphicData uri="http://schemas.openxmlformats.org/presentationml/2006/ole">
            <mc:AlternateContent xmlns:mc="http://schemas.openxmlformats.org/markup-compatibility/2006">
              <mc:Choice xmlns:v="urn:schemas-microsoft-com:vml" Requires="v">
                <p:oleObj spid="_x0000_s177167" r:id="rId3" imgW="5401056" imgH="4477512" progId="Word.Picture.8">
                  <p:embed/>
                </p:oleObj>
              </mc:Choice>
              <mc:Fallback>
                <p:oleObj r:id="rId3" imgW="5401056"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430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4785244"/>
      </p:ext>
    </p:extLst>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latin typeface="Arial"/>
              </a:rPr>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a:latin typeface="Arial"/>
              </a:rPr>
              <a:t>Reduce hit time(4)</a:t>
            </a:r>
          </a:p>
          <a:p>
            <a:pPr lvl="1">
              <a:lnSpc>
                <a:spcPct val="90000"/>
              </a:lnSpc>
            </a:pPr>
            <a:r>
              <a:rPr lang="en-US" sz="2000" dirty="0">
                <a:latin typeface="Arial"/>
              </a:rPr>
              <a:t>Small and simple first-level caches, Way prediction</a:t>
            </a:r>
          </a:p>
          <a:p>
            <a:pPr lvl="1">
              <a:lnSpc>
                <a:spcPct val="90000"/>
              </a:lnSpc>
            </a:pPr>
            <a:r>
              <a:rPr lang="en-US" altLang="zh-CN" sz="2000" dirty="0">
                <a:latin typeface="Arial" panose="030F0702030302020204" pitchFamily="66" charset="0"/>
              </a:rPr>
              <a:t>avoiding address translation, </a:t>
            </a:r>
            <a:r>
              <a:rPr lang="en-US" sz="2000" dirty="0">
                <a:latin typeface="Arial" panose="030F0702030302020204" pitchFamily="66" charset="0"/>
              </a:rPr>
              <a:t>Trace cache</a:t>
            </a:r>
          </a:p>
          <a:p>
            <a:pPr>
              <a:lnSpc>
                <a:spcPct val="90000"/>
              </a:lnSpc>
            </a:pPr>
            <a:r>
              <a:rPr lang="en-US" sz="2400" dirty="0">
                <a:solidFill>
                  <a:srgbClr val="0000FF"/>
                </a:solidFill>
                <a:latin typeface="Arial"/>
              </a:rPr>
              <a:t>Increase bandwidth(3)</a:t>
            </a:r>
          </a:p>
          <a:p>
            <a:pPr lvl="1">
              <a:lnSpc>
                <a:spcPct val="90000"/>
              </a:lnSpc>
            </a:pPr>
            <a:r>
              <a:rPr lang="en-US" sz="2000" dirty="0">
                <a:latin typeface="Arial"/>
              </a:rPr>
              <a:t>Pipelined caches, </a:t>
            </a:r>
            <a:r>
              <a:rPr lang="en-US" sz="2000" dirty="0" err="1">
                <a:latin typeface="Arial"/>
              </a:rPr>
              <a:t>multibanked</a:t>
            </a:r>
            <a:r>
              <a:rPr lang="en-US" sz="2000" dirty="0">
                <a:latin typeface="Arial"/>
              </a:rPr>
              <a:t> caches, non-blocking caches</a:t>
            </a:r>
          </a:p>
          <a:p>
            <a:pPr>
              <a:lnSpc>
                <a:spcPct val="90000"/>
              </a:lnSpc>
            </a:pPr>
            <a:r>
              <a:rPr lang="en-US" sz="2400" dirty="0">
                <a:latin typeface="Arial"/>
              </a:rPr>
              <a:t>Reduce miss penalty(5)</a:t>
            </a:r>
          </a:p>
          <a:p>
            <a:pPr lvl="1">
              <a:lnSpc>
                <a:spcPct val="90000"/>
              </a:lnSpc>
            </a:pPr>
            <a:r>
              <a:rPr lang="en-US" altLang="zh-CN" sz="2000" dirty="0">
                <a:latin typeface="Arial" panose="030F0702030302020204" pitchFamily="66" charset="0"/>
              </a:rPr>
              <a:t>multilevel caches, read miss prior to writes, </a:t>
            </a:r>
          </a:p>
          <a:p>
            <a:pPr lvl="1">
              <a:lnSpc>
                <a:spcPct val="90000"/>
              </a:lnSpc>
            </a:pPr>
            <a:r>
              <a:rPr lang="en-US" sz="2000" dirty="0">
                <a:latin typeface="Arial"/>
              </a:rPr>
              <a:t>Critical word first, merging write buffers, </a:t>
            </a:r>
            <a:r>
              <a:rPr lang="en-US" altLang="zh-CN" sz="2000" dirty="0">
                <a:latin typeface="Arial" panose="030F0702030302020204" pitchFamily="66" charset="0"/>
              </a:rPr>
              <a:t>and victim caches</a:t>
            </a:r>
            <a:endParaRPr lang="en-US" sz="2000" dirty="0"/>
          </a:p>
          <a:p>
            <a:pPr>
              <a:lnSpc>
                <a:spcPct val="90000"/>
              </a:lnSpc>
            </a:pPr>
            <a:r>
              <a:rPr lang="en-US" sz="2400" dirty="0">
                <a:latin typeface="Arial"/>
              </a:rPr>
              <a:t>Reduce miss rate(4)</a:t>
            </a:r>
          </a:p>
          <a:p>
            <a:pPr lvl="1">
              <a:lnSpc>
                <a:spcPct val="90000"/>
              </a:lnSpc>
            </a:pPr>
            <a:r>
              <a:rPr lang="en-US" altLang="zh-CN" sz="2000" dirty="0">
                <a:latin typeface="Arial" panose="030F0702030302020204" pitchFamily="66" charset="0"/>
              </a:rPr>
              <a:t>larger block size,   large cache size,  higher associativity</a:t>
            </a:r>
            <a:endParaRPr lang="en-US" sz="2000" dirty="0"/>
          </a:p>
          <a:p>
            <a:pPr lvl="1">
              <a:lnSpc>
                <a:spcPct val="90000"/>
              </a:lnSpc>
            </a:pPr>
            <a:r>
              <a:rPr lang="en-US" sz="2000" dirty="0">
                <a:latin typeface="Arial"/>
              </a:rPr>
              <a:t>Compiler optimizations</a:t>
            </a:r>
          </a:p>
          <a:p>
            <a:pPr>
              <a:lnSpc>
                <a:spcPct val="90000"/>
              </a:lnSpc>
            </a:pPr>
            <a:r>
              <a:rPr lang="en-US" sz="2400" dirty="0">
                <a:latin typeface="Arial"/>
              </a:rPr>
              <a:t>Reduce miss penalty or miss rate via parallelization (1)</a:t>
            </a:r>
          </a:p>
          <a:p>
            <a:pPr lvl="1">
              <a:lnSpc>
                <a:spcPct val="90000"/>
              </a:lnSpc>
            </a:pPr>
            <a:r>
              <a:rPr lang="en-US" sz="2000" dirty="0">
                <a:latin typeface="Arial"/>
              </a:rPr>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Arial" panose="030F0702030302020204" pitchFamily="66" charset="0"/>
              </a:rPr>
              <a:t>AMAT = </a:t>
            </a:r>
            <a:r>
              <a:rPr lang="en-US" altLang="zh-CN" sz="2800" dirty="0" err="1">
                <a:solidFill>
                  <a:srgbClr val="FF0000"/>
                </a:solidFill>
                <a:latin typeface="Arial" panose="030F0702030302020204" pitchFamily="66" charset="0"/>
              </a:rPr>
              <a:t>HitTime</a:t>
            </a:r>
            <a:r>
              <a:rPr lang="en-US" altLang="zh-CN" sz="2800" dirty="0">
                <a:solidFill>
                  <a:srgbClr val="FF0000"/>
                </a:solidFill>
                <a:latin typeface="Arial" panose="030F0702030302020204" pitchFamily="66" charset="0"/>
              </a:rPr>
              <a:t> + </a:t>
            </a:r>
            <a:r>
              <a:rPr lang="en-US" altLang="zh-CN" sz="2800" dirty="0" err="1">
                <a:solidFill>
                  <a:srgbClr val="FF0000"/>
                </a:solidFill>
                <a:latin typeface="Arial" panose="030F0702030302020204" pitchFamily="66" charset="0"/>
              </a:rPr>
              <a:t>MissRate</a:t>
            </a:r>
            <a:r>
              <a:rPr lang="en-US" altLang="zh-CN" sz="2800" dirty="0" err="1">
                <a:solidFill>
                  <a:srgbClr val="FF0000"/>
                </a:solidFill>
                <a:latin typeface="Arial"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1877057"/>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1399366" y="-30171"/>
            <a:ext cx="7685118" cy="905739"/>
          </a:xfrm>
        </p:spPr>
        <p:txBody>
          <a:bodyPr/>
          <a:lstStyle/>
          <a:p>
            <a:r>
              <a:rPr lang="en-US" dirty="0">
                <a:latin typeface="Arial"/>
              </a:rPr>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Arial" pitchFamily="66" charset="0"/>
              </a:rPr>
              <a:t>Every DRAM access begins at:</a:t>
            </a:r>
          </a:p>
          <a:p>
            <a:pPr lvl="1"/>
            <a:r>
              <a:rPr lang="en-US" sz="2000">
                <a:solidFill>
                  <a:srgbClr val="0000FF"/>
                </a:solidFill>
                <a:latin typeface="Arial" pitchFamily="66" charset="0"/>
              </a:rPr>
              <a:t>The assertion of the RAS_L</a:t>
            </a:r>
          </a:p>
          <a:p>
            <a:pPr lvl="1"/>
            <a:r>
              <a:rPr lang="en-US" sz="2000">
                <a:solidFill>
                  <a:srgbClr val="0000FF"/>
                </a:solidFill>
                <a:latin typeface="Arial" pitchFamily="66" charset="0"/>
              </a:rPr>
              <a:t>2 ways to read: </a:t>
            </a:r>
            <a:br>
              <a:rPr lang="en-US" sz="2000">
                <a:solidFill>
                  <a:srgbClr val="0000FF"/>
                </a:solidFill>
                <a:latin typeface="Comic Sans MS" pitchFamily="66" charset="0"/>
              </a:rPr>
            </a:br>
            <a:r>
              <a:rPr lang="en-US" sz="2000">
                <a:solidFill>
                  <a:srgbClr val="0000FF"/>
                </a:solidFill>
                <a:latin typeface="Arial" pitchFamily="66" charset="0"/>
              </a:rPr>
              <a:t>early or late v. CAS</a:t>
            </a:r>
            <a:r>
              <a:rPr lang="en-US" sz="2000">
                <a:latin typeface="Arial" pitchFamily="66" charset="0"/>
              </a:rPr>
              <a:t> </a:t>
            </a:r>
          </a:p>
        </p:txBody>
      </p:sp>
      <p:grpSp>
        <p:nvGrpSpPr>
          <p:cNvPr id="11267" name="Group 3"/>
          <p:cNvGrpSpPr>
            <a:grpSpLocks/>
          </p:cNvGrpSpPr>
          <p:nvPr/>
        </p:nvGrpSpPr>
        <p:grpSpPr bwMode="auto">
          <a:xfrm>
            <a:off x="-15081" y="1412776"/>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dirty="0">
                    <a:solidFill>
                      <a:schemeClr val="tx1"/>
                    </a:solidFill>
                    <a:latin typeface="Times New Roman" pitchFamily="18" charset="0"/>
                  </a:rPr>
                  <a:t>256K x 8</a:t>
                </a:r>
              </a:p>
              <a:p>
                <a:pPr algn="ctr" eaLnBrk="0" hangingPunct="0"/>
                <a:r>
                  <a:rPr lang="en-US" sz="1600" b="1" dirty="0">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Arial" pitchFamily="18" charset="0"/>
                </a:rPr>
                <a:t>Read Access</a:t>
              </a:r>
            </a:p>
            <a:p>
              <a:pPr algn="ctr" eaLnBrk="0" hangingPunct="0"/>
              <a:r>
                <a:rPr lang="en-US" sz="1600" b="1">
                  <a:solidFill>
                    <a:schemeClr val="tx1"/>
                  </a:solidFill>
                  <a:latin typeface="Arial"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Arial" pitchFamily="18" charset="0"/>
                </a:rPr>
                <a:t>Output Enable</a:t>
              </a:r>
            </a:p>
            <a:p>
              <a:pPr algn="ctr" eaLnBrk="0" hangingPunct="0"/>
              <a:r>
                <a:rPr lang="en-US" sz="1600" b="1">
                  <a:solidFill>
                    <a:schemeClr val="tx1"/>
                  </a:solidFill>
                  <a:latin typeface="Arial"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Arial"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2534653565"/>
      </p:ext>
    </p:extLst>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atin typeface="Arial"/>
              </a:rPr>
              <a:t>Pipelined Caches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a:latin typeface="Arial"/>
              </a:rPr>
              <a:t>Pipeline cache access to improve bandwidth</a:t>
            </a:r>
          </a:p>
          <a:p>
            <a:pPr lvl="1">
              <a:lnSpc>
                <a:spcPct val="90000"/>
              </a:lnSpc>
            </a:pPr>
            <a:r>
              <a:rPr lang="en-US" sz="2400" dirty="0">
                <a:latin typeface="Arial"/>
              </a:rPr>
              <a:t>Examples:</a:t>
            </a:r>
          </a:p>
          <a:p>
            <a:pPr lvl="2">
              <a:lnSpc>
                <a:spcPct val="90000"/>
              </a:lnSpc>
            </a:pPr>
            <a:r>
              <a:rPr lang="en-US" sz="2000" dirty="0">
                <a:latin typeface="Arial"/>
              </a:rPr>
              <a:t>Pentium:  1 cycle</a:t>
            </a:r>
          </a:p>
          <a:p>
            <a:pPr lvl="2">
              <a:lnSpc>
                <a:spcPct val="90000"/>
              </a:lnSpc>
            </a:pPr>
            <a:r>
              <a:rPr lang="en-US" sz="2000" dirty="0">
                <a:latin typeface="Arial"/>
              </a:rPr>
              <a:t>Pentium Pro – Pentium III:  2 cycles</a:t>
            </a:r>
          </a:p>
          <a:p>
            <a:pPr lvl="2">
              <a:lnSpc>
                <a:spcPct val="90000"/>
              </a:lnSpc>
            </a:pPr>
            <a:r>
              <a:rPr lang="en-US" sz="2000" dirty="0">
                <a:latin typeface="Arial"/>
              </a:rPr>
              <a:t>Pentium 4 – Core i7:  4 cycles</a:t>
            </a:r>
          </a:p>
          <a:p>
            <a:pPr>
              <a:lnSpc>
                <a:spcPct val="90000"/>
              </a:lnSpc>
            </a:pPr>
            <a:r>
              <a:rPr lang="en-US" sz="2800">
                <a:latin typeface="Arial"/>
              </a:rPr>
              <a:t>Increases </a:t>
            </a:r>
            <a:r>
              <a:rPr lang="en-US" sz="2800" dirty="0">
                <a:latin typeface="Arial"/>
              </a:rPr>
              <a:t>branch </a:t>
            </a:r>
            <a:r>
              <a:rPr lang="en-US" sz="2800" err="1">
                <a:latin typeface="Arial"/>
              </a:rPr>
              <a:t>mis</a:t>
            </a:r>
            <a:r>
              <a:rPr lang="en-US" sz="2800">
                <a:latin typeface="Arial"/>
              </a:rPr>
              <a:t>-prediction penalty</a:t>
            </a:r>
          </a:p>
          <a:p>
            <a:pPr>
              <a:lnSpc>
                <a:spcPct val="90000"/>
              </a:lnSpc>
            </a:pPr>
            <a:r>
              <a:rPr lang="en-US" sz="2800">
                <a:latin typeface="Arial"/>
              </a:rPr>
              <a:t>Makes </a:t>
            </a:r>
            <a:r>
              <a:rPr lang="en-US" sz="2800" dirty="0">
                <a:latin typeface="Arial"/>
              </a:rPr>
              <a:t>it easier to </a:t>
            </a:r>
            <a:r>
              <a:rPr lang="en-US" sz="2800">
                <a:latin typeface="Arial"/>
              </a:rPr>
              <a:t>increase associativity</a:t>
            </a:r>
            <a:endParaRPr lang="en-US" sz="2800" dirty="0"/>
          </a:p>
        </p:txBody>
      </p:sp>
    </p:spTree>
    <p:extLst>
      <p:ext uri="{BB962C8B-B14F-4D97-AF65-F5344CB8AC3E}">
        <p14:creationId xmlns:p14="http://schemas.microsoft.com/office/powerpoint/2010/main" val="2857192854"/>
      </p:ext>
    </p:extLst>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xfrm>
            <a:off x="1259632" y="0"/>
            <a:ext cx="7685931" cy="1196975"/>
          </a:xfrm>
        </p:spPr>
        <p:txBody>
          <a:bodyPr/>
          <a:lstStyle/>
          <a:p>
            <a:pPr eaLnBrk="1" hangingPunct="1"/>
            <a:r>
              <a:rPr lang="en-US" altLang="zh-CN" sz="3600" dirty="0">
                <a:latin typeface="Arial"/>
              </a:rPr>
              <a:t>1</a:t>
            </a:r>
            <a:r>
              <a:rPr lang="en-US" altLang="zh-CN" sz="3600" baseline="30000" dirty="0">
                <a:latin typeface="Arial"/>
              </a:rPr>
              <a:t>st</a:t>
            </a:r>
            <a:r>
              <a:rPr lang="en-US" altLang="zh-CN" sz="3600" dirty="0">
                <a:latin typeface="Arial"/>
              </a:rPr>
              <a:t>  Increasing cache bandwidth: </a:t>
            </a:r>
            <a:br>
              <a:rPr lang="en-US" altLang="zh-CN" sz="3600" dirty="0">
                <a:solidFill>
                  <a:srgbClr val="0000FF"/>
                </a:solidFill>
              </a:rPr>
            </a:br>
            <a:r>
              <a:rPr lang="en-US" altLang="zh-CN" sz="3600" dirty="0">
                <a:solidFill>
                  <a:srgbClr val="0000FF"/>
                </a:solidFill>
                <a:latin typeface="Arial"/>
              </a:rPr>
              <a:t>Pipelined Caches </a:t>
            </a:r>
          </a:p>
        </p:txBody>
      </p:sp>
      <p:sp>
        <p:nvSpPr>
          <p:cNvPr id="119811" name="Rectangle 3"/>
          <p:cNvSpPr>
            <a:spLocks noGrp="1" noRot="1" noChangeArrowheads="1"/>
          </p:cNvSpPr>
          <p:nvPr>
            <p:ph idx="1"/>
          </p:nvPr>
        </p:nvSpPr>
        <p:spPr/>
        <p:txBody>
          <a:bodyPr/>
          <a:lstStyle/>
          <a:p>
            <a:pPr eaLnBrk="1" hangingPunct="1"/>
            <a:endParaRPr lang="zh-CN" altLang="zh-CN"/>
          </a:p>
        </p:txBody>
      </p:sp>
      <p:grpSp>
        <p:nvGrpSpPr>
          <p:cNvPr id="119812" name="Group 4"/>
          <p:cNvGrpSpPr>
            <a:grpSpLocks/>
          </p:cNvGrpSpPr>
          <p:nvPr/>
        </p:nvGrpSpPr>
        <p:grpSpPr bwMode="auto">
          <a:xfrm>
            <a:off x="467544" y="1175383"/>
            <a:ext cx="8248401" cy="5022304"/>
            <a:chOff x="240" y="624"/>
            <a:chExt cx="5232" cy="3600"/>
          </a:xfrm>
        </p:grpSpPr>
        <p:pic>
          <p:nvPicPr>
            <p:cNvPr id="1198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624"/>
              <a:ext cx="52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119816" name="Rectangle 6"/>
            <p:cNvSpPr>
              <a:spLocks noChangeArrowheads="1"/>
            </p:cNvSpPr>
            <p:nvPr/>
          </p:nvSpPr>
          <p:spPr bwMode="auto">
            <a:xfrm>
              <a:off x="1287" y="1842"/>
              <a:ext cx="1200" cy="192"/>
            </a:xfrm>
            <a:prstGeom prst="rect">
              <a:avLst/>
            </a:prstGeom>
            <a:solidFill>
              <a:srgbClr val="FF899D">
                <a:alpha val="50195"/>
              </a:srgbClr>
            </a:solidFill>
            <a:ln>
              <a:noFill/>
            </a:ln>
            <a:extLst>
              <a:ext uri="{91240B29-F687-4F45-9708-019B960494DF}">
                <a14:hiddenLine xmlns:a14="http://schemas.microsoft.com/office/drawing/2010/main" w="19050">
                  <a:solidFill>
                    <a:srgbClr val="000000"/>
                  </a:solidFill>
                  <a:miter lim="800000"/>
                  <a:headEnd/>
                  <a:tailEnd type="none" w="sm" len="me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
        <p:nvSpPr>
          <p:cNvPr id="120837" name="Text Box 7"/>
          <p:cNvSpPr txBox="1">
            <a:spLocks noChangeArrowheads="1"/>
          </p:cNvSpPr>
          <p:nvPr/>
        </p:nvSpPr>
        <p:spPr bwMode="auto">
          <a:xfrm>
            <a:off x="611560" y="5587997"/>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latin typeface="Arial"/>
              </a:rPr>
              <a:t>Hit in multiple cycles, </a:t>
            </a:r>
          </a:p>
          <a:p>
            <a:pPr eaLnBrk="1" hangingPunct="1">
              <a:spcBef>
                <a:spcPct val="0"/>
              </a:spcBef>
              <a:buClrTx/>
              <a:buSzTx/>
              <a:buFontTx/>
              <a:buNone/>
            </a:pPr>
            <a:r>
              <a:rPr kumimoji="0" lang="en-US" altLang="zh-CN" sz="2400" dirty="0">
                <a:solidFill>
                  <a:schemeClr val="tx2"/>
                </a:solidFill>
                <a:latin typeface="Arial"/>
              </a:rPr>
              <a:t>giving fast clock cycle time</a:t>
            </a:r>
          </a:p>
        </p:txBody>
      </p:sp>
    </p:spTree>
    <p:extLst>
      <p:ext uri="{BB962C8B-B14F-4D97-AF65-F5344CB8AC3E}">
        <p14:creationId xmlns:p14="http://schemas.microsoft.com/office/powerpoint/2010/main" val="36483157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ppt_x"/>
                                          </p:val>
                                        </p:tav>
                                        <p:tav tm="100000">
                                          <p:val>
                                            <p:strVal val="#ppt_x"/>
                                          </p:val>
                                        </p:tav>
                                      </p:tavLst>
                                    </p:anim>
                                    <p:anim calcmode="lin" valueType="num">
                                      <p:cBhvr additive="base">
                                        <p:cTn id="8" dur="500" fill="hold"/>
                                        <p:tgtEl>
                                          <p:spTgt spid="120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latin typeface="Arial"/>
              </a:rPr>
              <a:t>2</a:t>
            </a:r>
            <a:r>
              <a:rPr lang="en-US" altLang="zh-CN" sz="3200" baseline="30000" dirty="0">
                <a:latin typeface="Arial"/>
              </a:rPr>
              <a:t>nd</a:t>
            </a:r>
            <a:r>
              <a:rPr lang="en-US" altLang="zh-CN" sz="3200" dirty="0">
                <a:latin typeface="Arial"/>
              </a:rPr>
              <a:t>  Increasing cache bandwidth: </a:t>
            </a:r>
            <a:br>
              <a:rPr lang="en-US" altLang="zh-CN" sz="3200" dirty="0">
                <a:solidFill>
                  <a:srgbClr val="0000FF"/>
                </a:solidFill>
              </a:rPr>
            </a:br>
            <a:r>
              <a:rPr lang="en-US" altLang="zh-CN" sz="3200" dirty="0" err="1">
                <a:solidFill>
                  <a:srgbClr val="0000FF"/>
                </a:solidFill>
                <a:latin typeface="Arial"/>
              </a:rPr>
              <a:t>Multibanked</a:t>
            </a:r>
            <a:r>
              <a:rPr lang="en-US" altLang="zh-CN" sz="3200" dirty="0">
                <a:solidFill>
                  <a:srgbClr val="0000FF"/>
                </a:solidFill>
                <a:latin typeface="Arial"/>
              </a:rPr>
              <a:t> Caches</a:t>
            </a:r>
            <a:endParaRPr lang="en-AU" dirty="0"/>
          </a:p>
        </p:txBody>
      </p:sp>
      <p:sp>
        <p:nvSpPr>
          <p:cNvPr id="242691" name="Rectangle 3"/>
          <p:cNvSpPr>
            <a:spLocks noGrp="1" noChangeArrowheads="1"/>
          </p:cNvSpPr>
          <p:nvPr>
            <p:ph type="body" idx="1"/>
          </p:nvPr>
        </p:nvSpPr>
        <p:spPr>
          <a:xfrm>
            <a:off x="395536" y="1124744"/>
            <a:ext cx="8497640" cy="5111750"/>
          </a:xfrm>
        </p:spPr>
        <p:txBody>
          <a:bodyPr/>
          <a:lstStyle/>
          <a:p>
            <a:pPr>
              <a:lnSpc>
                <a:spcPct val="90000"/>
              </a:lnSpc>
            </a:pPr>
            <a:r>
              <a:rPr lang="en-US" dirty="0">
                <a:latin typeface="Arial"/>
              </a:rPr>
              <a:t>Organize cache as independent banks to support simultaneous access</a:t>
            </a:r>
          </a:p>
          <a:p>
            <a:pPr lvl="1">
              <a:lnSpc>
                <a:spcPct val="90000"/>
              </a:lnSpc>
            </a:pPr>
            <a:r>
              <a:rPr lang="en-US" sz="2000" dirty="0">
                <a:latin typeface="Arial"/>
              </a:rPr>
              <a:t>ARM Cortex-A8 supports 1-4 banks for L2</a:t>
            </a:r>
          </a:p>
          <a:p>
            <a:pPr lvl="1">
              <a:lnSpc>
                <a:spcPct val="90000"/>
              </a:lnSpc>
            </a:pPr>
            <a:r>
              <a:rPr lang="en-US" sz="2000" dirty="0">
                <a:latin typeface="Arial"/>
              </a:rPr>
              <a:t>Intel i7 supports 4 banks for L1 and 8 banks for L2</a:t>
            </a:r>
          </a:p>
          <a:p>
            <a:pPr>
              <a:lnSpc>
                <a:spcPct val="90000"/>
              </a:lnSpc>
            </a:pPr>
            <a:r>
              <a:rPr lang="en-US" altLang="zh-CN" dirty="0">
                <a:latin typeface="Arial"/>
              </a:rPr>
              <a:t>Banking works best when accesses naturally spread themselves across banks </a:t>
            </a:r>
            <a:r>
              <a:rPr lang="en-US" altLang="zh-CN" dirty="0">
                <a:latin typeface="Arial"/>
                <a:sym typeface="Symbol" panose="05050102010706020507" pitchFamily="18" charset="2"/>
              </a:rPr>
              <a:t> m</a:t>
            </a:r>
            <a:r>
              <a:rPr lang="en-US" altLang="zh-CN" dirty="0">
                <a:latin typeface="Arial"/>
              </a:rPr>
              <a:t>apping of addresses to banks affects behavior of memory system</a:t>
            </a:r>
            <a:endParaRPr lang="en-US" dirty="0"/>
          </a:p>
          <a:p>
            <a:pPr>
              <a:lnSpc>
                <a:spcPct val="90000"/>
              </a:lnSpc>
            </a:pPr>
            <a:r>
              <a:rPr lang="en-US" dirty="0">
                <a:latin typeface="Arial"/>
              </a:rPr>
              <a:t>Interleave banks according to block </a:t>
            </a:r>
            <a:r>
              <a:rPr lang="en-US" dirty="0" err="1">
                <a:latin typeface="Arial"/>
              </a:rPr>
              <a:t>address,</a:t>
            </a:r>
            <a:r>
              <a:rPr lang="en-US" altLang="zh-CN" dirty="0" err="1">
                <a:latin typeface="Arial"/>
              </a:rPr>
              <a:t>Simple</a:t>
            </a:r>
            <a:r>
              <a:rPr lang="en-US" altLang="zh-CN" dirty="0">
                <a:latin typeface="Arial"/>
              </a:rPr>
              <a:t> mapping that works well is “</a:t>
            </a:r>
            <a:r>
              <a:rPr lang="en-US" altLang="zh-CN" dirty="0">
                <a:solidFill>
                  <a:srgbClr val="0000FF"/>
                </a:solidFill>
                <a:latin typeface="Arial"/>
              </a:rPr>
              <a:t>sequential interleaving</a:t>
            </a:r>
            <a:r>
              <a:rPr lang="en-US" altLang="zh-CN" dirty="0">
                <a:latin typeface="Arial"/>
              </a:rPr>
              <a:t>”  </a:t>
            </a:r>
          </a:p>
          <a:p>
            <a:pPr>
              <a:lnSpc>
                <a:spcPct val="90000"/>
              </a:lnSpc>
            </a:pPr>
            <a:endParaRPr lang="en-US" dirty="0"/>
          </a:p>
        </p:txBody>
      </p:sp>
      <p:pic>
        <p:nvPicPr>
          <p:cNvPr id="7" name="Picture 6"/>
          <p:cNvPicPr>
            <a:picLocks noChangeAspect="1"/>
          </p:cNvPicPr>
          <p:nvPr/>
        </p:nvPicPr>
        <p:blipFill>
          <a:blip r:embed="rId3"/>
          <a:stretch>
            <a:fillRect/>
          </a:stretch>
        </p:blipFill>
        <p:spPr>
          <a:xfrm>
            <a:off x="367618" y="4655253"/>
            <a:ext cx="8371264" cy="1597149"/>
          </a:xfrm>
          <a:prstGeom prst="rect">
            <a:avLst/>
          </a:prstGeom>
        </p:spPr>
      </p:pic>
    </p:spTree>
    <p:extLst>
      <p:ext uri="{BB962C8B-B14F-4D97-AF65-F5344CB8AC3E}">
        <p14:creationId xmlns:p14="http://schemas.microsoft.com/office/powerpoint/2010/main" val="3055739469"/>
      </p:ext>
    </p:extLst>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endParaRPr lang="zh-CN" altLang="zh-CN"/>
          </a:p>
        </p:txBody>
      </p:sp>
      <p:sp>
        <p:nvSpPr>
          <p:cNvPr id="123907" name="Rectangle 3"/>
          <p:cNvSpPr>
            <a:spLocks noGrp="1" noRot="1" noChangeArrowheads="1"/>
          </p:cNvSpPr>
          <p:nvPr>
            <p:ph idx="1"/>
          </p:nvPr>
        </p:nvSpPr>
        <p:spPr>
          <a:xfrm>
            <a:off x="377825" y="5300663"/>
            <a:ext cx="8766175" cy="576262"/>
          </a:xfrm>
        </p:spPr>
        <p:txBody>
          <a:bodyPr/>
          <a:lstStyle/>
          <a:p>
            <a:pPr eaLnBrk="1" hangingPunct="1">
              <a:lnSpc>
                <a:spcPct val="90000"/>
              </a:lnSpc>
              <a:buFont typeface="Wingdings" panose="05000000000000000000" pitchFamily="2" charset="2"/>
              <a:buNone/>
            </a:pPr>
            <a:r>
              <a:rPr lang="en-US" altLang="zh-CN" sz="1600" b="1" dirty="0">
                <a:latin typeface="Arial"/>
              </a:rPr>
              <a:t>Single banked                       two bank                          two bank                  two bank</a:t>
            </a:r>
          </a:p>
          <a:p>
            <a:pPr eaLnBrk="1" hangingPunct="1">
              <a:lnSpc>
                <a:spcPct val="90000"/>
              </a:lnSpc>
              <a:buFont typeface="Wingdings" panose="05000000000000000000" pitchFamily="2" charset="2"/>
              <a:buNone/>
            </a:pPr>
            <a:r>
              <a:rPr lang="en-US" altLang="zh-CN" sz="1600" b="1" dirty="0">
                <a:latin typeface="Arial"/>
              </a:rPr>
              <a:t>                                              consecutive                     interleaving           group interleaving</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122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50571294"/>
      </p:ext>
    </p:extLst>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latin typeface="Arial"/>
              </a:rPr>
              <a:t>3</a:t>
            </a:r>
            <a:r>
              <a:rPr lang="en-US" altLang="zh-CN" sz="3200" baseline="30000" dirty="0">
                <a:latin typeface="Arial"/>
              </a:rPr>
              <a:t>rd</a:t>
            </a:r>
            <a:r>
              <a:rPr lang="en-US" altLang="zh-CN" sz="3200" dirty="0">
                <a:latin typeface="Arial"/>
              </a:rPr>
              <a:t>  Increasing cache bandwidth:</a:t>
            </a:r>
            <a:br>
              <a:rPr lang="en-US" altLang="zh-CN" sz="3200" dirty="0"/>
            </a:br>
            <a:r>
              <a:rPr lang="en-US" altLang="zh-CN" sz="3200" dirty="0" err="1">
                <a:solidFill>
                  <a:srgbClr val="0000FF"/>
                </a:solidFill>
                <a:latin typeface="Arial"/>
              </a:rPr>
              <a:t>Nonblocking</a:t>
            </a:r>
            <a:r>
              <a:rPr lang="en-US" altLang="zh-CN" sz="3200" dirty="0">
                <a:solidFill>
                  <a:srgbClr val="0000FF"/>
                </a:solidFill>
                <a:latin typeface="Arial"/>
              </a:rPr>
              <a:t> Caches</a:t>
            </a:r>
            <a:endParaRPr lang="en-AU" dirty="0"/>
          </a:p>
        </p:txBody>
      </p:sp>
      <p:sp>
        <p:nvSpPr>
          <p:cNvPr id="242691" name="Rectangle 3"/>
          <p:cNvSpPr>
            <a:spLocks noGrp="1" noChangeArrowheads="1"/>
          </p:cNvSpPr>
          <p:nvPr>
            <p:ph type="body" idx="1"/>
          </p:nvPr>
        </p:nvSpPr>
        <p:spPr>
          <a:xfrm>
            <a:off x="564180" y="911858"/>
            <a:ext cx="8472316" cy="2231454"/>
          </a:xfrm>
        </p:spPr>
        <p:txBody>
          <a:bodyPr/>
          <a:lstStyle/>
          <a:p>
            <a:pPr>
              <a:lnSpc>
                <a:spcPct val="90000"/>
              </a:lnSpc>
            </a:pPr>
            <a:r>
              <a:rPr lang="en-US" sz="2000" dirty="0">
                <a:latin typeface="Arial"/>
              </a:rPr>
              <a:t>Allow hits before previous misses complete</a:t>
            </a:r>
          </a:p>
          <a:p>
            <a:pPr lvl="1">
              <a:lnSpc>
                <a:spcPct val="90000"/>
              </a:lnSpc>
            </a:pPr>
            <a:r>
              <a:rPr lang="en-US" sz="1800" dirty="0">
                <a:latin typeface="Arial"/>
              </a:rPr>
              <a:t>“Hit under miss” </a:t>
            </a:r>
            <a:r>
              <a:rPr lang="zh-CN" altLang="en-US" sz="1800" dirty="0">
                <a:latin typeface="Arial"/>
              </a:rPr>
              <a:t>，  </a:t>
            </a:r>
            <a:r>
              <a:rPr lang="en-US" sz="1800" dirty="0">
                <a:latin typeface="Arial"/>
              </a:rPr>
              <a:t>“Hit under multiple miss”</a:t>
            </a:r>
          </a:p>
          <a:p>
            <a:pPr>
              <a:lnSpc>
                <a:spcPct val="90000"/>
              </a:lnSpc>
            </a:pPr>
            <a:r>
              <a:rPr lang="en-US" sz="2000" dirty="0">
                <a:latin typeface="Arial"/>
              </a:rPr>
              <a:t>L2 must support this</a:t>
            </a:r>
          </a:p>
          <a:p>
            <a:pPr>
              <a:lnSpc>
                <a:spcPct val="90000"/>
              </a:lnSpc>
            </a:pPr>
            <a:r>
              <a:rPr lang="en-US" sz="2000" dirty="0">
                <a:latin typeface="Arial"/>
              </a:rPr>
              <a:t>In general, processors can hide L1 miss penalty but not L2 miss penalty</a:t>
            </a:r>
          </a:p>
          <a:p>
            <a:pPr>
              <a:lnSpc>
                <a:spcPct val="90000"/>
              </a:lnSpc>
            </a:pPr>
            <a:r>
              <a:rPr lang="en-US" altLang="zh-CN" sz="2000" dirty="0" err="1">
                <a:solidFill>
                  <a:srgbClr val="0000FF"/>
                </a:solidFill>
                <a:latin typeface="Arial" panose="030F0702030302020204" pitchFamily="66" charset="0"/>
              </a:rPr>
              <a:t>Nonblocking</a:t>
            </a:r>
            <a:r>
              <a:rPr lang="en-US" altLang="zh-CN" sz="2000" dirty="0">
                <a:solidFill>
                  <a:schemeClr val="hlink"/>
                </a:solidFill>
                <a:latin typeface="Arial" panose="030F0702030302020204" pitchFamily="66" charset="0"/>
              </a:rPr>
              <a:t>,</a:t>
            </a:r>
            <a:r>
              <a:rPr lang="en-US" altLang="zh-CN" sz="2000" dirty="0">
                <a:solidFill>
                  <a:srgbClr val="000000"/>
                </a:solidFill>
                <a:latin typeface="Arial" panose="030F0702030302020204" pitchFamily="66" charset="0"/>
              </a:rPr>
              <a:t> in conjunction with </a:t>
            </a:r>
            <a:r>
              <a:rPr lang="en-US" altLang="zh-CN" sz="2000" dirty="0">
                <a:solidFill>
                  <a:srgbClr val="0000FF"/>
                </a:solidFill>
                <a:latin typeface="Arial" panose="030F0702030302020204" pitchFamily="66" charset="0"/>
              </a:rPr>
              <a:t>out-of-order execution</a:t>
            </a:r>
            <a:r>
              <a:rPr lang="en-US" altLang="zh-CN" sz="2000" dirty="0">
                <a:solidFill>
                  <a:srgbClr val="000000"/>
                </a:solidFill>
                <a:latin typeface="Arial" panose="030F0702030302020204" pitchFamily="66" charset="0"/>
              </a:rPr>
              <a:t>, can allow the CPU to continue executing instructions after a data cache miss. </a:t>
            </a:r>
            <a:endParaRPr lang="en-US" altLang="zh-CN" sz="2000" dirty="0"/>
          </a:p>
          <a:p>
            <a:pPr>
              <a:lnSpc>
                <a:spcPct val="90000"/>
              </a:lnSpc>
            </a:pPr>
            <a:endParaRPr lang="en-US" sz="2000" dirty="0"/>
          </a:p>
        </p:txBody>
      </p:sp>
      <p:pic>
        <p:nvPicPr>
          <p:cNvPr id="2" name="Picture 1"/>
          <p:cNvPicPr>
            <a:picLocks noChangeAspect="1"/>
          </p:cNvPicPr>
          <p:nvPr/>
        </p:nvPicPr>
        <p:blipFill>
          <a:blip r:embed="rId3"/>
          <a:stretch>
            <a:fillRect/>
          </a:stretch>
        </p:blipFill>
        <p:spPr>
          <a:xfrm>
            <a:off x="1691680" y="3356992"/>
            <a:ext cx="5721369" cy="2833660"/>
          </a:xfrm>
          <a:prstGeom prst="rect">
            <a:avLst/>
          </a:prstGeom>
        </p:spPr>
      </p:pic>
    </p:spTree>
    <p:extLst>
      <p:ext uri="{BB962C8B-B14F-4D97-AF65-F5344CB8AC3E}">
        <p14:creationId xmlns:p14="http://schemas.microsoft.com/office/powerpoint/2010/main" val="137466968"/>
      </p:ext>
    </p:extLst>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latin typeface="Arial"/>
              </a:rPr>
              <a:t>Nonblocking</a:t>
            </a:r>
            <a:r>
              <a:rPr lang="en-US" altLang="zh-CN" dirty="0">
                <a:latin typeface="Arial"/>
              </a:rPr>
              <a:t> cache</a:t>
            </a:r>
            <a:endParaRPr lang="zh-CN" altLang="en-US" dirty="0"/>
          </a:p>
        </p:txBody>
      </p:sp>
      <p:sp>
        <p:nvSpPr>
          <p:cNvPr id="6" name="内容占位符 5"/>
          <p:cNvSpPr>
            <a:spLocks noGrp="1"/>
          </p:cNvSpPr>
          <p:nvPr>
            <p:ph idx="1"/>
          </p:nvPr>
        </p:nvSpPr>
        <p:spPr>
          <a:xfrm>
            <a:off x="539552" y="981077"/>
            <a:ext cx="7958782" cy="4968203"/>
          </a:xfrm>
        </p:spPr>
        <p:txBody>
          <a:bodyPr/>
          <a:lstStyle/>
          <a:p>
            <a:pPr marL="0" lvl="0" indent="0" eaLnBrk="0" hangingPunct="0">
              <a:spcBef>
                <a:spcPct val="0"/>
              </a:spcBef>
              <a:buClrTx/>
              <a:buNone/>
            </a:pPr>
            <a:r>
              <a:rPr lang="zh-CN" altLang="zh-CN" dirty="0">
                <a:solidFill>
                  <a:srgbClr val="000000"/>
                </a:solidFill>
                <a:latin typeface="Arial" panose="020B0604030504040204" pitchFamily="34" charset="0"/>
                <a:cs typeface="Tahoma" panose="020B0604030504040204" pitchFamily="34" charset="0"/>
              </a:rPr>
              <a:t>假设要执行下面一段程序：</a:t>
            </a:r>
            <a:endParaRPr lang="zh-CN" altLang="zh-CN" sz="1800" dirty="0"/>
          </a:p>
          <a:p>
            <a:pPr marL="0" lvl="0" indent="0" eaLnBrk="0" hangingPunct="0">
              <a:spcBef>
                <a:spcPct val="0"/>
              </a:spcBef>
              <a:buClrTx/>
              <a:buNone/>
            </a:pPr>
            <a:r>
              <a:rPr lang="zh-CN" altLang="zh-CN" dirty="0">
                <a:solidFill>
                  <a:srgbClr val="008080"/>
                </a:solidFill>
                <a:latin typeface="Arial" panose="020B0609020204030204" pitchFamily="49" charset="0"/>
                <a:cs typeface="Consolas" panose="020B0609020204030204" pitchFamily="49" charset="0"/>
              </a:rPr>
              <a:t>1</a:t>
            </a:r>
            <a:r>
              <a:rPr lang="zh-CN" altLang="zh-CN" dirty="0">
                <a:solidFill>
                  <a:srgbClr val="000000"/>
                </a:solidFill>
                <a:latin typeface="Arial" panose="020B0609020204030204" pitchFamily="49" charset="0"/>
                <a:cs typeface="Consolas" panose="020B0609020204030204" pitchFamily="49" charset="0"/>
              </a:rPr>
              <a:t> Reg1:=LoadMem(A); </a:t>
            </a:r>
            <a:endParaRPr lang="en-US" altLang="zh-CN" dirty="0">
              <a:solidFill>
                <a:srgbClr val="000000"/>
              </a:solidFill>
              <a:latin typeface="Consolas" panose="020B0609020204030204" pitchFamily="49" charset="0"/>
              <a:cs typeface="Consolas" panose="020B0609020204030204" pitchFamily="49" charset="0"/>
            </a:endParaRPr>
          </a:p>
          <a:p>
            <a:pPr marL="0" lvl="0" indent="0" eaLnBrk="0" hangingPunct="0">
              <a:spcBef>
                <a:spcPct val="0"/>
              </a:spcBef>
              <a:buClrTx/>
              <a:buNone/>
            </a:pPr>
            <a:r>
              <a:rPr lang="zh-CN" altLang="zh-CN" dirty="0">
                <a:solidFill>
                  <a:srgbClr val="008080"/>
                </a:solidFill>
                <a:latin typeface="Arial" panose="020B0609020204030204" pitchFamily="49" charset="0"/>
                <a:cs typeface="Consolas" panose="020B0609020204030204" pitchFamily="49" charset="0"/>
              </a:rPr>
              <a:t>2</a:t>
            </a:r>
            <a:r>
              <a:rPr lang="zh-CN" altLang="zh-CN" dirty="0">
                <a:solidFill>
                  <a:srgbClr val="000000"/>
                </a:solidFill>
                <a:latin typeface="Arial" panose="020B0609020204030204" pitchFamily="49" charset="0"/>
                <a:cs typeface="Consolas" panose="020B0609020204030204" pitchFamily="49" charset="0"/>
              </a:rPr>
              <a:t> Reg2:=LoadMem(B); </a:t>
            </a:r>
            <a:endParaRPr lang="en-US" altLang="zh-CN" dirty="0">
              <a:solidFill>
                <a:srgbClr val="000000"/>
              </a:solidFill>
              <a:latin typeface="Consolas" panose="020B0609020204030204" pitchFamily="49" charset="0"/>
              <a:cs typeface="Consolas" panose="020B0609020204030204" pitchFamily="49" charset="0"/>
            </a:endParaRPr>
          </a:p>
          <a:p>
            <a:pPr marL="0" lvl="0" indent="0" eaLnBrk="0" hangingPunct="0">
              <a:spcBef>
                <a:spcPct val="0"/>
              </a:spcBef>
              <a:buClrTx/>
              <a:buNone/>
            </a:pPr>
            <a:r>
              <a:rPr lang="zh-CN" altLang="zh-CN" dirty="0">
                <a:solidFill>
                  <a:srgbClr val="008080"/>
                </a:solidFill>
                <a:latin typeface="Arial" panose="020B0609020204030204" pitchFamily="49" charset="0"/>
                <a:cs typeface="Consolas" panose="020B0609020204030204" pitchFamily="49" charset="0"/>
              </a:rPr>
              <a:t>3</a:t>
            </a:r>
            <a:r>
              <a:rPr lang="zh-CN" altLang="zh-CN" dirty="0">
                <a:solidFill>
                  <a:srgbClr val="000000"/>
                </a:solidFill>
                <a:latin typeface="Arial" panose="020B0609020204030204" pitchFamily="49" charset="0"/>
                <a:cs typeface="Consolas" panose="020B0609020204030204" pitchFamily="49" charset="0"/>
              </a:rPr>
              <a:t> Reg3:=Reg1 + Reg2;</a:t>
            </a:r>
            <a:endParaRPr lang="zh-CN" altLang="zh-CN" sz="1800" dirty="0"/>
          </a:p>
          <a:p>
            <a:pPr marL="0" lvl="0" indent="0" eaLnBrk="0" hangingPunct="0">
              <a:spcBef>
                <a:spcPct val="0"/>
              </a:spcBef>
              <a:buClrTx/>
              <a:buNone/>
            </a:pPr>
            <a:r>
              <a:rPr lang="zh-CN" altLang="zh-CN" dirty="0">
                <a:solidFill>
                  <a:srgbClr val="000000"/>
                </a:solidFill>
                <a:latin typeface="Arial" panose="020B0604030504040204" pitchFamily="34" charset="0"/>
                <a:cs typeface="Tahoma" panose="020B0604030504040204" pitchFamily="34" charset="0"/>
              </a:rPr>
              <a:t>当执行第一行时，cpu发现地址A不在cache中，就需要去内存读。但读内存的时间是很长的，此时CPU也不会闲着，就去执行了第二行。然后发现B也不在cache中。那么此时cache会怎么做呢？</a:t>
            </a:r>
            <a:endParaRPr lang="zh-CN" altLang="zh-CN" sz="1800" dirty="0"/>
          </a:p>
          <a:p>
            <a:pPr marL="0" lvl="0" indent="0" eaLnBrk="0" hangingPunct="0">
              <a:spcBef>
                <a:spcPct val="0"/>
              </a:spcBef>
              <a:buClrTx/>
              <a:buFontTx/>
              <a:buChar char="•"/>
            </a:pPr>
            <a:endParaRPr lang="en-US" altLang="zh-CN" dirty="0">
              <a:solidFill>
                <a:srgbClr val="000000"/>
              </a:solidFill>
              <a:latin typeface="Tahoma" panose="020B0604030504040204" pitchFamily="34" charset="0"/>
              <a:cs typeface="Tahoma" panose="020B0604030504040204" pitchFamily="34" charset="0"/>
            </a:endParaRPr>
          </a:p>
          <a:p>
            <a:pPr marL="0" lvl="0" indent="0" eaLnBrk="0" hangingPunct="0">
              <a:spcBef>
                <a:spcPct val="0"/>
              </a:spcBef>
              <a:buClrTx/>
              <a:buFontTx/>
              <a:buChar char="•"/>
            </a:pPr>
            <a:r>
              <a:rPr lang="zh-CN" altLang="zh-CN" dirty="0">
                <a:solidFill>
                  <a:srgbClr val="000000"/>
                </a:solidFill>
                <a:latin typeface="Arial" panose="020B0604030504040204" pitchFamily="34" charset="0"/>
                <a:cs typeface="Tahoma" panose="020B0604030504040204" pitchFamily="34" charset="0"/>
              </a:rPr>
              <a:t>(a). cache阻塞，等着先把A读进来，然后再去读B。这种叫做Blocking Cache</a:t>
            </a:r>
          </a:p>
          <a:p>
            <a:pPr marL="0" lvl="0" indent="0" eaLnBrk="0" hangingPunct="0">
              <a:spcBef>
                <a:spcPct val="0"/>
              </a:spcBef>
              <a:buClrTx/>
              <a:buFontTx/>
              <a:buChar char="•"/>
            </a:pPr>
            <a:r>
              <a:rPr lang="zh-CN" altLang="zh-CN" dirty="0">
                <a:solidFill>
                  <a:srgbClr val="000000"/>
                </a:solidFill>
                <a:latin typeface="Arial" panose="020B0604030504040204" pitchFamily="34" charset="0"/>
                <a:cs typeface="Tahoma" panose="020B0604030504040204" pitchFamily="34" charset="0"/>
              </a:rPr>
              <a:t>(b). cache同时去内存读B，最终B和A一起进入Cache。这种叫做Non-Blocking Cache</a:t>
            </a:r>
          </a:p>
          <a:p>
            <a:pPr marL="0" indent="0">
              <a:buNone/>
            </a:pPr>
            <a:endParaRPr lang="zh-CN" altLang="en-US" dirty="0"/>
          </a:p>
        </p:txBody>
      </p:sp>
    </p:spTree>
    <p:extLst>
      <p:ext uri="{BB962C8B-B14F-4D97-AF65-F5344CB8AC3E}">
        <p14:creationId xmlns:p14="http://schemas.microsoft.com/office/powerpoint/2010/main" val="1458814408"/>
      </p:ext>
    </p:extLst>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latin typeface="Arial"/>
              </a:rPr>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a:latin typeface="Arial"/>
              </a:rPr>
              <a:t>Reduce hit time(4)</a:t>
            </a:r>
          </a:p>
          <a:p>
            <a:pPr lvl="1">
              <a:lnSpc>
                <a:spcPct val="90000"/>
              </a:lnSpc>
            </a:pPr>
            <a:r>
              <a:rPr lang="en-US" sz="2000" dirty="0">
                <a:latin typeface="Arial"/>
              </a:rPr>
              <a:t>Small and simple first-level caches, Way prediction</a:t>
            </a:r>
          </a:p>
          <a:p>
            <a:pPr lvl="1">
              <a:lnSpc>
                <a:spcPct val="90000"/>
              </a:lnSpc>
            </a:pPr>
            <a:r>
              <a:rPr lang="en-US" altLang="zh-CN" sz="2000" dirty="0">
                <a:latin typeface="Arial" panose="030F0702030302020204" pitchFamily="66" charset="0"/>
              </a:rPr>
              <a:t>avoiding address translation, </a:t>
            </a:r>
            <a:r>
              <a:rPr lang="en-US" sz="2000" dirty="0">
                <a:latin typeface="Arial" panose="030F0702030302020204" pitchFamily="66" charset="0"/>
              </a:rPr>
              <a:t>Trace cache</a:t>
            </a:r>
          </a:p>
          <a:p>
            <a:pPr>
              <a:lnSpc>
                <a:spcPct val="90000"/>
              </a:lnSpc>
            </a:pPr>
            <a:r>
              <a:rPr lang="en-US" sz="2400" dirty="0">
                <a:latin typeface="Arial"/>
              </a:rPr>
              <a:t>Increase bandwidth(3)</a:t>
            </a:r>
          </a:p>
          <a:p>
            <a:pPr lvl="1">
              <a:lnSpc>
                <a:spcPct val="90000"/>
              </a:lnSpc>
            </a:pPr>
            <a:r>
              <a:rPr lang="en-US" sz="2000" dirty="0">
                <a:latin typeface="Arial"/>
              </a:rPr>
              <a:t>Pipelined caches, </a:t>
            </a:r>
            <a:r>
              <a:rPr lang="en-US" sz="2000" dirty="0" err="1">
                <a:latin typeface="Arial"/>
              </a:rPr>
              <a:t>multibanked</a:t>
            </a:r>
            <a:r>
              <a:rPr lang="en-US" sz="2000" dirty="0">
                <a:latin typeface="Arial"/>
              </a:rPr>
              <a:t> caches, non-blocking caches</a:t>
            </a:r>
          </a:p>
          <a:p>
            <a:pPr>
              <a:lnSpc>
                <a:spcPct val="90000"/>
              </a:lnSpc>
            </a:pPr>
            <a:r>
              <a:rPr lang="en-US" sz="2400" dirty="0">
                <a:solidFill>
                  <a:srgbClr val="0000FF"/>
                </a:solidFill>
                <a:latin typeface="Arial"/>
              </a:rPr>
              <a:t>Reduce miss penalty(5)</a:t>
            </a:r>
          </a:p>
          <a:p>
            <a:pPr lvl="1">
              <a:lnSpc>
                <a:spcPct val="90000"/>
              </a:lnSpc>
            </a:pPr>
            <a:r>
              <a:rPr lang="en-US" altLang="zh-CN" sz="2000" dirty="0">
                <a:latin typeface="Arial" panose="030F0702030302020204" pitchFamily="66" charset="0"/>
              </a:rPr>
              <a:t>multilevel caches, read miss prior to writes, </a:t>
            </a:r>
          </a:p>
          <a:p>
            <a:pPr lvl="1">
              <a:lnSpc>
                <a:spcPct val="90000"/>
              </a:lnSpc>
            </a:pPr>
            <a:r>
              <a:rPr lang="en-US" sz="2000" dirty="0">
                <a:latin typeface="Arial"/>
              </a:rPr>
              <a:t>Critical word first, merging write buffers, </a:t>
            </a:r>
            <a:r>
              <a:rPr lang="en-US" altLang="zh-CN" sz="2000" dirty="0">
                <a:latin typeface="Arial" panose="030F0702030302020204" pitchFamily="66" charset="0"/>
              </a:rPr>
              <a:t>and victim caches</a:t>
            </a:r>
            <a:endParaRPr lang="en-US" sz="2000" dirty="0"/>
          </a:p>
          <a:p>
            <a:pPr>
              <a:lnSpc>
                <a:spcPct val="90000"/>
              </a:lnSpc>
            </a:pPr>
            <a:r>
              <a:rPr lang="en-US" sz="2400" dirty="0">
                <a:latin typeface="Arial"/>
              </a:rPr>
              <a:t>Reduce miss rate(4)</a:t>
            </a:r>
          </a:p>
          <a:p>
            <a:pPr lvl="1">
              <a:lnSpc>
                <a:spcPct val="90000"/>
              </a:lnSpc>
            </a:pPr>
            <a:r>
              <a:rPr lang="en-US" altLang="zh-CN" sz="2000" dirty="0">
                <a:latin typeface="Arial" panose="030F0702030302020204" pitchFamily="66" charset="0"/>
              </a:rPr>
              <a:t>larger block size,   large cache size,  higher associativity</a:t>
            </a:r>
            <a:endParaRPr lang="en-US" sz="2000" dirty="0"/>
          </a:p>
          <a:p>
            <a:pPr lvl="1">
              <a:lnSpc>
                <a:spcPct val="90000"/>
              </a:lnSpc>
            </a:pPr>
            <a:r>
              <a:rPr lang="en-US" sz="2000" dirty="0">
                <a:latin typeface="Arial"/>
              </a:rPr>
              <a:t>Compiler optimizations</a:t>
            </a:r>
          </a:p>
          <a:p>
            <a:pPr>
              <a:lnSpc>
                <a:spcPct val="90000"/>
              </a:lnSpc>
            </a:pPr>
            <a:r>
              <a:rPr lang="en-US" sz="2400" dirty="0">
                <a:latin typeface="Arial"/>
              </a:rPr>
              <a:t>Reduce miss penalty or miss rate via parallelization (1)</a:t>
            </a:r>
          </a:p>
          <a:p>
            <a:pPr lvl="1">
              <a:lnSpc>
                <a:spcPct val="90000"/>
              </a:lnSpc>
            </a:pPr>
            <a:r>
              <a:rPr lang="en-US" sz="2000" dirty="0">
                <a:latin typeface="Arial"/>
              </a:rPr>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Arial" panose="030F0702030302020204" pitchFamily="66" charset="0"/>
              </a:rPr>
              <a:t>AMAT = </a:t>
            </a:r>
            <a:r>
              <a:rPr lang="en-US" altLang="zh-CN" sz="2800" dirty="0" err="1">
                <a:solidFill>
                  <a:srgbClr val="FF0000"/>
                </a:solidFill>
                <a:latin typeface="Arial" panose="030F0702030302020204" pitchFamily="66" charset="0"/>
              </a:rPr>
              <a:t>HitTime</a:t>
            </a:r>
            <a:r>
              <a:rPr lang="en-US" altLang="zh-CN" sz="2800" dirty="0">
                <a:solidFill>
                  <a:srgbClr val="FF0000"/>
                </a:solidFill>
                <a:latin typeface="Arial" panose="030F0702030302020204" pitchFamily="66" charset="0"/>
              </a:rPr>
              <a:t> + </a:t>
            </a:r>
            <a:r>
              <a:rPr lang="en-US" altLang="zh-CN" sz="2800" dirty="0" err="1">
                <a:solidFill>
                  <a:srgbClr val="FF0000"/>
                </a:solidFill>
                <a:latin typeface="Arial" panose="030F0702030302020204" pitchFamily="66" charset="0"/>
              </a:rPr>
              <a:t>MissRate</a:t>
            </a:r>
            <a:r>
              <a:rPr lang="en-US" altLang="zh-CN" sz="2800" dirty="0" err="1">
                <a:solidFill>
                  <a:srgbClr val="FF0000"/>
                </a:solidFill>
                <a:latin typeface="Arial"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583978274"/>
      </p:ext>
    </p:extLst>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187624" y="0"/>
            <a:ext cx="7956376" cy="996950"/>
          </a:xfrm>
          <a:noFill/>
        </p:spPr>
        <p:txBody>
          <a:bodyPr lIns="90488" tIns="44450" rIns="90488" bIns="44450"/>
          <a:lstStyle/>
          <a:p>
            <a:pPr eaLnBrk="1" hangingPunct="1"/>
            <a:r>
              <a:rPr lang="en-US" altLang="zh-CN" sz="3600" dirty="0">
                <a:latin typeface="Arial"/>
              </a:rPr>
              <a:t>1</a:t>
            </a:r>
            <a:r>
              <a:rPr lang="en-US" altLang="zh-CN" sz="3600" baseline="30000" dirty="0">
                <a:latin typeface="Arial"/>
              </a:rPr>
              <a:t>st</a:t>
            </a:r>
            <a:r>
              <a:rPr lang="en-US" altLang="zh-CN" sz="3600" dirty="0">
                <a:latin typeface="Arial"/>
              </a:rPr>
              <a:t> Miss Penalty Reduction Technique:</a:t>
            </a:r>
            <a:r>
              <a:rPr lang="en-US" altLang="zh-CN" dirty="0">
                <a:latin typeface="Arial"/>
              </a:rPr>
              <a:t> </a:t>
            </a:r>
            <a:r>
              <a:rPr lang="en-US" altLang="zh-CN" dirty="0">
                <a:solidFill>
                  <a:srgbClr val="0000FF"/>
                </a:solidFill>
                <a:latin typeface="Arial"/>
              </a:rPr>
              <a:t>Multilevel Caches</a:t>
            </a:r>
          </a:p>
        </p:txBody>
      </p:sp>
      <p:sp>
        <p:nvSpPr>
          <p:cNvPr id="126979" name="Rectangle 3"/>
          <p:cNvSpPr>
            <a:spLocks noGrp="1" noRot="1" noChangeArrowheads="1"/>
          </p:cNvSpPr>
          <p:nvPr>
            <p:ph idx="1"/>
          </p:nvPr>
        </p:nvSpPr>
        <p:spPr>
          <a:xfrm>
            <a:off x="381000" y="1268413"/>
            <a:ext cx="8763000" cy="5105400"/>
          </a:xfrm>
        </p:spPr>
        <p:txBody>
          <a:bodyPr lIns="90488" tIns="44450" rIns="90488" bIns="44450"/>
          <a:lstStyle/>
          <a:p>
            <a:pPr marL="457200" indent="-457200" eaLnBrk="1" hangingPunct="1">
              <a:lnSpc>
                <a:spcPct val="115000"/>
              </a:lnSpc>
              <a:spcBef>
                <a:spcPct val="0"/>
              </a:spcBef>
            </a:pPr>
            <a:r>
              <a:rPr lang="en-US" altLang="zh-CN" sz="2400">
                <a:solidFill>
                  <a:srgbClr val="000000"/>
                </a:solidFill>
                <a:latin typeface="Arial" panose="030F0702030302020204" pitchFamily="66" charset="0"/>
              </a:rPr>
              <a:t>This method focuses on the interface between the cache and main memory.</a:t>
            </a:r>
            <a:r>
              <a:rPr lang="en-US" altLang="zh-CN" sz="2400">
                <a:solidFill>
                  <a:schemeClr val="hlink"/>
                </a:solidFill>
                <a:latin typeface="Arial" panose="030F0702030302020204" pitchFamily="66" charset="0"/>
              </a:rPr>
              <a:t> </a:t>
            </a:r>
          </a:p>
          <a:p>
            <a:pPr marL="457200" indent="-457200" eaLnBrk="1" hangingPunct="1">
              <a:lnSpc>
                <a:spcPct val="115000"/>
              </a:lnSpc>
              <a:spcBef>
                <a:spcPct val="0"/>
              </a:spcBef>
            </a:pPr>
            <a:r>
              <a:rPr lang="en-US" altLang="zh-CN" sz="2400">
                <a:solidFill>
                  <a:srgbClr val="000000"/>
                </a:solidFill>
                <a:latin typeface="Arial" panose="030F0702030302020204" pitchFamily="66" charset="0"/>
              </a:rPr>
              <a:t>Add an </a:t>
            </a:r>
            <a:r>
              <a:rPr lang="en-US" altLang="zh-CN" sz="2400">
                <a:latin typeface="Arial" panose="030F0702030302020204" pitchFamily="66" charset="0"/>
              </a:rPr>
              <a:t>second-level cache between main memory and a small, fast first-level cache,</a:t>
            </a:r>
            <a:r>
              <a:rPr lang="en-US" altLang="zh-CN" sz="2400">
                <a:solidFill>
                  <a:srgbClr val="FF0000"/>
                </a:solidFill>
                <a:latin typeface="Arial" panose="030F0702030302020204" pitchFamily="66" charset="0"/>
              </a:rPr>
              <a:t> </a:t>
            </a:r>
            <a:r>
              <a:rPr lang="en-US" altLang="zh-CN" sz="2400" b="1">
                <a:solidFill>
                  <a:srgbClr val="0000FF"/>
                </a:solidFill>
                <a:latin typeface="Arial" panose="030F0702030302020204" pitchFamily="66" charset="0"/>
              </a:rPr>
              <a:t>to make the cache fast and large.</a:t>
            </a:r>
            <a:r>
              <a:rPr lang="en-US" altLang="zh-CN" sz="2400" b="1">
                <a:solidFill>
                  <a:srgbClr val="000000"/>
                </a:solidFill>
                <a:latin typeface="Arial" panose="030F0702030302020204" pitchFamily="66" charset="0"/>
              </a:rPr>
              <a:t> </a:t>
            </a:r>
          </a:p>
          <a:p>
            <a:pPr marL="457200" indent="-457200" eaLnBrk="1" hangingPunct="1">
              <a:lnSpc>
                <a:spcPct val="115000"/>
              </a:lnSpc>
              <a:spcBef>
                <a:spcPct val="0"/>
              </a:spcBef>
            </a:pPr>
            <a:r>
              <a:rPr lang="en-US" altLang="zh-CN" sz="2400">
                <a:solidFill>
                  <a:srgbClr val="FF3300"/>
                </a:solidFill>
                <a:latin typeface="Arial" panose="030F0702030302020204" pitchFamily="66" charset="0"/>
              </a:rPr>
              <a:t>The smaller first-level cache</a:t>
            </a:r>
            <a:r>
              <a:rPr lang="en-US" altLang="zh-CN" sz="2400">
                <a:solidFill>
                  <a:srgbClr val="000000"/>
                </a:solidFill>
                <a:latin typeface="Arial" panose="030F0702030302020204" pitchFamily="66" charset="0"/>
              </a:rPr>
              <a:t> </a:t>
            </a:r>
            <a:r>
              <a:rPr lang="en-US" altLang="zh-CN" sz="2400">
                <a:solidFill>
                  <a:srgbClr val="FF3300"/>
                </a:solidFill>
                <a:latin typeface="Arial" panose="030F0702030302020204" pitchFamily="66" charset="0"/>
              </a:rPr>
              <a:t>is fast</a:t>
            </a:r>
            <a:r>
              <a:rPr lang="en-US" altLang="zh-CN" sz="2400">
                <a:solidFill>
                  <a:srgbClr val="000000"/>
                </a:solidFill>
                <a:latin typeface="Arial" panose="030F0702030302020204" pitchFamily="66" charset="0"/>
              </a:rPr>
              <a:t> enough to match the clock cycle time of the fast CPU and to fit on the chip with the CPU, thereby lessening the </a:t>
            </a:r>
            <a:r>
              <a:rPr lang="en-US" altLang="zh-CN" sz="2400">
                <a:solidFill>
                  <a:schemeClr val="tx2"/>
                </a:solidFill>
                <a:latin typeface="Arial" panose="030F0702030302020204" pitchFamily="66" charset="0"/>
              </a:rPr>
              <a:t>hits time.</a:t>
            </a:r>
            <a:endParaRPr lang="en-US" altLang="zh-CN" sz="2400" i="1">
              <a:solidFill>
                <a:schemeClr val="tx2"/>
              </a:solidFill>
              <a:latin typeface="Comic Sans MS" panose="030F0702030302020204" pitchFamily="66" charset="0"/>
            </a:endParaRPr>
          </a:p>
          <a:p>
            <a:pPr marL="457200" indent="-457200" eaLnBrk="1" hangingPunct="1">
              <a:lnSpc>
                <a:spcPct val="115000"/>
              </a:lnSpc>
              <a:spcBef>
                <a:spcPct val="0"/>
              </a:spcBef>
            </a:pPr>
            <a:r>
              <a:rPr lang="en-US" altLang="zh-CN" sz="2400">
                <a:solidFill>
                  <a:srgbClr val="FF3300"/>
                </a:solidFill>
                <a:latin typeface="Arial" panose="030F0702030302020204" pitchFamily="66" charset="0"/>
              </a:rPr>
              <a:t>The second-level cache</a:t>
            </a:r>
            <a:r>
              <a:rPr lang="en-US" altLang="zh-CN">
                <a:solidFill>
                  <a:srgbClr val="FF3300"/>
                </a:solidFill>
                <a:latin typeface="Arial" panose="030F0702030302020204" pitchFamily="66" charset="0"/>
              </a:rPr>
              <a:t> </a:t>
            </a:r>
            <a:r>
              <a:rPr lang="en-US" altLang="zh-CN" sz="2400">
                <a:solidFill>
                  <a:srgbClr val="FF3300"/>
                </a:solidFill>
                <a:latin typeface="Arial" panose="030F0702030302020204" pitchFamily="66" charset="0"/>
              </a:rPr>
              <a:t>can be large</a:t>
            </a:r>
            <a:r>
              <a:rPr lang="en-US" altLang="zh-CN" sz="2400">
                <a:solidFill>
                  <a:srgbClr val="000000"/>
                </a:solidFill>
                <a:latin typeface="Arial" panose="030F0702030302020204" pitchFamily="66" charset="0"/>
              </a:rPr>
              <a:t> enough to capture many memory accesses that would go to main memory, thereby lessening the effective </a:t>
            </a:r>
            <a:r>
              <a:rPr lang="en-US" altLang="zh-CN" sz="2400">
                <a:solidFill>
                  <a:schemeClr val="tx2"/>
                </a:solidFill>
                <a:latin typeface="Arial" panose="030F0702030302020204" pitchFamily="66" charset="0"/>
              </a:rPr>
              <a:t>miss penalty.</a:t>
            </a:r>
            <a:r>
              <a:rPr lang="en-US" altLang="zh-CN">
                <a:solidFill>
                  <a:srgbClr val="000000"/>
                </a:solidFill>
                <a:latin typeface="Arial" panose="030F0702030302020204" pitchFamily="66" charset="0"/>
              </a:rPr>
              <a:t> </a:t>
            </a:r>
            <a:endParaRPr lang="en-US" altLang="zh-CN" sz="240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76198733"/>
      </p:ext>
    </p:extLst>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331640" y="0"/>
            <a:ext cx="7278960" cy="836613"/>
          </a:xfrm>
          <a:noFill/>
        </p:spPr>
        <p:txBody>
          <a:bodyPr lIns="90488" tIns="44450" rIns="90488" bIns="44450"/>
          <a:lstStyle/>
          <a:p>
            <a:pPr eaLnBrk="1" hangingPunct="1"/>
            <a:r>
              <a:rPr lang="en-US" altLang="zh-CN" sz="3600" dirty="0">
                <a:latin typeface="Arial"/>
              </a:rPr>
              <a:t>Parameter about Multilevel cache</a:t>
            </a:r>
          </a:p>
        </p:txBody>
      </p:sp>
      <p:sp>
        <p:nvSpPr>
          <p:cNvPr id="128003" name="Rectangle 3"/>
          <p:cNvSpPr>
            <a:spLocks noGrp="1" noRot="1" noChangeArrowheads="1"/>
          </p:cNvSpPr>
          <p:nvPr>
            <p:ph idx="1"/>
          </p:nvPr>
        </p:nvSpPr>
        <p:spPr>
          <a:xfrm>
            <a:off x="0" y="1143000"/>
            <a:ext cx="8915400" cy="5105400"/>
          </a:xfrm>
        </p:spPr>
        <p:txBody>
          <a:bodyPr lIns="90488" tIns="44450" rIns="90488" bIns="44450"/>
          <a:lstStyle/>
          <a:p>
            <a:pPr marL="285750" indent="-285750" eaLnBrk="1" hangingPunct="1">
              <a:lnSpc>
                <a:spcPct val="90000"/>
              </a:lnSpc>
            </a:pPr>
            <a:r>
              <a:rPr lang="en-US" altLang="zh-CN" sz="2000">
                <a:latin typeface="Arial" panose="030F0702030302020204" pitchFamily="66" charset="0"/>
              </a:rPr>
              <a:t>The performance of a two-level cache is calculated in a similar way to the performance for a single level cache.</a:t>
            </a:r>
            <a:r>
              <a:rPr lang="en-US" altLang="zh-CN">
                <a:latin typeface="Arial" panose="030F0702030302020204" pitchFamily="66" charset="0"/>
              </a:rPr>
              <a:t> </a:t>
            </a:r>
          </a:p>
          <a:p>
            <a:pPr marL="285750" indent="-285750" eaLnBrk="1" hangingPunct="1">
              <a:lnSpc>
                <a:spcPct val="90000"/>
              </a:lnSpc>
            </a:pPr>
            <a:r>
              <a:rPr lang="en-US" altLang="zh-CN" sz="2000">
                <a:solidFill>
                  <a:srgbClr val="0000FF"/>
                </a:solidFill>
                <a:latin typeface="Arial" panose="030F0702030302020204" pitchFamily="66" charset="0"/>
              </a:rPr>
              <a:t>L2 Equations</a:t>
            </a:r>
            <a:endParaRPr lang="en-US" altLang="zh-CN" sz="1600">
              <a:solidFill>
                <a:srgbClr val="0000FF"/>
              </a:solidFill>
              <a:latin typeface="Comic Sans MS" panose="030F0702030302020204" pitchFamily="66" charset="0"/>
            </a:endParaRPr>
          </a:p>
          <a:p>
            <a:pPr marL="285750" indent="-285750" algn="ctr" eaLnBrk="1" hangingPunct="1">
              <a:lnSpc>
                <a:spcPct val="90000"/>
              </a:lnSpc>
              <a:buFont typeface="Wingdings" panose="05000000000000000000" pitchFamily="2" charset="2"/>
              <a:buNone/>
            </a:pPr>
            <a:r>
              <a:rPr lang="en-US" altLang="zh-CN" sz="2000">
                <a:latin typeface="Arial" panose="030F0702030302020204" pitchFamily="66" charset="0"/>
              </a:rPr>
              <a:t>	</a:t>
            </a:r>
          </a:p>
          <a:p>
            <a:pPr marL="285750" indent="-285750" algn="ctr"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Arial" panose="030F0702030302020204" pitchFamily="66" charset="0"/>
              </a:rPr>
              <a:t>AMAT = Hit Time</a:t>
            </a:r>
            <a:r>
              <a:rPr lang="en-US" altLang="zh-CN" sz="1800" baseline="-25000">
                <a:latin typeface="Arial" panose="030F0702030302020204" pitchFamily="66" charset="0"/>
              </a:rPr>
              <a:t>L1</a:t>
            </a:r>
            <a:r>
              <a:rPr lang="en-US" altLang="zh-CN" sz="1800">
                <a:latin typeface="Arial" panose="030F0702030302020204" pitchFamily="66" charset="0"/>
              </a:rPr>
              <a:t> + Miss Rate</a:t>
            </a:r>
            <a:r>
              <a:rPr lang="en-US" altLang="zh-CN" sz="1800" baseline="-25000">
                <a:latin typeface="Arial" panose="030F0702030302020204" pitchFamily="66" charset="0"/>
              </a:rPr>
              <a:t>L1</a:t>
            </a:r>
            <a:r>
              <a:rPr lang="en-US" altLang="zh-CN" sz="1800">
                <a:latin typeface="Arial" panose="030F0702030302020204" pitchFamily="66" charset="0"/>
              </a:rPr>
              <a:t> x Miss Penalty</a:t>
            </a:r>
            <a:r>
              <a:rPr lang="en-US" altLang="zh-CN" sz="1800" baseline="-25000">
                <a:latin typeface="Arial" panose="030F0702030302020204" pitchFamily="66" charset="0"/>
              </a:rPr>
              <a:t>L1</a:t>
            </a:r>
            <a:br>
              <a:rPr lang="en-US" altLang="zh-CN" sz="1800" baseline="-25000">
                <a:latin typeface="Comic Sans MS" panose="030F0702030302020204" pitchFamily="66" charset="0"/>
              </a:rPr>
            </a:br>
            <a:endParaRPr lang="en-US" altLang="zh-CN" sz="1800" baseline="-250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Arial" panose="030F0702030302020204" pitchFamily="66" charset="0"/>
              </a:rPr>
              <a:t>Miss Penalty</a:t>
            </a:r>
            <a:r>
              <a:rPr lang="en-US" altLang="zh-CN" sz="1800" baseline="-25000">
                <a:latin typeface="Arial" panose="030F0702030302020204" pitchFamily="66" charset="0"/>
              </a:rPr>
              <a:t>L1</a:t>
            </a:r>
            <a:r>
              <a:rPr lang="en-US" altLang="zh-CN" sz="1800">
                <a:latin typeface="Arial" panose="030F0702030302020204" pitchFamily="66" charset="0"/>
              </a:rPr>
              <a:t> = Hit Time</a:t>
            </a:r>
            <a:r>
              <a:rPr lang="en-US" altLang="zh-CN" sz="1800" baseline="-25000">
                <a:latin typeface="Arial" panose="030F0702030302020204" pitchFamily="66" charset="0"/>
              </a:rPr>
              <a:t>L2</a:t>
            </a:r>
            <a:r>
              <a:rPr lang="en-US" altLang="zh-CN" sz="1800">
                <a:latin typeface="Arial" panose="030F0702030302020204" pitchFamily="66" charset="0"/>
              </a:rPr>
              <a:t> + Miss Rate</a:t>
            </a:r>
            <a:r>
              <a:rPr lang="en-US" altLang="zh-CN" sz="1800" baseline="-25000">
                <a:latin typeface="Arial" panose="030F0702030302020204" pitchFamily="66" charset="0"/>
              </a:rPr>
              <a:t>L2</a:t>
            </a:r>
            <a:r>
              <a:rPr lang="en-US" altLang="zh-CN" sz="1800">
                <a:latin typeface="Arial" panose="030F0702030302020204" pitchFamily="66" charset="0"/>
              </a:rPr>
              <a:t> x Miss Penalty</a:t>
            </a:r>
            <a:r>
              <a:rPr lang="en-US" altLang="zh-CN" sz="1800" baseline="-25000">
                <a:latin typeface="Arial" panose="030F0702030302020204" pitchFamily="66" charset="0"/>
              </a:rPr>
              <a:t>L2</a:t>
            </a: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Arial" panose="030F0702030302020204" pitchFamily="66" charset="0"/>
              </a:rPr>
              <a:t>	</a:t>
            </a: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Arial" panose="030F0702030302020204" pitchFamily="66" charset="0"/>
              </a:rPr>
              <a:t>AMAT = Hit Time</a:t>
            </a:r>
            <a:r>
              <a:rPr lang="en-US" altLang="zh-CN" sz="1800" baseline="-25000">
                <a:latin typeface="Arial" panose="030F0702030302020204" pitchFamily="66" charset="0"/>
              </a:rPr>
              <a:t>L1</a:t>
            </a:r>
            <a:r>
              <a:rPr lang="en-US" altLang="zh-CN" sz="1800">
                <a:latin typeface="Arial" panose="030F0702030302020204" pitchFamily="66" charset="0"/>
              </a:rPr>
              <a:t> +</a:t>
            </a:r>
            <a:r>
              <a:rPr lang="en-US" altLang="zh-CN" sz="1800" u="sng">
                <a:solidFill>
                  <a:schemeClr val="hlink"/>
                </a:solidFill>
                <a:latin typeface="Arial" panose="030F0702030302020204" pitchFamily="66" charset="0"/>
              </a:rPr>
              <a:t> </a:t>
            </a:r>
          </a:p>
          <a:p>
            <a:pPr marL="285750" indent="-285750" eaLnBrk="1" hangingPunct="1">
              <a:lnSpc>
                <a:spcPct val="90000"/>
              </a:lnSpc>
              <a:buFont typeface="Wingdings" panose="05000000000000000000" pitchFamily="2" charset="2"/>
              <a:buNone/>
            </a:pPr>
            <a:r>
              <a:rPr lang="en-US" altLang="zh-CN" sz="1800">
                <a:solidFill>
                  <a:schemeClr val="hlink"/>
                </a:solidFill>
                <a:latin typeface="Arial" panose="030F0702030302020204" pitchFamily="66" charset="0"/>
              </a:rPr>
              <a:t>		    </a:t>
            </a:r>
            <a:r>
              <a:rPr lang="en-US" altLang="zh-CN" sz="1800" u="sng">
                <a:solidFill>
                  <a:srgbClr val="0000FF"/>
                </a:solidFill>
                <a:latin typeface="Arial" panose="030F0702030302020204" pitchFamily="66" charset="0"/>
              </a:rPr>
              <a:t>Miss Rate</a:t>
            </a:r>
            <a:r>
              <a:rPr lang="en-US" altLang="zh-CN" sz="1800" u="sng" baseline="-25000">
                <a:solidFill>
                  <a:srgbClr val="0000FF"/>
                </a:solidFill>
                <a:latin typeface="Arial" panose="030F0702030302020204" pitchFamily="66" charset="0"/>
              </a:rPr>
              <a:t>L1</a:t>
            </a:r>
            <a:r>
              <a:rPr lang="en-US" altLang="zh-CN" sz="1800" u="sng">
                <a:solidFill>
                  <a:schemeClr val="hlink"/>
                </a:solidFill>
                <a:latin typeface="Arial" panose="030F0702030302020204" pitchFamily="66" charset="0"/>
              </a:rPr>
              <a:t> </a:t>
            </a:r>
            <a:r>
              <a:rPr lang="en-US" altLang="zh-CN" sz="1800">
                <a:latin typeface="Arial" panose="030F0702030302020204" pitchFamily="66" charset="0"/>
              </a:rPr>
              <a:t>x (Hit Time</a:t>
            </a:r>
            <a:r>
              <a:rPr lang="en-US" altLang="zh-CN" sz="1800" baseline="-25000">
                <a:latin typeface="Arial" panose="030F0702030302020204" pitchFamily="66" charset="0"/>
              </a:rPr>
              <a:t>L2</a:t>
            </a:r>
            <a:r>
              <a:rPr lang="en-US" altLang="zh-CN" sz="1800">
                <a:latin typeface="Arial" panose="030F0702030302020204" pitchFamily="66" charset="0"/>
              </a:rPr>
              <a:t> +</a:t>
            </a:r>
            <a:r>
              <a:rPr lang="en-US" altLang="zh-CN" sz="1800" u="sng">
                <a:solidFill>
                  <a:schemeClr val="hlink"/>
                </a:solidFill>
                <a:latin typeface="Arial" panose="030F0702030302020204" pitchFamily="66" charset="0"/>
              </a:rPr>
              <a:t> </a:t>
            </a:r>
            <a:r>
              <a:rPr lang="en-US" altLang="zh-CN" sz="1800" u="sng">
                <a:solidFill>
                  <a:srgbClr val="0000FF"/>
                </a:solidFill>
                <a:latin typeface="Arial" panose="030F0702030302020204" pitchFamily="66" charset="0"/>
              </a:rPr>
              <a:t>Miss Rate</a:t>
            </a:r>
            <a:r>
              <a:rPr lang="en-US" altLang="zh-CN" sz="1800" u="sng" baseline="-25000">
                <a:solidFill>
                  <a:srgbClr val="0000FF"/>
                </a:solidFill>
                <a:latin typeface="Arial" panose="030F0702030302020204" pitchFamily="66" charset="0"/>
              </a:rPr>
              <a:t>L2</a:t>
            </a:r>
            <a:r>
              <a:rPr lang="en-US" altLang="zh-CN" sz="1800" u="sng">
                <a:solidFill>
                  <a:schemeClr val="hlink"/>
                </a:solidFill>
                <a:latin typeface="Arial" panose="030F0702030302020204" pitchFamily="66" charset="0"/>
              </a:rPr>
              <a:t> </a:t>
            </a:r>
            <a:r>
              <a:rPr lang="en-US" altLang="zh-CN" sz="1800">
                <a:latin typeface="Arial" panose="030F0702030302020204" pitchFamily="66" charset="0"/>
              </a:rPr>
              <a:t>* Miss Penalty</a:t>
            </a:r>
            <a:r>
              <a:rPr lang="en-US" altLang="zh-CN" sz="1800" baseline="-25000">
                <a:latin typeface="Arial" panose="030F0702030302020204" pitchFamily="66" charset="0"/>
              </a:rPr>
              <a:t>L2</a:t>
            </a:r>
            <a:r>
              <a:rPr lang="en-US" altLang="zh-CN" sz="1800">
                <a:latin typeface="Arial" panose="030F0702030302020204" pitchFamily="66" charset="0"/>
              </a:rPr>
              <a:t>)</a:t>
            </a:r>
          </a:p>
        </p:txBody>
      </p:sp>
      <p:grpSp>
        <p:nvGrpSpPr>
          <p:cNvPr id="2" name="Group 4"/>
          <p:cNvGrpSpPr>
            <a:grpSpLocks/>
          </p:cNvGrpSpPr>
          <p:nvPr/>
        </p:nvGrpSpPr>
        <p:grpSpPr bwMode="auto">
          <a:xfrm>
            <a:off x="2143125" y="4000500"/>
            <a:ext cx="6351588" cy="1571625"/>
            <a:chOff x="1536" y="1980"/>
            <a:chExt cx="3611" cy="1140"/>
          </a:xfrm>
        </p:grpSpPr>
        <p:graphicFrame>
          <p:nvGraphicFramePr>
            <p:cNvPr id="128008" name="Object 2"/>
            <p:cNvGraphicFramePr>
              <a:graphicFrameLocks noChangeAspect="1"/>
            </p:cNvGraphicFramePr>
            <p:nvPr/>
          </p:nvGraphicFramePr>
          <p:xfrm>
            <a:off x="1739" y="1980"/>
            <a:ext cx="3408" cy="960"/>
          </p:xfrm>
          <a:graphic>
            <a:graphicData uri="http://schemas.openxmlformats.org/presentationml/2006/ole">
              <mc:AlternateContent xmlns:mc="http://schemas.openxmlformats.org/markup-compatibility/2006">
                <mc:Choice xmlns:v="urn:schemas-microsoft-com:vml" Requires="v">
                  <p:oleObj spid="_x0000_s178192" name="Equation" r:id="rId3" imgW="2819400" imgH="927100" progId="Equation.3">
                    <p:embed/>
                  </p:oleObj>
                </mc:Choice>
                <mc:Fallback>
                  <p:oleObj name="Equation" r:id="rId3" imgW="28194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 y="1980"/>
                          <a:ext cx="3408" cy="960"/>
                        </a:xfrm>
                        <a:prstGeom prst="rect">
                          <a:avLst/>
                        </a:prstGeom>
                        <a:solidFill>
                          <a:srgbClr val="A6F6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9" name="Line 6"/>
            <p:cNvSpPr>
              <a:spLocks noChangeShapeType="1"/>
            </p:cNvSpPr>
            <p:nvPr/>
          </p:nvSpPr>
          <p:spPr bwMode="auto">
            <a:xfrm flipH="1">
              <a:off x="1536" y="2291"/>
              <a:ext cx="244" cy="82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2714625" y="1928813"/>
            <a:ext cx="6215063" cy="1600200"/>
            <a:chOff x="1373" y="1056"/>
            <a:chExt cx="3431" cy="1296"/>
          </a:xfrm>
        </p:grpSpPr>
        <p:sp>
          <p:nvSpPr>
            <p:cNvPr id="128006" name="Rectangle 8"/>
            <p:cNvSpPr>
              <a:spLocks noChangeArrowheads="1"/>
            </p:cNvSpPr>
            <p:nvPr/>
          </p:nvSpPr>
          <p:spPr bwMode="auto">
            <a:xfrm>
              <a:off x="1373" y="1056"/>
              <a:ext cx="3431" cy="823"/>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i="1">
                  <a:latin typeface="Arial" panose="02020603050405020304" pitchFamily="18" charset="0"/>
                </a:rPr>
                <a:t>So the </a:t>
              </a:r>
              <a:r>
                <a:rPr kumimoji="0" lang="en-US" altLang="zh-CN" sz="2000" i="1">
                  <a:solidFill>
                    <a:schemeClr val="tx2"/>
                  </a:solidFill>
                  <a:latin typeface="Arial" panose="02020603050405020304" pitchFamily="18" charset="0"/>
                </a:rPr>
                <a:t>miss penalty for level 1</a:t>
              </a:r>
              <a:r>
                <a:rPr kumimoji="0" lang="en-US" altLang="zh-CN" sz="2000" i="1">
                  <a:latin typeface="Arial" panose="02020603050405020304" pitchFamily="18" charset="0"/>
                </a:rPr>
                <a:t> is calculated using the hit time, miss rate, and miss penalty for the level 2 cache.</a:t>
              </a:r>
              <a:r>
                <a:rPr kumimoji="0" lang="en-US" altLang="zh-CN" sz="2000">
                  <a:latin typeface="Arial" panose="02020603050405020304" pitchFamily="18" charset="0"/>
                </a:rPr>
                <a:t> </a:t>
              </a:r>
            </a:p>
          </p:txBody>
        </p:sp>
        <p:sp>
          <p:nvSpPr>
            <p:cNvPr id="128007" name="Line 9"/>
            <p:cNvSpPr>
              <a:spLocks noChangeShapeType="1"/>
            </p:cNvSpPr>
            <p:nvPr/>
          </p:nvSpPr>
          <p:spPr bwMode="auto">
            <a:xfrm flipH="1">
              <a:off x="2880" y="1632"/>
              <a:ext cx="96"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41415162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259632" y="0"/>
            <a:ext cx="7704856" cy="1008062"/>
          </a:xfrm>
        </p:spPr>
        <p:txBody>
          <a:bodyPr/>
          <a:lstStyle/>
          <a:p>
            <a:pPr eaLnBrk="1" hangingPunct="1"/>
            <a:r>
              <a:rPr lang="en-US" altLang="zh-CN" sz="3600" dirty="0">
                <a:latin typeface="Arial"/>
              </a:rPr>
              <a:t>Two conceptions for two-level cache</a:t>
            </a:r>
          </a:p>
        </p:txBody>
      </p:sp>
      <p:sp>
        <p:nvSpPr>
          <p:cNvPr id="129027"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a:solidFill>
                  <a:srgbClr val="0000FF"/>
                </a:solidFill>
                <a:latin typeface="Arial" panose="030F0702030302020204" pitchFamily="66" charset="0"/>
              </a:rPr>
              <a:t>Definitions:</a:t>
            </a:r>
            <a:endParaRPr lang="en-US" altLang="zh-CN" sz="2000">
              <a:solidFill>
                <a:srgbClr val="0000FF"/>
              </a:solidFill>
              <a:latin typeface="Comic Sans MS" panose="030F0702030302020204" pitchFamily="66" charset="0"/>
            </a:endParaRPr>
          </a:p>
          <a:p>
            <a:pPr lvl="1" eaLnBrk="1" hangingPunct="1">
              <a:lnSpc>
                <a:spcPct val="90000"/>
              </a:lnSpc>
            </a:pPr>
            <a:r>
              <a:rPr lang="en-US" altLang="zh-CN" sz="2400">
                <a:solidFill>
                  <a:srgbClr val="FF0000"/>
                </a:solidFill>
                <a:latin typeface="Arial" panose="030F0702030302020204" pitchFamily="66" charset="0"/>
              </a:rPr>
              <a:t>Local miss rate</a:t>
            </a:r>
            <a:r>
              <a:rPr lang="en-US" altLang="zh-CN" sz="2400">
                <a:latin typeface="Arial" panose="030F0702030302020204" pitchFamily="66" charset="0"/>
              </a:rPr>
              <a:t>— misses in this cache divided by the total number of memory accesses</a:t>
            </a:r>
            <a:r>
              <a:rPr lang="en-US" altLang="zh-CN" sz="2400">
                <a:solidFill>
                  <a:schemeClr val="hlink"/>
                </a:solidFill>
                <a:latin typeface="Arial" panose="030F0702030302020204" pitchFamily="66" charset="0"/>
              </a:rPr>
              <a:t> </a:t>
            </a:r>
            <a:r>
              <a:rPr lang="en-US" altLang="zh-CN" sz="2400">
                <a:solidFill>
                  <a:schemeClr val="tx2"/>
                </a:solidFill>
                <a:latin typeface="Arial" panose="030F0702030302020204" pitchFamily="66" charset="0"/>
              </a:rPr>
              <a:t>to this cache</a:t>
            </a:r>
            <a:r>
              <a:rPr lang="en-US" altLang="zh-CN" sz="2400">
                <a:latin typeface="Arial" panose="030F0702030302020204" pitchFamily="66" charset="0"/>
              </a:rPr>
              <a:t> (Miss rate</a:t>
            </a:r>
            <a:r>
              <a:rPr lang="en-US" altLang="zh-CN" sz="2400" baseline="-25000">
                <a:latin typeface="Arial" panose="030F0702030302020204" pitchFamily="66" charset="0"/>
              </a:rPr>
              <a:t>L2</a:t>
            </a:r>
            <a:r>
              <a:rPr lang="en-US" altLang="zh-CN" sz="2400">
                <a:latin typeface="Arial" panose="030F0702030302020204" pitchFamily="66" charset="0"/>
              </a:rPr>
              <a:t>)</a:t>
            </a:r>
          </a:p>
          <a:p>
            <a:pPr lvl="1" eaLnBrk="1" hangingPunct="1">
              <a:lnSpc>
                <a:spcPct val="90000"/>
              </a:lnSpc>
            </a:pPr>
            <a:r>
              <a:rPr lang="en-US" altLang="zh-CN" sz="2400">
                <a:solidFill>
                  <a:srgbClr val="FF0000"/>
                </a:solidFill>
                <a:latin typeface="Arial" panose="030F0702030302020204" pitchFamily="66" charset="0"/>
              </a:rPr>
              <a:t>Global miss rate</a:t>
            </a:r>
            <a:r>
              <a:rPr lang="en-US" altLang="zh-CN" sz="2400">
                <a:latin typeface="Arial" panose="030F0702030302020204" pitchFamily="66" charset="0"/>
              </a:rPr>
              <a:t>—misses in this cache divided by the total number of memory accesses </a:t>
            </a:r>
            <a:r>
              <a:rPr lang="en-US" altLang="zh-CN" sz="2400">
                <a:solidFill>
                  <a:schemeClr val="tx2"/>
                </a:solidFill>
                <a:latin typeface="Arial" panose="030F0702030302020204" pitchFamily="66" charset="0"/>
              </a:rPr>
              <a:t>generated by the CPU</a:t>
            </a:r>
            <a:r>
              <a:rPr lang="en-US" altLang="zh-CN">
                <a:solidFill>
                  <a:schemeClr val="tx2"/>
                </a:solidFill>
                <a:latin typeface="Arial" panose="030F0702030302020204" pitchFamily="66" charset="0"/>
              </a:rPr>
              <a:t> </a:t>
            </a:r>
          </a:p>
          <a:p>
            <a:pPr eaLnBrk="1" hangingPunct="1"/>
            <a:endParaRPr lang="en-US" altLang="zh-CN">
              <a:solidFill>
                <a:schemeClr val="tx2"/>
              </a:solidFill>
            </a:endParaRPr>
          </a:p>
        </p:txBody>
      </p:sp>
      <p:sp>
        <p:nvSpPr>
          <p:cNvPr id="129028" name="日期占位符 3"/>
          <p:cNvSpPr>
            <a:spLocks noGrp="1"/>
          </p:cNvSpPr>
          <p:nvPr>
            <p:ph type="dt" sz="quarter" idx="4294967295"/>
          </p:nvPr>
        </p:nvSpPr>
        <p:spPr>
          <a:xfrm>
            <a:off x="0" y="6308725"/>
            <a:ext cx="2289175"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400">
                <a:solidFill>
                  <a:srgbClr val="000000"/>
                </a:solidFill>
                <a:latin typeface="Arial"/>
              </a:rPr>
              <a:t>Feb.2008_jxh_Introduction</a:t>
            </a:r>
          </a:p>
        </p:txBody>
      </p:sp>
      <p:grpSp>
        <p:nvGrpSpPr>
          <p:cNvPr id="2" name="Group 4"/>
          <p:cNvGrpSpPr>
            <a:grpSpLocks/>
          </p:cNvGrpSpPr>
          <p:nvPr/>
        </p:nvGrpSpPr>
        <p:grpSpPr bwMode="auto">
          <a:xfrm>
            <a:off x="314325" y="3789363"/>
            <a:ext cx="8829675" cy="2774950"/>
            <a:chOff x="198" y="1632"/>
            <a:chExt cx="5562" cy="1748"/>
          </a:xfrm>
        </p:grpSpPr>
        <p:sp>
          <p:nvSpPr>
            <p:cNvPr id="129030" name="Text Box 5"/>
            <p:cNvSpPr txBox="1">
              <a:spLocks noChangeArrowheads="1"/>
            </p:cNvSpPr>
            <p:nvPr/>
          </p:nvSpPr>
          <p:spPr bwMode="auto">
            <a:xfrm>
              <a:off x="198" y="1632"/>
              <a:ext cx="5562" cy="1748"/>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200">
                  <a:latin typeface="Arial"/>
                </a:rPr>
                <a:t>Using the terms above, the global miss for the first-level cache is stall just Miss rate</a:t>
              </a:r>
              <a:r>
                <a:rPr kumimoji="0" lang="en-US" altLang="zh-CN" sz="2200" baseline="-25000">
                  <a:latin typeface="Arial"/>
                </a:rPr>
                <a:t>L1</a:t>
              </a:r>
              <a:r>
                <a:rPr kumimoji="0" lang="en-US" altLang="zh-CN" sz="2200">
                  <a:latin typeface="Arial"/>
                </a:rPr>
                <a:t>, but for the second-level cache it is : </a:t>
              </a: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lgn="ctr">
                <a:spcBef>
                  <a:spcPct val="50000"/>
                </a:spcBef>
                <a:buClrTx/>
                <a:buSzTx/>
                <a:buFontTx/>
                <a:buNone/>
              </a:pPr>
              <a:endParaRPr kumimoji="0" lang="en-US" altLang="zh-CN" sz="2200">
                <a:latin typeface="CG Omega"/>
              </a:endParaRPr>
            </a:p>
          </p:txBody>
        </p:sp>
        <p:graphicFrame>
          <p:nvGraphicFramePr>
            <p:cNvPr id="129031" name="Object 2"/>
            <p:cNvGraphicFramePr>
              <a:graphicFrameLocks noChangeAspect="1"/>
            </p:cNvGraphicFramePr>
            <p:nvPr/>
          </p:nvGraphicFramePr>
          <p:xfrm>
            <a:off x="240" y="2112"/>
            <a:ext cx="5520" cy="1056"/>
          </p:xfrm>
          <a:graphic>
            <a:graphicData uri="http://schemas.openxmlformats.org/presentationml/2006/ole">
              <mc:AlternateContent xmlns:mc="http://schemas.openxmlformats.org/markup-compatibility/2006">
                <mc:Choice xmlns:v="urn:schemas-microsoft-com:vml" Requires="v">
                  <p:oleObj spid="_x0000_s179216" name="Equation" r:id="rId3" imgW="4876800" imgH="927100" progId="Equation.3">
                    <p:embed/>
                  </p:oleObj>
                </mc:Choice>
                <mc:Fallback>
                  <p:oleObj name="Equation" r:id="rId3" imgW="48768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112"/>
                          <a:ext cx="5520" cy="1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472980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rPr>
              <a:t>Internal Organization of DRAM</a:t>
            </a:r>
          </a:p>
        </p:txBody>
      </p:sp>
      <p:pic>
        <p:nvPicPr>
          <p:cNvPr id="5" name="Picture 4"/>
          <p:cNvPicPr>
            <a:picLocks noChangeAspect="1"/>
          </p:cNvPicPr>
          <p:nvPr/>
        </p:nvPicPr>
        <p:blipFill>
          <a:blip r:embed="rId2"/>
          <a:stretch>
            <a:fillRect/>
          </a:stretch>
        </p:blipFill>
        <p:spPr>
          <a:xfrm>
            <a:off x="323528" y="1628800"/>
            <a:ext cx="8460235" cy="3456384"/>
          </a:xfrm>
          <a:prstGeom prst="rect">
            <a:avLst/>
          </a:prstGeom>
        </p:spPr>
      </p:pic>
    </p:spTree>
    <p:extLst>
      <p:ext uri="{BB962C8B-B14F-4D97-AF65-F5344CB8AC3E}">
        <p14:creationId xmlns:p14="http://schemas.microsoft.com/office/powerpoint/2010/main" val="2330243091"/>
      </p:ext>
    </p:extLst>
  </p:cSld>
  <p:clrMapOvr>
    <a:masterClrMapping/>
  </p:clrMapOvr>
  <p:transition spd="slow">
    <p:pull dir="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a:xfrm>
            <a:off x="1475656" y="0"/>
            <a:ext cx="7668344" cy="1052736"/>
          </a:xfrm>
        </p:spPr>
        <p:txBody>
          <a:bodyPr/>
          <a:lstStyle/>
          <a:p>
            <a:pPr eaLnBrk="1" hangingPunct="1"/>
            <a:r>
              <a:rPr lang="en-US" altLang="zh-CN" sz="3200" dirty="0">
                <a:latin typeface="Arial"/>
              </a:rPr>
              <a:t>2</a:t>
            </a:r>
            <a:r>
              <a:rPr lang="en-US" altLang="zh-CN" sz="3200" baseline="30000" dirty="0">
                <a:latin typeface="Arial"/>
              </a:rPr>
              <a:t>nd</a:t>
            </a:r>
            <a:r>
              <a:rPr lang="en-US" altLang="zh-CN" sz="3200" dirty="0">
                <a:latin typeface="Arial"/>
              </a:rPr>
              <a:t> Miss Penalty Reduction Technique: </a:t>
            </a:r>
            <a:br>
              <a:rPr lang="en-US" altLang="zh-CN" sz="3200" dirty="0"/>
            </a:br>
            <a:r>
              <a:rPr lang="en-US" altLang="zh-CN" sz="2000" dirty="0">
                <a:solidFill>
                  <a:srgbClr val="0000FF"/>
                </a:solidFill>
                <a:latin typeface="Arial"/>
              </a:rPr>
              <a:t>Giving Priority to Read Misses</a:t>
            </a:r>
            <a:r>
              <a:rPr lang="en-US" altLang="zh-CN" sz="3600" dirty="0">
                <a:solidFill>
                  <a:srgbClr val="0000FF"/>
                </a:solidFill>
                <a:latin typeface="Arial"/>
              </a:rPr>
              <a:t> </a:t>
            </a:r>
            <a:r>
              <a:rPr lang="en-US" altLang="zh-CN" sz="3200" dirty="0">
                <a:solidFill>
                  <a:srgbClr val="0000FF"/>
                </a:solidFill>
                <a:latin typeface="Arial"/>
              </a:rPr>
              <a:t>over Writes</a:t>
            </a:r>
          </a:p>
        </p:txBody>
      </p:sp>
      <p:sp>
        <p:nvSpPr>
          <p:cNvPr id="132099" name="Rectangle 3"/>
          <p:cNvSpPr>
            <a:spLocks noGrp="1" noRot="1" noChangeArrowheads="1"/>
          </p:cNvSpPr>
          <p:nvPr>
            <p:ph idx="1"/>
          </p:nvPr>
        </p:nvSpPr>
        <p:spPr>
          <a:xfrm>
            <a:off x="467544" y="1412776"/>
            <a:ext cx="8458200" cy="2251075"/>
          </a:xfrm>
        </p:spPr>
        <p:txBody>
          <a:bodyPr/>
          <a:lstStyle/>
          <a:p>
            <a:pPr eaLnBrk="1" hangingPunct="1">
              <a:lnSpc>
                <a:spcPct val="90000"/>
              </a:lnSpc>
            </a:pPr>
            <a:r>
              <a:rPr lang="en-US" altLang="zh-CN" dirty="0">
                <a:latin typeface="Arial" panose="030F0702030302020204" pitchFamily="66" charset="0"/>
              </a:rPr>
              <a:t>If a system has a write buffer, writes can be delayed to come after reads. </a:t>
            </a:r>
          </a:p>
          <a:p>
            <a:pPr eaLnBrk="1" hangingPunct="1">
              <a:lnSpc>
                <a:spcPct val="90000"/>
              </a:lnSpc>
            </a:pPr>
            <a:r>
              <a:rPr lang="en-US" altLang="zh-CN" dirty="0">
                <a:latin typeface="Arial" panose="030F0702030302020204" pitchFamily="66" charset="0"/>
              </a:rPr>
              <a:t>The system must, however, be careful to check the write buffer to see if the value being read is about to be written.</a:t>
            </a:r>
            <a:r>
              <a:rPr lang="en-US" altLang="zh-CN" dirty="0">
                <a:latin typeface="Arial"/>
              </a:rPr>
              <a:t> </a:t>
            </a:r>
          </a:p>
        </p:txBody>
      </p:sp>
    </p:spTree>
    <p:extLst>
      <p:ext uri="{BB962C8B-B14F-4D97-AF65-F5344CB8AC3E}">
        <p14:creationId xmlns:p14="http://schemas.microsoft.com/office/powerpoint/2010/main" val="3031880372"/>
      </p:ext>
    </p:extLst>
  </p:cSld>
  <p:clrMapOvr>
    <a:masterClrMapping/>
  </p:clrMapOvr>
  <p:transition spd="slow">
    <p:pull dir="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a:latin typeface="Arial"/>
              </a:rPr>
              <a:t>Write buffer</a:t>
            </a:r>
          </a:p>
        </p:txBody>
      </p:sp>
      <p:sp>
        <p:nvSpPr>
          <p:cNvPr id="133123" name="Rectangle 3"/>
          <p:cNvSpPr>
            <a:spLocks noGrp="1" noRot="1" noChangeArrowheads="1"/>
          </p:cNvSpPr>
          <p:nvPr>
            <p:ph idx="1"/>
          </p:nvPr>
        </p:nvSpPr>
        <p:spPr/>
        <p:txBody>
          <a:bodyPr/>
          <a:lstStyle/>
          <a:p>
            <a:pPr eaLnBrk="1" hangingPunct="1"/>
            <a:endParaRPr lang="zh-CN" altLang="zh-CN"/>
          </a:p>
        </p:txBody>
      </p:sp>
      <p:sp>
        <p:nvSpPr>
          <p:cNvPr id="30724" name="Rectangle 4"/>
          <p:cNvSpPr>
            <a:spLocks noChangeArrowheads="1"/>
          </p:cNvSpPr>
          <p:nvPr/>
        </p:nvSpPr>
        <p:spPr bwMode="auto">
          <a:xfrm>
            <a:off x="357188" y="1143000"/>
            <a:ext cx="8534400" cy="2327275"/>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Char char="•"/>
            </a:pPr>
            <a:r>
              <a:rPr kumimoji="0" lang="en-US" altLang="zh-CN" sz="2400">
                <a:solidFill>
                  <a:srgbClr val="0000FF"/>
                </a:solidFill>
                <a:latin typeface="Arial" panose="030F0702030302020204" pitchFamily="66" charset="0"/>
              </a:rPr>
              <a:t>Write-back</a:t>
            </a:r>
            <a:r>
              <a:rPr kumimoji="0" lang="en-US" altLang="zh-CN" sz="2400">
                <a:latin typeface="Arial" panose="030F0702030302020204" pitchFamily="66" charset="0"/>
              </a:rPr>
              <a:t> want buffer to hold displaced blocks</a:t>
            </a:r>
          </a:p>
          <a:p>
            <a:pPr lvl="1">
              <a:lnSpc>
                <a:spcPct val="90000"/>
              </a:lnSpc>
              <a:spcBef>
                <a:spcPct val="30000"/>
              </a:spcBef>
            </a:pPr>
            <a:r>
              <a:rPr kumimoji="0" lang="en-US" altLang="zh-CN" sz="2000">
                <a:latin typeface="Arial" panose="030F0702030302020204" pitchFamily="66" charset="0"/>
              </a:rPr>
              <a:t>Read miss replacing dirty block</a:t>
            </a:r>
          </a:p>
          <a:p>
            <a:pPr lvl="1">
              <a:lnSpc>
                <a:spcPct val="90000"/>
              </a:lnSpc>
              <a:spcBef>
                <a:spcPct val="30000"/>
              </a:spcBef>
            </a:pPr>
            <a:r>
              <a:rPr kumimoji="0" lang="en-US" altLang="zh-CN" sz="2000">
                <a:latin typeface="Arial" panose="030F0702030302020204" pitchFamily="66" charset="0"/>
              </a:rPr>
              <a:t>Normal: Write dirty block to </a:t>
            </a:r>
            <a:r>
              <a:rPr kumimoji="0" lang="en-US" altLang="zh-CN" sz="2400">
                <a:solidFill>
                  <a:schemeClr val="tx2"/>
                </a:solidFill>
                <a:latin typeface="Arial"/>
              </a:rPr>
              <a:t>memory, and then do the read</a:t>
            </a:r>
          </a:p>
          <a:p>
            <a:pPr lvl="1">
              <a:lnSpc>
                <a:spcPct val="90000"/>
              </a:lnSpc>
              <a:spcBef>
                <a:spcPct val="30000"/>
              </a:spcBef>
            </a:pPr>
            <a:r>
              <a:rPr kumimoji="0" lang="en-US" altLang="zh-CN" sz="2400">
                <a:solidFill>
                  <a:schemeClr val="tx2"/>
                </a:solidFill>
                <a:latin typeface="Arial"/>
              </a:rPr>
              <a:t>Instead copy the dirty block to a write buffer, then do the </a:t>
            </a:r>
            <a:r>
              <a:rPr kumimoji="0" lang="en-US" altLang="zh-CN" sz="1800">
                <a:latin typeface="Arial" panose="030F0702030302020204" pitchFamily="66" charset="0"/>
              </a:rPr>
              <a:t>read, and then do the write</a:t>
            </a:r>
          </a:p>
          <a:p>
            <a:pPr lvl="1">
              <a:lnSpc>
                <a:spcPct val="90000"/>
              </a:lnSpc>
              <a:spcBef>
                <a:spcPct val="30000"/>
              </a:spcBef>
            </a:pPr>
            <a:r>
              <a:rPr kumimoji="0" lang="en-US" altLang="zh-CN" sz="1800">
                <a:latin typeface="Arial" panose="030F0702030302020204" pitchFamily="66" charset="0"/>
              </a:rPr>
              <a:t>CPU stall less since restarts as soon as do read</a:t>
            </a:r>
          </a:p>
        </p:txBody>
      </p:sp>
      <p:sp>
        <p:nvSpPr>
          <p:cNvPr id="30725" name="Rectangle 5"/>
          <p:cNvSpPr>
            <a:spLocks noChangeArrowheads="1"/>
          </p:cNvSpPr>
          <p:nvPr/>
        </p:nvSpPr>
        <p:spPr bwMode="auto">
          <a:xfrm>
            <a:off x="609600" y="3571875"/>
            <a:ext cx="8534400" cy="245586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Pct val="100000"/>
              <a:buFontTx/>
              <a:buChar char="•"/>
            </a:pPr>
            <a:r>
              <a:rPr kumimoji="0" lang="en-US" altLang="zh-CN" sz="2400">
                <a:solidFill>
                  <a:srgbClr val="0000FF"/>
                </a:solidFill>
                <a:latin typeface="Arial" panose="030F0702030302020204" pitchFamily="66" charset="0"/>
              </a:rPr>
              <a:t>Write-through</a:t>
            </a:r>
            <a:r>
              <a:rPr kumimoji="0" lang="en-US" altLang="zh-CN" sz="2400">
                <a:latin typeface="Arial" panose="030F0702030302020204" pitchFamily="66" charset="0"/>
              </a:rPr>
              <a:t> want write buffers =&gt; RAW conflicts with main memory reads on cache misses</a:t>
            </a:r>
          </a:p>
          <a:p>
            <a:pPr lvl="1">
              <a:lnSpc>
                <a:spcPct val="90000"/>
              </a:lnSpc>
              <a:spcBef>
                <a:spcPct val="50000"/>
              </a:spcBef>
            </a:pPr>
            <a:r>
              <a:rPr kumimoji="0" lang="en-US" altLang="zh-CN" sz="2400">
                <a:latin typeface="Arial" panose="030F0702030302020204" pitchFamily="66" charset="0"/>
              </a:rPr>
              <a:t>If simply wait for write buffer to empty, might increase read miss penalty (old MIPS 1000 by 50% )</a:t>
            </a:r>
          </a:p>
          <a:p>
            <a:pPr lvl="1">
              <a:lnSpc>
                <a:spcPct val="90000"/>
              </a:lnSpc>
              <a:spcBef>
                <a:spcPct val="50000"/>
              </a:spcBef>
            </a:pPr>
            <a:r>
              <a:rPr kumimoji="0" lang="en-US" altLang="zh-CN" sz="2400">
                <a:latin typeface="Arial" panose="030F0702030302020204" pitchFamily="66" charset="0"/>
              </a:rPr>
              <a:t>Check write buffer contents before read; </a:t>
            </a:r>
            <a:br>
              <a:rPr kumimoji="0" lang="en-US" altLang="zh-CN" sz="2400">
                <a:latin typeface="Comic Sans MS" panose="030F0702030302020204" pitchFamily="66" charset="0"/>
              </a:rPr>
            </a:br>
            <a:r>
              <a:rPr kumimoji="0" lang="en-US" altLang="zh-CN" sz="2400">
                <a:latin typeface="Arial" panose="030F0702030302020204" pitchFamily="66" charset="0"/>
              </a:rPr>
              <a:t>if no conflicts, let the memory access continue</a:t>
            </a:r>
          </a:p>
        </p:txBody>
      </p:sp>
    </p:spTree>
    <p:extLst>
      <p:ext uri="{BB962C8B-B14F-4D97-AF65-F5344CB8AC3E}">
        <p14:creationId xmlns:p14="http://schemas.microsoft.com/office/powerpoint/2010/main" val="49149750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P spid="3072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1331640" y="0"/>
            <a:ext cx="7812360" cy="1125538"/>
          </a:xfrm>
          <a:noFill/>
        </p:spPr>
        <p:txBody>
          <a:bodyPr lIns="90488" tIns="44450" rIns="90488" bIns="44450"/>
          <a:lstStyle/>
          <a:p>
            <a:pPr eaLnBrk="1" hangingPunct="1"/>
            <a:r>
              <a:rPr lang="en-US" altLang="zh-CN" sz="2800" dirty="0">
                <a:latin typeface="Arial"/>
              </a:rPr>
              <a:t>3</a:t>
            </a:r>
            <a:r>
              <a:rPr lang="en-US" altLang="zh-CN" sz="2800" baseline="30000" dirty="0">
                <a:latin typeface="Arial"/>
              </a:rPr>
              <a:t>nd</a:t>
            </a:r>
            <a:r>
              <a:rPr lang="en-US" altLang="zh-CN" sz="2800" dirty="0">
                <a:latin typeface="Arial"/>
              </a:rPr>
              <a:t> Miss Penalty Reduction Technique: </a:t>
            </a:r>
            <a:br>
              <a:rPr lang="en-US" altLang="zh-CN" sz="2800" dirty="0"/>
            </a:br>
            <a:r>
              <a:rPr lang="en-US" altLang="zh-CN" sz="2800" dirty="0">
                <a:solidFill>
                  <a:srgbClr val="0000FF"/>
                </a:solidFill>
                <a:latin typeface="Arial"/>
              </a:rPr>
              <a:t>Critical Word First  &amp;  Early Restart</a:t>
            </a:r>
          </a:p>
        </p:txBody>
      </p:sp>
      <p:sp>
        <p:nvSpPr>
          <p:cNvPr id="126979" name="Rectangle 3"/>
          <p:cNvSpPr>
            <a:spLocks noGrp="1" noRot="1" noChangeArrowheads="1"/>
          </p:cNvSpPr>
          <p:nvPr>
            <p:ph idx="1"/>
          </p:nvPr>
        </p:nvSpPr>
        <p:spPr>
          <a:xfrm>
            <a:off x="250825" y="1125538"/>
            <a:ext cx="8382000" cy="5105400"/>
          </a:xfrm>
        </p:spPr>
        <p:txBody>
          <a:bodyPr lIns="90488" tIns="44450" rIns="90488" bIns="44450"/>
          <a:lstStyle/>
          <a:p>
            <a:pPr marL="457200" indent="-457200" eaLnBrk="1" hangingPunct="1">
              <a:lnSpc>
                <a:spcPct val="90000"/>
              </a:lnSpc>
            </a:pPr>
            <a:r>
              <a:rPr lang="en-US" altLang="zh-CN" dirty="0">
                <a:latin typeface="Arial" panose="030F0702030302020204" pitchFamily="66" charset="0"/>
              </a:rPr>
              <a:t>Don’t wait for full block to be loaded before restarting CPU</a:t>
            </a:r>
          </a:p>
          <a:p>
            <a:pPr marL="800100" lvl="1" indent="-342900" eaLnBrk="1" hangingPunct="1">
              <a:lnSpc>
                <a:spcPct val="90000"/>
              </a:lnSpc>
            </a:pPr>
            <a:r>
              <a:rPr lang="en-US" altLang="zh-CN" sz="2400" i="1" u="sng" dirty="0">
                <a:solidFill>
                  <a:srgbClr val="FF0000"/>
                </a:solidFill>
                <a:latin typeface="Arial" panose="030F0702030302020204" pitchFamily="66" charset="0"/>
              </a:rPr>
              <a:t>Critical Word First</a:t>
            </a:r>
            <a:r>
              <a:rPr lang="en-US" altLang="zh-CN" sz="2400" dirty="0">
                <a:latin typeface="Arial" panose="030F0702030302020204" pitchFamily="66" charset="0"/>
              </a:rPr>
              <a:t>—Request the missed word first from memory and send it to the CPU as soon as it arrives; let the CPU continue execution while filling the rest of the words in the block. Also called </a:t>
            </a:r>
            <a:r>
              <a:rPr lang="en-US" altLang="zh-CN" sz="2400" i="1" dirty="0">
                <a:solidFill>
                  <a:srgbClr val="0000FF"/>
                </a:solidFill>
                <a:latin typeface="Arial" panose="030F0702030302020204" pitchFamily="66" charset="0"/>
              </a:rPr>
              <a:t>wrapped fetch</a:t>
            </a:r>
            <a:r>
              <a:rPr lang="en-US" altLang="zh-CN" sz="2400" dirty="0">
                <a:latin typeface="Arial" panose="030F0702030302020204" pitchFamily="66" charset="0"/>
              </a:rPr>
              <a:t> and </a:t>
            </a:r>
            <a:r>
              <a:rPr lang="en-US" altLang="zh-CN" sz="2400" i="1" dirty="0">
                <a:solidFill>
                  <a:srgbClr val="0000FF"/>
                </a:solidFill>
                <a:latin typeface="Arial" panose="030F0702030302020204" pitchFamily="66" charset="0"/>
              </a:rPr>
              <a:t>requested word  first</a:t>
            </a:r>
          </a:p>
          <a:p>
            <a:pPr marL="800100" lvl="1" indent="-342900" eaLnBrk="1" hangingPunct="1">
              <a:lnSpc>
                <a:spcPct val="90000"/>
              </a:lnSpc>
            </a:pPr>
            <a:r>
              <a:rPr lang="en-US" altLang="zh-CN" sz="2400" i="1" u="sng" dirty="0">
                <a:solidFill>
                  <a:srgbClr val="FF0000"/>
                </a:solidFill>
                <a:latin typeface="Arial" panose="030F0702030302020204" pitchFamily="66" charset="0"/>
              </a:rPr>
              <a:t>Early restart</a:t>
            </a:r>
            <a:r>
              <a:rPr lang="en-US" altLang="zh-CN" sz="2400" dirty="0">
                <a:latin typeface="Arial" panose="030F0702030302020204" pitchFamily="66" charset="0"/>
              </a:rPr>
              <a:t>—As soon as the requested word of the block arrives, send it to the CPU and let the CPU continue execution</a:t>
            </a:r>
          </a:p>
          <a:p>
            <a:pPr marL="457200" indent="-457200" eaLnBrk="1" hangingPunct="1">
              <a:lnSpc>
                <a:spcPct val="90000"/>
              </a:lnSpc>
            </a:pPr>
            <a:r>
              <a:rPr lang="en-US" altLang="zh-CN" dirty="0">
                <a:latin typeface="Arial" panose="030F0702030302020204" pitchFamily="66" charset="0"/>
              </a:rPr>
              <a:t>Generally </a:t>
            </a:r>
            <a:r>
              <a:rPr lang="en-US" altLang="zh-CN" dirty="0">
                <a:solidFill>
                  <a:srgbClr val="0000FF"/>
                </a:solidFill>
                <a:latin typeface="Arial" panose="030F0702030302020204" pitchFamily="66" charset="0"/>
              </a:rPr>
              <a:t>useful only in large blocks</a:t>
            </a:r>
            <a:r>
              <a:rPr lang="en-US" altLang="zh-CN" dirty="0">
                <a:latin typeface="Arial" panose="030F0702030302020204" pitchFamily="66" charset="0"/>
              </a:rPr>
              <a:t>, </a:t>
            </a:r>
          </a:p>
          <a:p>
            <a:pPr marL="457200" indent="-457200" eaLnBrk="1" hangingPunct="1">
              <a:lnSpc>
                <a:spcPct val="90000"/>
              </a:lnSpc>
            </a:pPr>
            <a:r>
              <a:rPr lang="en-US" altLang="zh-CN" dirty="0">
                <a:latin typeface="Arial" panose="030F0702030302020204" pitchFamily="66" charset="0"/>
              </a:rPr>
              <a:t>Spatial locality =&gt; </a:t>
            </a:r>
            <a:r>
              <a:rPr lang="en-US" altLang="zh-CN" sz="2400" dirty="0">
                <a:latin typeface="Arial" panose="030F0702030302020204" pitchFamily="66" charset="0"/>
              </a:rPr>
              <a:t>tend to want next sequential word, so not clear if benefit by early restart</a:t>
            </a:r>
            <a:endParaRPr lang="en-US" altLang="zh-CN" sz="24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36179980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1331913" y="152400"/>
            <a:ext cx="7812087" cy="828328"/>
          </a:xfrm>
          <a:noFill/>
        </p:spPr>
        <p:txBody>
          <a:bodyPr lIns="90488" tIns="44450" rIns="90488" bIns="44450"/>
          <a:lstStyle/>
          <a:p>
            <a:pPr eaLnBrk="1" hangingPunct="1"/>
            <a:r>
              <a:rPr lang="en-US" altLang="zh-CN" sz="3900" dirty="0">
                <a:latin typeface="Arial"/>
              </a:rPr>
              <a:t>Example:</a:t>
            </a:r>
            <a:r>
              <a:rPr lang="en-US" altLang="zh-CN" dirty="0">
                <a:latin typeface="Arial"/>
              </a:rPr>
              <a:t> Critical Word First</a:t>
            </a:r>
          </a:p>
        </p:txBody>
      </p:sp>
      <p:sp>
        <p:nvSpPr>
          <p:cNvPr id="28675" name="Rectangle 3"/>
          <p:cNvSpPr>
            <a:spLocks noGrp="1" noRot="1" noChangeArrowheads="1"/>
          </p:cNvSpPr>
          <p:nvPr>
            <p:ph idx="1"/>
          </p:nvPr>
        </p:nvSpPr>
        <p:spPr>
          <a:xfrm>
            <a:off x="152400" y="1341438"/>
            <a:ext cx="8991600" cy="2819400"/>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3400">
                <a:solidFill>
                  <a:srgbClr val="0000FF"/>
                </a:solidFill>
                <a:latin typeface="Arial" panose="030F0702030302020204" pitchFamily="66" charset="0"/>
              </a:rPr>
              <a:t>Assume:</a:t>
            </a:r>
            <a:r>
              <a:rPr lang="en-US" altLang="zh-CN" sz="3400">
                <a:solidFill>
                  <a:schemeClr val="hlink"/>
                </a:solidFill>
                <a:latin typeface="Arial"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3400">
                <a:solidFill>
                  <a:schemeClr val="hlink"/>
                </a:solidFill>
                <a:latin typeface="Arial" panose="030F0702030302020204" pitchFamily="66" charset="0"/>
              </a:rPr>
              <a:t>   </a:t>
            </a:r>
            <a:r>
              <a:rPr lang="en-US" altLang="zh-CN" sz="2400">
                <a:latin typeface="Arial" panose="030F0702030302020204" pitchFamily="66" charset="0"/>
              </a:rPr>
              <a:t>cache block</a:t>
            </a:r>
            <a:r>
              <a:rPr lang="zh-CN" altLang="en-US" sz="2400">
                <a:latin typeface="Arial" panose="030F0702030302020204" pitchFamily="66" charset="0"/>
              </a:rPr>
              <a:t>＝</a:t>
            </a:r>
            <a:r>
              <a:rPr lang="en-US" altLang="zh-CN" sz="2400">
                <a:latin typeface="Arial" panose="030F0702030302020204" pitchFamily="66" charset="0"/>
              </a:rPr>
              <a:t>64-byte </a:t>
            </a:r>
          </a:p>
          <a:p>
            <a:pPr marL="457200" indent="-457200" eaLnBrk="1" hangingPunct="1">
              <a:lnSpc>
                <a:spcPct val="90000"/>
              </a:lnSpc>
              <a:spcBef>
                <a:spcPct val="0"/>
              </a:spcBef>
              <a:buFont typeface="Wingdings" panose="05000000000000000000" pitchFamily="2" charset="2"/>
              <a:buNone/>
            </a:pPr>
            <a:r>
              <a:rPr lang="en-US" altLang="zh-CN" sz="2400">
                <a:latin typeface="Arial" panose="030F0702030302020204" pitchFamily="66" charset="0"/>
              </a:rPr>
              <a:t>	L2: take 11 CLK to get the critical 8 bytes,(AMD Athlon)</a:t>
            </a:r>
          </a:p>
          <a:p>
            <a:pPr marL="457200" indent="-457200" eaLnBrk="1" hangingPunct="1">
              <a:lnSpc>
                <a:spcPct val="90000"/>
              </a:lnSpc>
              <a:spcBef>
                <a:spcPct val="0"/>
              </a:spcBef>
              <a:buFont typeface="Wingdings" panose="05000000000000000000" pitchFamily="2" charset="2"/>
              <a:buNone/>
            </a:pPr>
            <a:r>
              <a:rPr lang="en-US" altLang="zh-CN" sz="2400">
                <a:latin typeface="Arial" panose="030F0702030302020204" pitchFamily="66" charset="0"/>
              </a:rPr>
              <a:t>		 and then 2 CLK per 8 byte to fetch the rest of the</a:t>
            </a:r>
          </a:p>
          <a:p>
            <a:pPr marL="457200" indent="-457200" eaLnBrk="1" hangingPunct="1">
              <a:lnSpc>
                <a:spcPct val="90000"/>
              </a:lnSpc>
              <a:spcBef>
                <a:spcPct val="0"/>
              </a:spcBef>
              <a:buFont typeface="Wingdings" panose="05000000000000000000" pitchFamily="2" charset="2"/>
              <a:buNone/>
            </a:pPr>
            <a:r>
              <a:rPr lang="en-US" altLang="zh-CN" sz="2400">
                <a:latin typeface="Arial" panose="030F0702030302020204" pitchFamily="66" charset="0"/>
              </a:rPr>
              <a:t>           block</a:t>
            </a:r>
          </a:p>
          <a:p>
            <a:pPr marL="457200" indent="-457200" eaLnBrk="1" hangingPunct="1">
              <a:lnSpc>
                <a:spcPct val="90000"/>
              </a:lnSpc>
              <a:spcBef>
                <a:spcPct val="0"/>
              </a:spcBef>
              <a:buFont typeface="Wingdings" panose="05000000000000000000" pitchFamily="2" charset="2"/>
              <a:buNone/>
            </a:pPr>
            <a:r>
              <a:rPr lang="en-US" altLang="zh-CN" sz="2400">
                <a:latin typeface="Arial" panose="030F0702030302020204" pitchFamily="66" charset="0"/>
              </a:rPr>
              <a:t>		There will be no other accesses to rest of the block</a:t>
            </a:r>
          </a:p>
          <a:p>
            <a:pPr marL="457200" indent="-457200" eaLnBrk="1" hangingPunct="1">
              <a:lnSpc>
                <a:spcPct val="90000"/>
              </a:lnSpc>
              <a:spcBef>
                <a:spcPct val="0"/>
              </a:spcBef>
              <a:buFont typeface="Wingdings" panose="05000000000000000000" pitchFamily="2" charset="2"/>
              <a:buNone/>
            </a:pPr>
            <a:r>
              <a:rPr lang="en-US" altLang="zh-CN">
                <a:solidFill>
                  <a:srgbClr val="0000FF"/>
                </a:solidFill>
                <a:latin typeface="Arial" panose="030F0702030302020204" pitchFamily="66" charset="0"/>
              </a:rPr>
              <a:t>Calculate the average miss penalty for critical word first.</a:t>
            </a:r>
          </a:p>
          <a:p>
            <a:pPr marL="457200" indent="-457200" eaLnBrk="1" hangingPunct="1">
              <a:lnSpc>
                <a:spcPct val="90000"/>
              </a:lnSpc>
              <a:spcBef>
                <a:spcPct val="0"/>
              </a:spcBef>
              <a:buFont typeface="Wingdings" panose="05000000000000000000" pitchFamily="2" charset="2"/>
              <a:buNone/>
            </a:pPr>
            <a:r>
              <a:rPr lang="en-US" altLang="zh-CN">
                <a:solidFill>
                  <a:schemeClr val="hlink"/>
                </a:solidFill>
                <a:latin typeface="Arial" panose="030F0702030302020204" pitchFamily="66" charset="0"/>
              </a:rPr>
              <a:t>	</a:t>
            </a:r>
            <a:r>
              <a:rPr lang="en-US" altLang="zh-CN" sz="2400">
                <a:latin typeface="Arial" panose="030F0702030302020204" pitchFamily="66" charset="0"/>
              </a:rPr>
              <a:t>Then assuming the following instructions read data sequentially 8 bytes at a time from the rest of the block</a:t>
            </a:r>
          </a:p>
          <a:p>
            <a:pPr marL="457200" indent="-457200" eaLnBrk="1" hangingPunct="1">
              <a:lnSpc>
                <a:spcPct val="90000"/>
              </a:lnSpc>
              <a:spcBef>
                <a:spcPct val="0"/>
              </a:spcBef>
              <a:buFont typeface="Wingdings" panose="05000000000000000000" pitchFamily="2" charset="2"/>
              <a:buNone/>
            </a:pPr>
            <a:r>
              <a:rPr lang="en-US" altLang="zh-CN">
                <a:solidFill>
                  <a:srgbClr val="0000FF"/>
                </a:solidFill>
                <a:latin typeface="Arial" panose="030F0702030302020204" pitchFamily="66" charset="0"/>
              </a:rPr>
              <a:t>Compare the times with and without critical word first.</a:t>
            </a:r>
          </a:p>
        </p:txBody>
      </p:sp>
    </p:spTree>
    <p:extLst>
      <p:ext uri="{BB962C8B-B14F-4D97-AF65-F5344CB8AC3E}">
        <p14:creationId xmlns:p14="http://schemas.microsoft.com/office/powerpoint/2010/main" val="24417418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1" dur="500"/>
                                        <p:tgtEl>
                                          <p:spTgt spid="286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5" dur="500"/>
                                        <p:tgtEl>
                                          <p:spTgt spid="28675">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9"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1331640" y="0"/>
            <a:ext cx="7812360" cy="1052736"/>
          </a:xfrm>
        </p:spPr>
        <p:txBody>
          <a:bodyPr/>
          <a:lstStyle/>
          <a:p>
            <a:pPr eaLnBrk="1" hangingPunct="1"/>
            <a:r>
              <a:rPr lang="en-US" altLang="zh-CN" sz="2800" dirty="0">
                <a:latin typeface="Arial"/>
              </a:rPr>
              <a:t>4</a:t>
            </a:r>
            <a:r>
              <a:rPr lang="en-US" altLang="zh-CN" sz="2800" baseline="30000" dirty="0">
                <a:latin typeface="Arial"/>
              </a:rPr>
              <a:t>th</a:t>
            </a:r>
            <a:r>
              <a:rPr lang="en-US" altLang="zh-CN" sz="2800" dirty="0">
                <a:latin typeface="Arial"/>
              </a:rPr>
              <a:t> Miss Penalty Reduction Technique: </a:t>
            </a:r>
            <a:br>
              <a:rPr lang="en-US" altLang="zh-CN" sz="2800" dirty="0"/>
            </a:br>
            <a:r>
              <a:rPr lang="en-US" altLang="zh-CN" sz="2800" dirty="0">
                <a:solidFill>
                  <a:srgbClr val="0000FF"/>
                </a:solidFill>
                <a:latin typeface="Arial"/>
              </a:rPr>
              <a:t>Merging write Buffer</a:t>
            </a:r>
          </a:p>
        </p:txBody>
      </p:sp>
      <p:sp>
        <p:nvSpPr>
          <p:cNvPr id="134147" name="Rectangle 3"/>
          <p:cNvSpPr>
            <a:spLocks noGrp="1" noRot="1" noChangeArrowheads="1"/>
          </p:cNvSpPr>
          <p:nvPr>
            <p:ph idx="1"/>
          </p:nvPr>
        </p:nvSpPr>
        <p:spPr>
          <a:xfrm>
            <a:off x="250825" y="1196975"/>
            <a:ext cx="8686800" cy="4953000"/>
          </a:xfrm>
        </p:spPr>
        <p:txBody>
          <a:bodyPr/>
          <a:lstStyle/>
          <a:p>
            <a:pPr marL="285750" indent="-285750" eaLnBrk="1" hangingPunct="1">
              <a:lnSpc>
                <a:spcPct val="90000"/>
              </a:lnSpc>
            </a:pPr>
            <a:r>
              <a:rPr lang="en-US" altLang="zh-CN">
                <a:latin typeface="Arial" panose="030F0702030302020204" pitchFamily="66" charset="0"/>
              </a:rPr>
              <a:t>One word writes replaces with multiword writes, and it improves buffers’s efficiency.</a:t>
            </a:r>
          </a:p>
          <a:p>
            <a:pPr marL="285750" indent="-285750" eaLnBrk="1" hangingPunct="1">
              <a:lnSpc>
                <a:spcPct val="90000"/>
              </a:lnSpc>
            </a:pPr>
            <a:endParaRPr lang="en-US" altLang="zh-CN">
              <a:latin typeface="Comic Sans MS" panose="030F0702030302020204" pitchFamily="66" charset="0"/>
            </a:endParaRPr>
          </a:p>
          <a:p>
            <a:pPr marL="285750" indent="-285750" eaLnBrk="1" hangingPunct="1">
              <a:lnSpc>
                <a:spcPct val="90000"/>
              </a:lnSpc>
            </a:pPr>
            <a:r>
              <a:rPr lang="en-US" altLang="zh-CN">
                <a:solidFill>
                  <a:srgbClr val="0000FF"/>
                </a:solidFill>
                <a:latin typeface="Arial" panose="030F0702030302020204" pitchFamily="66" charset="0"/>
              </a:rPr>
              <a:t>In write-through</a:t>
            </a:r>
            <a:r>
              <a:rPr lang="en-US" altLang="zh-CN">
                <a:latin typeface="Arial" panose="030F0702030302020204" pitchFamily="66" charset="0"/>
              </a:rPr>
              <a:t> ,When write misses if the buffer contains other modified blocks,the addresses can be checked to see if the address of this new data matches the address of a valid write buffer entry.If so,</a:t>
            </a:r>
            <a:r>
              <a:rPr lang="en-US" altLang="zh-CN">
                <a:solidFill>
                  <a:srgbClr val="0000FF"/>
                </a:solidFill>
                <a:latin typeface="Arial" panose="030F0702030302020204" pitchFamily="66" charset="0"/>
              </a:rPr>
              <a:t>the new data are combined with that entry.</a:t>
            </a:r>
          </a:p>
          <a:p>
            <a:pPr marL="285750" indent="-285750" eaLnBrk="1" hangingPunct="1">
              <a:lnSpc>
                <a:spcPct val="90000"/>
              </a:lnSpc>
            </a:pPr>
            <a:endParaRPr lang="en-US" altLang="zh-CN">
              <a:solidFill>
                <a:schemeClr val="hlink"/>
              </a:solidFill>
              <a:latin typeface="Comic Sans MS" panose="030F0702030302020204" pitchFamily="66" charset="0"/>
            </a:endParaRPr>
          </a:p>
          <a:p>
            <a:pPr marL="285750" indent="-285750" eaLnBrk="1" hangingPunct="1">
              <a:lnSpc>
                <a:spcPct val="90000"/>
              </a:lnSpc>
            </a:pPr>
            <a:r>
              <a:rPr lang="en-US" altLang="zh-CN">
                <a:solidFill>
                  <a:srgbClr val="0000FF"/>
                </a:solidFill>
                <a:latin typeface="Arial" panose="030F0702030302020204" pitchFamily="66" charset="0"/>
              </a:rPr>
              <a:t>The optimization also reduces stalls due to the write buffer being full.</a:t>
            </a:r>
          </a:p>
        </p:txBody>
      </p:sp>
    </p:spTree>
    <p:extLst>
      <p:ext uri="{BB962C8B-B14F-4D97-AF65-F5344CB8AC3E}">
        <p14:creationId xmlns:p14="http://schemas.microsoft.com/office/powerpoint/2010/main" val="2205106677"/>
      </p:ext>
    </p:extLst>
  </p:cSld>
  <p:clrMapOvr>
    <a:masterClrMapping/>
  </p:clrMapOvr>
  <p:transition spd="slow">
    <p:pull dir="ru"/>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Merging Write Buffer</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400" dirty="0">
                <a:latin typeface="Arial"/>
              </a:rPr>
              <a:t>When storing to a block that is already pending in the write buffer, update write buffer</a:t>
            </a:r>
          </a:p>
          <a:p>
            <a:pPr>
              <a:lnSpc>
                <a:spcPct val="90000"/>
              </a:lnSpc>
            </a:pPr>
            <a:r>
              <a:rPr lang="en-US" sz="2400" dirty="0">
                <a:latin typeface="Arial"/>
              </a:rPr>
              <a:t>Reduces stalls due to full write buffer</a:t>
            </a:r>
          </a:p>
          <a:p>
            <a:pPr>
              <a:lnSpc>
                <a:spcPct val="90000"/>
              </a:lnSpc>
            </a:pPr>
            <a:r>
              <a:rPr lang="en-US" sz="2400" dirty="0">
                <a:latin typeface="Arial"/>
              </a:rPr>
              <a:t>Do not apply to I/O addresses</a:t>
            </a:r>
          </a:p>
        </p:txBody>
      </p:sp>
      <p:sp>
        <p:nvSpPr>
          <p:cNvPr id="8" name="TextBox 7"/>
          <p:cNvSpPr txBox="1"/>
          <p:nvPr/>
        </p:nvSpPr>
        <p:spPr>
          <a:xfrm>
            <a:off x="5868144" y="3284984"/>
            <a:ext cx="2232248" cy="830997"/>
          </a:xfrm>
          <a:prstGeom prst="rect">
            <a:avLst/>
          </a:prstGeom>
          <a:noFill/>
        </p:spPr>
        <p:txBody>
          <a:bodyPr wrap="square" rtlCol="0">
            <a:spAutoFit/>
          </a:bodyPr>
          <a:lstStyle/>
          <a:p>
            <a:r>
              <a:rPr lang="en-US" sz="2400" dirty="0">
                <a:solidFill>
                  <a:srgbClr val="003399"/>
                </a:solidFill>
                <a:latin typeface="Arial"/>
              </a:rPr>
              <a:t>No write buffering</a:t>
            </a:r>
          </a:p>
        </p:txBody>
      </p:sp>
      <p:sp>
        <p:nvSpPr>
          <p:cNvPr id="9" name="TextBox 8"/>
          <p:cNvSpPr txBox="1"/>
          <p:nvPr/>
        </p:nvSpPr>
        <p:spPr>
          <a:xfrm>
            <a:off x="5868144" y="5055567"/>
            <a:ext cx="2232248" cy="461665"/>
          </a:xfrm>
          <a:prstGeom prst="rect">
            <a:avLst/>
          </a:prstGeom>
          <a:noFill/>
        </p:spPr>
        <p:txBody>
          <a:bodyPr wrap="square" rtlCol="0">
            <a:spAutoFit/>
          </a:bodyPr>
          <a:lstStyle/>
          <a:p>
            <a:r>
              <a:rPr lang="en-US" sz="2400" dirty="0">
                <a:solidFill>
                  <a:srgbClr val="003399"/>
                </a:solidFill>
                <a:latin typeface="Arial"/>
              </a:rPr>
              <a:t>Write buffering</a:t>
            </a:r>
          </a:p>
        </p:txBody>
      </p:sp>
      <p:pic>
        <p:nvPicPr>
          <p:cNvPr id="2" name="Picture 1"/>
          <p:cNvPicPr>
            <a:picLocks noChangeAspect="1"/>
          </p:cNvPicPr>
          <p:nvPr/>
        </p:nvPicPr>
        <p:blipFill>
          <a:blip r:embed="rId3"/>
          <a:stretch>
            <a:fillRect/>
          </a:stretch>
        </p:blipFill>
        <p:spPr>
          <a:xfrm>
            <a:off x="1171575" y="2780928"/>
            <a:ext cx="4268573" cy="3186484"/>
          </a:xfrm>
          <a:prstGeom prst="rect">
            <a:avLst/>
          </a:prstGeom>
        </p:spPr>
      </p:pic>
    </p:spTree>
    <p:extLst>
      <p:ext uri="{BB962C8B-B14F-4D97-AF65-F5344CB8AC3E}">
        <p14:creationId xmlns:p14="http://schemas.microsoft.com/office/powerpoint/2010/main" val="1733054922"/>
      </p:ext>
    </p:extLst>
  </p:cSld>
  <p:clrMapOvr>
    <a:masterClrMapping/>
  </p:clrMapOvr>
  <p:transition spd="slow">
    <p:pull dir="ru"/>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1403648" y="0"/>
            <a:ext cx="7740352" cy="1143000"/>
          </a:xfrm>
        </p:spPr>
        <p:txBody>
          <a:bodyPr/>
          <a:lstStyle/>
          <a:p>
            <a:pPr eaLnBrk="1" hangingPunct="1"/>
            <a:r>
              <a:rPr lang="en-US" altLang="zh-CN" sz="2800" dirty="0">
                <a:latin typeface="Arial"/>
              </a:rPr>
              <a:t>5</a:t>
            </a:r>
            <a:r>
              <a:rPr lang="en-US" altLang="zh-CN" sz="2800" baseline="30000" dirty="0">
                <a:latin typeface="Arial"/>
              </a:rPr>
              <a:t>th</a:t>
            </a:r>
            <a:r>
              <a:rPr lang="en-US" altLang="zh-CN" sz="2800" dirty="0">
                <a:latin typeface="Arial"/>
              </a:rPr>
              <a:t> Miss Penalty Reduction Technique: </a:t>
            </a:r>
            <a:br>
              <a:rPr lang="en-US" altLang="zh-CN" sz="2800" dirty="0"/>
            </a:br>
            <a:r>
              <a:rPr lang="en-US" altLang="zh-CN" sz="2800" dirty="0">
                <a:solidFill>
                  <a:srgbClr val="B2B2B2"/>
                </a:solidFill>
                <a:latin typeface="Arial"/>
              </a:rPr>
              <a:t>Victim Caches</a:t>
            </a:r>
          </a:p>
        </p:txBody>
      </p:sp>
      <p:sp>
        <p:nvSpPr>
          <p:cNvPr id="136195" name="Rectangle 3"/>
          <p:cNvSpPr>
            <a:spLocks noGrp="1" noRot="1" noChangeArrowheads="1"/>
          </p:cNvSpPr>
          <p:nvPr>
            <p:ph idx="1"/>
          </p:nvPr>
        </p:nvSpPr>
        <p:spPr>
          <a:xfrm>
            <a:off x="285750" y="1285875"/>
            <a:ext cx="8534400" cy="4876800"/>
          </a:xfrm>
        </p:spPr>
        <p:txBody>
          <a:bodyPr/>
          <a:lstStyle/>
          <a:p>
            <a:pPr eaLnBrk="1" hangingPunct="1">
              <a:lnSpc>
                <a:spcPct val="90000"/>
              </a:lnSpc>
            </a:pPr>
            <a:r>
              <a:rPr lang="en-US" altLang="zh-CN" sz="2800" dirty="0">
                <a:latin typeface="Arial" panose="030F0702030302020204" pitchFamily="66" charset="0"/>
              </a:rPr>
              <a:t>A </a:t>
            </a:r>
            <a:r>
              <a:rPr lang="en-US" altLang="zh-CN" sz="2800" dirty="0">
                <a:solidFill>
                  <a:srgbClr val="0000FF"/>
                </a:solidFill>
                <a:latin typeface="Arial" panose="030F0702030302020204" pitchFamily="66" charset="0"/>
              </a:rPr>
              <a:t>victim cache</a:t>
            </a:r>
            <a:r>
              <a:rPr lang="en-US" altLang="zh-CN" sz="2800" dirty="0">
                <a:latin typeface="Arial" panose="030F0702030302020204" pitchFamily="66" charset="0"/>
              </a:rPr>
              <a:t> is a small (usually, but not necessarily) fully-associative cache that holds a few of the most recently replaced blocks or victims from the main cache. </a:t>
            </a:r>
          </a:p>
          <a:p>
            <a:pPr eaLnBrk="1" hangingPunct="1">
              <a:lnSpc>
                <a:spcPct val="90000"/>
              </a:lnSpc>
            </a:pPr>
            <a:r>
              <a:rPr lang="en-US" altLang="zh-CN" sz="2800" dirty="0">
                <a:latin typeface="Arial" panose="030F0702030302020204" pitchFamily="66" charset="0"/>
              </a:rPr>
              <a:t>This cache is checked on a miss data before going to next lower-level memory(main memory).</a:t>
            </a:r>
          </a:p>
          <a:p>
            <a:pPr lvl="1" eaLnBrk="1" hangingPunct="1">
              <a:lnSpc>
                <a:spcPct val="90000"/>
              </a:lnSpc>
            </a:pPr>
            <a:r>
              <a:rPr lang="en-US" altLang="zh-CN" sz="2400" dirty="0">
                <a:latin typeface="Arial" panose="030F0702030302020204" pitchFamily="66" charset="0"/>
              </a:rPr>
              <a:t>to see if they have the desired item</a:t>
            </a:r>
          </a:p>
          <a:p>
            <a:pPr lvl="1" eaLnBrk="1" hangingPunct="1">
              <a:lnSpc>
                <a:spcPct val="90000"/>
              </a:lnSpc>
            </a:pPr>
            <a:r>
              <a:rPr lang="en-US" altLang="zh-CN" sz="2400" dirty="0">
                <a:latin typeface="Arial" panose="030F0702030302020204" pitchFamily="66" charset="0"/>
              </a:rPr>
              <a:t>If found, the victim block and the cache block are swapped. </a:t>
            </a:r>
          </a:p>
          <a:p>
            <a:pPr lvl="1" eaLnBrk="1" hangingPunct="1">
              <a:lnSpc>
                <a:spcPct val="90000"/>
              </a:lnSpc>
            </a:pPr>
            <a:r>
              <a:rPr lang="en-US" altLang="zh-CN" sz="2400" dirty="0">
                <a:latin typeface="Arial" panose="030F0702030302020204" pitchFamily="66" charset="0"/>
              </a:rPr>
              <a:t>The AMD Athlon has a victim caches (write buffer for write back blocks ) with 8 entries. </a:t>
            </a:r>
          </a:p>
        </p:txBody>
      </p:sp>
    </p:spTree>
    <p:extLst>
      <p:ext uri="{BB962C8B-B14F-4D97-AF65-F5344CB8AC3E}">
        <p14:creationId xmlns:p14="http://schemas.microsoft.com/office/powerpoint/2010/main" val="3554645449"/>
      </p:ext>
    </p:extLst>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en-US" altLang="zh-CN">
                <a:latin typeface="Arial"/>
              </a:rPr>
              <a:t>The Victim Cache</a:t>
            </a:r>
          </a:p>
        </p:txBody>
      </p:sp>
      <p:graphicFrame>
        <p:nvGraphicFramePr>
          <p:cNvPr id="34819" name="Object 2"/>
          <p:cNvGraphicFramePr>
            <a:graphicFrameLocks noChangeAspect="1"/>
          </p:cNvGraphicFramePr>
          <p:nvPr/>
        </p:nvGraphicFramePr>
        <p:xfrm>
          <a:off x="1042988" y="1125538"/>
          <a:ext cx="6705600" cy="4732337"/>
        </p:xfrm>
        <a:graphic>
          <a:graphicData uri="http://schemas.openxmlformats.org/presentationml/2006/ole">
            <mc:AlternateContent xmlns:mc="http://schemas.openxmlformats.org/markup-compatibility/2006">
              <mc:Choice xmlns:v="urn:schemas-microsoft-com:vml" Requires="v">
                <p:oleObj spid="_x0000_s180239" name="位图图像" r:id="rId3" imgW="3977985" imgH="3223539" progId="Paint.Picture">
                  <p:embed/>
                </p:oleObj>
              </mc:Choice>
              <mc:Fallback>
                <p:oleObj name="位图图像" r:id="rId3" imgW="3977985" imgH="32235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6705600" cy="4732337"/>
                      </a:xfrm>
                      <a:prstGeom prst="rect">
                        <a:avLst/>
                      </a:prstGeom>
                      <a:noFill/>
                      <a:ln w="19050">
                        <a:solidFill>
                          <a:schemeClr val="hlink"/>
                        </a:solidFill>
                        <a:miter lim="800000"/>
                        <a:headEnd/>
                        <a:tailEnd/>
                      </a:ln>
                      <a:effectLst>
                        <a:outerShdw dist="107763" dir="8100000" algn="ctr" rotWithShape="0">
                          <a:srgbClr val="808080"/>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Tree>
    <p:extLst>
      <p:ext uri="{BB962C8B-B14F-4D97-AF65-F5344CB8AC3E}">
        <p14:creationId xmlns:p14="http://schemas.microsoft.com/office/powerpoint/2010/main" val="180817633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vertic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a:xfrm>
            <a:off x="1259632" y="0"/>
            <a:ext cx="7633543" cy="806450"/>
          </a:xfrm>
          <a:noFill/>
        </p:spPr>
        <p:txBody>
          <a:bodyPr lIns="90488" tIns="44450" rIns="90488" bIns="44450"/>
          <a:lstStyle/>
          <a:p>
            <a:pPr eaLnBrk="1" hangingPunct="1"/>
            <a:r>
              <a:rPr lang="en-US" altLang="zh-CN" dirty="0">
                <a:latin typeface="Arial"/>
              </a:rPr>
              <a:t>How to combine victim Cache ?</a:t>
            </a:r>
          </a:p>
        </p:txBody>
      </p:sp>
      <p:sp>
        <p:nvSpPr>
          <p:cNvPr id="138243" name="Rectangle 3"/>
          <p:cNvSpPr>
            <a:spLocks noGrp="1" noRot="1" noChangeArrowheads="1"/>
          </p:cNvSpPr>
          <p:nvPr>
            <p:ph idx="1"/>
          </p:nvPr>
        </p:nvSpPr>
        <p:spPr>
          <a:xfrm>
            <a:off x="323850" y="981075"/>
            <a:ext cx="4267200" cy="47244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a:solidFill>
                  <a:srgbClr val="0000FF"/>
                </a:solidFill>
                <a:latin typeface="Arial" panose="030F0702030302020204" pitchFamily="66" charset="0"/>
              </a:rPr>
              <a:t>How to combine fast hit time of direct mapped </a:t>
            </a:r>
            <a:br>
              <a:rPr lang="en-US" altLang="zh-CN" sz="2400">
                <a:solidFill>
                  <a:srgbClr val="0000FF"/>
                </a:solidFill>
                <a:latin typeface="Comic Sans MS" panose="030F0702030302020204" pitchFamily="66" charset="0"/>
              </a:rPr>
            </a:br>
            <a:r>
              <a:rPr lang="en-US" altLang="zh-CN" sz="2400">
                <a:solidFill>
                  <a:srgbClr val="0000FF"/>
                </a:solidFill>
                <a:latin typeface="Arial" panose="030F0702030302020204" pitchFamily="66" charset="0"/>
              </a:rPr>
              <a:t>yet still avoid conflict misses?</a:t>
            </a:r>
            <a:r>
              <a:rPr lang="en-US" altLang="zh-CN" sz="2400">
                <a:solidFill>
                  <a:schemeClr val="hlink"/>
                </a:solidFill>
                <a:latin typeface="Arial" panose="030F0702030302020204" pitchFamily="66" charset="0"/>
              </a:rPr>
              <a:t> </a:t>
            </a:r>
            <a:endParaRPr lang="en-US" altLang="zh-CN" sz="240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Add buffer to place data discarded from cache</a:t>
            </a:r>
          </a:p>
          <a:p>
            <a:pPr marL="228600"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Jouppi [1990]: 4-entry victim cache removed 20% to 95% of conflicts for a 4 KB direct mapped data cache</a:t>
            </a:r>
          </a:p>
          <a:p>
            <a:pPr marL="228600"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Used in Alpha, HP machines</a:t>
            </a:r>
          </a:p>
        </p:txBody>
      </p:sp>
      <p:grpSp>
        <p:nvGrpSpPr>
          <p:cNvPr id="138244" name="Group 4"/>
          <p:cNvGrpSpPr>
            <a:grpSpLocks/>
          </p:cNvGrpSpPr>
          <p:nvPr/>
        </p:nvGrpSpPr>
        <p:grpSpPr bwMode="auto">
          <a:xfrm>
            <a:off x="4500563" y="1341438"/>
            <a:ext cx="4495800" cy="4554537"/>
            <a:chOff x="2628" y="1019"/>
            <a:chExt cx="2832" cy="2869"/>
          </a:xfrm>
        </p:grpSpPr>
        <p:sp>
          <p:nvSpPr>
            <p:cNvPr id="138245" name="Rectangle 5"/>
            <p:cNvSpPr>
              <a:spLocks noChangeArrowheads="1"/>
            </p:cNvSpPr>
            <p:nvPr/>
          </p:nvSpPr>
          <p:spPr bwMode="auto">
            <a:xfrm>
              <a:off x="3997" y="3573"/>
              <a:ext cx="90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To Next Lower Level In</a:t>
              </a:r>
              <a:endParaRPr kumimoji="0" lang="en-US" altLang="zh-CN" sz="1800">
                <a:latin typeface="Comic Sans MS" panose="030F0702030302020204" pitchFamily="66" charset="0"/>
              </a:endParaRPr>
            </a:p>
          </p:txBody>
        </p:sp>
        <p:sp>
          <p:nvSpPr>
            <p:cNvPr id="138246" name="Rectangle 6"/>
            <p:cNvSpPr>
              <a:spLocks noChangeArrowheads="1"/>
            </p:cNvSpPr>
            <p:nvPr/>
          </p:nvSpPr>
          <p:spPr bwMode="auto">
            <a:xfrm>
              <a:off x="4262" y="3675"/>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Hierarchy</a:t>
              </a:r>
              <a:endParaRPr kumimoji="0" lang="en-US" altLang="zh-CN" sz="1800">
                <a:latin typeface="Comic Sans MS" panose="030F0702030302020204" pitchFamily="66" charset="0"/>
              </a:endParaRPr>
            </a:p>
          </p:txBody>
        </p:sp>
        <p:sp>
          <p:nvSpPr>
            <p:cNvPr id="138247" name="Rectangle 7"/>
            <p:cNvSpPr>
              <a:spLocks noChangeArrowheads="1"/>
            </p:cNvSpPr>
            <p:nvPr/>
          </p:nvSpPr>
          <p:spPr bwMode="auto">
            <a:xfrm>
              <a:off x="3619" y="1019"/>
              <a:ext cx="1841"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48" name="Rectangle 8"/>
            <p:cNvSpPr>
              <a:spLocks noChangeArrowheads="1"/>
            </p:cNvSpPr>
            <p:nvPr/>
          </p:nvSpPr>
          <p:spPr bwMode="auto">
            <a:xfrm>
              <a:off x="4133" y="1396"/>
              <a:ext cx="4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100">
                  <a:solidFill>
                    <a:srgbClr val="000000"/>
                  </a:solidFill>
                  <a:latin typeface="Arial"/>
                </a:rPr>
                <a:t>DATA</a:t>
              </a:r>
              <a:endParaRPr kumimoji="0" lang="en-US" altLang="zh-CN" sz="1800">
                <a:latin typeface="Comic Sans MS" panose="030F0702030302020204" pitchFamily="66" charset="0"/>
              </a:endParaRPr>
            </a:p>
          </p:txBody>
        </p:sp>
        <p:sp>
          <p:nvSpPr>
            <p:cNvPr id="138249" name="Rectangle 9"/>
            <p:cNvSpPr>
              <a:spLocks noChangeArrowheads="1"/>
            </p:cNvSpPr>
            <p:nvPr/>
          </p:nvSpPr>
          <p:spPr bwMode="auto">
            <a:xfrm>
              <a:off x="3237" y="1019"/>
              <a:ext cx="382"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0" name="Rectangle 10"/>
            <p:cNvSpPr>
              <a:spLocks noChangeArrowheads="1"/>
            </p:cNvSpPr>
            <p:nvPr/>
          </p:nvSpPr>
          <p:spPr bwMode="auto">
            <a:xfrm>
              <a:off x="3282" y="1421"/>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latin typeface="Arial"/>
                </a:rPr>
                <a:t>TAGS</a:t>
              </a:r>
              <a:endParaRPr kumimoji="0" lang="en-US" altLang="zh-CN" sz="1800">
                <a:latin typeface="Comic Sans MS" panose="030F0702030302020204" pitchFamily="66" charset="0"/>
              </a:endParaRPr>
            </a:p>
          </p:txBody>
        </p:sp>
        <p:sp>
          <p:nvSpPr>
            <p:cNvPr id="138251" name="Line 11"/>
            <p:cNvSpPr>
              <a:spLocks noChangeShapeType="1"/>
            </p:cNvSpPr>
            <p:nvPr/>
          </p:nvSpPr>
          <p:spPr bwMode="auto">
            <a:xfrm>
              <a:off x="2918" y="1019"/>
              <a:ext cx="1" cy="1289"/>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2" name="Rectangle 12"/>
            <p:cNvSpPr>
              <a:spLocks noChangeArrowheads="1"/>
            </p:cNvSpPr>
            <p:nvPr/>
          </p:nvSpPr>
          <p:spPr bwMode="auto">
            <a:xfrm>
              <a:off x="3520" y="242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3" name="Rectangle 13"/>
            <p:cNvSpPr>
              <a:spLocks noChangeArrowheads="1"/>
            </p:cNvSpPr>
            <p:nvPr/>
          </p:nvSpPr>
          <p:spPr bwMode="auto">
            <a:xfrm>
              <a:off x="3588" y="2479"/>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latin typeface="Arial"/>
                </a:rPr>
                <a:t>One Cache line of Data</a:t>
              </a:r>
              <a:endParaRPr kumimoji="0" lang="en-US" altLang="zh-CN" sz="1800">
                <a:latin typeface="Comic Sans MS" panose="030F0702030302020204" pitchFamily="66" charset="0"/>
              </a:endParaRPr>
            </a:p>
          </p:txBody>
        </p:sp>
        <p:sp>
          <p:nvSpPr>
            <p:cNvPr id="138254" name="Rectangle 14"/>
            <p:cNvSpPr>
              <a:spLocks noChangeArrowheads="1"/>
            </p:cNvSpPr>
            <p:nvPr/>
          </p:nvSpPr>
          <p:spPr bwMode="auto">
            <a:xfrm>
              <a:off x="2628" y="242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5" name="Rectangle 15"/>
            <p:cNvSpPr>
              <a:spLocks noChangeArrowheads="1"/>
            </p:cNvSpPr>
            <p:nvPr/>
          </p:nvSpPr>
          <p:spPr bwMode="auto">
            <a:xfrm>
              <a:off x="2685" y="250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Tag and Comparator</a:t>
              </a:r>
              <a:endParaRPr kumimoji="0" lang="en-US" altLang="zh-CN" sz="1800">
                <a:latin typeface="Comic Sans MS" panose="030F0702030302020204" pitchFamily="66" charset="0"/>
              </a:endParaRPr>
            </a:p>
          </p:txBody>
        </p:sp>
        <p:sp>
          <p:nvSpPr>
            <p:cNvPr id="138256" name="Rectangle 16"/>
            <p:cNvSpPr>
              <a:spLocks noChangeArrowheads="1"/>
            </p:cNvSpPr>
            <p:nvPr/>
          </p:nvSpPr>
          <p:spPr bwMode="auto">
            <a:xfrm>
              <a:off x="3520" y="268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7" name="Rectangle 17"/>
            <p:cNvSpPr>
              <a:spLocks noChangeArrowheads="1"/>
            </p:cNvSpPr>
            <p:nvPr/>
          </p:nvSpPr>
          <p:spPr bwMode="auto">
            <a:xfrm>
              <a:off x="3588" y="273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latin typeface="Arial"/>
                </a:rPr>
                <a:t>One Cache line of Data</a:t>
              </a:r>
              <a:endParaRPr kumimoji="0" lang="en-US" altLang="zh-CN" sz="1800">
                <a:latin typeface="Comic Sans MS" panose="030F0702030302020204" pitchFamily="66" charset="0"/>
              </a:endParaRPr>
            </a:p>
          </p:txBody>
        </p:sp>
        <p:sp>
          <p:nvSpPr>
            <p:cNvPr id="138258" name="Rectangle 18"/>
            <p:cNvSpPr>
              <a:spLocks noChangeArrowheads="1"/>
            </p:cNvSpPr>
            <p:nvPr/>
          </p:nvSpPr>
          <p:spPr bwMode="auto">
            <a:xfrm>
              <a:off x="2628" y="268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9" name="Rectangle 19"/>
            <p:cNvSpPr>
              <a:spLocks noChangeArrowheads="1"/>
            </p:cNvSpPr>
            <p:nvPr/>
          </p:nvSpPr>
          <p:spPr bwMode="auto">
            <a:xfrm>
              <a:off x="2685" y="276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Tag and Comparator</a:t>
              </a:r>
              <a:endParaRPr kumimoji="0" lang="en-US" altLang="zh-CN" sz="1800">
                <a:latin typeface="Comic Sans MS" panose="030F0702030302020204" pitchFamily="66" charset="0"/>
              </a:endParaRPr>
            </a:p>
          </p:txBody>
        </p:sp>
        <p:sp>
          <p:nvSpPr>
            <p:cNvPr id="138260" name="Rectangle 20"/>
            <p:cNvSpPr>
              <a:spLocks noChangeArrowheads="1"/>
            </p:cNvSpPr>
            <p:nvPr/>
          </p:nvSpPr>
          <p:spPr bwMode="auto">
            <a:xfrm>
              <a:off x="3520" y="293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1" name="Rectangle 21"/>
            <p:cNvSpPr>
              <a:spLocks noChangeArrowheads="1"/>
            </p:cNvSpPr>
            <p:nvPr/>
          </p:nvSpPr>
          <p:spPr bwMode="auto">
            <a:xfrm>
              <a:off x="3588" y="2990"/>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latin typeface="Arial"/>
                </a:rPr>
                <a:t>One Cache line of Data</a:t>
              </a:r>
              <a:endParaRPr kumimoji="0" lang="en-US" altLang="zh-CN" sz="1800">
                <a:latin typeface="Comic Sans MS" panose="030F0702030302020204" pitchFamily="66" charset="0"/>
              </a:endParaRPr>
            </a:p>
          </p:txBody>
        </p:sp>
        <p:sp>
          <p:nvSpPr>
            <p:cNvPr id="138262" name="Rectangle 22"/>
            <p:cNvSpPr>
              <a:spLocks noChangeArrowheads="1"/>
            </p:cNvSpPr>
            <p:nvPr/>
          </p:nvSpPr>
          <p:spPr bwMode="auto">
            <a:xfrm>
              <a:off x="2628" y="293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3" name="Rectangle 23"/>
            <p:cNvSpPr>
              <a:spLocks noChangeArrowheads="1"/>
            </p:cNvSpPr>
            <p:nvPr/>
          </p:nvSpPr>
          <p:spPr bwMode="auto">
            <a:xfrm>
              <a:off x="2685" y="301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Tag and Comparator</a:t>
              </a:r>
              <a:endParaRPr kumimoji="0" lang="en-US" altLang="zh-CN" sz="1800">
                <a:latin typeface="Comic Sans MS" panose="030F0702030302020204" pitchFamily="66" charset="0"/>
              </a:endParaRPr>
            </a:p>
          </p:txBody>
        </p:sp>
        <p:sp>
          <p:nvSpPr>
            <p:cNvPr id="138264" name="Rectangle 24"/>
            <p:cNvSpPr>
              <a:spLocks noChangeArrowheads="1"/>
            </p:cNvSpPr>
            <p:nvPr/>
          </p:nvSpPr>
          <p:spPr bwMode="auto">
            <a:xfrm>
              <a:off x="3520" y="319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5" name="Rectangle 25"/>
            <p:cNvSpPr>
              <a:spLocks noChangeArrowheads="1"/>
            </p:cNvSpPr>
            <p:nvPr/>
          </p:nvSpPr>
          <p:spPr bwMode="auto">
            <a:xfrm>
              <a:off x="3588" y="324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latin typeface="Arial"/>
                </a:rPr>
                <a:t>One Cache line of Data</a:t>
              </a:r>
              <a:endParaRPr kumimoji="0" lang="en-US" altLang="zh-CN" sz="1800">
                <a:latin typeface="Comic Sans MS" panose="030F0702030302020204" pitchFamily="66" charset="0"/>
              </a:endParaRPr>
            </a:p>
          </p:txBody>
        </p:sp>
        <p:sp>
          <p:nvSpPr>
            <p:cNvPr id="138266" name="Rectangle 26"/>
            <p:cNvSpPr>
              <a:spLocks noChangeArrowheads="1"/>
            </p:cNvSpPr>
            <p:nvPr/>
          </p:nvSpPr>
          <p:spPr bwMode="auto">
            <a:xfrm>
              <a:off x="2628" y="319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7" name="Rectangle 27"/>
            <p:cNvSpPr>
              <a:spLocks noChangeArrowheads="1"/>
            </p:cNvSpPr>
            <p:nvPr/>
          </p:nvSpPr>
          <p:spPr bwMode="auto">
            <a:xfrm>
              <a:off x="2685" y="327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latin typeface="Arial"/>
                </a:rPr>
                <a:t>Tag and Comparator</a:t>
              </a:r>
              <a:endParaRPr kumimoji="0" lang="en-US" altLang="zh-CN" sz="1800">
                <a:latin typeface="Comic Sans MS" panose="030F0702030302020204" pitchFamily="66" charset="0"/>
              </a:endParaRPr>
            </a:p>
          </p:txBody>
        </p:sp>
        <p:sp>
          <p:nvSpPr>
            <p:cNvPr id="138268" name="Freeform 28"/>
            <p:cNvSpPr>
              <a:spLocks/>
            </p:cNvSpPr>
            <p:nvPr/>
          </p:nvSpPr>
          <p:spPr bwMode="auto">
            <a:xfrm>
              <a:off x="2868" y="2304"/>
              <a:ext cx="83" cy="125"/>
            </a:xfrm>
            <a:custGeom>
              <a:avLst/>
              <a:gdLst>
                <a:gd name="T0" fmla="*/ 83 w 83"/>
                <a:gd name="T1" fmla="*/ 0 h 125"/>
                <a:gd name="T2" fmla="*/ 41 w 83"/>
                <a:gd name="T3" fmla="*/ 125 h 125"/>
                <a:gd name="T4" fmla="*/ 0 w 83"/>
                <a:gd name="T5" fmla="*/ 0 h 125"/>
                <a:gd name="T6" fmla="*/ 83 w 83"/>
                <a:gd name="T7" fmla="*/ 0 h 125"/>
                <a:gd name="T8" fmla="*/ 0 60000 65536"/>
                <a:gd name="T9" fmla="*/ 0 60000 65536"/>
                <a:gd name="T10" fmla="*/ 0 60000 65536"/>
                <a:gd name="T11" fmla="*/ 0 60000 65536"/>
                <a:gd name="T12" fmla="*/ 0 w 83"/>
                <a:gd name="T13" fmla="*/ 0 h 125"/>
                <a:gd name="T14" fmla="*/ 83 w 83"/>
                <a:gd name="T15" fmla="*/ 125 h 125"/>
              </a:gdLst>
              <a:ahLst/>
              <a:cxnLst>
                <a:cxn ang="T8">
                  <a:pos x="T0" y="T1"/>
                </a:cxn>
                <a:cxn ang="T9">
                  <a:pos x="T2" y="T3"/>
                </a:cxn>
                <a:cxn ang="T10">
                  <a:pos x="T4" y="T5"/>
                </a:cxn>
                <a:cxn ang="T11">
                  <a:pos x="T6" y="T7"/>
                </a:cxn>
              </a:cxnLst>
              <a:rect l="T12" t="T13" r="T14" b="T15"/>
              <a:pathLst>
                <a:path w="83" h="125">
                  <a:moveTo>
                    <a:pt x="83" y="0"/>
                  </a:moveTo>
                  <a:lnTo>
                    <a:pt x="41" y="12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9" name="Line 29"/>
            <p:cNvSpPr>
              <a:spLocks noChangeShapeType="1"/>
            </p:cNvSpPr>
            <p:nvPr/>
          </p:nvSpPr>
          <p:spPr bwMode="auto">
            <a:xfrm>
              <a:off x="2918" y="1529"/>
              <a:ext cx="204" cy="1"/>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0" name="Freeform 30"/>
            <p:cNvSpPr>
              <a:spLocks/>
            </p:cNvSpPr>
            <p:nvPr/>
          </p:nvSpPr>
          <p:spPr bwMode="auto">
            <a:xfrm>
              <a:off x="3112" y="1487"/>
              <a:ext cx="125" cy="84"/>
            </a:xfrm>
            <a:custGeom>
              <a:avLst/>
              <a:gdLst>
                <a:gd name="T0" fmla="*/ 0 w 125"/>
                <a:gd name="T1" fmla="*/ 0 h 84"/>
                <a:gd name="T2" fmla="*/ 125 w 125"/>
                <a:gd name="T3" fmla="*/ 42 h 84"/>
                <a:gd name="T4" fmla="*/ 0 w 125"/>
                <a:gd name="T5" fmla="*/ 84 h 84"/>
                <a:gd name="T6" fmla="*/ 0 w 125"/>
                <a:gd name="T7" fmla="*/ 0 h 84"/>
                <a:gd name="T8" fmla="*/ 0 60000 65536"/>
                <a:gd name="T9" fmla="*/ 0 60000 65536"/>
                <a:gd name="T10" fmla="*/ 0 60000 65536"/>
                <a:gd name="T11" fmla="*/ 0 60000 65536"/>
                <a:gd name="T12" fmla="*/ 0 w 125"/>
                <a:gd name="T13" fmla="*/ 0 h 84"/>
                <a:gd name="T14" fmla="*/ 125 w 125"/>
                <a:gd name="T15" fmla="*/ 84 h 84"/>
              </a:gdLst>
              <a:ahLst/>
              <a:cxnLst>
                <a:cxn ang="T8">
                  <a:pos x="T0" y="T1"/>
                </a:cxn>
                <a:cxn ang="T9">
                  <a:pos x="T2" y="T3"/>
                </a:cxn>
                <a:cxn ang="T10">
                  <a:pos x="T4" y="T5"/>
                </a:cxn>
                <a:cxn ang="T11">
                  <a:pos x="T6" y="T7"/>
                </a:cxn>
              </a:cxnLst>
              <a:rect l="T12" t="T13" r="T14" b="T15"/>
              <a:pathLst>
                <a:path w="125" h="84">
                  <a:moveTo>
                    <a:pt x="0" y="0"/>
                  </a:moveTo>
                  <a:lnTo>
                    <a:pt x="125"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1" name="AutoShape 31"/>
            <p:cNvSpPr>
              <a:spLocks noChangeArrowheads="1"/>
            </p:cNvSpPr>
            <p:nvPr/>
          </p:nvSpPr>
          <p:spPr bwMode="auto">
            <a:xfrm>
              <a:off x="3732" y="1968"/>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2" name="AutoShape 32"/>
            <p:cNvSpPr>
              <a:spLocks noChangeArrowheads="1"/>
            </p:cNvSpPr>
            <p:nvPr/>
          </p:nvSpPr>
          <p:spPr bwMode="auto">
            <a:xfrm>
              <a:off x="3732" y="3456"/>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3" name="AutoShape 33"/>
            <p:cNvSpPr>
              <a:spLocks noChangeArrowheads="1"/>
            </p:cNvSpPr>
            <p:nvPr/>
          </p:nvSpPr>
          <p:spPr bwMode="auto">
            <a:xfrm>
              <a:off x="4980" y="1968"/>
              <a:ext cx="192" cy="1776"/>
            </a:xfrm>
            <a:prstGeom prst="upArrow">
              <a:avLst>
                <a:gd name="adj1" fmla="val 50000"/>
                <a:gd name="adj2" fmla="val 11301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Tree>
    <p:extLst>
      <p:ext uri="{BB962C8B-B14F-4D97-AF65-F5344CB8AC3E}">
        <p14:creationId xmlns:p14="http://schemas.microsoft.com/office/powerpoint/2010/main" val="3768401260"/>
      </p:ext>
    </p:extLst>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latin typeface="Arial"/>
              </a:rPr>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a:latin typeface="Arial"/>
              </a:rPr>
              <a:t>Reduce hit time(4)</a:t>
            </a:r>
          </a:p>
          <a:p>
            <a:pPr lvl="1">
              <a:lnSpc>
                <a:spcPct val="90000"/>
              </a:lnSpc>
            </a:pPr>
            <a:r>
              <a:rPr lang="en-US" sz="2000" dirty="0">
                <a:latin typeface="Arial"/>
              </a:rPr>
              <a:t>Small and simple first-level caches, Way prediction</a:t>
            </a:r>
          </a:p>
          <a:p>
            <a:pPr lvl="1">
              <a:lnSpc>
                <a:spcPct val="90000"/>
              </a:lnSpc>
            </a:pPr>
            <a:r>
              <a:rPr lang="en-US" altLang="zh-CN" sz="2000" dirty="0">
                <a:latin typeface="Arial" panose="030F0702030302020204" pitchFamily="66" charset="0"/>
              </a:rPr>
              <a:t>avoiding address translation, </a:t>
            </a:r>
            <a:r>
              <a:rPr lang="en-US" sz="2000" dirty="0">
                <a:latin typeface="Arial" panose="030F0702030302020204" pitchFamily="66" charset="0"/>
              </a:rPr>
              <a:t>Trace cache</a:t>
            </a:r>
          </a:p>
          <a:p>
            <a:pPr>
              <a:lnSpc>
                <a:spcPct val="90000"/>
              </a:lnSpc>
            </a:pPr>
            <a:r>
              <a:rPr lang="en-US" sz="2400" dirty="0">
                <a:latin typeface="Arial"/>
              </a:rPr>
              <a:t>Increase bandwidth(3)</a:t>
            </a:r>
          </a:p>
          <a:p>
            <a:pPr lvl="1">
              <a:lnSpc>
                <a:spcPct val="90000"/>
              </a:lnSpc>
            </a:pPr>
            <a:r>
              <a:rPr lang="en-US" sz="2000" dirty="0">
                <a:latin typeface="Arial"/>
              </a:rPr>
              <a:t>Pipelined caches, </a:t>
            </a:r>
            <a:r>
              <a:rPr lang="en-US" sz="2000" dirty="0" err="1">
                <a:latin typeface="Arial"/>
              </a:rPr>
              <a:t>multibanked</a:t>
            </a:r>
            <a:r>
              <a:rPr lang="en-US" sz="2000" dirty="0">
                <a:latin typeface="Arial"/>
              </a:rPr>
              <a:t> caches, non-blocking caches</a:t>
            </a:r>
          </a:p>
          <a:p>
            <a:pPr>
              <a:lnSpc>
                <a:spcPct val="90000"/>
              </a:lnSpc>
            </a:pPr>
            <a:r>
              <a:rPr lang="en-US" sz="2400" dirty="0">
                <a:latin typeface="Arial"/>
              </a:rPr>
              <a:t>Reduce miss penalty(5)</a:t>
            </a:r>
          </a:p>
          <a:p>
            <a:pPr lvl="1">
              <a:lnSpc>
                <a:spcPct val="90000"/>
              </a:lnSpc>
            </a:pPr>
            <a:r>
              <a:rPr lang="en-US" altLang="zh-CN" sz="2000" dirty="0">
                <a:latin typeface="Arial" panose="030F0702030302020204" pitchFamily="66" charset="0"/>
              </a:rPr>
              <a:t>multilevel caches, read miss prior to writes, </a:t>
            </a:r>
          </a:p>
          <a:p>
            <a:pPr lvl="1">
              <a:lnSpc>
                <a:spcPct val="90000"/>
              </a:lnSpc>
            </a:pPr>
            <a:r>
              <a:rPr lang="en-US" sz="2000" dirty="0">
                <a:latin typeface="Arial"/>
              </a:rPr>
              <a:t>Critical word first, merging write buffers, </a:t>
            </a:r>
            <a:r>
              <a:rPr lang="en-US" altLang="zh-CN" sz="2000" dirty="0">
                <a:latin typeface="Arial" panose="030F0702030302020204" pitchFamily="66" charset="0"/>
              </a:rPr>
              <a:t>and victim caches</a:t>
            </a:r>
            <a:endParaRPr lang="en-US" sz="2000" dirty="0"/>
          </a:p>
          <a:p>
            <a:pPr>
              <a:lnSpc>
                <a:spcPct val="90000"/>
              </a:lnSpc>
            </a:pPr>
            <a:r>
              <a:rPr lang="en-US" sz="2400" dirty="0">
                <a:solidFill>
                  <a:srgbClr val="0000FF"/>
                </a:solidFill>
                <a:latin typeface="Arial"/>
              </a:rPr>
              <a:t>Reduce miss rate(4)</a:t>
            </a:r>
          </a:p>
          <a:p>
            <a:pPr lvl="1">
              <a:lnSpc>
                <a:spcPct val="90000"/>
              </a:lnSpc>
            </a:pPr>
            <a:r>
              <a:rPr lang="en-US" altLang="zh-CN" sz="2000" dirty="0">
                <a:latin typeface="Arial" panose="030F0702030302020204" pitchFamily="66" charset="0"/>
              </a:rPr>
              <a:t>larger block size,   large cache size,  higher associativity</a:t>
            </a:r>
            <a:endParaRPr lang="en-US" sz="2000" dirty="0"/>
          </a:p>
          <a:p>
            <a:pPr lvl="1">
              <a:lnSpc>
                <a:spcPct val="90000"/>
              </a:lnSpc>
            </a:pPr>
            <a:r>
              <a:rPr lang="en-US" sz="2000" dirty="0">
                <a:latin typeface="Arial"/>
              </a:rPr>
              <a:t>Compiler optimizations</a:t>
            </a:r>
          </a:p>
          <a:p>
            <a:pPr>
              <a:lnSpc>
                <a:spcPct val="90000"/>
              </a:lnSpc>
            </a:pPr>
            <a:r>
              <a:rPr lang="en-US" sz="2400" dirty="0">
                <a:latin typeface="Arial"/>
              </a:rPr>
              <a:t>Reduce miss penalty or miss rate via parallelization (1)</a:t>
            </a:r>
          </a:p>
          <a:p>
            <a:pPr lvl="1">
              <a:lnSpc>
                <a:spcPct val="90000"/>
              </a:lnSpc>
            </a:pPr>
            <a:r>
              <a:rPr lang="en-US" sz="2000" dirty="0">
                <a:latin typeface="Arial"/>
              </a:rPr>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Arial" panose="030F0702030302020204" pitchFamily="66" charset="0"/>
              </a:rPr>
              <a:t>AMAT = </a:t>
            </a:r>
            <a:r>
              <a:rPr lang="en-US" altLang="zh-CN" sz="2800" dirty="0" err="1">
                <a:solidFill>
                  <a:srgbClr val="FF0000"/>
                </a:solidFill>
                <a:latin typeface="Arial" panose="030F0702030302020204" pitchFamily="66" charset="0"/>
              </a:rPr>
              <a:t>HitTime</a:t>
            </a:r>
            <a:r>
              <a:rPr lang="en-US" altLang="zh-CN" sz="2800" dirty="0">
                <a:solidFill>
                  <a:srgbClr val="FF0000"/>
                </a:solidFill>
                <a:latin typeface="Arial" panose="030F0702030302020204" pitchFamily="66" charset="0"/>
              </a:rPr>
              <a:t> + </a:t>
            </a:r>
            <a:r>
              <a:rPr lang="en-US" altLang="zh-CN" sz="2800" dirty="0" err="1">
                <a:solidFill>
                  <a:srgbClr val="FF0000"/>
                </a:solidFill>
                <a:latin typeface="Arial" panose="030F0702030302020204" pitchFamily="66" charset="0"/>
              </a:rPr>
              <a:t>MissRate</a:t>
            </a:r>
            <a:r>
              <a:rPr lang="en-US" altLang="zh-CN" sz="2800" dirty="0" err="1">
                <a:solidFill>
                  <a:srgbClr val="FF0000"/>
                </a:solidFill>
                <a:latin typeface="Arial"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505272325"/>
      </p:ext>
    </p:extLst>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107504" y="0"/>
            <a:ext cx="8807896" cy="1295400"/>
          </a:xfrm>
        </p:spPr>
        <p:txBody>
          <a:bodyPr/>
          <a:lstStyle/>
          <a:p>
            <a:r>
              <a:rPr lang="en-US" altLang="zh-CN" sz="2800" dirty="0">
                <a:latin typeface="Arial"/>
              </a:rPr>
              <a:t>Times of fast and slow </a:t>
            </a:r>
            <a:r>
              <a:rPr lang="en-US" altLang="zh-CN" sz="2800" dirty="0" err="1">
                <a:latin typeface="Arial"/>
              </a:rPr>
              <a:t>DRAMs</a:t>
            </a:r>
            <a:r>
              <a:rPr lang="en-US" altLang="zh-CN" sz="2800" dirty="0">
                <a:latin typeface="Arial"/>
              </a:rPr>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extLst>
      <p:ext uri="{BB962C8B-B14F-4D97-AF65-F5344CB8AC3E}">
        <p14:creationId xmlns:p14="http://schemas.microsoft.com/office/powerpoint/2010/main" val="515249104"/>
      </p:ext>
    </p:extLst>
  </p:cSld>
  <p:clrMapOvr>
    <a:masterClrMapping/>
  </p:clrMapOvr>
  <p:transition spd="slow">
    <p:pull dir="ru"/>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547664" y="0"/>
            <a:ext cx="7596336" cy="1125538"/>
          </a:xfrm>
          <a:noFill/>
        </p:spPr>
        <p:txBody>
          <a:bodyPr lIns="90488" tIns="44450" rIns="90488" bIns="44450"/>
          <a:lstStyle/>
          <a:p>
            <a:pPr eaLnBrk="1" hangingPunct="1"/>
            <a:r>
              <a:rPr lang="en-US" altLang="zh-CN" dirty="0">
                <a:latin typeface="Arial"/>
              </a:rPr>
              <a:t>  </a:t>
            </a:r>
            <a:r>
              <a:rPr lang="en-US" altLang="zh-CN" sz="3600" dirty="0">
                <a:latin typeface="Arial"/>
              </a:rPr>
              <a:t>Where misses come from?</a:t>
            </a:r>
          </a:p>
        </p:txBody>
      </p:sp>
      <p:sp>
        <p:nvSpPr>
          <p:cNvPr id="24579" name="Rectangle 3"/>
          <p:cNvSpPr>
            <a:spLocks noGrp="1" noRot="1" noChangeArrowheads="1"/>
          </p:cNvSpPr>
          <p:nvPr>
            <p:ph idx="1"/>
          </p:nvPr>
        </p:nvSpPr>
        <p:spPr>
          <a:xfrm>
            <a:off x="152400" y="1052513"/>
            <a:ext cx="8991600" cy="5334000"/>
          </a:xfrm>
        </p:spPr>
        <p:txBody>
          <a:bodyPr lIns="90488" tIns="44450" rIns="90488" bIns="44450"/>
          <a:lstStyle/>
          <a:p>
            <a:pPr marL="285750" indent="-285750" eaLnBrk="1" hangingPunct="1">
              <a:lnSpc>
                <a:spcPct val="90000"/>
              </a:lnSpc>
            </a:pPr>
            <a:r>
              <a:rPr lang="en-US" altLang="zh-CN" sz="2000" dirty="0">
                <a:latin typeface="Arial" panose="030F0702030302020204" pitchFamily="66" charset="0"/>
              </a:rPr>
              <a:t>Classifying Misses: 3 Cs</a:t>
            </a:r>
          </a:p>
          <a:p>
            <a:pPr marL="685800" lvl="1" indent="-228600" eaLnBrk="1" hangingPunct="1">
              <a:lnSpc>
                <a:spcPct val="90000"/>
              </a:lnSpc>
            </a:pPr>
            <a:r>
              <a:rPr lang="en-US" altLang="zh-CN" sz="2400" dirty="0">
                <a:solidFill>
                  <a:srgbClr val="FF0000"/>
                </a:solidFill>
                <a:latin typeface="Arial" panose="030F0702030302020204" pitchFamily="66" charset="0"/>
              </a:rPr>
              <a:t>Compulsory</a:t>
            </a:r>
            <a:r>
              <a:rPr lang="en-US" altLang="zh-CN" sz="1800" dirty="0">
                <a:latin typeface="Arial" panose="030F0702030302020204" pitchFamily="66" charset="0"/>
              </a:rPr>
              <a:t>—The first access to a block is not in the cache, so the block must be brought into the cache. Also called </a:t>
            </a:r>
            <a:r>
              <a:rPr lang="en-US" altLang="zh-CN" sz="1800" i="1" dirty="0">
                <a:solidFill>
                  <a:srgbClr val="0000FF"/>
                </a:solidFill>
                <a:latin typeface="Arial" panose="030F0702030302020204" pitchFamily="66" charset="0"/>
              </a:rPr>
              <a:t>cold start misses</a:t>
            </a:r>
            <a:r>
              <a:rPr lang="en-US" altLang="zh-CN" sz="1800" dirty="0">
                <a:latin typeface="Arial" panose="030F0702030302020204" pitchFamily="66" charset="0"/>
              </a:rPr>
              <a:t> or </a:t>
            </a:r>
            <a:r>
              <a:rPr lang="en-US" altLang="zh-CN" sz="1800" i="1" dirty="0">
                <a:solidFill>
                  <a:srgbClr val="0000FF"/>
                </a:solidFill>
                <a:latin typeface="Arial" panose="030F0702030302020204" pitchFamily="66" charset="0"/>
              </a:rPr>
              <a:t>first reference misses</a:t>
            </a:r>
            <a:r>
              <a:rPr lang="en-US" altLang="zh-CN" sz="1800" dirty="0">
                <a:solidFill>
                  <a:srgbClr val="0000FF"/>
                </a:solidFill>
                <a:latin typeface="Arial" panose="030F0702030302020204" pitchFamily="66" charset="0"/>
              </a:rPr>
              <a:t>.</a:t>
            </a:r>
            <a:br>
              <a:rPr lang="en-US" altLang="zh-CN" sz="1800" dirty="0">
                <a:solidFill>
                  <a:srgbClr val="0000FF"/>
                </a:solidFill>
                <a:latin typeface="Comic Sans MS" panose="030F0702030302020204" pitchFamily="66" charset="0"/>
              </a:rPr>
            </a:br>
            <a:r>
              <a:rPr lang="en-US" altLang="zh-CN" sz="1800" i="1" dirty="0">
                <a:solidFill>
                  <a:schemeClr val="hlink"/>
                </a:solidFill>
                <a:latin typeface="Arial" panose="030F0702030302020204" pitchFamily="66" charset="0"/>
              </a:rPr>
              <a:t>(Misses in even an Infinite Cache)</a:t>
            </a:r>
            <a:endParaRPr lang="en-US" altLang="zh-CN" sz="1800" dirty="0">
              <a:solidFill>
                <a:schemeClr val="hlink"/>
              </a:solidFill>
              <a:latin typeface="Comic Sans MS" panose="030F0702030302020204" pitchFamily="66" charset="0"/>
            </a:endParaRPr>
          </a:p>
          <a:p>
            <a:pPr marL="685800" lvl="1" indent="-228600" eaLnBrk="1" hangingPunct="1">
              <a:lnSpc>
                <a:spcPct val="90000"/>
              </a:lnSpc>
            </a:pPr>
            <a:r>
              <a:rPr lang="en-US" altLang="zh-CN" sz="2400" dirty="0">
                <a:solidFill>
                  <a:srgbClr val="FF0000"/>
                </a:solidFill>
                <a:latin typeface="Arial" panose="030F0702030302020204" pitchFamily="66" charset="0"/>
              </a:rPr>
              <a:t>Capacity</a:t>
            </a:r>
            <a:r>
              <a:rPr lang="en-US" altLang="zh-CN" sz="2000" dirty="0">
                <a:latin typeface="Arial" panose="030F0702030302020204" pitchFamily="66" charset="0"/>
              </a:rPr>
              <a:t>—If the cache cannot contain all the blocks needed during execution of a program, </a:t>
            </a:r>
            <a:r>
              <a:rPr lang="en-US" altLang="zh-CN" sz="2000" dirty="0">
                <a:solidFill>
                  <a:srgbClr val="0000FF"/>
                </a:solidFill>
                <a:latin typeface="Arial" panose="030F0702030302020204" pitchFamily="66" charset="0"/>
              </a:rPr>
              <a:t>capacity misses</a:t>
            </a:r>
            <a:r>
              <a:rPr lang="en-US" altLang="zh-CN" sz="2000" dirty="0">
                <a:solidFill>
                  <a:schemeClr val="hlink"/>
                </a:solidFill>
                <a:latin typeface="Arial" panose="030F0702030302020204" pitchFamily="66" charset="0"/>
              </a:rPr>
              <a:t> </a:t>
            </a:r>
            <a:r>
              <a:rPr lang="en-US" altLang="zh-CN" sz="2000" dirty="0">
                <a:latin typeface="Arial" panose="030F0702030302020204" pitchFamily="66" charset="0"/>
              </a:rPr>
              <a:t>will occur due to blocks being discarded and later retrieved.</a:t>
            </a:r>
            <a:br>
              <a:rPr lang="en-US" altLang="zh-CN" sz="2000" dirty="0">
                <a:latin typeface="Comic Sans MS" panose="030F0702030302020204" pitchFamily="66" charset="0"/>
              </a:rPr>
            </a:br>
            <a:r>
              <a:rPr lang="en-US" altLang="zh-CN" sz="2000" i="1" dirty="0">
                <a:solidFill>
                  <a:schemeClr val="hlink"/>
                </a:solidFill>
                <a:latin typeface="Arial" panose="030F0702030302020204" pitchFamily="66" charset="0"/>
              </a:rPr>
              <a:t>(Misses in Fully Associative Size X Cache)</a:t>
            </a:r>
            <a:endParaRPr lang="en-US" altLang="zh-CN" sz="2000" dirty="0">
              <a:solidFill>
                <a:schemeClr val="hlink"/>
              </a:solidFill>
              <a:latin typeface="Comic Sans MS" panose="030F0702030302020204" pitchFamily="66" charset="0"/>
            </a:endParaRPr>
          </a:p>
          <a:p>
            <a:pPr marL="685800" lvl="1" indent="-228600" eaLnBrk="1" hangingPunct="1">
              <a:lnSpc>
                <a:spcPct val="90000"/>
              </a:lnSpc>
            </a:pPr>
            <a:r>
              <a:rPr lang="en-US" altLang="zh-CN" sz="2400" dirty="0">
                <a:solidFill>
                  <a:srgbClr val="FF0000"/>
                </a:solidFill>
                <a:latin typeface="Arial" panose="030F0702030302020204" pitchFamily="66" charset="0"/>
              </a:rPr>
              <a:t>Conflict</a:t>
            </a:r>
            <a:r>
              <a:rPr lang="en-US" altLang="zh-CN" sz="1600" dirty="0">
                <a:latin typeface="Arial" panose="030F0702030302020204" pitchFamily="66" charset="0"/>
              </a:rPr>
              <a:t>—</a:t>
            </a:r>
            <a:r>
              <a:rPr lang="en-US" altLang="zh-CN" sz="2000" dirty="0">
                <a:latin typeface="Arial" panose="030F0702030302020204" pitchFamily="66" charset="0"/>
              </a:rPr>
              <a:t>If block-placement strategy is set associative or direct mapped, conflict misses (in addition to compulsory &amp; capacity misses) will occur because a block can be discarded and later retrieved if too many blocks map to its set. Also called </a:t>
            </a:r>
            <a:r>
              <a:rPr lang="en-US" altLang="zh-CN" sz="2000" i="1" dirty="0">
                <a:solidFill>
                  <a:srgbClr val="0000FF"/>
                </a:solidFill>
                <a:latin typeface="Arial" panose="030F0702030302020204" pitchFamily="66" charset="0"/>
              </a:rPr>
              <a:t>collision misses</a:t>
            </a:r>
            <a:r>
              <a:rPr lang="en-US" altLang="zh-CN" sz="2000" dirty="0">
                <a:latin typeface="Arial" panose="030F0702030302020204" pitchFamily="66" charset="0"/>
              </a:rPr>
              <a:t> or </a:t>
            </a:r>
            <a:r>
              <a:rPr lang="en-US" altLang="zh-CN" sz="2000" i="1" dirty="0">
                <a:solidFill>
                  <a:srgbClr val="0000FF"/>
                </a:solidFill>
                <a:latin typeface="Arial" panose="030F0702030302020204" pitchFamily="66" charset="0"/>
              </a:rPr>
              <a:t>interference misses</a:t>
            </a:r>
            <a:r>
              <a:rPr lang="en-US" altLang="zh-CN" sz="2000" dirty="0">
                <a:solidFill>
                  <a:srgbClr val="0000FF"/>
                </a:solidFill>
                <a:latin typeface="Arial" panose="030F0702030302020204" pitchFamily="66" charset="0"/>
              </a:rPr>
              <a:t>.</a:t>
            </a:r>
            <a:br>
              <a:rPr lang="en-US" altLang="zh-CN" sz="2000" dirty="0">
                <a:latin typeface="Comic Sans MS" panose="030F0702030302020204" pitchFamily="66" charset="0"/>
              </a:rPr>
            </a:br>
            <a:r>
              <a:rPr lang="en-US" altLang="zh-CN" sz="2000" i="1" dirty="0">
                <a:solidFill>
                  <a:schemeClr val="hlink"/>
                </a:solidFill>
                <a:latin typeface="Arial" panose="030F0702030302020204" pitchFamily="66" charset="0"/>
              </a:rPr>
              <a:t>(Misses in N-way Associative, Size X Cache)</a:t>
            </a:r>
          </a:p>
          <a:p>
            <a:pPr marL="285750" indent="-285750" eaLnBrk="1" hangingPunct="1">
              <a:lnSpc>
                <a:spcPct val="90000"/>
              </a:lnSpc>
            </a:pPr>
            <a:r>
              <a:rPr lang="en-US" altLang="zh-CN" sz="2000" dirty="0">
                <a:latin typeface="Arial" panose="030F0702030302020204" pitchFamily="66" charset="0"/>
              </a:rPr>
              <a:t>4th “C”:</a:t>
            </a:r>
          </a:p>
          <a:p>
            <a:pPr marL="685800" lvl="1" indent="-228600" eaLnBrk="1" hangingPunct="1">
              <a:lnSpc>
                <a:spcPct val="90000"/>
              </a:lnSpc>
            </a:pPr>
            <a:r>
              <a:rPr lang="en-US" altLang="zh-CN" sz="2400" dirty="0">
                <a:solidFill>
                  <a:srgbClr val="FF0000"/>
                </a:solidFill>
                <a:latin typeface="Arial" panose="030F0702030302020204" pitchFamily="66" charset="0"/>
              </a:rPr>
              <a:t>Coherence </a:t>
            </a:r>
            <a:r>
              <a:rPr lang="en-US" altLang="zh-CN" sz="2000" dirty="0">
                <a:latin typeface="Arial" panose="030F0702030302020204" pitchFamily="66" charset="0"/>
              </a:rPr>
              <a:t>- Misses caused by cache coherence.</a:t>
            </a:r>
            <a:endParaRPr lang="en-US" altLang="zh-CN" sz="2000" i="1" dirty="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213194702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1331640" y="0"/>
            <a:ext cx="7812360" cy="1196975"/>
          </a:xfrm>
        </p:spPr>
        <p:txBody>
          <a:bodyPr/>
          <a:lstStyle/>
          <a:p>
            <a:pPr eaLnBrk="1" hangingPunct="1"/>
            <a:r>
              <a:rPr lang="en-US" altLang="zh-CN" dirty="0">
                <a:latin typeface="Arial"/>
              </a:rPr>
              <a:t>3Cs Absolute Miss Rate </a:t>
            </a:r>
            <a:r>
              <a:rPr lang="en-US" altLang="zh-CN" sz="2400" dirty="0">
                <a:latin typeface="Arial"/>
              </a:rPr>
              <a:t>(SPEC92)</a:t>
            </a:r>
          </a:p>
        </p:txBody>
      </p:sp>
      <p:graphicFrame>
        <p:nvGraphicFramePr>
          <p:cNvPr id="143363" name="Object 3"/>
          <p:cNvGraphicFramePr>
            <a:graphicFrameLocks noGrp="1" noChangeAspect="1"/>
          </p:cNvGraphicFramePr>
          <p:nvPr>
            <p:ph idx="1"/>
          </p:nvPr>
        </p:nvGraphicFramePr>
        <p:xfrm>
          <a:off x="498475" y="1125538"/>
          <a:ext cx="8115300" cy="5343525"/>
        </p:xfrm>
        <a:graphic>
          <a:graphicData uri="http://schemas.openxmlformats.org/presentationml/2006/ole">
            <mc:AlternateContent xmlns:mc="http://schemas.openxmlformats.org/markup-compatibility/2006">
              <mc:Choice xmlns:v="urn:schemas-microsoft-com:vml" Requires="v">
                <p:oleObj spid="_x0000_s181264" name="Chart" r:id="rId3" imgW="8115177" imgH="5019839" progId="MSGraph.Chart.8">
                  <p:embed followColorScheme="full"/>
                </p:oleObj>
              </mc:Choice>
              <mc:Fallback>
                <p:oleObj name="Chart"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498475" y="1125538"/>
                        <a:ext cx="8115300" cy="53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6377147"/>
      </p:ext>
    </p:extLst>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a:latin typeface="Arial"/>
              </a:rPr>
              <a:t>3Cs Relative Miss Rate</a:t>
            </a:r>
          </a:p>
        </p:txBody>
      </p:sp>
      <p:graphicFrame>
        <p:nvGraphicFramePr>
          <p:cNvPr id="144387" name="Object 3"/>
          <p:cNvGraphicFramePr>
            <a:graphicFrameLocks noChangeAspect="1"/>
          </p:cNvGraphicFramePr>
          <p:nvPr/>
        </p:nvGraphicFramePr>
        <p:xfrm>
          <a:off x="323850" y="1052513"/>
          <a:ext cx="8477250" cy="4549775"/>
        </p:xfrm>
        <a:graphic>
          <a:graphicData uri="http://schemas.openxmlformats.org/presentationml/2006/ole">
            <mc:AlternateContent xmlns:mc="http://schemas.openxmlformats.org/markup-compatibility/2006">
              <mc:Choice xmlns:v="urn:schemas-microsoft-com:vml" Requires="v">
                <p:oleObj spid="_x0000_s182288" name="Chart" r:id="rId3" imgW="8477188" imgH="4991264" progId="MSGraph.Chart.8">
                  <p:embed followColorScheme="full"/>
                </p:oleObj>
              </mc:Choice>
              <mc:Fallback>
                <p:oleObj name="Chart" r:id="rId3" imgW="8477188" imgH="4991264" progId="MSGraph.Chart.8">
                  <p:embed followColorScheme="full"/>
                  <p:pic>
                    <p:nvPicPr>
                      <p:cNvPr id="0" name=""/>
                      <p:cNvPicPr>
                        <a:picLocks noChangeAspect="1" noChangeArrowheads="1"/>
                      </p:cNvPicPr>
                      <p:nvPr/>
                    </p:nvPicPr>
                    <p:blipFill>
                      <a:blip r:embed="rId4"/>
                      <a:srcRect/>
                      <a:stretch>
                        <a:fillRect/>
                      </a:stretch>
                    </p:blipFill>
                    <p:spPr bwMode="auto">
                      <a:xfrm>
                        <a:off x="323850" y="1052513"/>
                        <a:ext cx="8477250" cy="454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8" name="Rectangle 4"/>
          <p:cNvSpPr>
            <a:spLocks noChangeArrowheads="1"/>
          </p:cNvSpPr>
          <p:nvPr/>
        </p:nvSpPr>
        <p:spPr bwMode="auto">
          <a:xfrm>
            <a:off x="323850" y="5673724"/>
            <a:ext cx="33940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dirty="0">
                <a:latin typeface="Arial"/>
              </a:rPr>
              <a:t>Flaws: for fixed block size</a:t>
            </a:r>
          </a:p>
          <a:p>
            <a:pPr>
              <a:spcBef>
                <a:spcPct val="0"/>
              </a:spcBef>
              <a:buClrTx/>
              <a:buSzTx/>
              <a:buFontTx/>
              <a:buNone/>
            </a:pPr>
            <a:r>
              <a:rPr kumimoji="0" lang="en-US" altLang="zh-CN" sz="2000" b="1" dirty="0">
                <a:latin typeface="Arial"/>
              </a:rPr>
              <a:t>Good: insight =&gt; invention</a:t>
            </a:r>
          </a:p>
        </p:txBody>
      </p:sp>
    </p:spTree>
    <p:extLst>
      <p:ext uri="{BB962C8B-B14F-4D97-AF65-F5344CB8AC3E}">
        <p14:creationId xmlns:p14="http://schemas.microsoft.com/office/powerpoint/2010/main" val="2020684616"/>
      </p:ext>
    </p:extLst>
  </p:cSld>
  <p:clrMapOvr>
    <a:masterClrMapping/>
  </p:clrMapOvr>
  <p:transition spd="slow">
    <p:pull dir="ru"/>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a:latin typeface="Arial"/>
              </a:rPr>
              <a:t>Reducing Cache Miss Rate</a:t>
            </a:r>
          </a:p>
        </p:txBody>
      </p:sp>
      <p:sp>
        <p:nvSpPr>
          <p:cNvPr id="29699" name="Rectangle 3"/>
          <p:cNvSpPr>
            <a:spLocks noGrp="1" noRot="1" noChangeArrowheads="1"/>
          </p:cNvSpPr>
          <p:nvPr>
            <p:ph idx="1"/>
          </p:nvPr>
        </p:nvSpPr>
        <p:spPr>
          <a:xfrm>
            <a:off x="323850" y="1412875"/>
            <a:ext cx="8621713" cy="4683125"/>
          </a:xfrm>
        </p:spPr>
        <p:txBody>
          <a:bodyPr/>
          <a:lstStyle/>
          <a:p>
            <a:pPr eaLnBrk="1" hangingPunct="1"/>
            <a:r>
              <a:rPr lang="en-US" altLang="zh-CN" sz="2800">
                <a:latin typeface="Arial" panose="030F0702030302020204" pitchFamily="66" charset="0"/>
              </a:rPr>
              <a:t>To reduce cache miss rate, we have to eliminate some of the misses due to the three C's. </a:t>
            </a:r>
          </a:p>
          <a:p>
            <a:pPr eaLnBrk="1" hangingPunct="1">
              <a:buFont typeface="Wingdings" panose="05000000000000000000" pitchFamily="2" charset="2"/>
              <a:buNone/>
            </a:pPr>
            <a:r>
              <a:rPr lang="en-US" altLang="zh-CN" sz="2800">
                <a:latin typeface="Arial" panose="030F0702030302020204" pitchFamily="66" charset="0"/>
              </a:rPr>
              <a:t> </a:t>
            </a:r>
          </a:p>
          <a:p>
            <a:pPr eaLnBrk="1" hangingPunct="1"/>
            <a:r>
              <a:rPr lang="en-US" altLang="zh-CN" sz="2800">
                <a:latin typeface="Arial" panose="030F0702030302020204" pitchFamily="66" charset="0"/>
              </a:rPr>
              <a:t>We cannot reduce capacity misses much except by making the cache larger. </a:t>
            </a:r>
          </a:p>
          <a:p>
            <a:pPr eaLnBrk="1" hangingPunct="1">
              <a:buFont typeface="Wingdings" panose="05000000000000000000" pitchFamily="2" charset="2"/>
              <a:buNone/>
            </a:pPr>
            <a:r>
              <a:rPr lang="en-US" altLang="zh-CN" sz="2800">
                <a:latin typeface="Arial" panose="030F0702030302020204" pitchFamily="66" charset="0"/>
              </a:rPr>
              <a:t> </a:t>
            </a:r>
          </a:p>
          <a:p>
            <a:pPr eaLnBrk="1" hangingPunct="1"/>
            <a:r>
              <a:rPr lang="en-US" altLang="zh-CN" sz="2800">
                <a:latin typeface="Arial" panose="030F0702030302020204" pitchFamily="66" charset="0"/>
              </a:rPr>
              <a:t>We can, however, reduce the conflict misses and compulsory misses in several ways: </a:t>
            </a:r>
          </a:p>
          <a:p>
            <a:pPr eaLnBrk="1" hangingPunct="1"/>
            <a:endParaRPr lang="en-US" altLang="zh-CN">
              <a:latin typeface="Comic Sans MS" panose="030F0702030302020204" pitchFamily="66" charset="0"/>
            </a:endParaRPr>
          </a:p>
        </p:txBody>
      </p:sp>
    </p:spTree>
    <p:extLst>
      <p:ext uri="{BB962C8B-B14F-4D97-AF65-F5344CB8AC3E}">
        <p14:creationId xmlns:p14="http://schemas.microsoft.com/office/powerpoint/2010/main" val="339570692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par>
                          <p:cTn id="8" fill="hold" nodeType="afterGroup">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1" dur="500"/>
                                        <p:tgtEl>
                                          <p:spTgt spid="29699">
                                            <p:txEl>
                                              <p:pRg st="1" end="1"/>
                                            </p:txEl>
                                          </p:spTgt>
                                        </p:tgtEl>
                                      </p:cBhvr>
                                    </p:animEffect>
                                  </p:childTnLst>
                                </p:cTn>
                              </p:par>
                            </p:childTnLst>
                          </p:cTn>
                        </p:par>
                        <p:par>
                          <p:cTn id="12" fill="hold" nodeType="afterGroup">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5" dur="500"/>
                                        <p:tgtEl>
                                          <p:spTgt spid="29699">
                                            <p:txEl>
                                              <p:pRg st="2" end="2"/>
                                            </p:txEl>
                                          </p:spTgt>
                                        </p:tgtEl>
                                      </p:cBhvr>
                                    </p:animEffect>
                                  </p:childTnLst>
                                </p:cTn>
                              </p:par>
                            </p:childTnLst>
                          </p:cTn>
                        </p:par>
                        <p:par>
                          <p:cTn id="16" fill="hold" nodeType="afterGroup">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9" dur="500"/>
                                        <p:tgtEl>
                                          <p:spTgt spid="29699">
                                            <p:txEl>
                                              <p:pRg st="3" end="3"/>
                                            </p:txEl>
                                          </p:spTgt>
                                        </p:tgtEl>
                                      </p:cBhvr>
                                    </p:animEffect>
                                  </p:childTnLst>
                                </p:cTn>
                              </p:par>
                            </p:childTnLst>
                          </p:cTn>
                        </p:par>
                        <p:par>
                          <p:cTn id="20" fill="hold" nodeType="afterGroup">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3"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100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2344738" y="0"/>
            <a:ext cx="6340475" cy="981075"/>
          </a:xfrm>
          <a:noFill/>
        </p:spPr>
        <p:txBody>
          <a:bodyPr lIns="90488" tIns="44450" rIns="90488" bIns="44450"/>
          <a:lstStyle/>
          <a:p>
            <a:pPr eaLnBrk="1" hangingPunct="1"/>
            <a:r>
              <a:rPr lang="en-US" altLang="zh-CN">
                <a:latin typeface="Arial"/>
              </a:rPr>
              <a:t>Cache Organization?</a:t>
            </a:r>
          </a:p>
        </p:txBody>
      </p:sp>
      <p:sp>
        <p:nvSpPr>
          <p:cNvPr id="146435" name="Rectangle 3"/>
          <p:cNvSpPr>
            <a:spLocks noGrp="1" noRot="1" noChangeArrowheads="1"/>
          </p:cNvSpPr>
          <p:nvPr>
            <p:ph idx="1"/>
          </p:nvPr>
        </p:nvSpPr>
        <p:spPr>
          <a:xfrm>
            <a:off x="468313" y="1341438"/>
            <a:ext cx="8477250" cy="4754562"/>
          </a:xfrm>
        </p:spPr>
        <p:txBody>
          <a:bodyPr lIns="90488" tIns="44450" rIns="90488" bIns="44450"/>
          <a:lstStyle/>
          <a:p>
            <a:pPr marL="457200" indent="-457200" eaLnBrk="1" hangingPunct="1">
              <a:lnSpc>
                <a:spcPct val="90000"/>
              </a:lnSpc>
            </a:pPr>
            <a:r>
              <a:rPr lang="en-US" altLang="zh-CN">
                <a:latin typeface="Arial" panose="030F0702030302020204" pitchFamily="66" charset="0"/>
              </a:rPr>
              <a:t>Assume total cache size not changed:</a:t>
            </a:r>
          </a:p>
          <a:p>
            <a:pPr marL="457200" indent="-457200" eaLnBrk="1" hangingPunct="1">
              <a:lnSpc>
                <a:spcPct val="90000"/>
              </a:lnSpc>
            </a:pPr>
            <a:r>
              <a:rPr lang="en-US" altLang="zh-CN">
                <a:latin typeface="Arial" panose="030F0702030302020204" pitchFamily="66" charset="0"/>
              </a:rPr>
              <a:t>What happens if:</a:t>
            </a:r>
          </a:p>
          <a:p>
            <a:pPr marL="457200" indent="-457200" eaLnBrk="1" hangingPunct="1">
              <a:lnSpc>
                <a:spcPct val="90000"/>
              </a:lnSpc>
              <a:buFont typeface="Wingdings" panose="05000000000000000000" pitchFamily="2" charset="2"/>
              <a:buNone/>
            </a:pPr>
            <a:endParaRPr lang="en-US" altLang="zh-CN">
              <a:latin typeface="Comic Sans MS" panose="030F0702030302020204" pitchFamily="66" charset="0"/>
            </a:endParaRPr>
          </a:p>
          <a:p>
            <a:pPr marL="457200" indent="-457200" eaLnBrk="1" hangingPunct="1">
              <a:lnSpc>
                <a:spcPct val="90000"/>
              </a:lnSpc>
              <a:buFontTx/>
              <a:buAutoNum type="arabicParenR"/>
            </a:pPr>
            <a:r>
              <a:rPr lang="en-US" altLang="zh-CN">
                <a:latin typeface="Arial" panose="030F0702030302020204" pitchFamily="66" charset="0"/>
              </a:rPr>
              <a:t>Change Block Size: </a:t>
            </a:r>
          </a:p>
          <a:p>
            <a:pPr marL="457200" indent="-457200" eaLnBrk="1" hangingPunct="1">
              <a:lnSpc>
                <a:spcPct val="90000"/>
              </a:lnSpc>
              <a:buFontTx/>
              <a:buAutoNum type="arabicParenR"/>
            </a:pPr>
            <a:endParaRPr lang="en-US" altLang="zh-CN">
              <a:latin typeface="Comic Sans MS" panose="030F0702030302020204" pitchFamily="66" charset="0"/>
            </a:endParaRPr>
          </a:p>
          <a:p>
            <a:pPr marL="457200" indent="-457200" eaLnBrk="1" hangingPunct="1">
              <a:lnSpc>
                <a:spcPct val="90000"/>
              </a:lnSpc>
              <a:buFontTx/>
              <a:buAutoNum type="arabicParenR"/>
            </a:pPr>
            <a:r>
              <a:rPr lang="en-US" altLang="zh-CN">
                <a:latin typeface="Arial" panose="030F0702030302020204" pitchFamily="66" charset="0"/>
              </a:rPr>
              <a:t>Change Associativity: </a:t>
            </a:r>
            <a:br>
              <a:rPr lang="en-US" altLang="zh-CN">
                <a:latin typeface="Comic Sans MS" panose="030F0702030302020204" pitchFamily="66" charset="0"/>
              </a:rPr>
            </a:br>
            <a:endParaRPr lang="en-US" altLang="zh-CN">
              <a:latin typeface="Comic Sans MS" panose="030F0702030302020204" pitchFamily="66" charset="0"/>
            </a:endParaRPr>
          </a:p>
          <a:p>
            <a:pPr marL="457200" indent="-457200" eaLnBrk="1" hangingPunct="1">
              <a:lnSpc>
                <a:spcPct val="90000"/>
              </a:lnSpc>
              <a:buFont typeface="Wingdings" panose="05000000000000000000" pitchFamily="2" charset="2"/>
              <a:buNone/>
            </a:pPr>
            <a:r>
              <a:rPr lang="en-US" altLang="zh-CN">
                <a:solidFill>
                  <a:srgbClr val="FF0000"/>
                </a:solidFill>
                <a:latin typeface="Arial" panose="030F0702030302020204" pitchFamily="66" charset="0"/>
              </a:rPr>
              <a:t>3)</a:t>
            </a:r>
            <a:r>
              <a:rPr lang="en-US" altLang="zh-CN">
                <a:latin typeface="Arial" panose="030F0702030302020204" pitchFamily="66" charset="0"/>
              </a:rPr>
              <a:t> Change Compiler: </a:t>
            </a:r>
          </a:p>
          <a:p>
            <a:pPr marL="457200" indent="-457200" eaLnBrk="1" hangingPunct="1">
              <a:lnSpc>
                <a:spcPct val="90000"/>
              </a:lnSpc>
              <a:buFont typeface="Wingdings" panose="05000000000000000000" pitchFamily="2" charset="2"/>
              <a:buNone/>
            </a:pPr>
            <a:br>
              <a:rPr lang="en-US" altLang="zh-CN">
                <a:latin typeface="Comic Sans MS" panose="030F0702030302020204" pitchFamily="66" charset="0"/>
              </a:rPr>
            </a:br>
            <a:r>
              <a:rPr lang="en-US" altLang="zh-CN">
                <a:latin typeface="Arial" panose="030F0702030302020204" pitchFamily="66" charset="0"/>
              </a:rPr>
              <a:t>Which of 3Cs is obviously affected?</a:t>
            </a:r>
          </a:p>
        </p:txBody>
      </p:sp>
    </p:spTree>
    <p:extLst>
      <p:ext uri="{BB962C8B-B14F-4D97-AF65-F5344CB8AC3E}">
        <p14:creationId xmlns:p14="http://schemas.microsoft.com/office/powerpoint/2010/main" val="3878824423"/>
      </p:ext>
    </p:extLst>
  </p:cSld>
  <p:clrMapOvr>
    <a:masterClrMapping/>
  </p:clrMapOvr>
  <p:transition spd="slow">
    <p:pull dir="ru"/>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a:xfrm>
            <a:off x="1475656" y="0"/>
            <a:ext cx="7287344" cy="980728"/>
          </a:xfrm>
        </p:spPr>
        <p:txBody>
          <a:bodyPr/>
          <a:lstStyle/>
          <a:p>
            <a:pPr eaLnBrk="1" hangingPunct="1"/>
            <a:r>
              <a:rPr lang="en-US" altLang="zh-CN" sz="2400" dirty="0">
                <a:latin typeface="Arial"/>
              </a:rPr>
              <a:t>1st Miss Rate Reduction Technique:</a:t>
            </a:r>
            <a:br>
              <a:rPr lang="en-US" altLang="zh-CN" sz="2400" dirty="0"/>
            </a:br>
            <a:r>
              <a:rPr lang="en-US" altLang="zh-CN" sz="2400" dirty="0">
                <a:latin typeface="Arial"/>
              </a:rPr>
              <a:t> </a:t>
            </a:r>
            <a:r>
              <a:rPr lang="en-US" altLang="zh-CN" sz="2800" dirty="0">
                <a:solidFill>
                  <a:srgbClr val="0000FF"/>
                </a:solidFill>
                <a:latin typeface="Arial"/>
              </a:rPr>
              <a:t>Larger Block Size</a:t>
            </a:r>
            <a:r>
              <a:rPr lang="en-US" altLang="zh-CN" sz="2400" dirty="0">
                <a:latin typeface="Arial"/>
              </a:rPr>
              <a:t> </a:t>
            </a:r>
            <a:r>
              <a:rPr lang="en-US" altLang="zh-CN" sz="2000" dirty="0">
                <a:latin typeface="Arial"/>
              </a:rPr>
              <a:t>(fixed </a:t>
            </a:r>
            <a:r>
              <a:rPr lang="en-US" altLang="zh-CN" sz="2000" dirty="0" err="1">
                <a:latin typeface="Arial"/>
              </a:rPr>
              <a:t>size&amp;assoc</a:t>
            </a:r>
            <a:r>
              <a:rPr lang="en-US" altLang="zh-CN" sz="2000" dirty="0">
                <a:latin typeface="Arial"/>
              </a:rPr>
              <a:t>)</a:t>
            </a:r>
            <a:endParaRPr lang="en-US" altLang="zh-CN" sz="2400" dirty="0"/>
          </a:p>
        </p:txBody>
      </p:sp>
      <p:sp>
        <p:nvSpPr>
          <p:cNvPr id="148483" name="Rectangle 3"/>
          <p:cNvSpPr>
            <a:spLocks noGrp="1" noRot="1" noChangeArrowheads="1"/>
          </p:cNvSpPr>
          <p:nvPr>
            <p:ph idx="1"/>
          </p:nvPr>
        </p:nvSpPr>
        <p:spPr>
          <a:xfrm>
            <a:off x="395536" y="1268760"/>
            <a:ext cx="8610600" cy="4724400"/>
          </a:xfrm>
        </p:spPr>
        <p:txBody>
          <a:bodyPr/>
          <a:lstStyle/>
          <a:p>
            <a:pPr marL="285750" indent="-285750" eaLnBrk="1" hangingPunct="1">
              <a:lnSpc>
                <a:spcPct val="90000"/>
              </a:lnSpc>
            </a:pPr>
            <a:r>
              <a:rPr lang="en-US" altLang="zh-CN" sz="2800" dirty="0">
                <a:solidFill>
                  <a:srgbClr val="000000"/>
                </a:solidFill>
                <a:latin typeface="Arial" panose="030F0702030302020204" pitchFamily="66" charset="0"/>
              </a:rPr>
              <a:t>Larger blocks decrease the compulsory miss rate by taking advantage of spatial locality.</a:t>
            </a:r>
            <a:r>
              <a:rPr lang="en-US" altLang="zh-CN" sz="2800" dirty="0">
                <a:solidFill>
                  <a:schemeClr val="hlink"/>
                </a:solidFill>
                <a:latin typeface="Arial" panose="030F0702030302020204" pitchFamily="66" charset="0"/>
              </a:rPr>
              <a:t> </a:t>
            </a:r>
          </a:p>
          <a:p>
            <a:pPr marL="285750" indent="-285750" eaLnBrk="1" hangingPunct="1">
              <a:lnSpc>
                <a:spcPct val="90000"/>
              </a:lnSpc>
            </a:pPr>
            <a:r>
              <a:rPr lang="en-US" altLang="zh-CN" sz="2800" dirty="0">
                <a:solidFill>
                  <a:srgbClr val="FF0000"/>
                </a:solidFill>
                <a:latin typeface="Arial" panose="030F0702030302020204" pitchFamily="66" charset="0"/>
              </a:rPr>
              <a:t>Drawback</a:t>
            </a:r>
            <a:r>
              <a:rPr lang="en-US" altLang="zh-CN" sz="2800" dirty="0">
                <a:solidFill>
                  <a:srgbClr val="0000FF"/>
                </a:solidFill>
                <a:latin typeface="Arial" panose="030F0702030302020204" pitchFamily="66" charset="0"/>
              </a:rPr>
              <a:t>--curve is U-shaped</a:t>
            </a:r>
            <a:r>
              <a:rPr lang="en-US" altLang="zh-CN" i="1" dirty="0">
                <a:solidFill>
                  <a:srgbClr val="0000FF"/>
                </a:solidFill>
                <a:latin typeface="Arial" pitchFamily="18" charset="0"/>
              </a:rPr>
              <a:t> </a:t>
            </a:r>
            <a:endParaRPr lang="en-US" altLang="zh-CN" dirty="0">
              <a:solidFill>
                <a:srgbClr val="0000FF"/>
              </a:solidFill>
            </a:endParaRPr>
          </a:p>
          <a:p>
            <a:pPr marL="685800" lvl="1" indent="-228600" eaLnBrk="1" hangingPunct="1">
              <a:lnSpc>
                <a:spcPct val="90000"/>
              </a:lnSpc>
            </a:pPr>
            <a:r>
              <a:rPr lang="en-US" altLang="zh-CN" sz="2000" dirty="0">
                <a:solidFill>
                  <a:srgbClr val="000000"/>
                </a:solidFill>
                <a:latin typeface="Arial" panose="030F0702030302020204" pitchFamily="66" charset="0"/>
              </a:rPr>
              <a:t>However, they may increase the </a:t>
            </a:r>
            <a:r>
              <a:rPr lang="en-US" altLang="zh-CN" sz="2000" dirty="0">
                <a:solidFill>
                  <a:srgbClr val="0000FF"/>
                </a:solidFill>
                <a:latin typeface="Arial" panose="030F0702030302020204" pitchFamily="66" charset="0"/>
              </a:rPr>
              <a:t>miss penalty</a:t>
            </a:r>
            <a:r>
              <a:rPr lang="en-US" altLang="zh-CN" sz="2000" dirty="0">
                <a:solidFill>
                  <a:srgbClr val="000000"/>
                </a:solidFill>
                <a:latin typeface="Arial" panose="030F0702030302020204" pitchFamily="66" charset="0"/>
              </a:rPr>
              <a:t> by requiring more data to be fetched per miss.</a:t>
            </a:r>
            <a:r>
              <a:rPr lang="en-US" altLang="zh-CN" sz="2000" dirty="0">
                <a:solidFill>
                  <a:schemeClr val="hlink"/>
                </a:solidFill>
                <a:latin typeface="Arial" panose="030F0702030302020204" pitchFamily="66" charset="0"/>
              </a:rPr>
              <a:t> </a:t>
            </a:r>
          </a:p>
          <a:p>
            <a:pPr marL="685800" lvl="1" indent="-228600" eaLnBrk="1" hangingPunct="1">
              <a:lnSpc>
                <a:spcPct val="90000"/>
              </a:lnSpc>
            </a:pPr>
            <a:r>
              <a:rPr lang="en-US" altLang="zh-CN" sz="2000" dirty="0">
                <a:solidFill>
                  <a:srgbClr val="000000"/>
                </a:solidFill>
                <a:latin typeface="Arial" panose="030F0702030302020204" pitchFamily="66" charset="0"/>
              </a:rPr>
              <a:t>In addition, they will almost certainly increase </a:t>
            </a:r>
            <a:r>
              <a:rPr lang="en-US" altLang="zh-CN" sz="2000" dirty="0">
                <a:solidFill>
                  <a:srgbClr val="0000FF"/>
                </a:solidFill>
                <a:latin typeface="Arial" panose="030F0702030302020204" pitchFamily="66" charset="0"/>
              </a:rPr>
              <a:t>conflict misses</a:t>
            </a:r>
            <a:r>
              <a:rPr lang="en-US" altLang="zh-CN" sz="2000" dirty="0">
                <a:solidFill>
                  <a:srgbClr val="000000"/>
                </a:solidFill>
                <a:latin typeface="Arial" panose="030F0702030302020204" pitchFamily="66" charset="0"/>
              </a:rPr>
              <a:t> since fewer blocks can be stored in the cache.</a:t>
            </a:r>
            <a:r>
              <a:rPr lang="en-US" altLang="zh-CN" sz="2000" dirty="0">
                <a:solidFill>
                  <a:schemeClr val="hlink"/>
                </a:solidFill>
                <a:latin typeface="Arial" panose="030F0702030302020204" pitchFamily="66" charset="0"/>
              </a:rPr>
              <a:t> </a:t>
            </a:r>
          </a:p>
          <a:p>
            <a:pPr marL="685800" lvl="1" indent="-228600" eaLnBrk="1" hangingPunct="1">
              <a:lnSpc>
                <a:spcPct val="90000"/>
              </a:lnSpc>
            </a:pPr>
            <a:r>
              <a:rPr lang="en-US" altLang="zh-CN" sz="2000" dirty="0">
                <a:solidFill>
                  <a:srgbClr val="000000"/>
                </a:solidFill>
                <a:latin typeface="Arial" panose="030F0702030302020204" pitchFamily="66" charset="0"/>
              </a:rPr>
              <a:t>And maybe even </a:t>
            </a:r>
            <a:r>
              <a:rPr lang="en-US" altLang="zh-CN" sz="2000" dirty="0">
                <a:solidFill>
                  <a:srgbClr val="0000FF"/>
                </a:solidFill>
                <a:latin typeface="Arial" panose="030F0702030302020204" pitchFamily="66" charset="0"/>
              </a:rPr>
              <a:t>capacity misses</a:t>
            </a:r>
            <a:r>
              <a:rPr lang="en-US" altLang="zh-CN" sz="2000" dirty="0">
                <a:solidFill>
                  <a:srgbClr val="000000"/>
                </a:solidFill>
                <a:latin typeface="Arial" panose="030F0702030302020204" pitchFamily="66" charset="0"/>
              </a:rPr>
              <a:t> in small caches</a:t>
            </a:r>
          </a:p>
          <a:p>
            <a:pPr marL="285750" indent="-285750" eaLnBrk="1" hangingPunct="1">
              <a:lnSpc>
                <a:spcPct val="90000"/>
              </a:lnSpc>
            </a:pPr>
            <a:r>
              <a:rPr lang="en-US" altLang="zh-CN" sz="2800" dirty="0">
                <a:solidFill>
                  <a:srgbClr val="0000FF"/>
                </a:solidFill>
                <a:latin typeface="Arial" panose="030F0702030302020204" pitchFamily="66" charset="0"/>
              </a:rPr>
              <a:t>Trade-off</a:t>
            </a:r>
            <a:r>
              <a:rPr lang="en-US" altLang="zh-CN" sz="2800" dirty="0">
                <a:solidFill>
                  <a:schemeClr val="hlink"/>
                </a:solidFill>
                <a:latin typeface="Arial" panose="030F0702030302020204" pitchFamily="66" charset="0"/>
              </a:rPr>
              <a:t> </a:t>
            </a:r>
          </a:p>
          <a:p>
            <a:pPr marL="685800" lvl="1" indent="-228600" eaLnBrk="1" hangingPunct="1">
              <a:lnSpc>
                <a:spcPct val="90000"/>
              </a:lnSpc>
            </a:pPr>
            <a:r>
              <a:rPr lang="en-US" altLang="zh-CN" sz="1800" dirty="0">
                <a:latin typeface="Arial" panose="030F0702030302020204" pitchFamily="66" charset="0"/>
              </a:rPr>
              <a:t>Trying to </a:t>
            </a:r>
            <a:r>
              <a:rPr lang="en-US" altLang="zh-CN" sz="1800" dirty="0">
                <a:solidFill>
                  <a:srgbClr val="0000FF"/>
                </a:solidFill>
                <a:latin typeface="Arial" panose="030F0702030302020204" pitchFamily="66" charset="0"/>
              </a:rPr>
              <a:t>minimize </a:t>
            </a:r>
            <a:r>
              <a:rPr lang="en-US" altLang="zh-CN" sz="1800" dirty="0">
                <a:latin typeface="Arial" panose="030F0702030302020204" pitchFamily="66" charset="0"/>
              </a:rPr>
              <a:t>both the </a:t>
            </a:r>
            <a:r>
              <a:rPr lang="en-US" altLang="zh-CN" sz="1800" dirty="0">
                <a:solidFill>
                  <a:srgbClr val="0000FF"/>
                </a:solidFill>
                <a:latin typeface="Arial" panose="030F0702030302020204" pitchFamily="66" charset="0"/>
              </a:rPr>
              <a:t>miss rate</a:t>
            </a:r>
            <a:r>
              <a:rPr lang="en-US" altLang="zh-CN" sz="1800" dirty="0">
                <a:latin typeface="Arial" panose="030F0702030302020204" pitchFamily="66" charset="0"/>
              </a:rPr>
              <a:t> and the </a:t>
            </a:r>
            <a:r>
              <a:rPr lang="en-US" altLang="zh-CN" sz="1800" dirty="0">
                <a:solidFill>
                  <a:srgbClr val="0000FF"/>
                </a:solidFill>
                <a:latin typeface="Arial" panose="030F0702030302020204" pitchFamily="66" charset="0"/>
              </a:rPr>
              <a:t>miss penalty</a:t>
            </a:r>
            <a:r>
              <a:rPr lang="en-US" altLang="zh-CN" sz="1800" dirty="0">
                <a:latin typeface="Arial" panose="030F0702030302020204" pitchFamily="66" charset="0"/>
              </a:rPr>
              <a:t>.</a:t>
            </a:r>
          </a:p>
          <a:p>
            <a:pPr marL="685800" lvl="1" indent="-228600" eaLnBrk="1" hangingPunct="1">
              <a:lnSpc>
                <a:spcPct val="90000"/>
              </a:lnSpc>
            </a:pPr>
            <a:r>
              <a:rPr lang="en-US" altLang="zh-CN" sz="1800" dirty="0">
                <a:latin typeface="Arial" panose="030F0702030302020204" pitchFamily="66" charset="0"/>
              </a:rPr>
              <a:t>The selection of block size depends on both the </a:t>
            </a:r>
            <a:r>
              <a:rPr lang="en-US" altLang="zh-CN" sz="1800" dirty="0">
                <a:solidFill>
                  <a:srgbClr val="0000FF"/>
                </a:solidFill>
                <a:latin typeface="Arial" panose="030F0702030302020204" pitchFamily="66" charset="0"/>
              </a:rPr>
              <a:t>latency</a:t>
            </a:r>
            <a:r>
              <a:rPr lang="en-US" altLang="zh-CN" sz="1800" dirty="0">
                <a:solidFill>
                  <a:schemeClr val="hlink"/>
                </a:solidFill>
                <a:latin typeface="Arial" panose="030F0702030302020204" pitchFamily="66" charset="0"/>
              </a:rPr>
              <a:t> </a:t>
            </a:r>
            <a:r>
              <a:rPr lang="en-US" altLang="zh-CN" sz="1800" dirty="0">
                <a:latin typeface="Arial" panose="030F0702030302020204" pitchFamily="66" charset="0"/>
              </a:rPr>
              <a:t>and </a:t>
            </a:r>
            <a:r>
              <a:rPr lang="en-US" altLang="zh-CN" sz="1800" dirty="0">
                <a:solidFill>
                  <a:srgbClr val="0000FF"/>
                </a:solidFill>
                <a:latin typeface="Arial" panose="030F0702030302020204" pitchFamily="66" charset="0"/>
              </a:rPr>
              <a:t>bandwidth</a:t>
            </a:r>
            <a:r>
              <a:rPr lang="en-US" altLang="zh-CN" sz="1800" dirty="0">
                <a:latin typeface="Arial" panose="030F0702030302020204" pitchFamily="66" charset="0"/>
              </a:rPr>
              <a:t> of lower-level memory</a:t>
            </a:r>
          </a:p>
        </p:txBody>
      </p:sp>
    </p:spTree>
    <p:extLst>
      <p:ext uri="{BB962C8B-B14F-4D97-AF65-F5344CB8AC3E}">
        <p14:creationId xmlns:p14="http://schemas.microsoft.com/office/powerpoint/2010/main" val="3278041528"/>
      </p:ext>
    </p:extLst>
  </p:cSld>
  <p:clrMapOvr>
    <a:masterClrMapping/>
  </p:clrMapOvr>
  <p:transition spd="slow">
    <p:pull dir="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en-US" altLang="zh-CN">
                <a:latin typeface="Arial"/>
              </a:rPr>
              <a:t>Miss Rate relates Block size</a:t>
            </a:r>
          </a:p>
        </p:txBody>
      </p:sp>
      <p:sp>
        <p:nvSpPr>
          <p:cNvPr id="149507" name="Rectangle 3"/>
          <p:cNvSpPr>
            <a:spLocks noGrp="1" noRot="1" noChangeArrowheads="1"/>
          </p:cNvSpPr>
          <p:nvPr>
            <p:ph idx="1"/>
          </p:nvPr>
        </p:nvSpPr>
        <p:spPr/>
        <p:txBody>
          <a:bodyPr/>
          <a:lstStyle/>
          <a:p>
            <a:pPr eaLnBrk="1" hangingPunct="1"/>
            <a:endParaRPr lang="zh-CN" altLang="zh-CN"/>
          </a:p>
        </p:txBody>
      </p:sp>
      <p:graphicFrame>
        <p:nvGraphicFramePr>
          <p:cNvPr id="33849" name="Group 57"/>
          <p:cNvGraphicFramePr>
            <a:graphicFrameLocks noGrp="1"/>
          </p:cNvGraphicFramePr>
          <p:nvPr/>
        </p:nvGraphicFramePr>
        <p:xfrm>
          <a:off x="762000" y="1600200"/>
          <a:ext cx="7391400" cy="3352802"/>
        </p:xfrm>
        <a:graphic>
          <a:graphicData uri="http://schemas.openxmlformats.org/drawingml/2006/table">
            <a:tbl>
              <a:tblPr/>
              <a:tblGrid>
                <a:gridCol w="161607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35100">
                  <a:extLst>
                    <a:ext uri="{9D8B030D-6E8A-4147-A177-3AD203B41FA5}">
                      <a16:colId xmlns:a16="http://schemas.microsoft.com/office/drawing/2014/main" val="20002"/>
                    </a:ext>
                  </a:extLst>
                </a:gridCol>
                <a:gridCol w="1436688">
                  <a:extLst>
                    <a:ext uri="{9D8B030D-6E8A-4147-A177-3AD203B41FA5}">
                      <a16:colId xmlns:a16="http://schemas.microsoft.com/office/drawing/2014/main" val="20003"/>
                    </a:ext>
                  </a:extLst>
                </a:gridCol>
                <a:gridCol w="1436687">
                  <a:extLst>
                    <a:ext uri="{9D8B030D-6E8A-4147-A177-3AD203B41FA5}">
                      <a16:colId xmlns:a16="http://schemas.microsoft.com/office/drawing/2014/main" val="20004"/>
                    </a:ext>
                  </a:extLst>
                </a:gridCol>
              </a:tblGrid>
              <a:tr h="490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Block 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89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16K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64K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256K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1"/>
                  </a:ext>
                </a:extLst>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3"/>
                  </a:ext>
                </a:extLst>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宋体"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宋体"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4"/>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宋体"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077051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849"/>
                                        </p:tgtEl>
                                        <p:attrNameLst>
                                          <p:attrName>style.visibility</p:attrName>
                                        </p:attrNameLst>
                                      </p:cBhvr>
                                      <p:to>
                                        <p:strVal val="visible"/>
                                      </p:to>
                                    </p:set>
                                    <p:animEffect transition="in" filter="checkerboard(across)">
                                      <p:cBhvr>
                                        <p:cTn id="7"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3"/>
          <p:cNvSpPr>
            <a:spLocks noGrp="1" noRot="1" noChangeArrowheads="1"/>
          </p:cNvSpPr>
          <p:nvPr>
            <p:ph type="title"/>
          </p:nvPr>
        </p:nvSpPr>
        <p:spPr>
          <a:xfrm>
            <a:off x="1447800" y="0"/>
            <a:ext cx="7696200" cy="1052513"/>
          </a:xfrm>
          <a:noFill/>
        </p:spPr>
        <p:txBody>
          <a:bodyPr lIns="90488" tIns="44450" rIns="90488" bIns="44450"/>
          <a:lstStyle/>
          <a:p>
            <a:pPr eaLnBrk="1" hangingPunct="1"/>
            <a:r>
              <a:rPr lang="en-US" altLang="zh-CN" sz="2800" dirty="0">
                <a:latin typeface="Arial"/>
              </a:rPr>
              <a:t>Performance curve is U-shaped</a:t>
            </a:r>
            <a:r>
              <a:rPr lang="en-US" altLang="zh-CN" sz="2400" dirty="0">
                <a:latin typeface="Arial"/>
              </a:rPr>
              <a:t> </a:t>
            </a:r>
          </a:p>
        </p:txBody>
      </p:sp>
      <p:pic>
        <p:nvPicPr>
          <p:cNvPr id="15053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6000"/>
            <a:ext cx="7918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2" name="Group 4"/>
          <p:cNvGrpSpPr>
            <a:grpSpLocks/>
          </p:cNvGrpSpPr>
          <p:nvPr/>
        </p:nvGrpSpPr>
        <p:grpSpPr bwMode="auto">
          <a:xfrm>
            <a:off x="304800" y="2463800"/>
            <a:ext cx="3352800" cy="2744788"/>
            <a:chOff x="192" y="1584"/>
            <a:chExt cx="2112" cy="1729"/>
          </a:xfrm>
        </p:grpSpPr>
        <p:sp>
          <p:nvSpPr>
            <p:cNvPr id="150538" name="Text Box 5"/>
            <p:cNvSpPr txBox="1">
              <a:spLocks noChangeArrowheads="1"/>
            </p:cNvSpPr>
            <p:nvPr/>
          </p:nvSpPr>
          <p:spPr bwMode="auto">
            <a:xfrm>
              <a:off x="192" y="2736"/>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FF0000"/>
                  </a:solidFill>
                  <a:latin typeface="Arial" panose="030F0702030302020204" pitchFamily="66" charset="0"/>
                </a:rPr>
                <a:t>Reduced</a:t>
              </a:r>
              <a:r>
                <a:rPr kumimoji="0" lang="en-US" altLang="zh-CN" sz="1800" b="1">
                  <a:solidFill>
                    <a:schemeClr val="accent2"/>
                  </a:solidFill>
                  <a:latin typeface="Arial" panose="030F0702030302020204" pitchFamily="66" charset="0"/>
                </a:rPr>
                <a:t> </a:t>
              </a:r>
            </a:p>
            <a:p>
              <a:pPr algn="ctr">
                <a:spcBef>
                  <a:spcPct val="0"/>
                </a:spcBef>
                <a:buClrTx/>
                <a:buSzTx/>
                <a:buFontTx/>
                <a:buNone/>
              </a:pPr>
              <a:r>
                <a:rPr kumimoji="0" lang="en-US" altLang="zh-CN" sz="1800" b="1">
                  <a:solidFill>
                    <a:srgbClr val="FF0000"/>
                  </a:solidFill>
                  <a:latin typeface="Arial" panose="030F0702030302020204" pitchFamily="66" charset="0"/>
                </a:rPr>
                <a:t>compulsory</a:t>
              </a:r>
            </a:p>
            <a:p>
              <a:pPr algn="ctr">
                <a:spcBef>
                  <a:spcPct val="0"/>
                </a:spcBef>
                <a:buClrTx/>
                <a:buSzTx/>
                <a:buFontTx/>
                <a:buNone/>
              </a:pPr>
              <a:r>
                <a:rPr kumimoji="0" lang="en-US" altLang="zh-CN" sz="1800" b="1">
                  <a:solidFill>
                    <a:srgbClr val="FF0000"/>
                  </a:solidFill>
                  <a:latin typeface="Arial" panose="030F0702030302020204" pitchFamily="66" charset="0"/>
                </a:rPr>
                <a:t>misses</a:t>
              </a:r>
            </a:p>
          </p:txBody>
        </p:sp>
        <p:sp>
          <p:nvSpPr>
            <p:cNvPr id="150539" name="Oval 6"/>
            <p:cNvSpPr>
              <a:spLocks noChangeArrowheads="1"/>
            </p:cNvSpPr>
            <p:nvPr/>
          </p:nvSpPr>
          <p:spPr bwMode="auto">
            <a:xfrm>
              <a:off x="1056" y="1584"/>
              <a:ext cx="1248" cy="52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40" name="Line 7"/>
            <p:cNvSpPr>
              <a:spLocks noChangeShapeType="1"/>
            </p:cNvSpPr>
            <p:nvPr/>
          </p:nvSpPr>
          <p:spPr bwMode="auto">
            <a:xfrm flipH="1">
              <a:off x="912" y="2064"/>
              <a:ext cx="480"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8"/>
          <p:cNvGrpSpPr>
            <a:grpSpLocks/>
          </p:cNvGrpSpPr>
          <p:nvPr/>
        </p:nvGrpSpPr>
        <p:grpSpPr bwMode="auto">
          <a:xfrm>
            <a:off x="4419600" y="1701800"/>
            <a:ext cx="3048000" cy="4211638"/>
            <a:chOff x="2784" y="1104"/>
            <a:chExt cx="1920" cy="2653"/>
          </a:xfrm>
        </p:grpSpPr>
        <p:sp>
          <p:nvSpPr>
            <p:cNvPr id="150535" name="Text Box 9"/>
            <p:cNvSpPr txBox="1">
              <a:spLocks noChangeArrowheads="1"/>
            </p:cNvSpPr>
            <p:nvPr/>
          </p:nvSpPr>
          <p:spPr bwMode="auto">
            <a:xfrm>
              <a:off x="3882" y="3168"/>
              <a:ext cx="822" cy="58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0000FF"/>
                  </a:solidFill>
                  <a:latin typeface="Arial" panose="030F0702030302020204" pitchFamily="66" charset="0"/>
                </a:rPr>
                <a:t>Increased</a:t>
              </a:r>
            </a:p>
            <a:p>
              <a:pPr algn="ctr">
                <a:spcBef>
                  <a:spcPct val="0"/>
                </a:spcBef>
                <a:buClrTx/>
                <a:buSzTx/>
                <a:buFontTx/>
                <a:buNone/>
              </a:pPr>
              <a:r>
                <a:rPr kumimoji="0" lang="en-US" altLang="zh-CN" sz="1800" b="1">
                  <a:solidFill>
                    <a:srgbClr val="0000FF"/>
                  </a:solidFill>
                  <a:latin typeface="Arial" panose="030F0702030302020204" pitchFamily="66" charset="0"/>
                </a:rPr>
                <a:t>Conflict</a:t>
              </a:r>
            </a:p>
            <a:p>
              <a:pPr algn="ctr">
                <a:spcBef>
                  <a:spcPct val="0"/>
                </a:spcBef>
                <a:buClrTx/>
                <a:buSzTx/>
                <a:buFontTx/>
                <a:buNone/>
              </a:pPr>
              <a:r>
                <a:rPr kumimoji="0" lang="en-US" altLang="zh-CN" sz="1800" b="1">
                  <a:solidFill>
                    <a:srgbClr val="0000FF"/>
                  </a:solidFill>
                  <a:latin typeface="Arial" panose="030F0702030302020204" pitchFamily="66" charset="0"/>
                </a:rPr>
                <a:t>Misses</a:t>
              </a:r>
            </a:p>
          </p:txBody>
        </p:sp>
        <p:sp>
          <p:nvSpPr>
            <p:cNvPr id="150536" name="Oval 10"/>
            <p:cNvSpPr>
              <a:spLocks noChangeArrowheads="1"/>
            </p:cNvSpPr>
            <p:nvPr/>
          </p:nvSpPr>
          <p:spPr bwMode="auto">
            <a:xfrm>
              <a:off x="2784" y="1104"/>
              <a:ext cx="1248" cy="81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37" name="Line 11"/>
            <p:cNvSpPr>
              <a:spLocks noChangeShapeType="1"/>
            </p:cNvSpPr>
            <p:nvPr/>
          </p:nvSpPr>
          <p:spPr bwMode="auto">
            <a:xfrm>
              <a:off x="3552" y="1920"/>
              <a:ext cx="672" cy="1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4828" name="Text Box 12"/>
          <p:cNvSpPr txBox="1">
            <a:spLocks noChangeArrowheads="1"/>
          </p:cNvSpPr>
          <p:nvPr/>
        </p:nvSpPr>
        <p:spPr bwMode="auto">
          <a:xfrm>
            <a:off x="395288"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latin typeface="Arial" panose="030F0702030302020204" pitchFamily="66" charset="0"/>
              </a:rPr>
              <a:t>What else drives up block size?</a:t>
            </a:r>
          </a:p>
        </p:txBody>
      </p:sp>
    </p:spTree>
    <p:extLst>
      <p:ext uri="{BB962C8B-B14F-4D97-AF65-F5344CB8AC3E}">
        <p14:creationId xmlns:p14="http://schemas.microsoft.com/office/powerpoint/2010/main" val="40378973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1403648" y="0"/>
            <a:ext cx="7740352" cy="836712"/>
          </a:xfrm>
        </p:spPr>
        <p:txBody>
          <a:bodyPr/>
          <a:lstStyle/>
          <a:p>
            <a:pPr eaLnBrk="1" hangingPunct="1"/>
            <a:r>
              <a:rPr lang="en-US" altLang="zh-CN" dirty="0">
                <a:latin typeface="Arial"/>
              </a:rPr>
              <a:t>Example: Larger Block Size  (C-26)</a:t>
            </a:r>
            <a:endParaRPr lang="en-US" altLang="zh-CN" sz="2400" dirty="0"/>
          </a:p>
        </p:txBody>
      </p:sp>
      <p:sp>
        <p:nvSpPr>
          <p:cNvPr id="151555"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a:solidFill>
                  <a:srgbClr val="0000FF"/>
                </a:solidFill>
                <a:latin typeface="Arial" panose="030F0702030302020204" pitchFamily="66" charset="0"/>
              </a:rPr>
              <a:t>Assume:</a:t>
            </a:r>
            <a:r>
              <a:rPr lang="en-US" altLang="zh-CN">
                <a:latin typeface="Arial" panose="030F0702030302020204" pitchFamily="66" charset="0"/>
              </a:rPr>
              <a:t> memory takes 80 clock cycles of overhead and then delivers 16 bytes every 2 cycles. </a:t>
            </a:r>
          </a:p>
          <a:p>
            <a:pPr eaLnBrk="1" hangingPunct="1">
              <a:lnSpc>
                <a:spcPct val="90000"/>
              </a:lnSpc>
            </a:pPr>
            <a:r>
              <a:rPr lang="en-US" altLang="zh-CN">
                <a:latin typeface="Arial" panose="030F0702030302020204" pitchFamily="66" charset="0"/>
              </a:rPr>
              <a:t>1 clock cycle hit time independent of block size.  </a:t>
            </a:r>
          </a:p>
          <a:p>
            <a:pPr eaLnBrk="1" hangingPunct="1">
              <a:lnSpc>
                <a:spcPct val="90000"/>
              </a:lnSpc>
            </a:pPr>
            <a:r>
              <a:rPr lang="en-US" altLang="zh-CN">
                <a:solidFill>
                  <a:srgbClr val="0000FF"/>
                </a:solidFill>
                <a:latin typeface="Arial" panose="030F0702030302020204" pitchFamily="66" charset="0"/>
              </a:rPr>
              <a:t>Which block size has the smallest AMAT for each size in Fig.5.17 ?</a:t>
            </a:r>
          </a:p>
          <a:p>
            <a:pPr eaLnBrk="1" hangingPunct="1">
              <a:lnSpc>
                <a:spcPct val="90000"/>
              </a:lnSpc>
            </a:pPr>
            <a:r>
              <a:rPr lang="en-US" altLang="zh-CN">
                <a:solidFill>
                  <a:srgbClr val="FF0000"/>
                </a:solidFill>
                <a:latin typeface="Arial" panose="030F0702030302020204" pitchFamily="66" charset="0"/>
              </a:rPr>
              <a:t>Answer:</a:t>
            </a:r>
          </a:p>
          <a:p>
            <a:pPr lvl="1" eaLnBrk="1" hangingPunct="1">
              <a:lnSpc>
                <a:spcPct val="90000"/>
              </a:lnSpc>
              <a:buFont typeface="Wingdings" panose="05000000000000000000" pitchFamily="2" charset="2"/>
              <a:buNone/>
            </a:pPr>
            <a:r>
              <a:rPr lang="en-US" altLang="zh-CN" sz="2400">
                <a:latin typeface="Arial" panose="030F0702030302020204" pitchFamily="66" charset="0"/>
              </a:rPr>
              <a:t>AMAT</a:t>
            </a:r>
            <a:r>
              <a:rPr lang="en-US" altLang="zh-CN" sz="2400" baseline="-18000">
                <a:latin typeface="Arial" panose="030F0702030302020204" pitchFamily="66" charset="0"/>
              </a:rPr>
              <a:t>16-byte block, 4KB</a:t>
            </a:r>
            <a:r>
              <a:rPr lang="en-US" altLang="zh-CN" sz="2400">
                <a:latin typeface="Arial" panose="030F0702030302020204" pitchFamily="66" charset="0"/>
              </a:rPr>
              <a:t> = 1+(8.57%*82)=8.027 </a:t>
            </a:r>
          </a:p>
          <a:p>
            <a:pPr lvl="1" eaLnBrk="1" hangingPunct="1">
              <a:lnSpc>
                <a:spcPct val="90000"/>
              </a:lnSpc>
              <a:buFont typeface="Wingdings" panose="05000000000000000000" pitchFamily="2" charset="2"/>
              <a:buNone/>
            </a:pPr>
            <a:r>
              <a:rPr lang="en-US" altLang="zh-CN" sz="2400">
                <a:latin typeface="Arial" panose="030F0702030302020204" pitchFamily="66" charset="0"/>
              </a:rPr>
              <a:t>AMAT</a:t>
            </a:r>
            <a:r>
              <a:rPr lang="en-US" altLang="zh-CN" sz="2400" baseline="-18000">
                <a:latin typeface="Arial" panose="030F0702030302020204" pitchFamily="66" charset="0"/>
              </a:rPr>
              <a:t>256-byte block</a:t>
            </a:r>
            <a:r>
              <a:rPr lang="en-US" altLang="zh-CN" sz="2400">
                <a:latin typeface="Arial" panose="030F0702030302020204" pitchFamily="66" charset="0"/>
              </a:rPr>
              <a:t>, </a:t>
            </a:r>
            <a:r>
              <a:rPr lang="en-US" altLang="zh-CN" sz="2400" baseline="-18000">
                <a:latin typeface="Arial" panose="030F0702030302020204" pitchFamily="66" charset="0"/>
              </a:rPr>
              <a:t>256KB</a:t>
            </a:r>
            <a:r>
              <a:rPr lang="en-US" altLang="zh-CN" sz="2400">
                <a:latin typeface="Arial" panose="030F0702030302020204" pitchFamily="66" charset="0"/>
              </a:rPr>
              <a:t>= 1+(0.49%*112)=1.549</a:t>
            </a:r>
          </a:p>
        </p:txBody>
      </p:sp>
    </p:spTree>
    <p:extLst>
      <p:ext uri="{BB962C8B-B14F-4D97-AF65-F5344CB8AC3E}">
        <p14:creationId xmlns:p14="http://schemas.microsoft.com/office/powerpoint/2010/main" val="2323758077"/>
      </p:ext>
    </p:extLst>
  </p:cSld>
  <p:clrMapOvr>
    <a:masterClrMapping/>
  </p:clrMapOvr>
  <p:transition spd="slow">
    <p:pull dir="ru"/>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1"/>
          <p:cNvSpPr>
            <a:spLocks noGrp="1" noRot="1" noChangeArrowheads="1"/>
          </p:cNvSpPr>
          <p:nvPr>
            <p:ph type="title"/>
          </p:nvPr>
        </p:nvSpPr>
        <p:spPr>
          <a:xfrm>
            <a:off x="1403648" y="92076"/>
            <a:ext cx="7740352" cy="936625"/>
          </a:xfrm>
        </p:spPr>
        <p:txBody>
          <a:bodyPr/>
          <a:lstStyle/>
          <a:p>
            <a:pPr eaLnBrk="1" hangingPunct="1"/>
            <a:r>
              <a:rPr lang="en-US" altLang="zh-CN" sz="2800" dirty="0">
                <a:latin typeface="Arial"/>
              </a:rPr>
              <a:t>2</a:t>
            </a:r>
            <a:r>
              <a:rPr lang="en-US" altLang="zh-CN" sz="2800" baseline="30000" dirty="0">
                <a:latin typeface="Arial"/>
              </a:rPr>
              <a:t>nd</a:t>
            </a:r>
            <a:r>
              <a:rPr lang="en-US" altLang="zh-CN" sz="2800" dirty="0">
                <a:latin typeface="Arial"/>
              </a:rPr>
              <a:t> Miss Rate Reduction Technique: </a:t>
            </a:r>
            <a:br>
              <a:rPr lang="en-US" altLang="zh-CN" sz="2800" dirty="0"/>
            </a:br>
            <a:r>
              <a:rPr lang="en-US" altLang="zh-CN" dirty="0">
                <a:solidFill>
                  <a:srgbClr val="0000FF"/>
                </a:solidFill>
                <a:latin typeface="Arial"/>
              </a:rPr>
              <a:t>Larger Caches</a:t>
            </a:r>
            <a:endParaRPr lang="en-US" altLang="zh-CN" dirty="0"/>
          </a:p>
        </p:txBody>
      </p:sp>
      <p:sp>
        <p:nvSpPr>
          <p:cNvPr id="152579" name="Rectangle 2"/>
          <p:cNvSpPr>
            <a:spLocks noGrp="1" noRot="1" noChangeArrowheads="1"/>
          </p:cNvSpPr>
          <p:nvPr>
            <p:ph idx="1"/>
          </p:nvPr>
        </p:nvSpPr>
        <p:spPr>
          <a:xfrm>
            <a:off x="358775" y="5445125"/>
            <a:ext cx="8785225" cy="762000"/>
          </a:xfrm>
        </p:spPr>
        <p:txBody>
          <a:bodyPr/>
          <a:lstStyle/>
          <a:p>
            <a:pPr marL="285750" indent="-285750" eaLnBrk="1" hangingPunct="1">
              <a:lnSpc>
                <a:spcPct val="90000"/>
              </a:lnSpc>
            </a:pPr>
            <a:r>
              <a:rPr lang="en-US" altLang="zh-CN" sz="2400">
                <a:solidFill>
                  <a:srgbClr val="0000FF"/>
                </a:solidFill>
                <a:latin typeface="Arial" panose="030F0702030302020204" pitchFamily="66" charset="0"/>
              </a:rPr>
              <a:t>rule of thumb:</a:t>
            </a:r>
            <a:r>
              <a:rPr lang="en-US" altLang="zh-CN" sz="2400">
                <a:latin typeface="Arial" panose="030F0702030302020204" pitchFamily="66" charset="0"/>
              </a:rPr>
              <a:t> 2 x size =&gt; 25% cut in miss rate</a:t>
            </a:r>
          </a:p>
          <a:p>
            <a:pPr marL="285750" indent="-285750" eaLnBrk="1" hangingPunct="1">
              <a:lnSpc>
                <a:spcPct val="90000"/>
              </a:lnSpc>
            </a:pPr>
            <a:r>
              <a:rPr lang="en-US" altLang="zh-CN" sz="2400">
                <a:latin typeface="Arial" panose="030F0702030302020204" pitchFamily="66" charset="0"/>
              </a:rPr>
              <a:t>What does it reduce ?</a:t>
            </a:r>
          </a:p>
        </p:txBody>
      </p:sp>
      <p:pic>
        <p:nvPicPr>
          <p:cNvPr id="152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13422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1835150" y="2276475"/>
            <a:ext cx="990600" cy="2209800"/>
            <a:chOff x="1200" y="1440"/>
            <a:chExt cx="624" cy="1392"/>
          </a:xfrm>
        </p:grpSpPr>
        <p:sp>
          <p:nvSpPr>
            <p:cNvPr id="152586" name="Line 5"/>
            <p:cNvSpPr>
              <a:spLocks noChangeShapeType="1"/>
            </p:cNvSpPr>
            <p:nvPr/>
          </p:nvSpPr>
          <p:spPr bwMode="auto">
            <a:xfrm flipV="1">
              <a:off x="1776" y="1440"/>
              <a:ext cx="0" cy="13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7" name="Line 6"/>
            <p:cNvSpPr>
              <a:spLocks noChangeShapeType="1"/>
            </p:cNvSpPr>
            <p:nvPr/>
          </p:nvSpPr>
          <p:spPr bwMode="auto">
            <a:xfrm flipH="1">
              <a:off x="1200" y="1440"/>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1908175" y="2781300"/>
            <a:ext cx="1676400" cy="1752600"/>
            <a:chOff x="1296" y="1776"/>
            <a:chExt cx="1056" cy="1104"/>
          </a:xfrm>
        </p:grpSpPr>
        <p:sp>
          <p:nvSpPr>
            <p:cNvPr id="152584" name="Line 8"/>
            <p:cNvSpPr>
              <a:spLocks noChangeShapeType="1"/>
            </p:cNvSpPr>
            <p:nvPr/>
          </p:nvSpPr>
          <p:spPr bwMode="auto">
            <a:xfrm flipV="1">
              <a:off x="2304" y="1776"/>
              <a:ext cx="0" cy="110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5" name="Line 9"/>
            <p:cNvSpPr>
              <a:spLocks noChangeShapeType="1"/>
            </p:cNvSpPr>
            <p:nvPr/>
          </p:nvSpPr>
          <p:spPr bwMode="auto">
            <a:xfrm flipH="1">
              <a:off x="1296" y="1776"/>
              <a:ext cx="105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52583" name="Rectangle 10"/>
          <p:cNvSpPr>
            <a:spLocks noChangeArrowheads="1"/>
          </p:cNvSpPr>
          <p:nvPr/>
        </p:nvSpPr>
        <p:spPr bwMode="auto">
          <a:xfrm>
            <a:off x="5791200" y="1828800"/>
            <a:ext cx="262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3600" b="1">
                <a:solidFill>
                  <a:srgbClr val="0000FF"/>
                </a:solidFill>
                <a:latin typeface="Arial" panose="030F0702030302020204" pitchFamily="66" charset="0"/>
              </a:rPr>
              <a:t>Cache Size</a:t>
            </a:r>
          </a:p>
        </p:txBody>
      </p:sp>
    </p:spTree>
    <p:extLst>
      <p:ext uri="{BB962C8B-B14F-4D97-AF65-F5344CB8AC3E}">
        <p14:creationId xmlns:p14="http://schemas.microsoft.com/office/powerpoint/2010/main" val="232637147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Optimizations</a:t>
            </a:r>
            <a:endParaRPr lang="en-AU" dirty="0"/>
          </a:p>
        </p:txBody>
      </p:sp>
      <p:pic>
        <p:nvPicPr>
          <p:cNvPr id="2" name="Picture 1"/>
          <p:cNvPicPr>
            <a:picLocks noChangeAspect="1"/>
          </p:cNvPicPr>
          <p:nvPr/>
        </p:nvPicPr>
        <p:blipFill>
          <a:blip r:embed="rId3"/>
          <a:stretch>
            <a:fillRect/>
          </a:stretch>
        </p:blipFill>
        <p:spPr>
          <a:xfrm>
            <a:off x="305747" y="2099276"/>
            <a:ext cx="8460432" cy="2497762"/>
          </a:xfrm>
          <a:prstGeom prst="rect">
            <a:avLst/>
          </a:prstGeom>
        </p:spPr>
      </p:pic>
    </p:spTree>
    <p:extLst>
      <p:ext uri="{BB962C8B-B14F-4D97-AF65-F5344CB8AC3E}">
        <p14:creationId xmlns:p14="http://schemas.microsoft.com/office/powerpoint/2010/main" val="3940070388"/>
      </p:ext>
    </p:extLst>
  </p:cSld>
  <p:clrMapOvr>
    <a:masterClrMapping/>
  </p:clrMapOvr>
  <p:transition spd="slow">
    <p:pull dir="ru"/>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1403648" y="0"/>
            <a:ext cx="7541915" cy="936625"/>
          </a:xfrm>
        </p:spPr>
        <p:txBody>
          <a:bodyPr/>
          <a:lstStyle/>
          <a:p>
            <a:pPr eaLnBrk="1" hangingPunct="1"/>
            <a:r>
              <a:rPr lang="en-US" altLang="zh-CN">
                <a:latin typeface="Arial"/>
              </a:rPr>
              <a:t>Pro. Vs. cons for large caches</a:t>
            </a:r>
          </a:p>
        </p:txBody>
      </p:sp>
      <p:sp>
        <p:nvSpPr>
          <p:cNvPr id="153603" name="Rectangle 3"/>
          <p:cNvSpPr>
            <a:spLocks noGrp="1" noRot="1" noChangeArrowheads="1"/>
          </p:cNvSpPr>
          <p:nvPr>
            <p:ph idx="1"/>
          </p:nvPr>
        </p:nvSpPr>
        <p:spPr>
          <a:xfrm>
            <a:off x="611188" y="1052513"/>
            <a:ext cx="8261350" cy="2089150"/>
          </a:xfrm>
        </p:spPr>
        <p:txBody>
          <a:bodyPr/>
          <a:lstStyle/>
          <a:p>
            <a:pPr eaLnBrk="1" hangingPunct="1"/>
            <a:r>
              <a:rPr lang="en-US" altLang="zh-CN" sz="2400">
                <a:solidFill>
                  <a:srgbClr val="0000FF"/>
                </a:solidFill>
                <a:latin typeface="Arial" panose="030F0702030302020204" pitchFamily="66" charset="0"/>
              </a:rPr>
              <a:t>Pro</a:t>
            </a:r>
            <a:r>
              <a:rPr lang="en-US" altLang="zh-CN" sz="2400">
                <a:latin typeface="Arial" panose="030F0702030302020204" pitchFamily="66" charset="0"/>
              </a:rPr>
              <a:t>.</a:t>
            </a:r>
          </a:p>
          <a:p>
            <a:pPr lvl="1" eaLnBrk="1" hangingPunct="1"/>
            <a:r>
              <a:rPr lang="en-US" altLang="zh-CN" sz="2000">
                <a:latin typeface="Arial" panose="030F0702030302020204" pitchFamily="66" charset="0"/>
              </a:rPr>
              <a:t>Reduce capacity misses</a:t>
            </a:r>
          </a:p>
          <a:p>
            <a:pPr eaLnBrk="1" hangingPunct="1"/>
            <a:r>
              <a:rPr lang="en-US" altLang="zh-CN" sz="2400">
                <a:solidFill>
                  <a:srgbClr val="0000FF"/>
                </a:solidFill>
                <a:latin typeface="Arial" panose="030F0702030302020204" pitchFamily="66" charset="0"/>
              </a:rPr>
              <a:t>Con.</a:t>
            </a:r>
          </a:p>
          <a:p>
            <a:pPr lvl="1" eaLnBrk="1" hangingPunct="1"/>
            <a:r>
              <a:rPr lang="en-US" altLang="zh-CN" sz="2000">
                <a:latin typeface="Arial" panose="030F0702030302020204" pitchFamily="66" charset="0"/>
              </a:rPr>
              <a:t>Longer hit time,  Higher cost, AMAT curve is U-shaped</a:t>
            </a:r>
          </a:p>
          <a:p>
            <a:pPr eaLnBrk="1" hangingPunct="1"/>
            <a:r>
              <a:rPr lang="en-US" altLang="zh-CN" sz="2400">
                <a:latin typeface="Arial" panose="030F0702030302020204" pitchFamily="66" charset="0"/>
              </a:rPr>
              <a:t>Popular in off-chip caches</a:t>
            </a:r>
          </a:p>
        </p:txBody>
      </p:sp>
      <p:graphicFrame>
        <p:nvGraphicFramePr>
          <p:cNvPr id="37892" name="Group 4"/>
          <p:cNvGraphicFramePr>
            <a:graphicFrameLocks noGrp="1"/>
          </p:cNvGraphicFramePr>
          <p:nvPr/>
        </p:nvGraphicFramePr>
        <p:xfrm>
          <a:off x="136525" y="3284538"/>
          <a:ext cx="9007475" cy="2773414"/>
        </p:xfrm>
        <a:graphic>
          <a:graphicData uri="http://schemas.openxmlformats.org/drawingml/2006/table">
            <a:tbl>
              <a:tblPr/>
              <a:tblGrid>
                <a:gridCol w="1616075">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1436688">
                  <a:extLst>
                    <a:ext uri="{9D8B030D-6E8A-4147-A177-3AD203B41FA5}">
                      <a16:colId xmlns:a16="http://schemas.microsoft.com/office/drawing/2014/main" val="20004"/>
                    </a:ext>
                  </a:extLst>
                </a:gridCol>
                <a:gridCol w="1436687">
                  <a:extLst>
                    <a:ext uri="{9D8B030D-6E8A-4147-A177-3AD203B41FA5}">
                      <a16:colId xmlns:a16="http://schemas.microsoft.com/office/drawing/2014/main" val="20005"/>
                    </a:ext>
                  </a:extLst>
                </a:gridCol>
              </a:tblGrid>
              <a:tr h="3961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Block size</a:t>
                      </a:r>
                    </a:p>
                  </a:txBody>
                  <a:tcPr marT="45701" marB="45701"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Miss penalty</a:t>
                      </a:r>
                    </a:p>
                  </a:txBody>
                  <a:tcPr marT="45701" marB="45701" anchor="ctr" horzOverflow="overflow">
                    <a:lnL>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Cache size</a:t>
                      </a:r>
                    </a:p>
                  </a:txBody>
                  <a:tcPr marT="45701" marB="45701"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19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16K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64K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256K</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8.027</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4.231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2.673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1.894</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32</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宋体" pitchFamily="2" charset="-122"/>
                        </a:rPr>
                        <a:t>7.082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3.411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2.134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1.588</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64</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7.160</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宋体" pitchFamily="2" charset="-122"/>
                        </a:rPr>
                        <a:t>3.323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宋体" pitchFamily="2" charset="-122"/>
                        </a:rPr>
                        <a:t>1.933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1.449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128</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96</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8.469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3.659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1.979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0000"/>
                          </a:solidFill>
                          <a:effectLst/>
                          <a:latin typeface="Arial" charset="0"/>
                          <a:ea typeface="宋体" pitchFamily="2" charset="-122"/>
                        </a:rPr>
                        <a:t>1.470</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256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11.651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4.685</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2.288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1.549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312818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checkerboard(across)">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pPr eaLnBrk="1" hangingPunct="1"/>
            <a:r>
              <a:rPr lang="en-US" altLang="zh-CN" sz="2400">
                <a:latin typeface="Arial"/>
              </a:rPr>
              <a:t>3</a:t>
            </a:r>
            <a:r>
              <a:rPr lang="en-US" altLang="zh-CN" sz="2400" baseline="30000">
                <a:latin typeface="Arial"/>
              </a:rPr>
              <a:t>rd</a:t>
            </a:r>
            <a:r>
              <a:rPr lang="en-US" altLang="zh-CN" sz="2400">
                <a:latin typeface="Arial"/>
              </a:rPr>
              <a:t> Miss Rate Reduction Technique: </a:t>
            </a:r>
            <a:br>
              <a:rPr lang="en-US" altLang="zh-CN" sz="2400"/>
            </a:br>
            <a:r>
              <a:rPr lang="en-US" altLang="zh-CN" sz="2800">
                <a:solidFill>
                  <a:srgbClr val="0000FF"/>
                </a:solidFill>
                <a:latin typeface="Arial"/>
              </a:rPr>
              <a:t>Higher Associativity</a:t>
            </a:r>
            <a:endParaRPr lang="en-US" altLang="zh-CN" sz="2400"/>
          </a:p>
        </p:txBody>
      </p:sp>
      <p:sp>
        <p:nvSpPr>
          <p:cNvPr id="154627" name="Rectangle 3"/>
          <p:cNvSpPr>
            <a:spLocks noGrp="1" noRot="1" noChangeArrowheads="1"/>
          </p:cNvSpPr>
          <p:nvPr>
            <p:ph idx="1"/>
          </p:nvPr>
        </p:nvSpPr>
        <p:spPr>
          <a:xfrm>
            <a:off x="359190" y="1268760"/>
            <a:ext cx="8550275" cy="4683125"/>
          </a:xfrm>
        </p:spPr>
        <p:txBody>
          <a:bodyPr/>
          <a:lstStyle/>
          <a:p>
            <a:pPr marL="285750" indent="-285750" eaLnBrk="1" hangingPunct="1">
              <a:lnSpc>
                <a:spcPct val="90000"/>
              </a:lnSpc>
            </a:pPr>
            <a:r>
              <a:rPr lang="en-US" altLang="zh-CN" sz="2800" dirty="0">
                <a:solidFill>
                  <a:srgbClr val="000000"/>
                </a:solidFill>
                <a:latin typeface="Arial" panose="030F0702030302020204" pitchFamily="66" charset="0"/>
              </a:rPr>
              <a:t>Conflict</a:t>
            </a:r>
            <a:r>
              <a:rPr lang="en-US" altLang="zh-CN" sz="2800" dirty="0">
                <a:latin typeface="Arial" panose="030F0702030302020204" pitchFamily="66" charset="0"/>
              </a:rPr>
              <a:t> </a:t>
            </a:r>
            <a:r>
              <a:rPr lang="en-US" altLang="zh-CN" sz="2800" dirty="0">
                <a:solidFill>
                  <a:srgbClr val="000000"/>
                </a:solidFill>
                <a:latin typeface="Arial" panose="030F0702030302020204" pitchFamily="66" charset="0"/>
              </a:rPr>
              <a:t>misses can be a problem for caches with low associativity (especially direct-mapped). </a:t>
            </a:r>
            <a:endParaRPr lang="en-US" altLang="zh-CN" sz="2800" dirty="0">
              <a:latin typeface="Comic Sans MS" panose="030F0702030302020204" pitchFamily="66" charset="0"/>
            </a:endParaRPr>
          </a:p>
          <a:p>
            <a:pPr marL="285750" indent="-285750" eaLnBrk="1" hangingPunct="1">
              <a:lnSpc>
                <a:spcPct val="90000"/>
              </a:lnSpc>
            </a:pPr>
            <a:r>
              <a:rPr lang="en-US" altLang="zh-CN" sz="2800" dirty="0">
                <a:solidFill>
                  <a:srgbClr val="000000"/>
                </a:solidFill>
                <a:latin typeface="Arial" panose="030F0702030302020204" pitchFamily="66" charset="0"/>
              </a:rPr>
              <a:t>With higher associativity decreasing Conflict</a:t>
            </a:r>
            <a:r>
              <a:rPr lang="en-US" altLang="zh-CN" sz="2800" dirty="0">
                <a:latin typeface="Arial" panose="030F0702030302020204" pitchFamily="66" charset="0"/>
              </a:rPr>
              <a:t> </a:t>
            </a:r>
            <a:r>
              <a:rPr lang="en-US" altLang="zh-CN" sz="2800" dirty="0">
                <a:solidFill>
                  <a:srgbClr val="000000"/>
                </a:solidFill>
                <a:latin typeface="Arial" panose="030F0702030302020204" pitchFamily="66" charset="0"/>
              </a:rPr>
              <a:t>misses to improve miss rate</a:t>
            </a:r>
          </a:p>
          <a:p>
            <a:pPr marL="285750" indent="-285750" eaLnBrk="1" hangingPunct="1">
              <a:lnSpc>
                <a:spcPct val="90000"/>
              </a:lnSpc>
              <a:buFont typeface="Wingdings" panose="05000000000000000000" pitchFamily="2" charset="2"/>
              <a:buNone/>
            </a:pPr>
            <a:r>
              <a:rPr lang="en-US" altLang="zh-CN" sz="3400" dirty="0">
                <a:solidFill>
                  <a:srgbClr val="0000FF"/>
                </a:solidFill>
                <a:latin typeface="Arial"/>
              </a:rPr>
              <a:t>cache rule of thumb</a:t>
            </a:r>
            <a:r>
              <a:rPr lang="en-US" altLang="zh-CN" sz="3400" dirty="0">
                <a:solidFill>
                  <a:schemeClr val="hlink"/>
                </a:solidFill>
                <a:latin typeface="Arial"/>
              </a:rPr>
              <a:t> </a:t>
            </a:r>
          </a:p>
          <a:p>
            <a:pPr marL="285750" indent="-285750" eaLnBrk="1" hangingPunct="1">
              <a:lnSpc>
                <a:spcPct val="90000"/>
              </a:lnSpc>
            </a:pPr>
            <a:r>
              <a:rPr lang="en-US" altLang="zh-CN" sz="2400" dirty="0">
                <a:solidFill>
                  <a:srgbClr val="0000FF"/>
                </a:solidFill>
                <a:latin typeface="Arial" panose="030F0702030302020204" pitchFamily="66" charset="0"/>
              </a:rPr>
              <a:t>2:1 rule of thumb</a:t>
            </a:r>
            <a:r>
              <a:rPr lang="en-US" altLang="zh-CN" sz="2400" dirty="0">
                <a:solidFill>
                  <a:schemeClr val="hlink"/>
                </a:solidFill>
                <a:latin typeface="Arial" panose="030F0702030302020204" pitchFamily="66" charset="0"/>
              </a:rPr>
              <a:t> </a:t>
            </a:r>
            <a:r>
              <a:rPr lang="en-US" altLang="zh-CN" sz="2400" i="1" u="sng" dirty="0">
                <a:solidFill>
                  <a:srgbClr val="FF0000"/>
                </a:solidFill>
                <a:latin typeface="Arial" panose="030F0702030302020204" pitchFamily="66" charset="0"/>
              </a:rPr>
              <a:t>a direct-mapped cache of size N has the same miss rate as a 2-way set-associative cache of size N/2. </a:t>
            </a:r>
          </a:p>
          <a:p>
            <a:pPr marL="285750" indent="-285750" eaLnBrk="1" hangingPunct="1">
              <a:lnSpc>
                <a:spcPct val="90000"/>
              </a:lnSpc>
            </a:pPr>
            <a:r>
              <a:rPr lang="en-US" altLang="zh-CN" sz="2400" i="1" dirty="0">
                <a:solidFill>
                  <a:srgbClr val="000000"/>
                </a:solidFill>
                <a:latin typeface="Arial" panose="030F0702030302020204" pitchFamily="66" charset="0"/>
              </a:rPr>
              <a:t>Eight-way set associative is for practical purposes as effective in reducing misses for these sized cache as fully associative.</a:t>
            </a:r>
          </a:p>
        </p:txBody>
      </p:sp>
    </p:spTree>
    <p:extLst>
      <p:ext uri="{BB962C8B-B14F-4D97-AF65-F5344CB8AC3E}">
        <p14:creationId xmlns:p14="http://schemas.microsoft.com/office/powerpoint/2010/main" val="809632234"/>
      </p:ext>
    </p:extLst>
  </p:cSld>
  <p:clrMapOvr>
    <a:masterClrMapping/>
  </p:clrMapOvr>
  <p:transition spd="slow">
    <p:pull dir="ru"/>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3"/>
          <p:cNvSpPr>
            <a:spLocks noGrp="1" noRot="1" noChangeArrowheads="1"/>
          </p:cNvSpPr>
          <p:nvPr>
            <p:ph type="title"/>
          </p:nvPr>
        </p:nvSpPr>
        <p:spPr>
          <a:xfrm>
            <a:off x="1547813" y="0"/>
            <a:ext cx="7345362" cy="758692"/>
          </a:xfrm>
          <a:noFill/>
        </p:spPr>
        <p:txBody>
          <a:bodyPr lIns="90488" tIns="44450" rIns="90488" bIns="44450"/>
          <a:lstStyle/>
          <a:p>
            <a:pPr eaLnBrk="1" hangingPunct="1"/>
            <a:r>
              <a:rPr lang="en-US" altLang="zh-CN" dirty="0">
                <a:latin typeface="Arial"/>
              </a:rPr>
              <a:t>Associativity</a:t>
            </a:r>
          </a:p>
        </p:txBody>
      </p:sp>
      <p:graphicFrame>
        <p:nvGraphicFramePr>
          <p:cNvPr id="155651" name="Object 12"/>
          <p:cNvGraphicFramePr>
            <a:graphicFrameLocks noGrp="1" noChangeAspect="1"/>
          </p:cNvGraphicFramePr>
          <p:nvPr>
            <p:ph type="chart" idx="1"/>
          </p:nvPr>
        </p:nvGraphicFramePr>
        <p:xfrm>
          <a:off x="827088" y="1125538"/>
          <a:ext cx="7570787" cy="4683125"/>
        </p:xfrm>
        <a:graphic>
          <a:graphicData uri="http://schemas.openxmlformats.org/presentationml/2006/ole">
            <mc:AlternateContent xmlns:mc="http://schemas.openxmlformats.org/markup-compatibility/2006">
              <mc:Choice xmlns:v="urn:schemas-microsoft-com:vml" Requires="v">
                <p:oleObj spid="_x0000_s183312" name="图表" r:id="rId3" imgW="8115177" imgH="5019839" progId="MSGraph.Chart.8">
                  <p:embed followColorScheme="full"/>
                </p:oleObj>
              </mc:Choice>
              <mc:Fallback>
                <p:oleObj name="图表"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827088" y="1125538"/>
                        <a:ext cx="7570787" cy="468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2" name="Group 4"/>
          <p:cNvGrpSpPr>
            <a:grpSpLocks/>
          </p:cNvGrpSpPr>
          <p:nvPr/>
        </p:nvGrpSpPr>
        <p:grpSpPr bwMode="auto">
          <a:xfrm>
            <a:off x="3352800" y="2133600"/>
            <a:ext cx="2392363" cy="1320800"/>
            <a:chOff x="2272" y="900"/>
            <a:chExt cx="1507" cy="832"/>
          </a:xfrm>
        </p:grpSpPr>
        <p:sp>
          <p:nvSpPr>
            <p:cNvPr id="155661" name="Rectangle 5"/>
            <p:cNvSpPr>
              <a:spLocks noChangeArrowheads="1"/>
            </p:cNvSpPr>
            <p:nvPr/>
          </p:nvSpPr>
          <p:spPr bwMode="auto">
            <a:xfrm>
              <a:off x="2951" y="943"/>
              <a:ext cx="8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b="1">
                  <a:latin typeface="Arial"/>
                </a:rPr>
                <a:t>Conflict</a:t>
              </a:r>
            </a:p>
          </p:txBody>
        </p:sp>
        <p:sp>
          <p:nvSpPr>
            <p:cNvPr id="155662" name="Line 6"/>
            <p:cNvSpPr>
              <a:spLocks noChangeShapeType="1"/>
            </p:cNvSpPr>
            <p:nvPr/>
          </p:nvSpPr>
          <p:spPr bwMode="auto">
            <a:xfrm>
              <a:off x="2272" y="900"/>
              <a:ext cx="71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3" name="Line 7"/>
            <p:cNvSpPr>
              <a:spLocks noChangeShapeType="1"/>
            </p:cNvSpPr>
            <p:nvPr/>
          </p:nvSpPr>
          <p:spPr bwMode="auto">
            <a:xfrm>
              <a:off x="3076" y="1176"/>
              <a:ext cx="196" cy="5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0" name="Line 14"/>
          <p:cNvSpPr>
            <a:spLocks noChangeShapeType="1"/>
          </p:cNvSpPr>
          <p:nvPr/>
        </p:nvSpPr>
        <p:spPr bwMode="auto">
          <a:xfrm flipV="1">
            <a:off x="2436813" y="2205038"/>
            <a:ext cx="0" cy="29527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106738" y="2276475"/>
            <a:ext cx="0" cy="288131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flipV="1">
            <a:off x="3779838" y="3141663"/>
            <a:ext cx="0" cy="20161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331913" y="3611563"/>
            <a:ext cx="3240087"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547813" y="3327400"/>
            <a:ext cx="1584325"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1763713" y="2420938"/>
            <a:ext cx="720725"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Text Box 20"/>
          <p:cNvSpPr txBox="1">
            <a:spLocks noChangeArrowheads="1"/>
          </p:cNvSpPr>
          <p:nvPr/>
        </p:nvSpPr>
        <p:spPr bwMode="auto">
          <a:xfrm>
            <a:off x="2286000" y="840308"/>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00FF"/>
                </a:solidFill>
                <a:latin typeface="Arial"/>
              </a:rPr>
              <a:t>2:1 rule of thumb</a:t>
            </a:r>
          </a:p>
        </p:txBody>
      </p:sp>
    </p:spTree>
    <p:extLst>
      <p:ext uri="{BB962C8B-B14F-4D97-AF65-F5344CB8AC3E}">
        <p14:creationId xmlns:p14="http://schemas.microsoft.com/office/powerpoint/2010/main" val="17199508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fade">
                                      <p:cBhvr>
                                        <p:cTn id="7" dur="1000"/>
                                        <p:tgtEl>
                                          <p:spTgt spid="39950"/>
                                        </p:tgtEl>
                                      </p:cBhvr>
                                    </p:animEffect>
                                    <p:anim calcmode="lin" valueType="num">
                                      <p:cBhvr>
                                        <p:cTn id="8" dur="1000" fill="hold"/>
                                        <p:tgtEl>
                                          <p:spTgt spid="39950"/>
                                        </p:tgtEl>
                                        <p:attrNameLst>
                                          <p:attrName>ppt_x</p:attrName>
                                        </p:attrNameLst>
                                      </p:cBhvr>
                                      <p:tavLst>
                                        <p:tav tm="0">
                                          <p:val>
                                            <p:strVal val="#ppt_x"/>
                                          </p:val>
                                        </p:tav>
                                        <p:tav tm="100000">
                                          <p:val>
                                            <p:strVal val="#ppt_x"/>
                                          </p:val>
                                        </p:tav>
                                      </p:tavLst>
                                    </p:anim>
                                    <p:anim calcmode="lin" valueType="num">
                                      <p:cBhvr>
                                        <p:cTn id="9" dur="1000" fill="hold"/>
                                        <p:tgtEl>
                                          <p:spTgt spid="399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fade">
                                      <p:cBhvr>
                                        <p:cTn id="12" dur="1000"/>
                                        <p:tgtEl>
                                          <p:spTgt spid="39951"/>
                                        </p:tgtEl>
                                      </p:cBhvr>
                                    </p:animEffect>
                                    <p:anim calcmode="lin" valueType="num">
                                      <p:cBhvr>
                                        <p:cTn id="13" dur="1000" fill="hold"/>
                                        <p:tgtEl>
                                          <p:spTgt spid="39951"/>
                                        </p:tgtEl>
                                        <p:attrNameLst>
                                          <p:attrName>ppt_x</p:attrName>
                                        </p:attrNameLst>
                                      </p:cBhvr>
                                      <p:tavLst>
                                        <p:tav tm="0">
                                          <p:val>
                                            <p:strVal val="#ppt_x"/>
                                          </p:val>
                                        </p:tav>
                                        <p:tav tm="100000">
                                          <p:val>
                                            <p:strVal val="#ppt_x"/>
                                          </p:val>
                                        </p:tav>
                                      </p:tavLst>
                                    </p:anim>
                                    <p:anim calcmode="lin" valueType="num">
                                      <p:cBhvr>
                                        <p:cTn id="14" dur="1000" fill="hold"/>
                                        <p:tgtEl>
                                          <p:spTgt spid="399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952"/>
                                        </p:tgtEl>
                                        <p:attrNameLst>
                                          <p:attrName>style.visibility</p:attrName>
                                        </p:attrNameLst>
                                      </p:cBhvr>
                                      <p:to>
                                        <p:strVal val="visible"/>
                                      </p:to>
                                    </p:set>
                                    <p:animEffect transition="in" filter="fade">
                                      <p:cBhvr>
                                        <p:cTn id="17" dur="1000"/>
                                        <p:tgtEl>
                                          <p:spTgt spid="39952"/>
                                        </p:tgtEl>
                                      </p:cBhvr>
                                    </p:animEffect>
                                    <p:anim calcmode="lin" valueType="num">
                                      <p:cBhvr>
                                        <p:cTn id="18" dur="1000" fill="hold"/>
                                        <p:tgtEl>
                                          <p:spTgt spid="39952"/>
                                        </p:tgtEl>
                                        <p:attrNameLst>
                                          <p:attrName>ppt_x</p:attrName>
                                        </p:attrNameLst>
                                      </p:cBhvr>
                                      <p:tavLst>
                                        <p:tav tm="0">
                                          <p:val>
                                            <p:strVal val="#ppt_x"/>
                                          </p:val>
                                        </p:tav>
                                        <p:tav tm="100000">
                                          <p:val>
                                            <p:strVal val="#ppt_x"/>
                                          </p:val>
                                        </p:tav>
                                      </p:tavLst>
                                    </p:anim>
                                    <p:anim calcmode="lin" valueType="num">
                                      <p:cBhvr>
                                        <p:cTn id="19" dur="1000" fill="hold"/>
                                        <p:tgtEl>
                                          <p:spTgt spid="3995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53"/>
                                        </p:tgtEl>
                                        <p:attrNameLst>
                                          <p:attrName>style.visibility</p:attrName>
                                        </p:attrNameLst>
                                      </p:cBhvr>
                                      <p:to>
                                        <p:strVal val="visible"/>
                                      </p:to>
                                    </p:set>
                                  </p:childTnLst>
                                  <p:subTnLst>
                                    <p:set>
                                      <p:cBhvr override="childStyle">
                                        <p:cTn dur="1" fill="hold" display="0" masterRel="nextClick" afterEffect="1"/>
                                        <p:tgtEl>
                                          <p:spTgt spid="3995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54"/>
                                        </p:tgtEl>
                                        <p:attrNameLst>
                                          <p:attrName>style.visibility</p:attrName>
                                        </p:attrNameLst>
                                      </p:cBhvr>
                                      <p:to>
                                        <p:strVal val="visible"/>
                                      </p:to>
                                    </p:set>
                                    <p:animEffect transition="in" filter="fade">
                                      <p:cBhvr>
                                        <p:cTn id="28" dur="1000"/>
                                        <p:tgtEl>
                                          <p:spTgt spid="39954"/>
                                        </p:tgtEl>
                                      </p:cBhvr>
                                    </p:animEffect>
                                    <p:anim calcmode="lin" valueType="num">
                                      <p:cBhvr>
                                        <p:cTn id="29" dur="1000" fill="hold"/>
                                        <p:tgtEl>
                                          <p:spTgt spid="39954"/>
                                        </p:tgtEl>
                                        <p:attrNameLst>
                                          <p:attrName>ppt_x</p:attrName>
                                        </p:attrNameLst>
                                      </p:cBhvr>
                                      <p:tavLst>
                                        <p:tav tm="0">
                                          <p:val>
                                            <p:strVal val="#ppt_x"/>
                                          </p:val>
                                        </p:tav>
                                        <p:tav tm="100000">
                                          <p:val>
                                            <p:strVal val="#ppt_x"/>
                                          </p:val>
                                        </p:tav>
                                      </p:tavLst>
                                    </p:anim>
                                    <p:anim calcmode="lin" valueType="num">
                                      <p:cBhvr>
                                        <p:cTn id="30" dur="1000" fill="hold"/>
                                        <p:tgtEl>
                                          <p:spTgt spid="3995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995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55"/>
                                        </p:tgtEl>
                                        <p:attrNameLst>
                                          <p:attrName>style.visibility</p:attrName>
                                        </p:attrNameLst>
                                      </p:cBhvr>
                                      <p:to>
                                        <p:strVal val="visible"/>
                                      </p:to>
                                    </p:set>
                                    <p:animEffect transition="in" filter="fade">
                                      <p:cBhvr>
                                        <p:cTn id="35" dur="1000"/>
                                        <p:tgtEl>
                                          <p:spTgt spid="39955"/>
                                        </p:tgtEl>
                                      </p:cBhvr>
                                    </p:animEffect>
                                    <p:anim calcmode="lin" valueType="num">
                                      <p:cBhvr>
                                        <p:cTn id="36" dur="1000" fill="hold"/>
                                        <p:tgtEl>
                                          <p:spTgt spid="39955"/>
                                        </p:tgtEl>
                                        <p:attrNameLst>
                                          <p:attrName>ppt_x</p:attrName>
                                        </p:attrNameLst>
                                      </p:cBhvr>
                                      <p:tavLst>
                                        <p:tav tm="0">
                                          <p:val>
                                            <p:strVal val="#ppt_x"/>
                                          </p:val>
                                        </p:tav>
                                        <p:tav tm="100000">
                                          <p:val>
                                            <p:strVal val="#ppt_x"/>
                                          </p:val>
                                        </p:tav>
                                      </p:tavLst>
                                    </p:anim>
                                    <p:anim calcmode="lin" valueType="num">
                                      <p:cBhvr>
                                        <p:cTn id="37" dur="1000" fill="hold"/>
                                        <p:tgtEl>
                                          <p:spTgt spid="39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P spid="39951" grpId="0" animBg="1"/>
      <p:bldP spid="39952" grpId="0" animBg="1"/>
      <p:bldP spid="39953" grpId="0" animBg="1"/>
      <p:bldP spid="39954" grpId="0" animBg="1"/>
      <p:bldP spid="3995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noFill/>
        </p:spPr>
        <p:txBody>
          <a:bodyPr lIns="90488" tIns="44450" rIns="90488" bIns="44450"/>
          <a:lstStyle/>
          <a:p>
            <a:pPr eaLnBrk="1" hangingPunct="1"/>
            <a:r>
              <a:rPr lang="en-US" altLang="zh-CN" sz="3600">
                <a:latin typeface="Arial"/>
              </a:rPr>
              <a:t>Associativity vs Cycle Time</a:t>
            </a:r>
          </a:p>
        </p:txBody>
      </p:sp>
      <p:sp>
        <p:nvSpPr>
          <p:cNvPr id="156675" name="Rectangle 3"/>
          <p:cNvSpPr>
            <a:spLocks noGrp="1" noRot="1" noChangeArrowheads="1"/>
          </p:cNvSpPr>
          <p:nvPr>
            <p:ph idx="1"/>
          </p:nvPr>
        </p:nvSpPr>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a:latin typeface="Arial" panose="030F0702030302020204" pitchFamily="66" charset="0"/>
              </a:rPr>
              <a:t>Beware: </a:t>
            </a:r>
            <a:r>
              <a:rPr lang="en-US" altLang="zh-CN">
                <a:solidFill>
                  <a:srgbClr val="0000FF"/>
                </a:solidFill>
                <a:latin typeface="Arial" panose="030F0702030302020204" pitchFamily="66" charset="0"/>
              </a:rPr>
              <a:t>Execution time is only final measure</a:t>
            </a:r>
            <a:r>
              <a:rPr lang="en-US" altLang="zh-CN">
                <a:latin typeface="Arial" panose="030F0702030302020204" pitchFamily="66" charset="0"/>
              </a:rPr>
              <a:t>!</a:t>
            </a:r>
          </a:p>
          <a:p>
            <a:pPr marL="228600" indent="-228600" eaLnBrk="1" hangingPunct="1">
              <a:lnSpc>
                <a:spcPct val="90000"/>
              </a:lnSpc>
              <a:tabLst>
                <a:tab pos="1828800" algn="r"/>
                <a:tab pos="3200400" algn="r"/>
                <a:tab pos="4572000" algn="r"/>
                <a:tab pos="5943600" algn="r"/>
              </a:tabLst>
            </a:pPr>
            <a:r>
              <a:rPr lang="en-US" altLang="zh-CN">
                <a:latin typeface="Arial" panose="030F0702030302020204" pitchFamily="66" charset="0"/>
              </a:rPr>
              <a:t>Why is cycle time tied to hit time?</a:t>
            </a:r>
          </a:p>
          <a:p>
            <a:pPr marL="685800" lvl="1" indent="-228600" eaLnBrk="1" hangingPunct="1">
              <a:lnSpc>
                <a:spcPct val="90000"/>
              </a:lnSpc>
              <a:tabLst>
                <a:tab pos="1828800" algn="r"/>
                <a:tab pos="3200400" algn="r"/>
                <a:tab pos="4572000" algn="r"/>
                <a:tab pos="5943600" algn="r"/>
              </a:tabLst>
            </a:pPr>
            <a:endParaRPr lang="en-US" altLang="zh-CN">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a:latin typeface="Arial" panose="030F0702030302020204" pitchFamily="66" charset="0"/>
              </a:rPr>
              <a:t>Will Clock Cycle time increase?</a:t>
            </a:r>
          </a:p>
          <a:p>
            <a:pPr marL="685800" lvl="1" indent="-228600" eaLnBrk="1" hangingPunct="1">
              <a:lnSpc>
                <a:spcPct val="90000"/>
              </a:lnSpc>
              <a:tabLst>
                <a:tab pos="1828800" algn="r"/>
                <a:tab pos="3200400" algn="r"/>
                <a:tab pos="4572000" algn="r"/>
                <a:tab pos="5943600" algn="r"/>
              </a:tabLst>
            </a:pPr>
            <a:r>
              <a:rPr lang="en-US" altLang="zh-CN">
                <a:latin typeface="Arial" panose="030F0702030302020204" pitchFamily="66" charset="0"/>
              </a:rPr>
              <a:t>Hill [1988] suggested hit time for 2-way vs. 1-way </a:t>
            </a:r>
            <a:br>
              <a:rPr lang="en-US" altLang="zh-CN">
                <a:latin typeface="Comic Sans MS" panose="030F0702030302020204" pitchFamily="66" charset="0"/>
              </a:rPr>
            </a:br>
            <a:r>
              <a:rPr lang="en-US" altLang="zh-CN">
                <a:latin typeface="Arial" panose="030F0702030302020204" pitchFamily="66" charset="0"/>
              </a:rPr>
              <a:t>external cache +10%, </a:t>
            </a:r>
            <a:br>
              <a:rPr lang="en-US" altLang="zh-CN">
                <a:latin typeface="Comic Sans MS" panose="030F0702030302020204" pitchFamily="66" charset="0"/>
              </a:rPr>
            </a:br>
            <a:r>
              <a:rPr lang="en-US" altLang="zh-CN">
                <a:latin typeface="Arial" panose="030F0702030302020204" pitchFamily="66" charset="0"/>
              </a:rPr>
              <a:t>internal + 2% </a:t>
            </a:r>
          </a:p>
          <a:p>
            <a:pPr marL="685800" lvl="1" indent="-228600" eaLnBrk="1" hangingPunct="1">
              <a:lnSpc>
                <a:spcPct val="90000"/>
              </a:lnSpc>
              <a:tabLst>
                <a:tab pos="1828800" algn="r"/>
                <a:tab pos="3200400" algn="r"/>
                <a:tab pos="4572000" algn="r"/>
                <a:tab pos="5943600" algn="r"/>
              </a:tabLst>
            </a:pPr>
            <a:r>
              <a:rPr lang="en-US" altLang="zh-CN">
                <a:latin typeface="Arial" panose="030F0702030302020204" pitchFamily="66" charset="0"/>
              </a:rPr>
              <a:t>suggested big and dumb caches</a:t>
            </a:r>
          </a:p>
        </p:txBody>
      </p:sp>
    </p:spTree>
    <p:extLst>
      <p:ext uri="{BB962C8B-B14F-4D97-AF65-F5344CB8AC3E}">
        <p14:creationId xmlns:p14="http://schemas.microsoft.com/office/powerpoint/2010/main" val="2920920138"/>
      </p:ext>
    </p:extLst>
  </p:cSld>
  <p:clrMapOvr>
    <a:masterClrMapping/>
  </p:clrMapOvr>
  <p:transition spd="slow">
    <p:pull dir="ru"/>
  </p:transition>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1258888" y="0"/>
            <a:ext cx="7885112" cy="836712"/>
          </a:xfrm>
          <a:noFill/>
        </p:spPr>
        <p:txBody>
          <a:bodyPr lIns="90488" tIns="44450" rIns="90488" bIns="44450"/>
          <a:lstStyle/>
          <a:p>
            <a:pPr eaLnBrk="1" hangingPunct="1"/>
            <a:r>
              <a:rPr lang="en-US" altLang="zh-CN" sz="3200" dirty="0">
                <a:latin typeface="Arial"/>
              </a:rPr>
              <a:t>AMAT  vs. Miss Rate (</a:t>
            </a:r>
            <a:r>
              <a:rPr lang="en-US" altLang="zh-CN" sz="1600" dirty="0">
                <a:latin typeface="Arial"/>
              </a:rPr>
              <a:t>P430</a:t>
            </a:r>
            <a:r>
              <a:rPr lang="en-US" altLang="zh-CN" sz="3200" dirty="0">
                <a:latin typeface="Arial"/>
              </a:rPr>
              <a:t>)</a:t>
            </a:r>
          </a:p>
        </p:txBody>
      </p:sp>
      <p:sp>
        <p:nvSpPr>
          <p:cNvPr id="157699" name="Rectangle 3"/>
          <p:cNvSpPr>
            <a:spLocks noGrp="1" noRot="1" noChangeArrowheads="1"/>
          </p:cNvSpPr>
          <p:nvPr>
            <p:ph idx="1"/>
          </p:nvPr>
        </p:nvSpPr>
        <p:spPr>
          <a:xfrm>
            <a:off x="395288" y="1196752"/>
            <a:ext cx="8401050" cy="4853211"/>
          </a:xfrm>
        </p:spPr>
        <p:txBody>
          <a:bodyPr lIns="90488" tIns="44450" rIns="90488" bIns="44450"/>
          <a:lstStyle/>
          <a:p>
            <a:pPr marL="285750" indent="-285750" eaLnBrk="1" hangingPunct="1">
              <a:lnSpc>
                <a:spcPct val="90000"/>
              </a:lnSpc>
            </a:pPr>
            <a:r>
              <a:rPr lang="en-US" altLang="zh-CN" sz="2400" dirty="0">
                <a:latin typeface="Arial"/>
              </a:rPr>
              <a:t>Example: assume CCT = 1.36 for 2-way, 1.44 for 4-way, 1.52 for 8-way vs. CCT direct mapped</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Cache Size	            Associativity			</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(KB)	1-way	2-way	4-way	8-way</a:t>
            </a:r>
          </a:p>
          <a:p>
            <a:pPr marL="285750" indent="-285750" eaLnBrk="1" hangingPunct="1">
              <a:lnSpc>
                <a:spcPct val="90000"/>
              </a:lnSpc>
              <a:buFont typeface="Wingdings" panose="05000000000000000000" pitchFamily="2" charset="2"/>
              <a:buNone/>
            </a:pPr>
            <a:endParaRPr lang="en-US" altLang="zh-CN" sz="2000" dirty="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4	3.44	3.25	3.22	</a:t>
            </a:r>
            <a:r>
              <a:rPr lang="en-US" altLang="zh-CN" sz="2000" dirty="0">
                <a:solidFill>
                  <a:srgbClr val="FF0000"/>
                </a:solidFill>
                <a:latin typeface="Arial" panose="030F0702030302020204" pitchFamily="66" charset="0"/>
              </a:rPr>
              <a:t>3.28</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8	2.69	2.58	2.55	</a:t>
            </a:r>
            <a:r>
              <a:rPr lang="en-US" altLang="zh-CN" sz="2000" dirty="0">
                <a:solidFill>
                  <a:srgbClr val="FF0000"/>
                </a:solidFill>
                <a:latin typeface="Arial" panose="030F0702030302020204" pitchFamily="66" charset="0"/>
              </a:rPr>
              <a:t>2.62</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16	2.33	</a:t>
            </a:r>
            <a:r>
              <a:rPr lang="en-US" altLang="zh-CN" sz="2000" dirty="0">
                <a:solidFill>
                  <a:srgbClr val="FF0000"/>
                </a:solidFill>
                <a:latin typeface="Arial" panose="030F0702030302020204" pitchFamily="66" charset="0"/>
              </a:rPr>
              <a:t>2.40	2.46	2.53</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32	2.06	</a:t>
            </a:r>
            <a:r>
              <a:rPr lang="en-US" altLang="zh-CN" sz="2000" dirty="0">
                <a:solidFill>
                  <a:srgbClr val="FF0000"/>
                </a:solidFill>
                <a:latin typeface="Arial" panose="030F0702030302020204" pitchFamily="66" charset="0"/>
              </a:rPr>
              <a:t>2.30	2.37	2.45</a:t>
            </a:r>
          </a:p>
          <a:p>
            <a:pPr marL="285750" indent="-285750" eaLnBrk="1" hangingPunct="1">
              <a:lnSpc>
                <a:spcPct val="90000"/>
              </a:lnSpc>
              <a:buFont typeface="Wingdings" panose="05000000000000000000" pitchFamily="2" charset="2"/>
              <a:buNone/>
            </a:pPr>
            <a:r>
              <a:rPr lang="en-US" altLang="zh-CN" sz="2000" dirty="0">
                <a:latin typeface="Arial" panose="030F0702030302020204" pitchFamily="66" charset="0"/>
              </a:rPr>
              <a:t> 		64	1.92	</a:t>
            </a:r>
            <a:r>
              <a:rPr lang="en-US" altLang="zh-CN" sz="2000" dirty="0">
                <a:solidFill>
                  <a:srgbClr val="FF0000"/>
                </a:solidFill>
                <a:latin typeface="Arial" panose="030F0702030302020204" pitchFamily="66" charset="0"/>
              </a:rPr>
              <a:t>2.24	2.18	2.25</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Arial" panose="030F0702030302020204" pitchFamily="66" charset="0"/>
              </a:rPr>
              <a:t> 		</a:t>
            </a:r>
            <a:r>
              <a:rPr lang="en-US" altLang="zh-CN" sz="2000" dirty="0">
                <a:latin typeface="Arial" panose="030F0702030302020204" pitchFamily="66" charset="0"/>
              </a:rPr>
              <a:t>128	1.52</a:t>
            </a:r>
            <a:r>
              <a:rPr lang="en-US" altLang="zh-CN" sz="2000" dirty="0">
                <a:solidFill>
                  <a:schemeClr val="hlink"/>
                </a:solidFill>
                <a:latin typeface="Arial" panose="030F0702030302020204" pitchFamily="66" charset="0"/>
              </a:rPr>
              <a:t>	</a:t>
            </a:r>
            <a:r>
              <a:rPr lang="en-US" altLang="zh-CN" sz="2000" dirty="0">
                <a:solidFill>
                  <a:srgbClr val="FF0000"/>
                </a:solidFill>
                <a:latin typeface="Arial" panose="030F0702030302020204" pitchFamily="66" charset="0"/>
              </a:rPr>
              <a:t>1.84	1.92	2.00</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Arial" panose="030F0702030302020204" pitchFamily="66" charset="0"/>
              </a:rPr>
              <a:t> 		</a:t>
            </a:r>
            <a:r>
              <a:rPr lang="en-US" altLang="zh-CN" sz="2000" dirty="0">
                <a:latin typeface="Arial" panose="030F0702030302020204" pitchFamily="66" charset="0"/>
              </a:rPr>
              <a:t>256	1.32</a:t>
            </a:r>
            <a:r>
              <a:rPr lang="en-US" altLang="zh-CN" sz="2000" dirty="0">
                <a:solidFill>
                  <a:schemeClr val="hlink"/>
                </a:solidFill>
                <a:latin typeface="Arial" panose="030F0702030302020204" pitchFamily="66" charset="0"/>
              </a:rPr>
              <a:t>	</a:t>
            </a:r>
            <a:r>
              <a:rPr lang="en-US" altLang="zh-CN" sz="2000" dirty="0">
                <a:solidFill>
                  <a:srgbClr val="FF0000"/>
                </a:solidFill>
                <a:latin typeface="Arial" panose="030F0702030302020204" pitchFamily="66" charset="0"/>
              </a:rPr>
              <a:t>1.66	1.74	1.82</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Arial" panose="030F0702030302020204" pitchFamily="66" charset="0"/>
              </a:rPr>
              <a:t> 		</a:t>
            </a:r>
            <a:r>
              <a:rPr lang="en-US" altLang="zh-CN" sz="2000" dirty="0">
                <a:latin typeface="Arial" panose="030F0702030302020204" pitchFamily="66" charset="0"/>
              </a:rPr>
              <a:t>512	1.20</a:t>
            </a:r>
            <a:r>
              <a:rPr lang="en-US" altLang="zh-CN" sz="2000" dirty="0">
                <a:solidFill>
                  <a:schemeClr val="hlink"/>
                </a:solidFill>
                <a:latin typeface="Arial" panose="030F0702030302020204" pitchFamily="66" charset="0"/>
              </a:rPr>
              <a:t>	</a:t>
            </a:r>
            <a:r>
              <a:rPr lang="en-US" altLang="zh-CN" sz="2000" dirty="0">
                <a:solidFill>
                  <a:srgbClr val="FF0000"/>
                </a:solidFill>
                <a:latin typeface="Arial" panose="030F0702030302020204" pitchFamily="66" charset="0"/>
              </a:rPr>
              <a:t>1.55	1.59	1.66</a:t>
            </a:r>
          </a:p>
          <a:p>
            <a:pPr marL="285750" indent="-285750" eaLnBrk="1" hangingPunct="1">
              <a:lnSpc>
                <a:spcPct val="90000"/>
              </a:lnSpc>
              <a:buFont typeface="Wingdings" panose="05000000000000000000" pitchFamily="2" charset="2"/>
              <a:buNone/>
            </a:pPr>
            <a:r>
              <a:rPr lang="en-US" altLang="zh-CN" sz="2400" dirty="0">
                <a:solidFill>
                  <a:srgbClr val="0000FF"/>
                </a:solidFill>
                <a:latin typeface="Arial"/>
              </a:rPr>
              <a:t>(</a:t>
            </a:r>
            <a:r>
              <a:rPr lang="en-US" altLang="zh-CN" sz="2400" u="sng" dirty="0">
                <a:solidFill>
                  <a:srgbClr val="FF0000"/>
                </a:solidFill>
                <a:latin typeface="Arial"/>
              </a:rPr>
              <a:t>Red</a:t>
            </a:r>
            <a:r>
              <a:rPr lang="en-US" altLang="zh-CN" sz="2400" dirty="0">
                <a:solidFill>
                  <a:srgbClr val="0000FF"/>
                </a:solidFill>
                <a:latin typeface="Arial"/>
              </a:rPr>
              <a:t> means A.M.A.T. </a:t>
            </a:r>
            <a:r>
              <a:rPr lang="en-US" altLang="zh-CN" sz="2400" u="sng" dirty="0">
                <a:solidFill>
                  <a:srgbClr val="0000FF"/>
                </a:solidFill>
                <a:latin typeface="Arial"/>
              </a:rPr>
              <a:t>not</a:t>
            </a:r>
            <a:r>
              <a:rPr lang="en-US" altLang="zh-CN" sz="2400" dirty="0">
                <a:solidFill>
                  <a:srgbClr val="0000FF"/>
                </a:solidFill>
                <a:latin typeface="Arial"/>
              </a:rPr>
              <a:t> improved by more associativity)</a:t>
            </a:r>
          </a:p>
        </p:txBody>
      </p:sp>
      <p:grpSp>
        <p:nvGrpSpPr>
          <p:cNvPr id="157700" name="Group 4"/>
          <p:cNvGrpSpPr>
            <a:grpSpLocks/>
          </p:cNvGrpSpPr>
          <p:nvPr/>
        </p:nvGrpSpPr>
        <p:grpSpPr bwMode="auto">
          <a:xfrm>
            <a:off x="1258888" y="2205038"/>
            <a:ext cx="4697412" cy="3384550"/>
            <a:chOff x="805" y="1536"/>
            <a:chExt cx="2959" cy="2132"/>
          </a:xfrm>
        </p:grpSpPr>
        <p:sp>
          <p:nvSpPr>
            <p:cNvPr id="157701" name="Rectangle 5"/>
            <p:cNvSpPr>
              <a:spLocks noChangeArrowheads="1"/>
            </p:cNvSpPr>
            <p:nvPr/>
          </p:nvSpPr>
          <p:spPr bwMode="auto">
            <a:xfrm>
              <a:off x="808" y="1536"/>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7702" name="Line 6"/>
            <p:cNvSpPr>
              <a:spLocks noChangeShapeType="1"/>
            </p:cNvSpPr>
            <p:nvPr/>
          </p:nvSpPr>
          <p:spPr bwMode="auto">
            <a:xfrm>
              <a:off x="805" y="1920"/>
              <a:ext cx="29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3" name="Line 7"/>
            <p:cNvSpPr>
              <a:spLocks noChangeShapeType="1"/>
            </p:cNvSpPr>
            <p:nvPr/>
          </p:nvSpPr>
          <p:spPr bwMode="auto">
            <a:xfrm>
              <a:off x="14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4" name="Line 8"/>
            <p:cNvSpPr>
              <a:spLocks noChangeShapeType="1"/>
            </p:cNvSpPr>
            <p:nvPr/>
          </p:nvSpPr>
          <p:spPr bwMode="auto">
            <a:xfrm>
              <a:off x="20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a:off x="25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a:off x="31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27214784"/>
      </p:ext>
    </p:extLst>
  </p:cSld>
  <p:clrMapOvr>
    <a:masterClrMapping/>
  </p:clrMapOvr>
  <p:transition spd="slow">
    <p:pull dir="ru"/>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1331640" y="-10758"/>
            <a:ext cx="7067128" cy="980728"/>
          </a:xfrm>
          <a:noFill/>
        </p:spPr>
        <p:txBody>
          <a:bodyPr lIns="90488" tIns="44450" rIns="90488" bIns="44450"/>
          <a:lstStyle/>
          <a:p>
            <a:pPr eaLnBrk="1" hangingPunct="1"/>
            <a:r>
              <a:rPr lang="en-US" altLang="zh-CN" sz="2400" dirty="0">
                <a:latin typeface="Arial"/>
              </a:rPr>
              <a:t>4th Miss Rate Reduction Technique: </a:t>
            </a:r>
            <a:br>
              <a:rPr lang="en-US" altLang="zh-CN" sz="2400" dirty="0"/>
            </a:br>
            <a:r>
              <a:rPr lang="en-US" altLang="zh-CN" sz="2800" dirty="0">
                <a:solidFill>
                  <a:srgbClr val="0000FF"/>
                </a:solidFill>
                <a:latin typeface="Arial"/>
              </a:rPr>
              <a:t>Compiler Optimizations</a:t>
            </a:r>
            <a:endParaRPr lang="en-US" altLang="zh-CN" sz="2800" dirty="0"/>
          </a:p>
        </p:txBody>
      </p:sp>
      <p:sp>
        <p:nvSpPr>
          <p:cNvPr id="46083" name="Rectangle 3"/>
          <p:cNvSpPr>
            <a:spLocks noGrp="1" noRot="1" noChangeArrowheads="1"/>
          </p:cNvSpPr>
          <p:nvPr>
            <p:ph idx="1"/>
          </p:nvPr>
        </p:nvSpPr>
        <p:spPr>
          <a:xfrm>
            <a:off x="250825" y="1196975"/>
            <a:ext cx="8705850" cy="5181600"/>
          </a:xfrm>
        </p:spPr>
        <p:txBody>
          <a:bodyPr lIns="90488" tIns="44450" rIns="90488" bIns="44450"/>
          <a:lstStyle/>
          <a:p>
            <a:pPr eaLnBrk="1" hangingPunct="1">
              <a:lnSpc>
                <a:spcPct val="90000"/>
              </a:lnSpc>
            </a:pPr>
            <a:r>
              <a:rPr lang="en-US" altLang="zh-CN" sz="2200" dirty="0">
                <a:latin typeface="Arial" panose="030F0702030302020204" pitchFamily="66" charset="0"/>
              </a:rPr>
              <a:t>The techniques reduces miss rates </a:t>
            </a:r>
            <a:r>
              <a:rPr lang="en-US" altLang="zh-CN" sz="2200" i="1" dirty="0">
                <a:solidFill>
                  <a:srgbClr val="0000FF"/>
                </a:solidFill>
                <a:latin typeface="Arial" panose="030F0702030302020204" pitchFamily="66" charset="0"/>
              </a:rPr>
              <a:t>without</a:t>
            </a:r>
            <a:r>
              <a:rPr lang="en-US" altLang="zh-CN" sz="2200" dirty="0">
                <a:latin typeface="Arial" panose="030F0702030302020204" pitchFamily="66" charset="0"/>
              </a:rPr>
              <a:t> any hardware changes and reorders instruction sequence with compiler.</a:t>
            </a:r>
          </a:p>
          <a:p>
            <a:pPr eaLnBrk="1" hangingPunct="1">
              <a:lnSpc>
                <a:spcPct val="90000"/>
              </a:lnSpc>
            </a:pPr>
            <a:r>
              <a:rPr lang="en-US" altLang="zh-CN" sz="2200" dirty="0">
                <a:solidFill>
                  <a:srgbClr val="0000FF"/>
                </a:solidFill>
                <a:latin typeface="Arial" panose="030F0702030302020204" pitchFamily="66" charset="0"/>
              </a:rPr>
              <a:t>Instructions</a:t>
            </a:r>
          </a:p>
          <a:p>
            <a:pPr lvl="1" eaLnBrk="1" hangingPunct="1">
              <a:lnSpc>
                <a:spcPct val="90000"/>
              </a:lnSpc>
            </a:pPr>
            <a:r>
              <a:rPr lang="en-US" altLang="zh-CN" sz="2000" dirty="0">
                <a:latin typeface="Arial" panose="030F0702030302020204" pitchFamily="66" charset="0"/>
              </a:rPr>
              <a:t>Reorder procedures in memory so as to reduce conflict misses</a:t>
            </a:r>
          </a:p>
          <a:p>
            <a:pPr lvl="1" eaLnBrk="1" hangingPunct="1">
              <a:lnSpc>
                <a:spcPct val="90000"/>
              </a:lnSpc>
            </a:pPr>
            <a:r>
              <a:rPr lang="en-US" altLang="zh-CN" sz="2000" dirty="0">
                <a:latin typeface="Arial" panose="030F0702030302020204" pitchFamily="66" charset="0"/>
              </a:rPr>
              <a:t>Profiling to look at conflicts(using tools they developed)</a:t>
            </a:r>
          </a:p>
          <a:p>
            <a:pPr eaLnBrk="1" hangingPunct="1">
              <a:lnSpc>
                <a:spcPct val="90000"/>
              </a:lnSpc>
            </a:pPr>
            <a:r>
              <a:rPr lang="en-US" altLang="zh-CN" sz="2200" dirty="0">
                <a:solidFill>
                  <a:srgbClr val="0000FF"/>
                </a:solidFill>
                <a:latin typeface="Arial" panose="030F0702030302020204" pitchFamily="66" charset="0"/>
              </a:rPr>
              <a:t>Data</a:t>
            </a:r>
          </a:p>
          <a:p>
            <a:pPr lvl="1" eaLnBrk="1" hangingPunct="1">
              <a:lnSpc>
                <a:spcPct val="90000"/>
              </a:lnSpc>
            </a:pPr>
            <a:r>
              <a:rPr lang="en-US" altLang="zh-CN" sz="2200" i="1" dirty="0">
                <a:solidFill>
                  <a:srgbClr val="0000FF"/>
                </a:solidFill>
                <a:latin typeface="Arial" panose="030F0702030302020204" pitchFamily="66" charset="0"/>
              </a:rPr>
              <a:t>Merging Arrays</a:t>
            </a:r>
            <a:r>
              <a:rPr lang="en-US" altLang="zh-CN" sz="2200" dirty="0">
                <a:solidFill>
                  <a:srgbClr val="0000FF"/>
                </a:solidFill>
                <a:latin typeface="Arial" panose="030F0702030302020204" pitchFamily="66" charset="0"/>
              </a:rPr>
              <a:t>:</a:t>
            </a:r>
            <a:r>
              <a:rPr lang="en-US" altLang="zh-CN" sz="2200" dirty="0">
                <a:latin typeface="Arial" panose="030F0702030302020204" pitchFamily="66" charset="0"/>
              </a:rPr>
              <a:t> improve spatial locality by single array of compound elements vs. 2 arrays</a:t>
            </a:r>
          </a:p>
          <a:p>
            <a:pPr lvl="1" eaLnBrk="1" hangingPunct="1">
              <a:lnSpc>
                <a:spcPct val="90000"/>
              </a:lnSpc>
            </a:pPr>
            <a:r>
              <a:rPr lang="en-US" altLang="zh-CN" sz="2200" i="1" dirty="0">
                <a:solidFill>
                  <a:srgbClr val="0000FF"/>
                </a:solidFill>
                <a:latin typeface="Arial" panose="030F0702030302020204" pitchFamily="66" charset="0"/>
              </a:rPr>
              <a:t>Loop Interchange</a:t>
            </a:r>
            <a:r>
              <a:rPr lang="en-US" altLang="zh-CN" sz="2200" dirty="0">
                <a:solidFill>
                  <a:srgbClr val="0000FF"/>
                </a:solidFill>
                <a:latin typeface="Arial" panose="030F0702030302020204" pitchFamily="66" charset="0"/>
              </a:rPr>
              <a:t>:</a:t>
            </a:r>
            <a:r>
              <a:rPr lang="en-US" altLang="zh-CN" sz="2200" dirty="0">
                <a:latin typeface="Arial" panose="030F0702030302020204" pitchFamily="66" charset="0"/>
              </a:rPr>
              <a:t> change nesting of loops to access data in order stored in memory</a:t>
            </a:r>
          </a:p>
          <a:p>
            <a:pPr lvl="1" eaLnBrk="1" hangingPunct="1">
              <a:lnSpc>
                <a:spcPct val="90000"/>
              </a:lnSpc>
            </a:pPr>
            <a:r>
              <a:rPr lang="en-US" altLang="zh-CN" sz="2200" i="1" dirty="0">
                <a:solidFill>
                  <a:srgbClr val="0000FF"/>
                </a:solidFill>
                <a:latin typeface="Arial" panose="030F0702030302020204" pitchFamily="66" charset="0"/>
              </a:rPr>
              <a:t>Loop Fusion</a:t>
            </a:r>
            <a:r>
              <a:rPr lang="en-US" altLang="zh-CN" sz="2200" dirty="0">
                <a:latin typeface="Arial" panose="030F0702030302020204" pitchFamily="66" charset="0"/>
              </a:rPr>
              <a:t>: Combine 2 independent loops that have same looping and some variables overlap</a:t>
            </a:r>
          </a:p>
          <a:p>
            <a:pPr lvl="1" eaLnBrk="1" hangingPunct="1">
              <a:lnSpc>
                <a:spcPct val="90000"/>
              </a:lnSpc>
            </a:pPr>
            <a:r>
              <a:rPr lang="en-US" altLang="zh-CN" sz="2200" i="1" dirty="0">
                <a:solidFill>
                  <a:srgbClr val="0000FF"/>
                </a:solidFill>
                <a:latin typeface="Arial" panose="030F0702030302020204" pitchFamily="66" charset="0"/>
              </a:rPr>
              <a:t>Blocking</a:t>
            </a:r>
            <a:r>
              <a:rPr lang="en-US" altLang="zh-CN" sz="2200" dirty="0">
                <a:latin typeface="Arial" panose="030F0702030302020204" pitchFamily="66" charset="0"/>
              </a:rPr>
              <a:t>: Improve temporal locality by accessing “blocks” of data repeatedly vs. going down whole columns or rows</a:t>
            </a:r>
          </a:p>
        </p:txBody>
      </p:sp>
    </p:spTree>
    <p:extLst>
      <p:ext uri="{BB962C8B-B14F-4D97-AF65-F5344CB8AC3E}">
        <p14:creationId xmlns:p14="http://schemas.microsoft.com/office/powerpoint/2010/main" val="28550574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6083">
                                            <p:txEl>
                                              <p:pRg st="3" end="3"/>
                                            </p:txEl>
                                          </p:spTgt>
                                        </p:tgtEl>
                                        <p:attrNameLst>
                                          <p:attrName>style.visibility</p:attrName>
                                        </p:attrNameLst>
                                      </p:cBhvr>
                                      <p:to>
                                        <p:strVal val="visible"/>
                                      </p:to>
                                    </p:set>
                                    <p:anim calcmode="lin" valueType="num">
                                      <p:cBhvr additive="base">
                                        <p:cTn id="21" dur="500" fill="hold"/>
                                        <p:tgtEl>
                                          <p:spTgt spid="46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 calcmode="lin" valueType="num">
                                      <p:cBhvr additive="base">
                                        <p:cTn id="35" dur="500" fill="hold"/>
                                        <p:tgtEl>
                                          <p:spTgt spid="460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 calcmode="lin" valueType="num">
                                      <p:cBhvr additive="base">
                                        <p:cTn id="39"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 calcmode="lin" valueType="num">
                                      <p:cBhvr additive="base">
                                        <p:cTn id="43" dur="500" fill="hold"/>
                                        <p:tgtEl>
                                          <p:spTgt spid="460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pPr marL="685800" indent="-685800" eaLnBrk="1" hangingPunct="1">
              <a:buFontTx/>
              <a:buAutoNum type="alphaLcPeriod"/>
            </a:pPr>
            <a:r>
              <a:rPr lang="en-US" altLang="zh-CN">
                <a:solidFill>
                  <a:srgbClr val="FF0000"/>
                </a:solidFill>
                <a:latin typeface="Arial"/>
              </a:rPr>
              <a:t>Merging Arrays</a:t>
            </a:r>
          </a:p>
        </p:txBody>
      </p:sp>
      <p:sp>
        <p:nvSpPr>
          <p:cNvPr id="162819" name="Rectangle 3"/>
          <p:cNvSpPr>
            <a:spLocks noGrp="1" noRot="1" noChangeArrowheads="1"/>
          </p:cNvSpPr>
          <p:nvPr>
            <p:ph idx="1"/>
          </p:nvPr>
        </p:nvSpPr>
        <p:spPr/>
        <p:txBody>
          <a:bodyPr/>
          <a:lstStyle/>
          <a:p>
            <a:pPr eaLnBrk="1" hangingPunct="1">
              <a:lnSpc>
                <a:spcPct val="90000"/>
              </a:lnSpc>
            </a:pPr>
            <a:r>
              <a:rPr lang="en-US" altLang="zh-CN" sz="2400">
                <a:latin typeface="Arial" panose="030F0702030302020204" pitchFamily="66" charset="0"/>
              </a:rPr>
              <a:t>Combining independent matrices into a single compound array.</a:t>
            </a:r>
          </a:p>
          <a:p>
            <a:pPr eaLnBrk="1" hangingPunct="1">
              <a:lnSpc>
                <a:spcPct val="90000"/>
              </a:lnSpc>
            </a:pPr>
            <a:r>
              <a:rPr lang="en-US" altLang="zh-CN" sz="2400">
                <a:latin typeface="Arial" panose="030F0702030302020204" pitchFamily="66" charset="0"/>
              </a:rPr>
              <a:t>Improving spatial locality</a:t>
            </a:r>
          </a:p>
          <a:p>
            <a:pPr eaLnBrk="1" hangingPunct="1">
              <a:lnSpc>
                <a:spcPct val="90000"/>
              </a:lnSpc>
            </a:pPr>
            <a:r>
              <a:rPr lang="en-US" altLang="zh-CN" sz="2400">
                <a:solidFill>
                  <a:srgbClr val="0000FF"/>
                </a:solidFill>
                <a:latin typeface="Arial" panose="030F0702030302020204" pitchFamily="66" charset="0"/>
              </a:rPr>
              <a:t>Example</a:t>
            </a:r>
          </a:p>
          <a:p>
            <a:pPr lvl="1" eaLnBrk="1" hangingPunct="1">
              <a:lnSpc>
                <a:spcPct val="90000"/>
              </a:lnSpc>
              <a:buFont typeface="Wingdings" panose="05000000000000000000" pitchFamily="2" charset="2"/>
              <a:buNone/>
            </a:pPr>
            <a:r>
              <a:rPr lang="en-US" altLang="zh-CN" sz="1800">
                <a:latin typeface="Arial" panose="030F0702030302020204" pitchFamily="66" charset="0"/>
              </a:rPr>
              <a:t>/*before*/</a:t>
            </a:r>
          </a:p>
          <a:p>
            <a:pPr lvl="1" eaLnBrk="1" hangingPunct="1">
              <a:lnSpc>
                <a:spcPct val="90000"/>
              </a:lnSpc>
              <a:buFont typeface="Wingdings" panose="05000000000000000000" pitchFamily="2" charset="2"/>
              <a:buNone/>
            </a:pPr>
            <a:r>
              <a:rPr lang="en-US" altLang="zh-CN" sz="1800">
                <a:latin typeface="Arial" panose="030F0702030302020204" pitchFamily="66" charset="0"/>
              </a:rPr>
              <a:t>Int val[SIZE];</a:t>
            </a:r>
          </a:p>
          <a:p>
            <a:pPr lvl="1" eaLnBrk="1" hangingPunct="1">
              <a:lnSpc>
                <a:spcPct val="90000"/>
              </a:lnSpc>
              <a:buFont typeface="Wingdings" panose="05000000000000000000" pitchFamily="2" charset="2"/>
              <a:buNone/>
            </a:pPr>
            <a:r>
              <a:rPr lang="en-US" altLang="zh-CN" sz="1800">
                <a:latin typeface="Arial" panose="030F0702030302020204" pitchFamily="66" charset="0"/>
              </a:rPr>
              <a:t>Int key[SIZE];</a:t>
            </a:r>
          </a:p>
          <a:p>
            <a:pPr eaLnBrk="1" hangingPunct="1">
              <a:lnSpc>
                <a:spcPct val="90000"/>
              </a:lnSpc>
              <a:buFont typeface="Wingdings" panose="05000000000000000000" pitchFamily="2" charset="2"/>
              <a:buNone/>
            </a:pPr>
            <a:endParaRPr lang="en-US" altLang="zh-CN" sz="200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1800">
                <a:solidFill>
                  <a:srgbClr val="0000FF"/>
                </a:solidFill>
                <a:latin typeface="Arial" panose="030F0702030302020204" pitchFamily="66" charset="0"/>
              </a:rPr>
              <a:t>/*after*/</a:t>
            </a:r>
          </a:p>
          <a:p>
            <a:pPr lvl="1" eaLnBrk="1" hangingPunct="1">
              <a:lnSpc>
                <a:spcPct val="90000"/>
              </a:lnSpc>
              <a:buFont typeface="Wingdings" panose="05000000000000000000" pitchFamily="2" charset="2"/>
              <a:buNone/>
            </a:pPr>
            <a:r>
              <a:rPr lang="en-US" altLang="zh-CN" sz="1800">
                <a:latin typeface="Arial" panose="030F0702030302020204" pitchFamily="66" charset="0"/>
              </a:rPr>
              <a:t>Struct merge{</a:t>
            </a:r>
          </a:p>
          <a:p>
            <a:pPr lvl="1" eaLnBrk="1" hangingPunct="1">
              <a:lnSpc>
                <a:spcPct val="90000"/>
              </a:lnSpc>
              <a:buFont typeface="Wingdings" panose="05000000000000000000" pitchFamily="2" charset="2"/>
              <a:buNone/>
            </a:pPr>
            <a:r>
              <a:rPr lang="en-US" altLang="zh-CN" sz="1800">
                <a:latin typeface="Arial" panose="030F0702030302020204" pitchFamily="66" charset="0"/>
              </a:rPr>
              <a:t>     int val;</a:t>
            </a:r>
          </a:p>
          <a:p>
            <a:pPr lvl="1" eaLnBrk="1" hangingPunct="1">
              <a:lnSpc>
                <a:spcPct val="90000"/>
              </a:lnSpc>
              <a:buFont typeface="Wingdings" panose="05000000000000000000" pitchFamily="2" charset="2"/>
              <a:buNone/>
            </a:pPr>
            <a:r>
              <a:rPr lang="en-US" altLang="zh-CN" sz="1800">
                <a:latin typeface="Arial" panose="030F0702030302020204" pitchFamily="66" charset="0"/>
              </a:rPr>
              <a:t>     int  key;</a:t>
            </a:r>
          </a:p>
          <a:p>
            <a:pPr lvl="1" eaLnBrk="1" hangingPunct="1">
              <a:lnSpc>
                <a:spcPct val="90000"/>
              </a:lnSpc>
              <a:buFont typeface="Wingdings" panose="05000000000000000000" pitchFamily="2" charset="2"/>
              <a:buNone/>
            </a:pPr>
            <a:r>
              <a:rPr lang="en-US" altLang="zh-CN" sz="1800">
                <a:latin typeface="Arial" panose="030F0702030302020204" pitchFamily="66" charset="0"/>
              </a:rPr>
              <a:t>}</a:t>
            </a:r>
          </a:p>
          <a:p>
            <a:pPr lvl="1" eaLnBrk="1" hangingPunct="1">
              <a:lnSpc>
                <a:spcPct val="90000"/>
              </a:lnSpc>
              <a:buFont typeface="Wingdings" panose="05000000000000000000" pitchFamily="2" charset="2"/>
              <a:buNone/>
            </a:pPr>
            <a:r>
              <a:rPr lang="en-US" altLang="zh-CN" sz="1800">
                <a:latin typeface="Arial" panose="030F0702030302020204" pitchFamily="66" charset="0"/>
              </a:rPr>
              <a:t>Struct merge merged_array[SIZE]</a:t>
            </a:r>
          </a:p>
        </p:txBody>
      </p:sp>
    </p:spTree>
    <p:extLst>
      <p:ext uri="{BB962C8B-B14F-4D97-AF65-F5344CB8AC3E}">
        <p14:creationId xmlns:p14="http://schemas.microsoft.com/office/powerpoint/2010/main" val="3580356359"/>
      </p:ext>
    </p:extLst>
  </p:cSld>
  <p:clrMapOvr>
    <a:masterClrMapping/>
  </p:clrMapOvr>
  <p:transition spd="slow">
    <p:pull dir="ru"/>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1370012" y="183464"/>
            <a:ext cx="6340475" cy="587375"/>
          </a:xfrm>
          <a:noFill/>
        </p:spPr>
        <p:txBody>
          <a:bodyPr lIns="90488" tIns="44450" rIns="90488" bIns="44450"/>
          <a:lstStyle/>
          <a:p>
            <a:pPr eaLnBrk="1" hangingPunct="1"/>
            <a:r>
              <a:rPr lang="en-US" altLang="zh-CN" dirty="0">
                <a:latin typeface="Arial"/>
              </a:rPr>
              <a:t>b.	Loop Interchange</a:t>
            </a:r>
          </a:p>
        </p:txBody>
      </p:sp>
      <p:sp>
        <p:nvSpPr>
          <p:cNvPr id="163843" name="Rectangle 3"/>
          <p:cNvSpPr>
            <a:spLocks noGrp="1" noRot="1" noChangeArrowheads="1"/>
          </p:cNvSpPr>
          <p:nvPr>
            <p:ph idx="1"/>
          </p:nvPr>
        </p:nvSpPr>
        <p:spPr>
          <a:xfrm>
            <a:off x="539750" y="1844675"/>
            <a:ext cx="8001000" cy="4343400"/>
          </a:xfrm>
        </p:spPr>
        <p:txBody>
          <a:bodyPr lIns="90488" tIns="44450" rIns="90488" bIns="44450"/>
          <a:lstStyle/>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 Before */</a:t>
            </a:r>
          </a:p>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for (k = 0; k &lt; 100; k = k+1)</a:t>
            </a:r>
            <a:endParaRPr lang="en-US" altLang="zh-CN" sz="2000">
              <a:solidFill>
                <a:schemeClr val="accent1"/>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a:solidFill>
                  <a:schemeClr val="accent1"/>
                </a:solidFill>
                <a:latin typeface="Arial" panose="030F0702030302020204" pitchFamily="66" charset="0"/>
              </a:rPr>
              <a:t>	</a:t>
            </a:r>
            <a:r>
              <a:rPr lang="en-US" altLang="zh-CN" sz="2000">
                <a:solidFill>
                  <a:srgbClr val="0000FF"/>
                </a:solidFill>
                <a:latin typeface="Arial" panose="030F0702030302020204" pitchFamily="66" charset="0"/>
              </a:rPr>
              <a:t>for (j = 0; j &lt; 100; j = j+1)</a:t>
            </a:r>
          </a:p>
          <a:p>
            <a:pPr marL="285750" indent="-285750" eaLnBrk="1" hangingPunct="1">
              <a:lnSpc>
                <a:spcPct val="90000"/>
              </a:lnSpc>
              <a:buFont typeface="Wingdings" panose="05000000000000000000" pitchFamily="2" charset="2"/>
              <a:buNone/>
            </a:pPr>
            <a:r>
              <a:rPr lang="en-US" altLang="zh-CN" sz="2000">
                <a:solidFill>
                  <a:srgbClr val="0000FF"/>
                </a:solidFill>
                <a:latin typeface="Arial" panose="030F0702030302020204" pitchFamily="66" charset="0"/>
              </a:rPr>
              <a:t>		for (i = 0; i &lt; 5000; i = i+1)</a:t>
            </a:r>
          </a:p>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			x[i][j] = 2 * x[i][j];</a:t>
            </a:r>
          </a:p>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 After */</a:t>
            </a:r>
          </a:p>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for (k = 0; k &lt; 100; k = k+1)</a:t>
            </a:r>
            <a:endParaRPr lang="en-US" altLang="zh-CN" sz="2000">
              <a:solidFill>
                <a:schemeClr val="hlink"/>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a:solidFill>
                  <a:schemeClr val="hlink"/>
                </a:solidFill>
                <a:latin typeface="Arial" panose="030F0702030302020204" pitchFamily="66" charset="0"/>
              </a:rPr>
              <a:t>	</a:t>
            </a:r>
            <a:r>
              <a:rPr lang="en-US" altLang="zh-CN" sz="2000" u="sng">
                <a:solidFill>
                  <a:srgbClr val="0000FF"/>
                </a:solidFill>
                <a:latin typeface="Arial" panose="030F0702030302020204" pitchFamily="66" charset="0"/>
              </a:rPr>
              <a:t>for (i = 0; i &lt; 5000; i = i+1)</a:t>
            </a:r>
            <a:endParaRPr lang="en-US" altLang="zh-CN" sz="200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a:solidFill>
                  <a:srgbClr val="0000FF"/>
                </a:solidFill>
                <a:latin typeface="Arial" panose="030F0702030302020204" pitchFamily="66" charset="0"/>
              </a:rPr>
              <a:t>		</a:t>
            </a:r>
            <a:r>
              <a:rPr lang="en-US" altLang="zh-CN" sz="2000" u="sng">
                <a:solidFill>
                  <a:srgbClr val="0000FF"/>
                </a:solidFill>
                <a:latin typeface="Arial" panose="030F0702030302020204" pitchFamily="66" charset="0"/>
              </a:rPr>
              <a:t>for (j = 0; j &lt; 100; j = j+1)</a:t>
            </a:r>
            <a:endParaRPr lang="en-US" altLang="zh-CN" sz="200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a:latin typeface="Arial" panose="030F0702030302020204" pitchFamily="66" charset="0"/>
              </a:rPr>
              <a:t>			x[i][j] = 2 * x[i][j];</a:t>
            </a:r>
            <a:br>
              <a:rPr lang="en-US" altLang="zh-CN" sz="2000">
                <a:latin typeface="Comic Sans MS" panose="030F0702030302020204" pitchFamily="66" charset="0"/>
              </a:rPr>
            </a:br>
            <a:endParaRPr lang="en-US" altLang="zh-CN" sz="20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a:latin typeface="Arial" panose="030F0702030302020204" pitchFamily="66" charset="0"/>
              </a:rPr>
              <a:t>Sequential accesses instead of striding through memory every 100 words</a:t>
            </a:r>
            <a:r>
              <a:rPr lang="en-US" altLang="zh-CN">
                <a:latin typeface="Arial" panose="030F0702030302020204" pitchFamily="66" charset="0"/>
              </a:rPr>
              <a:t>; </a:t>
            </a:r>
            <a:endParaRPr lang="en-US" altLang="zh-CN">
              <a:solidFill>
                <a:schemeClr val="hlink"/>
              </a:solidFill>
              <a:latin typeface="Comic Sans MS" panose="030F0702030302020204" pitchFamily="66" charset="0"/>
            </a:endParaRPr>
          </a:p>
        </p:txBody>
      </p:sp>
      <p:sp>
        <p:nvSpPr>
          <p:cNvPr id="163844" name="Arc 4"/>
          <p:cNvSpPr>
            <a:spLocks/>
          </p:cNvSpPr>
          <p:nvPr/>
        </p:nvSpPr>
        <p:spPr bwMode="auto">
          <a:xfrm rot="-10680000">
            <a:off x="1581150" y="4645025"/>
            <a:ext cx="622300" cy="354013"/>
          </a:xfrm>
          <a:custGeom>
            <a:avLst/>
            <a:gdLst>
              <a:gd name="T0" fmla="*/ 0 w 21655"/>
              <a:gd name="T1" fmla="*/ 0 h 21600"/>
              <a:gd name="T2" fmla="*/ 2147483646 w 21655"/>
              <a:gd name="T3" fmla="*/ 2147483646 h 21600"/>
              <a:gd name="T4" fmla="*/ 2147483646 w 21655"/>
              <a:gd name="T5" fmla="*/ 2147483646 h 21600"/>
              <a:gd name="T6" fmla="*/ 0 60000 65536"/>
              <a:gd name="T7" fmla="*/ 0 60000 65536"/>
              <a:gd name="T8" fmla="*/ 0 60000 65536"/>
              <a:gd name="T9" fmla="*/ 0 w 21655"/>
              <a:gd name="T10" fmla="*/ 0 h 21600"/>
              <a:gd name="T11" fmla="*/ 21655 w 21655"/>
              <a:gd name="T12" fmla="*/ 21600 h 21600"/>
            </a:gdLst>
            <a:ahLst/>
            <a:cxnLst>
              <a:cxn ang="T6">
                <a:pos x="T0" y="T1"/>
              </a:cxn>
              <a:cxn ang="T7">
                <a:pos x="T2" y="T3"/>
              </a:cxn>
              <a:cxn ang="T8">
                <a:pos x="T4" y="T5"/>
              </a:cxn>
            </a:cxnLst>
            <a:rect l="T9" t="T10" r="T11" b="T12"/>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lnTo>
                  <a:pt x="0" y="0"/>
                </a:lnTo>
                <a:close/>
              </a:path>
            </a:pathLst>
          </a:custGeom>
          <a:noFill/>
          <a:ln w="25400" cap="rnd">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45" name="Rectangle 5"/>
          <p:cNvSpPr>
            <a:spLocks noChangeArrowheads="1"/>
          </p:cNvSpPr>
          <p:nvPr/>
        </p:nvSpPr>
        <p:spPr bwMode="auto">
          <a:xfrm>
            <a:off x="311150" y="1006475"/>
            <a:ext cx="8610600" cy="822325"/>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i="1">
                <a:solidFill>
                  <a:srgbClr val="000000"/>
                </a:solidFill>
                <a:latin typeface="Arial" panose="030F0702030302020204" pitchFamily="66" charset="0"/>
              </a:rPr>
              <a:t>By switching the order in which loops execute, misses can be reduced due to improvements in spatial locality.</a:t>
            </a:r>
            <a:r>
              <a:rPr kumimoji="0" lang="en-US" altLang="zh-CN" sz="2400">
                <a:latin typeface="Arial" panose="030F0702030302020204" pitchFamily="66" charset="0"/>
              </a:rPr>
              <a:t> </a:t>
            </a:r>
          </a:p>
        </p:txBody>
      </p:sp>
    </p:spTree>
    <p:extLst>
      <p:ext uri="{BB962C8B-B14F-4D97-AF65-F5344CB8AC3E}">
        <p14:creationId xmlns:p14="http://schemas.microsoft.com/office/powerpoint/2010/main" val="2563639961"/>
      </p:ext>
    </p:extLst>
  </p:cSld>
  <p:clrMapOvr>
    <a:masterClrMapping/>
  </p:clrMapOvr>
  <p:transition spd="slow">
    <p:pull dir="ru"/>
  </p:transition>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pPr eaLnBrk="1" hangingPunct="1"/>
            <a:r>
              <a:rPr lang="en-US" altLang="zh-CN">
                <a:latin typeface="Arial"/>
              </a:rPr>
              <a:t>c. Loop fusion</a:t>
            </a:r>
          </a:p>
        </p:txBody>
      </p:sp>
      <p:sp>
        <p:nvSpPr>
          <p:cNvPr id="164867" name="Rectangle 3"/>
          <p:cNvSpPr>
            <a:spLocks noGrp="1" noRot="1" noChangeArrowheads="1"/>
          </p:cNvSpPr>
          <p:nvPr>
            <p:ph idx="1"/>
          </p:nvPr>
        </p:nvSpPr>
        <p:spPr/>
        <p:txBody>
          <a:bodyPr/>
          <a:lstStyle/>
          <a:p>
            <a:pPr eaLnBrk="1" hangingPunct="1"/>
            <a:r>
              <a:rPr lang="en-US" altLang="zh-CN" sz="2400">
                <a:latin typeface="Arial" panose="030F0702030302020204" pitchFamily="66" charset="0"/>
              </a:rPr>
              <a:t>By fusion the code into a single loop, the data that are fetched into the cache can be used repeatedly before being swapped out.</a:t>
            </a:r>
          </a:p>
          <a:p>
            <a:pPr eaLnBrk="1" hangingPunct="1"/>
            <a:r>
              <a:rPr lang="en-US" altLang="zh-CN" sz="2400">
                <a:latin typeface="Arial" panose="030F0702030302020204" pitchFamily="66" charset="0"/>
              </a:rPr>
              <a:t>Imporving the temporal locality</a:t>
            </a:r>
          </a:p>
          <a:p>
            <a:pPr eaLnBrk="1" hangingPunct="1"/>
            <a:r>
              <a:rPr lang="en-US" altLang="zh-CN" sz="2400">
                <a:solidFill>
                  <a:srgbClr val="0000FF"/>
                </a:solidFill>
                <a:latin typeface="Arial" panose="030F0702030302020204" pitchFamily="66" charset="0"/>
              </a:rPr>
              <a:t>Example:</a:t>
            </a:r>
          </a:p>
          <a:p>
            <a:pPr eaLnBrk="1" hangingPunct="1">
              <a:buFont typeface="Wingdings" panose="05000000000000000000" pitchFamily="2" charset="2"/>
              <a:buNone/>
            </a:pPr>
            <a:r>
              <a:rPr lang="en-US" altLang="zh-CN" sz="2000">
                <a:latin typeface="Arial" panose="030F0702030302020204" pitchFamily="66" charset="0"/>
              </a:rPr>
              <a:t>/*before*/				/*</a:t>
            </a:r>
            <a:r>
              <a:rPr lang="en-US" altLang="zh-CN" sz="2000">
                <a:solidFill>
                  <a:srgbClr val="0000FF"/>
                </a:solidFill>
                <a:latin typeface="Arial" panose="030F0702030302020204" pitchFamily="66" charset="0"/>
              </a:rPr>
              <a:t>after</a:t>
            </a:r>
            <a:r>
              <a:rPr lang="en-US" altLang="zh-CN" sz="2000">
                <a:latin typeface="Arial" panose="030F0702030302020204" pitchFamily="66" charset="0"/>
              </a:rPr>
              <a:t>*/</a:t>
            </a:r>
          </a:p>
          <a:p>
            <a:pPr eaLnBrk="1" hangingPunct="1">
              <a:buFont typeface="Wingdings" panose="05000000000000000000" pitchFamily="2" charset="2"/>
              <a:buNone/>
            </a:pPr>
            <a:r>
              <a:rPr lang="en-US" altLang="zh-CN" sz="2000">
                <a:latin typeface="Arial" panose="030F0702030302020204" pitchFamily="66" charset="0"/>
              </a:rPr>
              <a:t>For (i=0; i&lt;N; i=i+1)			For (i=0; i&lt;N; i=i+1)</a:t>
            </a:r>
          </a:p>
          <a:p>
            <a:pPr eaLnBrk="1" hangingPunct="1">
              <a:buFont typeface="Wingdings" panose="05000000000000000000" pitchFamily="2" charset="2"/>
              <a:buNone/>
            </a:pPr>
            <a:r>
              <a:rPr lang="en-US" altLang="zh-CN" sz="2000">
                <a:latin typeface="Arial" panose="030F0702030302020204" pitchFamily="66" charset="0"/>
              </a:rPr>
              <a:t>For (i=0; j&lt;N; j=i+1)			For (j=0; j&lt;N; j=i+1)</a:t>
            </a:r>
          </a:p>
          <a:p>
            <a:pPr eaLnBrk="1" hangingPunct="1">
              <a:buFont typeface="Wingdings" panose="05000000000000000000" pitchFamily="2" charset="2"/>
              <a:buNone/>
            </a:pPr>
            <a:r>
              <a:rPr lang="en-US" altLang="zh-CN" sz="2000">
                <a:latin typeface="Arial" panose="030F0702030302020204" pitchFamily="66" charset="0"/>
              </a:rPr>
              <a:t> 		 a[i][j]=1/b[i][j]*c[i][j];		{	</a:t>
            </a:r>
          </a:p>
          <a:p>
            <a:pPr eaLnBrk="1" hangingPunct="1">
              <a:buFont typeface="Wingdings" panose="05000000000000000000" pitchFamily="2" charset="2"/>
              <a:buNone/>
            </a:pPr>
            <a:r>
              <a:rPr lang="en-US" altLang="zh-CN" sz="2000">
                <a:latin typeface="Arial" panose="030F0702030302020204" pitchFamily="66" charset="0"/>
              </a:rPr>
              <a:t>For (i=0; i&lt;N; i=i+1)</a:t>
            </a:r>
          </a:p>
          <a:p>
            <a:pPr eaLnBrk="1" hangingPunct="1">
              <a:buFont typeface="Wingdings" panose="05000000000000000000" pitchFamily="2" charset="2"/>
              <a:buNone/>
            </a:pPr>
            <a:r>
              <a:rPr lang="en-US" altLang="zh-CN" sz="2000">
                <a:latin typeface="Arial" panose="030F0702030302020204" pitchFamily="66" charset="0"/>
              </a:rPr>
              <a:t>                                                                    a[i][j]=1/b[i][j]*c[i][j];</a:t>
            </a:r>
          </a:p>
          <a:p>
            <a:pPr eaLnBrk="1" hangingPunct="1">
              <a:buFont typeface="Wingdings" panose="05000000000000000000" pitchFamily="2" charset="2"/>
              <a:buNone/>
            </a:pPr>
            <a:r>
              <a:rPr lang="en-US" altLang="zh-CN" sz="2000">
                <a:latin typeface="Arial" panose="030F0702030302020204" pitchFamily="66" charset="0"/>
              </a:rPr>
              <a:t>For (j=0; j&lt;N; j=j+1)			        d[i][j]=a[i][j]*c[i][j];</a:t>
            </a:r>
          </a:p>
          <a:p>
            <a:pPr eaLnBrk="1" hangingPunct="1">
              <a:buFont typeface="Wingdings" panose="05000000000000000000" pitchFamily="2" charset="2"/>
              <a:buNone/>
            </a:pPr>
            <a:r>
              <a:rPr lang="en-US" altLang="zh-CN" sz="2000">
                <a:latin typeface="Arial" panose="030F0702030302020204" pitchFamily="66" charset="0"/>
              </a:rPr>
              <a:t>  		d[i][j]=a[i][j]*c[i][j];		}</a:t>
            </a:r>
          </a:p>
        </p:txBody>
      </p:sp>
    </p:spTree>
    <p:extLst>
      <p:ext uri="{BB962C8B-B14F-4D97-AF65-F5344CB8AC3E}">
        <p14:creationId xmlns:p14="http://schemas.microsoft.com/office/powerpoint/2010/main" val="4085477601"/>
      </p:ext>
    </p:extLst>
  </p:cSld>
  <p:clrMapOvr>
    <a:masterClrMapping/>
  </p:clrMapOvr>
  <p:transition spd="slow">
    <p:pull dir="ru"/>
  </p:transition>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xfrm>
            <a:off x="1403648" y="10758"/>
            <a:ext cx="7560840" cy="800100"/>
          </a:xfrm>
          <a:noFill/>
        </p:spPr>
        <p:txBody>
          <a:bodyPr lIns="90488" tIns="44450" rIns="90488" bIns="44450"/>
          <a:lstStyle/>
          <a:p>
            <a:pPr eaLnBrk="1" hangingPunct="1"/>
            <a:r>
              <a:rPr lang="en-US" altLang="zh-CN" sz="2800" dirty="0">
                <a:latin typeface="Arial"/>
              </a:rPr>
              <a:t>d. </a:t>
            </a:r>
            <a:r>
              <a:rPr lang="en-US" altLang="zh-CN" sz="2800" dirty="0" err="1">
                <a:latin typeface="Arial"/>
              </a:rPr>
              <a:t>Unoptimized</a:t>
            </a:r>
            <a:r>
              <a:rPr lang="en-US" altLang="zh-CN" sz="2800" dirty="0">
                <a:latin typeface="Arial"/>
              </a:rPr>
              <a:t> Matrix Multiplication</a:t>
            </a:r>
            <a:r>
              <a:rPr lang="en-US" altLang="zh-CN" sz="2800" i="1" dirty="0">
                <a:solidFill>
                  <a:srgbClr val="000000"/>
                </a:solidFill>
                <a:latin typeface="Arial" pitchFamily="18" charset="0"/>
              </a:rPr>
              <a:t> </a:t>
            </a:r>
          </a:p>
        </p:txBody>
      </p:sp>
      <p:sp>
        <p:nvSpPr>
          <p:cNvPr id="165891" name="Rectangle 3"/>
          <p:cNvSpPr>
            <a:spLocks noGrp="1" noRot="1" noChangeArrowheads="1"/>
          </p:cNvSpPr>
          <p:nvPr>
            <p:ph idx="1"/>
          </p:nvPr>
        </p:nvSpPr>
        <p:spPr>
          <a:xfrm>
            <a:off x="163513" y="1085850"/>
            <a:ext cx="7696200" cy="5314950"/>
          </a:xfrm>
        </p:spPr>
        <p:txBody>
          <a:bodyPr lIns="90488" tIns="44450" rIns="90488" bIns="44450"/>
          <a:lstStyle/>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a:t>
            </a:r>
            <a:r>
              <a:rPr lang="en-US" altLang="zh-CN" sz="2000">
                <a:solidFill>
                  <a:schemeClr val="hlink"/>
                </a:solidFill>
                <a:latin typeface="Arial" panose="030F0702030302020204" pitchFamily="66" charset="0"/>
              </a:rPr>
              <a:t> </a:t>
            </a:r>
            <a:r>
              <a:rPr lang="en-US" altLang="zh-CN" sz="2000">
                <a:solidFill>
                  <a:srgbClr val="0000FF"/>
                </a:solidFill>
                <a:latin typeface="Arial" panose="030F0702030302020204" pitchFamily="66" charset="0"/>
              </a:rPr>
              <a:t>Before</a:t>
            </a:r>
            <a:r>
              <a:rPr lang="en-US" altLang="zh-CN" sz="2000">
                <a:latin typeface="Arial"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for (</a:t>
            </a:r>
            <a:r>
              <a:rPr lang="en-US" altLang="zh-CN" sz="2000" u="sng">
                <a:solidFill>
                  <a:srgbClr val="FF0000"/>
                </a:solidFill>
                <a:latin typeface="Arial" panose="030F0702030302020204" pitchFamily="66" charset="0"/>
              </a:rPr>
              <a:t>i</a:t>
            </a:r>
            <a:r>
              <a:rPr lang="en-US" altLang="zh-CN" sz="2000">
                <a:solidFill>
                  <a:srgbClr val="FF0000"/>
                </a:solidFill>
                <a:latin typeface="Arial" panose="030F0702030302020204" pitchFamily="66" charset="0"/>
              </a:rPr>
              <a:t> </a:t>
            </a:r>
            <a:r>
              <a:rPr lang="en-US" altLang="zh-CN" sz="2000">
                <a:latin typeface="Arial" panose="030F0702030302020204" pitchFamily="66" charset="0"/>
              </a:rPr>
              <a:t>=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r>
              <a:rPr lang="en-US" altLang="zh-CN" sz="2000">
                <a:solidFill>
                  <a:srgbClr val="0000FF"/>
                </a:solidFill>
                <a:latin typeface="Arial" panose="030F0702030302020204" pitchFamily="66" charset="0"/>
              </a:rPr>
              <a:t>for </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 = 0; j &lt; N; j = j+1)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r>
              <a:rPr lang="en-US" altLang="zh-CN" sz="2000">
                <a:solidFill>
                  <a:srgbClr val="0000FF"/>
                </a:solidFill>
                <a:latin typeface="Arial" panose="030F0702030302020204" pitchFamily="66" charset="0"/>
              </a:rPr>
              <a:t>for</a:t>
            </a:r>
            <a:r>
              <a:rPr lang="en-US" altLang="zh-CN" sz="2000">
                <a:latin typeface="Arial" panose="030F0702030302020204" pitchFamily="66" charset="0"/>
              </a:rPr>
              <a:t> (</a:t>
            </a:r>
            <a:r>
              <a:rPr lang="en-US" altLang="zh-CN" sz="2000">
                <a:solidFill>
                  <a:srgbClr val="FF0000"/>
                </a:solidFill>
                <a:latin typeface="Arial" panose="030F0702030302020204" pitchFamily="66" charset="0"/>
              </a:rPr>
              <a:t>k </a:t>
            </a:r>
            <a:r>
              <a:rPr lang="en-US" altLang="zh-CN" sz="2000">
                <a:latin typeface="Arial" panose="030F0702030302020204" pitchFamily="66" charset="0"/>
              </a:rPr>
              <a:t>= 0; k &lt; N; k = k+1)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r = r + y[</a:t>
            </a:r>
            <a:r>
              <a:rPr lang="en-US" altLang="zh-CN" sz="2000" u="sng">
                <a:solidFill>
                  <a:srgbClr val="FF0000"/>
                </a:solidFill>
                <a:latin typeface="Arial" panose="030F0702030302020204" pitchFamily="66" charset="0"/>
              </a:rPr>
              <a:t>i</a:t>
            </a:r>
            <a:r>
              <a:rPr lang="en-US" altLang="zh-CN" sz="2000">
                <a:latin typeface="Arial" panose="030F0702030302020204" pitchFamily="66" charset="0"/>
              </a:rPr>
              <a:t>][</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]*z[</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x[</a:t>
            </a:r>
            <a:r>
              <a:rPr lang="en-US" altLang="zh-CN" sz="2000" u="sng">
                <a:solidFill>
                  <a:srgbClr val="FF0000"/>
                </a:solidFill>
                <a:latin typeface="Arial" panose="030F0702030302020204" pitchFamily="66" charset="0"/>
              </a:rPr>
              <a:t>i</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p>
          <a:p>
            <a:pPr marL="285750" indent="-285750" eaLnBrk="1" hangingPunct="1">
              <a:lnSpc>
                <a:spcPct val="90000"/>
              </a:lnSpc>
              <a:tabLst>
                <a:tab pos="685800" algn="l"/>
                <a:tab pos="1085850" algn="l"/>
              </a:tabLst>
            </a:pPr>
            <a:r>
              <a:rPr lang="en-US" altLang="zh-CN" sz="2400">
                <a:latin typeface="Arial" panose="030F0702030302020204" pitchFamily="66" charset="0"/>
              </a:rPr>
              <a:t>Two Inner Loops:</a:t>
            </a:r>
          </a:p>
          <a:p>
            <a:pPr marL="685800" lvl="1" indent="-228600" eaLnBrk="1" hangingPunct="1">
              <a:lnSpc>
                <a:spcPct val="90000"/>
              </a:lnSpc>
              <a:tabLst>
                <a:tab pos="685800" algn="l"/>
                <a:tab pos="1085850" algn="l"/>
              </a:tabLst>
            </a:pPr>
            <a:r>
              <a:rPr lang="en-US" altLang="zh-CN" sz="2000">
                <a:latin typeface="Arial" panose="030F0702030302020204" pitchFamily="66" charset="0"/>
              </a:rPr>
              <a:t>Write N elements of 1 row  of X[ ]</a:t>
            </a:r>
          </a:p>
          <a:p>
            <a:pPr marL="685800" lvl="1" indent="-228600" eaLnBrk="1" hangingPunct="1">
              <a:lnSpc>
                <a:spcPct val="90000"/>
              </a:lnSpc>
              <a:tabLst>
                <a:tab pos="685800" algn="l"/>
                <a:tab pos="1085850" algn="l"/>
              </a:tabLst>
            </a:pPr>
            <a:r>
              <a:rPr lang="en-US" altLang="zh-CN" sz="2000">
                <a:latin typeface="Arial" panose="030F0702030302020204" pitchFamily="66" charset="0"/>
              </a:rPr>
              <a:t>Read N elements of 1 row of Y[ ] repeatedly</a:t>
            </a:r>
          </a:p>
          <a:p>
            <a:pPr marL="685800" lvl="1" indent="-228600" eaLnBrk="1" hangingPunct="1">
              <a:lnSpc>
                <a:spcPct val="90000"/>
              </a:lnSpc>
              <a:tabLst>
                <a:tab pos="685800" algn="l"/>
                <a:tab pos="1085850" algn="l"/>
              </a:tabLst>
            </a:pPr>
            <a:r>
              <a:rPr lang="en-US" altLang="zh-CN" sz="2000">
                <a:latin typeface="Arial" panose="030F0702030302020204" pitchFamily="66" charset="0"/>
              </a:rPr>
              <a:t>Read all NxN elements of Z[ ]</a:t>
            </a:r>
          </a:p>
          <a:p>
            <a:pPr marL="285750" indent="-285750" eaLnBrk="1" hangingPunct="1">
              <a:lnSpc>
                <a:spcPct val="90000"/>
              </a:lnSpc>
              <a:tabLst>
                <a:tab pos="685800" algn="l"/>
                <a:tab pos="1085850" algn="l"/>
              </a:tabLst>
            </a:pPr>
            <a:r>
              <a:rPr lang="en-US" altLang="zh-CN" sz="2400">
                <a:latin typeface="Arial" panose="030F0702030302020204" pitchFamily="66" charset="0"/>
              </a:rPr>
              <a:t>Capacity Misses a function of N &amp; Cache Size:</a:t>
            </a:r>
          </a:p>
          <a:p>
            <a:pPr marL="685800" lvl="1" indent="-228600" eaLnBrk="1" hangingPunct="1">
              <a:lnSpc>
                <a:spcPct val="90000"/>
              </a:lnSpc>
              <a:tabLst>
                <a:tab pos="685800" algn="l"/>
                <a:tab pos="1085850" algn="l"/>
              </a:tabLst>
            </a:pPr>
            <a:r>
              <a:rPr lang="en-US" altLang="zh-CN" sz="2000">
                <a:latin typeface="Arial" panose="030F0702030302020204" pitchFamily="66" charset="0"/>
              </a:rPr>
              <a:t>2N</a:t>
            </a:r>
            <a:r>
              <a:rPr lang="en-US" altLang="zh-CN" sz="2000" baseline="30000">
                <a:latin typeface="Arial" panose="030F0702030302020204" pitchFamily="66" charset="0"/>
              </a:rPr>
              <a:t>3 </a:t>
            </a:r>
            <a:r>
              <a:rPr lang="en-US" altLang="zh-CN" sz="2000">
                <a:latin typeface="Arial" panose="030F0702030302020204" pitchFamily="66" charset="0"/>
              </a:rPr>
              <a:t>+ N</a:t>
            </a:r>
            <a:r>
              <a:rPr lang="en-US" altLang="zh-CN" sz="2000" baseline="30000">
                <a:latin typeface="Arial" panose="030F0702030302020204" pitchFamily="66" charset="0"/>
              </a:rPr>
              <a:t>2</a:t>
            </a:r>
            <a:r>
              <a:rPr lang="en-US" altLang="zh-CN" sz="2000">
                <a:latin typeface="Arial" panose="030F0702030302020204" pitchFamily="66" charset="0"/>
              </a:rPr>
              <a:t> =&gt; (assuming no conflict; otherwise …)</a:t>
            </a:r>
          </a:p>
          <a:p>
            <a:pPr marL="285750" indent="-285750" eaLnBrk="1" hangingPunct="1">
              <a:lnSpc>
                <a:spcPct val="90000"/>
              </a:lnSpc>
              <a:tabLst>
                <a:tab pos="685800" algn="l"/>
                <a:tab pos="1085850" algn="l"/>
              </a:tabLst>
            </a:pPr>
            <a:r>
              <a:rPr lang="en-US" altLang="zh-CN" sz="2400">
                <a:latin typeface="Arial" panose="030F0702030302020204" pitchFamily="66" charset="0"/>
              </a:rPr>
              <a:t>Idea: compute on BxB submatrix that fits</a:t>
            </a:r>
          </a:p>
        </p:txBody>
      </p:sp>
      <p:grpSp>
        <p:nvGrpSpPr>
          <p:cNvPr id="165892" name="Group 4"/>
          <p:cNvGrpSpPr>
            <a:grpSpLocks/>
          </p:cNvGrpSpPr>
          <p:nvPr/>
        </p:nvGrpSpPr>
        <p:grpSpPr bwMode="auto">
          <a:xfrm>
            <a:off x="4953000" y="1066800"/>
            <a:ext cx="4191000" cy="2530475"/>
            <a:chOff x="3120" y="672"/>
            <a:chExt cx="2640" cy="1594"/>
          </a:xfrm>
        </p:grpSpPr>
        <p:graphicFrame>
          <p:nvGraphicFramePr>
            <p:cNvPr id="165896" name="Object 5"/>
            <p:cNvGraphicFramePr>
              <a:graphicFrameLocks noChangeAspect="1"/>
            </p:cNvGraphicFramePr>
            <p:nvPr/>
          </p:nvGraphicFramePr>
          <p:xfrm>
            <a:off x="3120" y="672"/>
            <a:ext cx="2592" cy="1075"/>
          </p:xfrm>
          <a:graphic>
            <a:graphicData uri="http://schemas.openxmlformats.org/presentationml/2006/ole">
              <mc:AlternateContent xmlns:mc="http://schemas.openxmlformats.org/markup-compatibility/2006">
                <mc:Choice xmlns:v="urn:schemas-microsoft-com:vml" Requires="v">
                  <p:oleObj spid="_x0000_s184335" name="位图图像" r:id="rId3" imgW="5357324" imgH="1958510" progId="Paint.Picture">
                    <p:embed/>
                  </p:oleObj>
                </mc:Choice>
                <mc:Fallback>
                  <p:oleObj name="位图图像" r:id="rId3" imgW="5357324" imgH="19585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672"/>
                          <a:ext cx="2592" cy="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Rectangle 6"/>
            <p:cNvSpPr>
              <a:spLocks noChangeArrowheads="1"/>
            </p:cNvSpPr>
            <p:nvPr/>
          </p:nvSpPr>
          <p:spPr bwMode="auto">
            <a:xfrm>
              <a:off x="4128" y="1968"/>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latin typeface="Arial" panose="02070309020205020404" pitchFamily="49" charset="0"/>
                </a:rPr>
                <a:t>y[</a:t>
              </a:r>
              <a:r>
                <a:rPr kumimoji="0" lang="en-US" altLang="zh-CN" sz="1800" b="1">
                  <a:solidFill>
                    <a:srgbClr val="FF0000"/>
                  </a:solidFill>
                  <a:latin typeface="Arial" panose="02070309020205020404" pitchFamily="49" charset="0"/>
                </a:rPr>
                <a:t>1</a:t>
              </a:r>
              <a:r>
                <a:rPr kumimoji="0" lang="en-US" altLang="zh-CN" sz="1800" b="1">
                  <a:latin typeface="Arial" panose="02070309020205020404" pitchFamily="49" charset="0"/>
                </a:rPr>
                <a:t>][</a:t>
              </a:r>
              <a:r>
                <a:rPr kumimoji="0" lang="en-US" altLang="zh-CN" sz="1800" b="1">
                  <a:solidFill>
                    <a:srgbClr val="FF0000"/>
                  </a:solidFill>
                  <a:latin typeface="Arial" panose="02070309020205020404" pitchFamily="49" charset="0"/>
                </a:rPr>
                <a:t>k</a:t>
              </a:r>
              <a:r>
                <a:rPr kumimoji="0" lang="en-US" altLang="zh-CN" sz="1800" b="1">
                  <a:latin typeface="Arial" panose="02070309020205020404" pitchFamily="49" charset="0"/>
                </a:rPr>
                <a:t>]</a:t>
              </a:r>
            </a:p>
          </p:txBody>
        </p:sp>
        <p:sp>
          <p:nvSpPr>
            <p:cNvPr id="165898" name="Rectangle 7"/>
            <p:cNvSpPr>
              <a:spLocks noChangeArrowheads="1"/>
            </p:cNvSpPr>
            <p:nvPr/>
          </p:nvSpPr>
          <p:spPr bwMode="auto">
            <a:xfrm>
              <a:off x="4972" y="2016"/>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Arial" panose="02070309020205020404" pitchFamily="49" charset="0"/>
                </a:rPr>
                <a:t>z[</a:t>
              </a:r>
              <a:r>
                <a:rPr kumimoji="0" lang="en-US" altLang="zh-CN" sz="2000" b="1">
                  <a:solidFill>
                    <a:srgbClr val="FF0000"/>
                  </a:solidFill>
                  <a:latin typeface="Arial" panose="02070309020205020404" pitchFamily="49" charset="0"/>
                </a:rPr>
                <a:t>k</a:t>
              </a:r>
              <a:r>
                <a:rPr kumimoji="0" lang="en-US" altLang="zh-CN" sz="2000" b="1">
                  <a:latin typeface="Arial" panose="02070309020205020404" pitchFamily="49" charset="0"/>
                </a:rPr>
                <a:t>][</a:t>
              </a:r>
              <a:r>
                <a:rPr kumimoji="0" lang="en-US" altLang="zh-CN" sz="2000" b="1">
                  <a:solidFill>
                    <a:srgbClr val="0000FF"/>
                  </a:solidFill>
                  <a:latin typeface="Arial" panose="02070309020205020404" pitchFamily="49" charset="0"/>
                </a:rPr>
                <a:t>j</a:t>
              </a:r>
              <a:r>
                <a:rPr kumimoji="0" lang="en-US" altLang="zh-CN" sz="2000" b="1">
                  <a:latin typeface="Arial" panose="02070309020205020404" pitchFamily="49" charset="0"/>
                </a:rPr>
                <a:t>]</a:t>
              </a:r>
            </a:p>
          </p:txBody>
        </p:sp>
        <p:sp>
          <p:nvSpPr>
            <p:cNvPr id="165899" name="Rectangle 8"/>
            <p:cNvSpPr>
              <a:spLocks noChangeArrowheads="1"/>
            </p:cNvSpPr>
            <p:nvPr/>
          </p:nvSpPr>
          <p:spPr bwMode="auto">
            <a:xfrm>
              <a:off x="3168" y="196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Arial" panose="02070309020205020404" pitchFamily="49" charset="0"/>
                </a:rPr>
                <a:t>x[</a:t>
              </a:r>
              <a:r>
                <a:rPr kumimoji="0" lang="en-US" altLang="zh-CN" sz="2000" b="1">
                  <a:solidFill>
                    <a:srgbClr val="FF0000"/>
                  </a:solidFill>
                  <a:latin typeface="Arial" panose="02070309020205020404" pitchFamily="49" charset="0"/>
                </a:rPr>
                <a:t>1</a:t>
              </a:r>
              <a:r>
                <a:rPr kumimoji="0" lang="en-US" altLang="zh-CN" sz="2000" b="1">
                  <a:latin typeface="Arial" panose="02070309020205020404" pitchFamily="49" charset="0"/>
                </a:rPr>
                <a:t>][</a:t>
              </a:r>
              <a:r>
                <a:rPr kumimoji="0" lang="en-US" altLang="zh-CN" sz="2000" b="1">
                  <a:solidFill>
                    <a:srgbClr val="0000FF"/>
                  </a:solidFill>
                  <a:latin typeface="Arial" panose="02070309020205020404" pitchFamily="49" charset="0"/>
                </a:rPr>
                <a:t>j</a:t>
              </a:r>
              <a:r>
                <a:rPr kumimoji="0" lang="en-US" altLang="zh-CN" sz="2000" b="1">
                  <a:latin typeface="Arial" panose="02070309020205020404" pitchFamily="49" charset="0"/>
                </a:rPr>
                <a:t>]</a:t>
              </a:r>
            </a:p>
          </p:txBody>
        </p:sp>
        <p:sp>
          <p:nvSpPr>
            <p:cNvPr id="165900" name="Line 9"/>
            <p:cNvSpPr>
              <a:spLocks noChangeShapeType="1"/>
            </p:cNvSpPr>
            <p:nvPr/>
          </p:nvSpPr>
          <p:spPr bwMode="auto">
            <a:xfrm flipH="1" flipV="1">
              <a:off x="3408" y="960"/>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1" name="Line 10"/>
            <p:cNvSpPr>
              <a:spLocks noChangeShapeType="1"/>
            </p:cNvSpPr>
            <p:nvPr/>
          </p:nvSpPr>
          <p:spPr bwMode="auto">
            <a:xfrm flipH="1" flipV="1">
              <a:off x="4368" y="1008"/>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2" name="Line 11"/>
            <p:cNvSpPr>
              <a:spLocks noChangeShapeType="1"/>
            </p:cNvSpPr>
            <p:nvPr/>
          </p:nvSpPr>
          <p:spPr bwMode="auto">
            <a:xfrm flipH="1" flipV="1">
              <a:off x="5280" y="1056"/>
              <a:ext cx="0" cy="91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5893" name="Rectangle 12"/>
          <p:cNvSpPr>
            <a:spLocks noChangeArrowheads="1"/>
          </p:cNvSpPr>
          <p:nvPr/>
        </p:nvSpPr>
        <p:spPr bwMode="auto">
          <a:xfrm>
            <a:off x="5181600" y="3733800"/>
            <a:ext cx="3962400"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Arial" panose="030F0702030302020204" pitchFamily="66" charset="0"/>
              </a:rPr>
              <a:t>((N+N)N+N)N=2N</a:t>
            </a:r>
            <a:r>
              <a:rPr kumimoji="0" lang="en-US" altLang="zh-CN" sz="2200" b="1" baseline="30000">
                <a:latin typeface="Arial" panose="030F0702030302020204" pitchFamily="66" charset="0"/>
              </a:rPr>
              <a:t>3 </a:t>
            </a:r>
            <a:r>
              <a:rPr kumimoji="0" lang="en-US" altLang="zh-CN" sz="2200" b="1">
                <a:latin typeface="Arial" panose="030F0702030302020204" pitchFamily="66" charset="0"/>
              </a:rPr>
              <a:t>+</a:t>
            </a:r>
            <a:r>
              <a:rPr kumimoji="0" lang="en-US" altLang="zh-CN" sz="2200" b="1" baseline="30000">
                <a:latin typeface="Arial" panose="030F0702030302020204" pitchFamily="66" charset="0"/>
              </a:rPr>
              <a:t> </a:t>
            </a:r>
            <a:r>
              <a:rPr kumimoji="0" lang="en-US" altLang="zh-CN" sz="2200" b="1">
                <a:latin typeface="Arial" panose="030F0702030302020204" pitchFamily="66" charset="0"/>
              </a:rPr>
              <a:t>N</a:t>
            </a:r>
            <a:r>
              <a:rPr kumimoji="0" lang="en-US" altLang="zh-CN" sz="2200" b="1" baseline="30000">
                <a:latin typeface="Arial" panose="030F0702030302020204" pitchFamily="66" charset="0"/>
              </a:rPr>
              <a:t>2</a:t>
            </a:r>
          </a:p>
          <a:p>
            <a:pPr algn="ctr">
              <a:spcBef>
                <a:spcPct val="0"/>
              </a:spcBef>
              <a:buClrTx/>
              <a:buSzTx/>
              <a:buFontTx/>
              <a:buNone/>
            </a:pPr>
            <a:r>
              <a:rPr kumimoji="0" lang="en-US" altLang="zh-CN" sz="2200" b="1">
                <a:latin typeface="Arial" panose="030F0702030302020204" pitchFamily="66" charset="0"/>
              </a:rPr>
              <a:t>Accessed For N</a:t>
            </a:r>
            <a:r>
              <a:rPr kumimoji="0" lang="en-US" altLang="zh-CN" sz="2200" b="1" baseline="30000">
                <a:latin typeface="Arial" panose="030F0702030302020204" pitchFamily="66" charset="0"/>
              </a:rPr>
              <a:t>3</a:t>
            </a:r>
            <a:r>
              <a:rPr kumimoji="0" lang="en-US" altLang="zh-CN" sz="2200" b="1">
                <a:latin typeface="Arial" panose="030F0702030302020204" pitchFamily="66" charset="0"/>
              </a:rPr>
              <a:t> operations</a:t>
            </a:r>
          </a:p>
        </p:txBody>
      </p:sp>
      <p:sp>
        <p:nvSpPr>
          <p:cNvPr id="165894" name="AutoShape 13"/>
          <p:cNvSpPr>
            <a:spLocks/>
          </p:cNvSpPr>
          <p:nvPr/>
        </p:nvSpPr>
        <p:spPr bwMode="auto">
          <a:xfrm rot="3007294">
            <a:off x="4267200" y="2971800"/>
            <a:ext cx="381000" cy="1295400"/>
          </a:xfrm>
          <a:prstGeom prst="rightBrace">
            <a:avLst>
              <a:gd name="adj1" fmla="val 28333"/>
              <a:gd name="adj2" fmla="val 50000"/>
            </a:avLst>
          </a:pr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65895" name="Line 14"/>
          <p:cNvSpPr>
            <a:spLocks noChangeShapeType="1"/>
          </p:cNvSpPr>
          <p:nvPr/>
        </p:nvSpPr>
        <p:spPr bwMode="auto">
          <a:xfrm rot="1769030" flipV="1">
            <a:off x="4713288" y="3770313"/>
            <a:ext cx="663575" cy="65087"/>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1884178139"/>
      </p:ext>
    </p:extLst>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Memory Technology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400" dirty="0">
                <a:latin typeface="Arial"/>
              </a:rPr>
              <a:t>Amdahl:</a:t>
            </a:r>
          </a:p>
          <a:p>
            <a:pPr lvl="1">
              <a:lnSpc>
                <a:spcPct val="90000"/>
              </a:lnSpc>
            </a:pPr>
            <a:r>
              <a:rPr lang="en-US" sz="2000" dirty="0">
                <a:latin typeface="Arial"/>
              </a:rPr>
              <a:t>Memory capacity should grow linearly with processor speed</a:t>
            </a:r>
          </a:p>
          <a:p>
            <a:pPr lvl="1">
              <a:lnSpc>
                <a:spcPct val="90000"/>
              </a:lnSpc>
            </a:pPr>
            <a:r>
              <a:rPr lang="en-US" sz="2000" dirty="0">
                <a:latin typeface="Arial"/>
              </a:rPr>
              <a:t>Unfortunately, memory capacity and speed has not kept pace with processors</a:t>
            </a:r>
          </a:p>
          <a:p>
            <a:pPr lvl="1">
              <a:lnSpc>
                <a:spcPct val="90000"/>
              </a:lnSpc>
            </a:pPr>
            <a:endParaRPr lang="en-US" sz="2000" dirty="0"/>
          </a:p>
          <a:p>
            <a:pPr>
              <a:lnSpc>
                <a:spcPct val="90000"/>
              </a:lnSpc>
            </a:pPr>
            <a:r>
              <a:rPr lang="en-US" sz="2400" dirty="0">
                <a:latin typeface="Arial"/>
              </a:rPr>
              <a:t>Some optimizations:</a:t>
            </a:r>
          </a:p>
          <a:p>
            <a:pPr lvl="1">
              <a:lnSpc>
                <a:spcPct val="90000"/>
              </a:lnSpc>
            </a:pPr>
            <a:r>
              <a:rPr lang="en-US" sz="2000" dirty="0">
                <a:latin typeface="Arial"/>
              </a:rPr>
              <a:t>Multiple accesses to same row</a:t>
            </a:r>
          </a:p>
          <a:p>
            <a:pPr lvl="1">
              <a:lnSpc>
                <a:spcPct val="90000"/>
              </a:lnSpc>
            </a:pPr>
            <a:r>
              <a:rPr lang="en-US" sz="2000" dirty="0">
                <a:latin typeface="Arial"/>
              </a:rPr>
              <a:t>Synchronous DRAM</a:t>
            </a:r>
            <a:r>
              <a:rPr lang="zh-CN" altLang="en-US" sz="2000" dirty="0">
                <a:latin typeface="Arial"/>
              </a:rPr>
              <a:t> 异步访问握手过程很耗时</a:t>
            </a:r>
            <a:endParaRPr lang="en-US" sz="2000" dirty="0"/>
          </a:p>
          <a:p>
            <a:pPr lvl="2">
              <a:lnSpc>
                <a:spcPct val="90000"/>
              </a:lnSpc>
            </a:pPr>
            <a:r>
              <a:rPr lang="en-US" sz="1800" dirty="0">
                <a:latin typeface="Arial"/>
              </a:rPr>
              <a:t>Added clock to DRAM interface</a:t>
            </a:r>
          </a:p>
          <a:p>
            <a:pPr lvl="2">
              <a:lnSpc>
                <a:spcPct val="90000"/>
              </a:lnSpc>
            </a:pPr>
            <a:r>
              <a:rPr lang="en-US" sz="1800" dirty="0">
                <a:latin typeface="Arial"/>
              </a:rPr>
              <a:t>Burst mode with critical word first</a:t>
            </a:r>
          </a:p>
          <a:p>
            <a:pPr lvl="1">
              <a:lnSpc>
                <a:spcPct val="90000"/>
              </a:lnSpc>
            </a:pPr>
            <a:r>
              <a:rPr lang="en-US" sz="2000" dirty="0">
                <a:latin typeface="Arial"/>
              </a:rPr>
              <a:t>Wider interfaces</a:t>
            </a:r>
            <a:r>
              <a:rPr lang="zh-CN" altLang="en-US" sz="2000" dirty="0">
                <a:latin typeface="Arial"/>
              </a:rPr>
              <a:t>  一次拿更多</a:t>
            </a:r>
            <a:r>
              <a:rPr lang="en-US" altLang="zh-CN" sz="2000" dirty="0">
                <a:latin typeface="Arial"/>
              </a:rPr>
              <a:t>word</a:t>
            </a:r>
            <a:endParaRPr lang="en-US" sz="2400" dirty="0"/>
          </a:p>
          <a:p>
            <a:pPr lvl="1">
              <a:lnSpc>
                <a:spcPct val="90000"/>
              </a:lnSpc>
            </a:pPr>
            <a:r>
              <a:rPr lang="en-US" sz="2000" dirty="0">
                <a:latin typeface="Arial"/>
              </a:rPr>
              <a:t>Double data rate (DDR)</a:t>
            </a:r>
            <a:r>
              <a:rPr lang="zh-CN" altLang="en-US" sz="2000" dirty="0">
                <a:latin typeface="Arial"/>
              </a:rPr>
              <a:t> 工作频率提高</a:t>
            </a:r>
            <a:endParaRPr lang="en-US" sz="2000" dirty="0"/>
          </a:p>
          <a:p>
            <a:pPr lvl="1">
              <a:lnSpc>
                <a:spcPct val="90000"/>
              </a:lnSpc>
            </a:pPr>
            <a:r>
              <a:rPr lang="en-US" sz="2000" dirty="0">
                <a:latin typeface="Arial"/>
              </a:rPr>
              <a:t>Multiple banks on each DRAM device</a:t>
            </a:r>
          </a:p>
        </p:txBody>
      </p:sp>
    </p:spTree>
    <p:extLst>
      <p:ext uri="{BB962C8B-B14F-4D97-AF65-F5344CB8AC3E}">
        <p14:creationId xmlns:p14="http://schemas.microsoft.com/office/powerpoint/2010/main" val="4216025705"/>
      </p:ext>
    </p:extLst>
  </p:cSld>
  <p:clrMapOvr>
    <a:masterClrMapping/>
  </p:clrMapOvr>
  <p:transition spd="slow">
    <p:pull dir="ru"/>
  </p:transition>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Rot="1" noChangeArrowheads="1"/>
          </p:cNvSpPr>
          <p:nvPr>
            <p:ph type="title"/>
          </p:nvPr>
        </p:nvSpPr>
        <p:spPr>
          <a:xfrm>
            <a:off x="1475656" y="38100"/>
            <a:ext cx="7342907" cy="685800"/>
          </a:xfrm>
          <a:noFill/>
        </p:spPr>
        <p:txBody>
          <a:bodyPr lIns="90488" tIns="44450" rIns="90488" bIns="44450"/>
          <a:lstStyle/>
          <a:p>
            <a:pPr eaLnBrk="1" hangingPunct="1"/>
            <a:r>
              <a:rPr lang="en-US" altLang="zh-CN" sz="2400" dirty="0">
                <a:latin typeface="Arial"/>
              </a:rPr>
              <a:t>Blocking optimized Matrix Multiplication</a:t>
            </a:r>
            <a:r>
              <a:rPr lang="en-US" altLang="zh-CN" sz="2800" i="1" dirty="0">
                <a:solidFill>
                  <a:srgbClr val="000000"/>
                </a:solidFill>
                <a:latin typeface="Arial" pitchFamily="18" charset="0"/>
              </a:rPr>
              <a:t> </a:t>
            </a:r>
          </a:p>
        </p:txBody>
      </p:sp>
      <p:sp>
        <p:nvSpPr>
          <p:cNvPr id="166915" name="Rectangle 2"/>
          <p:cNvSpPr>
            <a:spLocks noGrp="1" noRot="1" noChangeArrowheads="1"/>
          </p:cNvSpPr>
          <p:nvPr>
            <p:ph idx="1"/>
          </p:nvPr>
        </p:nvSpPr>
        <p:spPr>
          <a:xfrm>
            <a:off x="0" y="836613"/>
            <a:ext cx="8267700" cy="5410200"/>
          </a:xfrm>
        </p:spPr>
        <p:txBody>
          <a:bodyPr lIns="90488" tIns="44450" rIns="90488" bIns="44450"/>
          <a:lstStyle/>
          <a:p>
            <a:pPr marL="285750" indent="-285750" eaLnBrk="1" hangingPunct="1">
              <a:lnSpc>
                <a:spcPct val="90000"/>
              </a:lnSpc>
              <a:spcBef>
                <a:spcPct val="0"/>
              </a:spcBef>
              <a:tabLst>
                <a:tab pos="685800" algn="l"/>
                <a:tab pos="1085850" algn="l"/>
              </a:tabLst>
            </a:pPr>
            <a:r>
              <a:rPr lang="en-US" altLang="zh-CN" sz="2400" i="1">
                <a:solidFill>
                  <a:srgbClr val="FF0000"/>
                </a:solidFill>
                <a:latin typeface="Arial"/>
              </a:rPr>
              <a:t>Matrix multiplication is</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000" i="1">
                <a:solidFill>
                  <a:srgbClr val="FF0000"/>
                </a:solidFill>
                <a:latin typeface="Arial"/>
              </a:rPr>
              <a:t> </a:t>
            </a:r>
            <a:r>
              <a:rPr lang="en-US" altLang="zh-CN" sz="2400" i="1">
                <a:solidFill>
                  <a:srgbClr val="FF0000"/>
                </a:solidFill>
                <a:latin typeface="Arial"/>
              </a:rPr>
              <a:t>performed by multiplying the </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i="1">
                <a:solidFill>
                  <a:srgbClr val="FF0000"/>
                </a:solidFill>
                <a:latin typeface="Arial"/>
              </a:rPr>
              <a:t>submatrices first.</a:t>
            </a:r>
            <a:r>
              <a:rPr lang="en-US" altLang="zh-CN" i="1">
                <a:solidFill>
                  <a:schemeClr val="hlink"/>
                </a:solidFill>
                <a:latin typeface="Arial"/>
              </a:rPr>
              <a:t> </a:t>
            </a:r>
            <a:endParaRPr lang="en-US" altLang="zh-CN">
              <a:solidFill>
                <a:schemeClr val="hlink"/>
              </a:solidFill>
            </a:endParaRP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r>
              <a:rPr lang="en-US" altLang="zh-CN" sz="2000">
                <a:solidFill>
                  <a:srgbClr val="0000FF"/>
                </a:solidFill>
                <a:latin typeface="Arial" panose="030F0702030302020204" pitchFamily="66" charset="0"/>
              </a:rPr>
              <a:t>After</a:t>
            </a:r>
            <a:r>
              <a:rPr lang="en-US" altLang="zh-CN" sz="2000">
                <a:solidFill>
                  <a:schemeClr val="hlink"/>
                </a:solidFill>
                <a:latin typeface="Arial" panose="030F0702030302020204" pitchFamily="66" charset="0"/>
              </a:rPr>
              <a:t> </a:t>
            </a:r>
            <a:r>
              <a:rPr lang="en-US" altLang="zh-CN" sz="2000">
                <a:latin typeface="Arial"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for (</a:t>
            </a:r>
            <a:r>
              <a:rPr lang="en-US" altLang="zh-CN" sz="2000">
                <a:solidFill>
                  <a:srgbClr val="0000FF"/>
                </a:solidFill>
                <a:latin typeface="Arial" panose="030F0702030302020204" pitchFamily="66" charset="0"/>
              </a:rPr>
              <a:t>jj </a:t>
            </a:r>
            <a:r>
              <a:rPr lang="en-US" altLang="zh-CN" sz="2000">
                <a:latin typeface="Arial" panose="030F0702030302020204" pitchFamily="66" charset="0"/>
              </a:rPr>
              <a:t>= 0; </a:t>
            </a:r>
            <a:r>
              <a:rPr lang="en-US" altLang="zh-CN" sz="2000">
                <a:solidFill>
                  <a:srgbClr val="0000FF"/>
                </a:solidFill>
                <a:latin typeface="Arial" panose="030F0702030302020204" pitchFamily="66" charset="0"/>
              </a:rPr>
              <a:t>jj </a:t>
            </a:r>
            <a:r>
              <a:rPr lang="en-US" altLang="zh-CN" sz="2000">
                <a:latin typeface="Arial" panose="030F0702030302020204" pitchFamily="66" charset="0"/>
              </a:rPr>
              <a:t>&lt; N; </a:t>
            </a:r>
            <a:r>
              <a:rPr lang="en-US" altLang="zh-CN" sz="2000">
                <a:solidFill>
                  <a:srgbClr val="0000FF"/>
                </a:solidFill>
                <a:latin typeface="Arial" panose="030F0702030302020204" pitchFamily="66" charset="0"/>
              </a:rPr>
              <a:t>jj</a:t>
            </a:r>
            <a:r>
              <a:rPr lang="en-US" altLang="zh-CN" sz="2000">
                <a:latin typeface="Arial" panose="030F0702030302020204" pitchFamily="66" charset="0"/>
              </a:rPr>
              <a:t> = </a:t>
            </a:r>
            <a:r>
              <a:rPr lang="en-US" altLang="zh-CN" sz="2000">
                <a:solidFill>
                  <a:srgbClr val="0000FF"/>
                </a:solidFill>
                <a:latin typeface="Arial" panose="030F0702030302020204" pitchFamily="66" charset="0"/>
              </a:rPr>
              <a:t>jj</a:t>
            </a:r>
            <a:r>
              <a:rPr lang="en-US" altLang="zh-CN" sz="2000">
                <a:latin typeface="Arial"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for (</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 = 0; </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 &lt; N; </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 = </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a:solidFill>
                  <a:srgbClr val="0000FF"/>
                </a:solidFill>
                <a:latin typeface="Arial" panose="030F0702030302020204" pitchFamily="66" charset="0"/>
              </a:rPr>
              <a:t>for</a:t>
            </a:r>
            <a:r>
              <a:rPr lang="en-US" altLang="zh-CN" sz="2000">
                <a:latin typeface="Arial" panose="030F0702030302020204" pitchFamily="66" charset="0"/>
              </a:rPr>
              <a:t> (</a:t>
            </a:r>
            <a:r>
              <a:rPr lang="en-US" altLang="zh-CN" sz="2000">
                <a:solidFill>
                  <a:srgbClr val="FF0000"/>
                </a:solidFill>
                <a:latin typeface="Arial" panose="030F0702030302020204" pitchFamily="66" charset="0"/>
              </a:rPr>
              <a:t>i</a:t>
            </a:r>
            <a:r>
              <a:rPr lang="en-US" altLang="zh-CN" sz="2000">
                <a:latin typeface="Arial" panose="030F0702030302020204" pitchFamily="66" charset="0"/>
              </a:rPr>
              <a:t> =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r>
              <a:rPr lang="en-US" altLang="zh-CN" sz="2000">
                <a:solidFill>
                  <a:srgbClr val="0000FF"/>
                </a:solidFill>
                <a:latin typeface="Arial" panose="030F0702030302020204" pitchFamily="66" charset="0"/>
              </a:rPr>
              <a:t>for</a:t>
            </a:r>
            <a:r>
              <a:rPr lang="en-US" altLang="zh-CN" sz="2000">
                <a:latin typeface="Arial" panose="030F0702030302020204" pitchFamily="66" charset="0"/>
              </a:rPr>
              <a:t> (</a:t>
            </a:r>
            <a:r>
              <a:rPr lang="en-US" altLang="zh-CN" sz="2000">
                <a:solidFill>
                  <a:srgbClr val="0000FF"/>
                </a:solidFill>
                <a:latin typeface="Arial" panose="030F0702030302020204" pitchFamily="66" charset="0"/>
              </a:rPr>
              <a:t>j </a:t>
            </a:r>
            <a:r>
              <a:rPr lang="en-US" altLang="zh-CN" sz="2000">
                <a:latin typeface="Arial" panose="030F0702030302020204" pitchFamily="66" charset="0"/>
              </a:rPr>
              <a:t>= </a:t>
            </a:r>
            <a:r>
              <a:rPr lang="en-US" altLang="zh-CN" sz="2000">
                <a:solidFill>
                  <a:srgbClr val="0000FF"/>
                </a:solidFill>
                <a:latin typeface="Arial" panose="030F0702030302020204" pitchFamily="66" charset="0"/>
              </a:rPr>
              <a:t>jj</a:t>
            </a:r>
            <a:r>
              <a:rPr lang="en-US" altLang="zh-CN" sz="2000">
                <a:latin typeface="Arial" panose="030F0702030302020204" pitchFamily="66" charset="0"/>
              </a:rPr>
              <a:t>; </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 &lt; min(</a:t>
            </a:r>
            <a:r>
              <a:rPr lang="en-US" altLang="zh-CN" sz="2000">
                <a:solidFill>
                  <a:srgbClr val="0000FF"/>
                </a:solidFill>
                <a:latin typeface="Arial" panose="030F0702030302020204" pitchFamily="66" charset="0"/>
              </a:rPr>
              <a:t>jj</a:t>
            </a:r>
            <a:r>
              <a:rPr lang="en-US" altLang="zh-CN" sz="2000">
                <a:latin typeface="Arial" panose="030F0702030302020204" pitchFamily="66" charset="0"/>
              </a:rPr>
              <a:t>+B-1,N);</a:t>
            </a:r>
            <a:r>
              <a:rPr lang="en-US" altLang="zh-CN" sz="2000">
                <a:solidFill>
                  <a:srgbClr val="0000FF"/>
                </a:solidFill>
                <a:latin typeface="Arial" panose="030F0702030302020204" pitchFamily="66" charset="0"/>
              </a:rPr>
              <a:t> j </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 j</a:t>
            </a:r>
            <a:r>
              <a:rPr lang="en-US" altLang="zh-CN" sz="2000">
                <a:latin typeface="Arial"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r>
              <a:rPr lang="en-US" altLang="zh-CN" sz="2000">
                <a:solidFill>
                  <a:srgbClr val="0000FF"/>
                </a:solidFill>
                <a:latin typeface="Arial" panose="030F0702030302020204" pitchFamily="66" charset="0"/>
              </a:rPr>
              <a:t>for</a:t>
            </a:r>
            <a:r>
              <a:rPr lang="en-US" altLang="zh-CN" sz="2000">
                <a:latin typeface="Arial" panose="030F0702030302020204" pitchFamily="66" charset="0"/>
              </a:rPr>
              <a:t> (</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 = </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 </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 &lt; min(</a:t>
            </a:r>
            <a:r>
              <a:rPr lang="en-US" altLang="zh-CN" sz="2000">
                <a:solidFill>
                  <a:srgbClr val="003300"/>
                </a:solidFill>
                <a:latin typeface="Arial" panose="030F0702030302020204" pitchFamily="66" charset="0"/>
              </a:rPr>
              <a:t>kk</a:t>
            </a:r>
            <a:r>
              <a:rPr lang="en-US" altLang="zh-CN" sz="2000">
                <a:latin typeface="Arial" panose="030F0702030302020204" pitchFamily="66" charset="0"/>
              </a:rPr>
              <a:t>+B-1,N); </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 = </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r = r + y[</a:t>
            </a:r>
            <a:r>
              <a:rPr lang="en-US" altLang="zh-CN" sz="2000">
                <a:solidFill>
                  <a:srgbClr val="FF0000"/>
                </a:solidFill>
                <a:latin typeface="Arial" panose="030F0702030302020204" pitchFamily="66" charset="0"/>
              </a:rPr>
              <a:t>i</a:t>
            </a:r>
            <a:r>
              <a:rPr lang="en-US" altLang="zh-CN" sz="2000">
                <a:latin typeface="Arial" panose="030F0702030302020204" pitchFamily="66" charset="0"/>
              </a:rPr>
              <a:t>][</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]*z[</a:t>
            </a:r>
            <a:r>
              <a:rPr lang="en-US" altLang="zh-CN" sz="2000">
                <a:solidFill>
                  <a:srgbClr val="FF0000"/>
                </a:solidFill>
                <a:latin typeface="Arial" panose="030F0702030302020204" pitchFamily="66" charset="0"/>
              </a:rPr>
              <a:t>k</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x[</a:t>
            </a:r>
            <a:r>
              <a:rPr lang="en-US" altLang="zh-CN" sz="2000">
                <a:solidFill>
                  <a:srgbClr val="FF0000"/>
                </a:solidFill>
                <a:latin typeface="Arial" panose="030F0702030302020204" pitchFamily="66" charset="0"/>
              </a:rPr>
              <a:t>i</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 = x[</a:t>
            </a:r>
            <a:r>
              <a:rPr lang="en-US" altLang="zh-CN" sz="2000">
                <a:solidFill>
                  <a:schemeClr val="accent2"/>
                </a:solidFill>
                <a:latin typeface="Arial" panose="030F0702030302020204" pitchFamily="66" charset="0"/>
              </a:rPr>
              <a:t>i</a:t>
            </a:r>
            <a:r>
              <a:rPr lang="en-US" altLang="zh-CN" sz="2000">
                <a:latin typeface="Arial" panose="030F0702030302020204" pitchFamily="66" charset="0"/>
              </a:rPr>
              <a:t>][</a:t>
            </a:r>
            <a:r>
              <a:rPr lang="en-US" altLang="zh-CN" sz="2000">
                <a:solidFill>
                  <a:srgbClr val="0000FF"/>
                </a:solidFill>
                <a:latin typeface="Arial" panose="030F0702030302020204" pitchFamily="66" charset="0"/>
              </a:rPr>
              <a:t>j</a:t>
            </a:r>
            <a:r>
              <a:rPr lang="en-US" altLang="zh-CN" sz="2000">
                <a:latin typeface="Arial"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a:latin typeface="Arial"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400">
                <a:latin typeface="Arial" panose="030F0702030302020204" pitchFamily="66" charset="0"/>
              </a:rPr>
              <a:t>Y benefits from </a:t>
            </a:r>
            <a:r>
              <a:rPr lang="en-US" altLang="zh-CN" sz="2400">
                <a:solidFill>
                  <a:srgbClr val="FF0000"/>
                </a:solidFill>
                <a:latin typeface="Arial" panose="030F0702030302020204" pitchFamily="66" charset="0"/>
              </a:rPr>
              <a:t>spatial</a:t>
            </a:r>
            <a:r>
              <a:rPr lang="en-US" altLang="zh-CN" sz="2400">
                <a:latin typeface="Arial"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a:latin typeface="Arial" panose="030F0702030302020204" pitchFamily="66" charset="0"/>
              </a:rPr>
              <a:t>Z benefits from</a:t>
            </a:r>
            <a:r>
              <a:rPr lang="en-US" altLang="zh-CN" sz="2400">
                <a:solidFill>
                  <a:srgbClr val="FF0000"/>
                </a:solidFill>
                <a:latin typeface="Arial" panose="030F0702030302020204" pitchFamily="66" charset="0"/>
              </a:rPr>
              <a:t> temporal</a:t>
            </a:r>
            <a:r>
              <a:rPr lang="en-US" altLang="zh-CN" sz="2400">
                <a:latin typeface="Arial"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a:latin typeface="Arial" panose="030F0702030302020204" pitchFamily="66" charset="0"/>
              </a:rPr>
              <a:t>Capacity Misses from 2N</a:t>
            </a:r>
            <a:r>
              <a:rPr lang="en-US" altLang="zh-CN" sz="2400" baseline="30000">
                <a:latin typeface="Arial" panose="030F0702030302020204" pitchFamily="66" charset="0"/>
              </a:rPr>
              <a:t>3</a:t>
            </a:r>
            <a:r>
              <a:rPr lang="en-US" altLang="zh-CN" sz="2400">
                <a:latin typeface="Arial" panose="030F0702030302020204" pitchFamily="66" charset="0"/>
              </a:rPr>
              <a:t> + N</a:t>
            </a:r>
            <a:r>
              <a:rPr lang="en-US" altLang="zh-CN" sz="2400" baseline="30000">
                <a:latin typeface="Arial" panose="030F0702030302020204" pitchFamily="66" charset="0"/>
              </a:rPr>
              <a:t>2</a:t>
            </a:r>
            <a:r>
              <a:rPr lang="en-US" altLang="zh-CN" sz="2400">
                <a:latin typeface="Arial" panose="030F0702030302020204" pitchFamily="66" charset="0"/>
              </a:rPr>
              <a:t> to </a:t>
            </a:r>
            <a:r>
              <a:rPr lang="en-US" altLang="zh-CN" sz="2400">
                <a:solidFill>
                  <a:srgbClr val="FF0000"/>
                </a:solidFill>
                <a:latin typeface="Arial" panose="030F0702030302020204" pitchFamily="66" charset="0"/>
              </a:rPr>
              <a:t>N</a:t>
            </a:r>
            <a:r>
              <a:rPr lang="en-US" altLang="zh-CN" sz="2400" baseline="30000">
                <a:solidFill>
                  <a:srgbClr val="FF0000"/>
                </a:solidFill>
                <a:latin typeface="Arial" panose="030F0702030302020204" pitchFamily="66" charset="0"/>
              </a:rPr>
              <a:t>3</a:t>
            </a:r>
            <a:r>
              <a:rPr lang="en-US" altLang="zh-CN" sz="2400">
                <a:solidFill>
                  <a:srgbClr val="FF0000"/>
                </a:solidFill>
                <a:latin typeface="Arial" panose="030F0702030302020204" pitchFamily="66" charset="0"/>
              </a:rPr>
              <a:t>/B+2N</a:t>
            </a:r>
            <a:r>
              <a:rPr lang="en-US" altLang="zh-CN" sz="2400" baseline="30000">
                <a:solidFill>
                  <a:srgbClr val="FF0000"/>
                </a:solidFill>
                <a:latin typeface="Arial" panose="030F0702030302020204" pitchFamily="66" charset="0"/>
              </a:rPr>
              <a:t>2</a:t>
            </a:r>
            <a:endParaRPr lang="en-US" altLang="zh-CN" sz="2400">
              <a:solidFill>
                <a:srgbClr val="FF0000"/>
              </a:solidFill>
              <a:latin typeface="Comic Sans MS" panose="030F0702030302020204" pitchFamily="66" charset="0"/>
            </a:endParaRPr>
          </a:p>
        </p:txBody>
      </p:sp>
      <p:grpSp>
        <p:nvGrpSpPr>
          <p:cNvPr id="166916" name="Group 3"/>
          <p:cNvGrpSpPr>
            <a:grpSpLocks/>
          </p:cNvGrpSpPr>
          <p:nvPr/>
        </p:nvGrpSpPr>
        <p:grpSpPr bwMode="auto">
          <a:xfrm>
            <a:off x="4330700" y="914400"/>
            <a:ext cx="4813300" cy="2103438"/>
            <a:chOff x="2728" y="480"/>
            <a:chExt cx="3032" cy="1325"/>
          </a:xfrm>
        </p:grpSpPr>
        <p:graphicFrame>
          <p:nvGraphicFramePr>
            <p:cNvPr id="166919" name="Object 4"/>
            <p:cNvGraphicFramePr>
              <a:graphicFrameLocks noChangeAspect="1"/>
            </p:cNvGraphicFramePr>
            <p:nvPr/>
          </p:nvGraphicFramePr>
          <p:xfrm>
            <a:off x="2728" y="480"/>
            <a:ext cx="3032" cy="1008"/>
          </p:xfrm>
          <a:graphic>
            <a:graphicData uri="http://schemas.openxmlformats.org/presentationml/2006/ole">
              <mc:AlternateContent xmlns:mc="http://schemas.openxmlformats.org/markup-compatibility/2006">
                <mc:Choice xmlns:v="urn:schemas-microsoft-com:vml" Requires="v">
                  <p:oleObj spid="_x0000_s185359" name="位图图像" r:id="rId3" imgW="5357324" imgH="1600339" progId="Paint.Picture">
                    <p:embed/>
                  </p:oleObj>
                </mc:Choice>
                <mc:Fallback>
                  <p:oleObj name="位图图像" r:id="rId3" imgW="5357324" imgH="16003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 y="480"/>
                          <a:ext cx="3032" cy="1008"/>
                        </a:xfrm>
                        <a:prstGeom prst="rect">
                          <a:avLst/>
                        </a:prstGeom>
                        <a:solidFill>
                          <a:srgbClr val="FFFFCC"/>
                        </a:solidFill>
                        <a:ln>
                          <a:noFill/>
                        </a:ln>
                        <a:effectLst/>
                        <a:extLs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0" name="Rectangle 5"/>
            <p:cNvSpPr>
              <a:spLocks noChangeArrowheads="1"/>
            </p:cNvSpPr>
            <p:nvPr/>
          </p:nvSpPr>
          <p:spPr bwMode="auto">
            <a:xfrm>
              <a:off x="4105" y="153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Arial" panose="030F0702030302020204" pitchFamily="66" charset="0"/>
                </a:rPr>
                <a:t>BN</a:t>
              </a:r>
            </a:p>
          </p:txBody>
        </p:sp>
        <p:sp>
          <p:nvSpPr>
            <p:cNvPr id="166921" name="Rectangle 6"/>
            <p:cNvSpPr>
              <a:spLocks noChangeArrowheads="1"/>
            </p:cNvSpPr>
            <p:nvPr/>
          </p:nvSpPr>
          <p:spPr bwMode="auto">
            <a:xfrm>
              <a:off x="5040" y="1536"/>
              <a:ext cx="5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Arial" panose="030F0702030302020204" pitchFamily="66" charset="0"/>
                </a:rPr>
                <a:t>B×B</a:t>
              </a:r>
            </a:p>
          </p:txBody>
        </p:sp>
        <p:sp>
          <p:nvSpPr>
            <p:cNvPr id="166922" name="Rectangle 7"/>
            <p:cNvSpPr>
              <a:spLocks noChangeArrowheads="1"/>
            </p:cNvSpPr>
            <p:nvPr/>
          </p:nvSpPr>
          <p:spPr bwMode="auto">
            <a:xfrm>
              <a:off x="3055" y="153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Arial" panose="030F0702030302020204" pitchFamily="66" charset="0"/>
                </a:rPr>
                <a:t>BN</a:t>
              </a:r>
            </a:p>
          </p:txBody>
        </p:sp>
      </p:grpSp>
      <p:sp>
        <p:nvSpPr>
          <p:cNvPr id="166917" name="Rectangle 9"/>
          <p:cNvSpPr>
            <a:spLocks noChangeArrowheads="1"/>
          </p:cNvSpPr>
          <p:nvPr/>
        </p:nvSpPr>
        <p:spPr bwMode="auto">
          <a:xfrm rot="-365627">
            <a:off x="4391025" y="4648200"/>
            <a:ext cx="4752975"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Arial" panose="030F0702030302020204" pitchFamily="66" charset="0"/>
              </a:rPr>
              <a:t>(BN+BN)+B</a:t>
            </a:r>
            <a:r>
              <a:rPr kumimoji="0" lang="en-US" altLang="zh-CN" sz="2200" b="1" baseline="30000">
                <a:latin typeface="Arial" panose="030F0702030302020204" pitchFamily="66" charset="0"/>
              </a:rPr>
              <a:t>2</a:t>
            </a:r>
            <a:r>
              <a:rPr kumimoji="0" lang="en-US" altLang="zh-CN" sz="2200" b="1">
                <a:latin typeface="Arial" panose="030F0702030302020204" pitchFamily="66" charset="0"/>
              </a:rPr>
              <a:t>)×(N/B)</a:t>
            </a:r>
            <a:r>
              <a:rPr kumimoji="0" lang="en-US" altLang="zh-CN" sz="2200" b="1" baseline="30000">
                <a:latin typeface="Arial" panose="030F0702030302020204" pitchFamily="66" charset="0"/>
              </a:rPr>
              <a:t>2</a:t>
            </a:r>
            <a:r>
              <a:rPr kumimoji="0" lang="en-US" altLang="zh-CN" sz="2200" b="1">
                <a:latin typeface="Arial" panose="030F0702030302020204" pitchFamily="66" charset="0"/>
              </a:rPr>
              <a:t>=</a:t>
            </a:r>
            <a:r>
              <a:rPr kumimoji="0" lang="en-US" altLang="zh-CN" sz="2200" b="1">
                <a:solidFill>
                  <a:srgbClr val="0000FF"/>
                </a:solidFill>
                <a:latin typeface="Arial" panose="030F0702030302020204" pitchFamily="66" charset="0"/>
              </a:rPr>
              <a:t>2N</a:t>
            </a:r>
            <a:r>
              <a:rPr kumimoji="0" lang="en-US" altLang="zh-CN" sz="2200" b="1" baseline="30000">
                <a:solidFill>
                  <a:srgbClr val="0000FF"/>
                </a:solidFill>
                <a:latin typeface="Arial" panose="030F0702030302020204" pitchFamily="66" charset="0"/>
              </a:rPr>
              <a:t>3</a:t>
            </a:r>
            <a:r>
              <a:rPr kumimoji="0" lang="en-US" altLang="zh-CN" sz="2200" b="1">
                <a:solidFill>
                  <a:srgbClr val="0000FF"/>
                </a:solidFill>
                <a:latin typeface="Arial" panose="030F0702030302020204" pitchFamily="66" charset="0"/>
              </a:rPr>
              <a:t>/B</a:t>
            </a:r>
            <a:r>
              <a:rPr kumimoji="0" lang="en-US" altLang="zh-CN" sz="2200" b="1" baseline="30000">
                <a:solidFill>
                  <a:srgbClr val="0000FF"/>
                </a:solidFill>
                <a:latin typeface="Arial" panose="030F0702030302020204" pitchFamily="66" charset="0"/>
              </a:rPr>
              <a:t> </a:t>
            </a:r>
            <a:r>
              <a:rPr kumimoji="0" lang="en-US" altLang="zh-CN" sz="2200" b="1">
                <a:solidFill>
                  <a:srgbClr val="0000FF"/>
                </a:solidFill>
                <a:latin typeface="Arial" panose="030F0702030302020204" pitchFamily="66" charset="0"/>
              </a:rPr>
              <a:t>+</a:t>
            </a:r>
            <a:r>
              <a:rPr kumimoji="0" lang="en-US" altLang="zh-CN" sz="2200" b="1" baseline="30000">
                <a:solidFill>
                  <a:srgbClr val="0000FF"/>
                </a:solidFill>
                <a:latin typeface="Arial" panose="030F0702030302020204" pitchFamily="66" charset="0"/>
              </a:rPr>
              <a:t> </a:t>
            </a:r>
            <a:r>
              <a:rPr kumimoji="0" lang="en-US" altLang="zh-CN" sz="2200" b="1">
                <a:solidFill>
                  <a:srgbClr val="0000FF"/>
                </a:solidFill>
                <a:latin typeface="Arial" panose="030F0702030302020204" pitchFamily="66" charset="0"/>
              </a:rPr>
              <a:t>N</a:t>
            </a:r>
            <a:r>
              <a:rPr kumimoji="0" lang="en-US" altLang="zh-CN" sz="2200" b="1" baseline="30000">
                <a:solidFill>
                  <a:srgbClr val="0000FF"/>
                </a:solidFill>
                <a:latin typeface="Arial" panose="030F0702030302020204" pitchFamily="66" charset="0"/>
              </a:rPr>
              <a:t>2</a:t>
            </a:r>
          </a:p>
          <a:p>
            <a:pPr algn="ctr">
              <a:spcBef>
                <a:spcPct val="0"/>
              </a:spcBef>
              <a:buClrTx/>
              <a:buSzTx/>
              <a:buFontTx/>
              <a:buNone/>
            </a:pPr>
            <a:r>
              <a:rPr kumimoji="0" lang="en-US" altLang="zh-CN" sz="2200" b="1">
                <a:latin typeface="Arial" panose="030F0702030302020204" pitchFamily="66" charset="0"/>
              </a:rPr>
              <a:t>Accessed For N</a:t>
            </a:r>
            <a:r>
              <a:rPr kumimoji="0" lang="en-US" altLang="zh-CN" sz="2200" b="1" baseline="30000">
                <a:latin typeface="Arial" panose="030F0702030302020204" pitchFamily="66" charset="0"/>
              </a:rPr>
              <a:t>3</a:t>
            </a:r>
            <a:r>
              <a:rPr kumimoji="0" lang="en-US" altLang="zh-CN" sz="2200" b="1">
                <a:latin typeface="Arial" panose="030F0702030302020204" pitchFamily="66" charset="0"/>
              </a:rPr>
              <a:t> operations</a:t>
            </a:r>
          </a:p>
        </p:txBody>
      </p:sp>
      <p:sp>
        <p:nvSpPr>
          <p:cNvPr id="166918" name="Rectangle 10"/>
          <p:cNvSpPr>
            <a:spLocks noChangeArrowheads="1"/>
          </p:cNvSpPr>
          <p:nvPr/>
        </p:nvSpPr>
        <p:spPr bwMode="auto">
          <a:xfrm>
            <a:off x="5561012" y="2987675"/>
            <a:ext cx="3144838" cy="36671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None/>
            </a:pPr>
            <a:r>
              <a:rPr kumimoji="0" lang="en-US" altLang="zh-CN" sz="2000" b="1" dirty="0">
                <a:latin typeface="Arial" panose="030F0702030302020204" pitchFamily="66" charset="0"/>
              </a:rPr>
              <a:t>B called </a:t>
            </a:r>
            <a:r>
              <a:rPr kumimoji="0" lang="en-US" altLang="zh-CN" sz="2000" b="1" i="1" dirty="0">
                <a:solidFill>
                  <a:srgbClr val="0000FF"/>
                </a:solidFill>
                <a:latin typeface="Arial" panose="030F0702030302020204" pitchFamily="66" charset="0"/>
              </a:rPr>
              <a:t>Blocking Factor</a:t>
            </a:r>
            <a:endParaRPr kumimoji="0" lang="en-US" altLang="zh-CN" sz="2000" b="1"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4198613504"/>
      </p:ext>
    </p:extLst>
  </p:cSld>
  <p:clrMapOvr>
    <a:masterClrMapping/>
  </p:clrMapOvr>
  <p:transition spd="slow">
    <p:pull dir="ru"/>
  </p:transition>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1475656" y="0"/>
            <a:ext cx="7668344" cy="990600"/>
          </a:xfrm>
          <a:noFill/>
        </p:spPr>
        <p:txBody>
          <a:bodyPr lIns="90488" tIns="44450" rIns="90488" bIns="44450"/>
          <a:lstStyle/>
          <a:p>
            <a:pPr eaLnBrk="1" hangingPunct="1"/>
            <a:r>
              <a:rPr lang="en-US" altLang="zh-CN" dirty="0">
                <a:latin typeface="Arial"/>
              </a:rPr>
              <a:t>Reducing Conflict Misses by Blocking</a:t>
            </a:r>
          </a:p>
        </p:txBody>
      </p:sp>
      <p:sp>
        <p:nvSpPr>
          <p:cNvPr id="167939" name="Rectangle 3"/>
          <p:cNvSpPr>
            <a:spLocks noGrp="1" noRot="1" noChangeArrowheads="1"/>
          </p:cNvSpPr>
          <p:nvPr>
            <p:ph idx="1"/>
          </p:nvPr>
        </p:nvSpPr>
        <p:spPr>
          <a:xfrm>
            <a:off x="0" y="4941888"/>
            <a:ext cx="9144000" cy="1295400"/>
          </a:xfrm>
        </p:spPr>
        <p:txBody>
          <a:bodyPr lIns="90488" tIns="44450" rIns="90488" bIns="44450"/>
          <a:lstStyle/>
          <a:p>
            <a:pPr marL="285750" indent="-285750" eaLnBrk="1" hangingPunct="1">
              <a:lnSpc>
                <a:spcPct val="90000"/>
              </a:lnSpc>
            </a:pPr>
            <a:r>
              <a:rPr lang="en-US" altLang="zh-CN">
                <a:latin typeface="Arial" panose="030F0702030302020204" pitchFamily="66" charset="0"/>
              </a:rPr>
              <a:t>Conflict misses in caches not FA vs. Blocking size</a:t>
            </a:r>
          </a:p>
          <a:p>
            <a:pPr marL="685800" lvl="1" indent="-228600" eaLnBrk="1" hangingPunct="1">
              <a:lnSpc>
                <a:spcPct val="90000"/>
              </a:lnSpc>
            </a:pPr>
            <a:r>
              <a:rPr lang="en-US" altLang="zh-CN" sz="2400">
                <a:latin typeface="Arial" panose="030F0702030302020204" pitchFamily="66" charset="0"/>
              </a:rPr>
              <a:t>Lam et al [1991] a blocking factor of 24 had a fifth the  misses vs. 48 despite both fit in cache</a:t>
            </a:r>
          </a:p>
        </p:txBody>
      </p:sp>
      <p:graphicFrame>
        <p:nvGraphicFramePr>
          <p:cNvPr id="167940" name="Object 4">
            <a:hlinkClick r:id="" action="ppaction://ole?verb=0"/>
          </p:cNvPr>
          <p:cNvGraphicFramePr>
            <a:graphicFrameLocks/>
          </p:cNvGraphicFramePr>
          <p:nvPr/>
        </p:nvGraphicFramePr>
        <p:xfrm>
          <a:off x="684213" y="476250"/>
          <a:ext cx="7518400" cy="4464050"/>
        </p:xfrm>
        <a:graphic>
          <a:graphicData uri="http://schemas.openxmlformats.org/presentationml/2006/ole">
            <mc:AlternateContent xmlns:mc="http://schemas.openxmlformats.org/markup-compatibility/2006">
              <mc:Choice xmlns:v="urn:schemas-microsoft-com:vml" Requires="v">
                <p:oleObj spid="_x0000_s186383" name="Chart" r:id="rId3" imgW="5648325" imgH="3581400" progId="Excel.Chart.8">
                  <p:embed followColorScheme="full"/>
                </p:oleObj>
              </mc:Choice>
              <mc:Fallback>
                <p:oleObj name="Chart" r:id="rId3" imgW="5648325" imgH="358140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7518400"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149405"/>
      </p:ext>
    </p:extLst>
  </p:cSld>
  <p:clrMapOvr>
    <a:masterClrMapping/>
  </p:clrMapOvr>
  <p:transition spd="slow">
    <p:pull dir="ru"/>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3"/>
          <p:cNvSpPr>
            <a:spLocks noGrp="1" noRot="1" noChangeArrowheads="1"/>
          </p:cNvSpPr>
          <p:nvPr>
            <p:ph type="title"/>
          </p:nvPr>
        </p:nvSpPr>
        <p:spPr>
          <a:xfrm>
            <a:off x="1403648" y="0"/>
            <a:ext cx="8026102" cy="1143000"/>
          </a:xfrm>
          <a:noFill/>
        </p:spPr>
        <p:txBody>
          <a:bodyPr lIns="90488" tIns="44450" rIns="90488" bIns="44450"/>
          <a:lstStyle/>
          <a:p>
            <a:pPr eaLnBrk="1" hangingPunct="1"/>
            <a:r>
              <a:rPr lang="en-US" altLang="zh-CN" sz="2400" dirty="0">
                <a:latin typeface="Arial"/>
              </a:rPr>
              <a:t>Summary of Compiler Optimizations to Reduce Cache Misses (by hand)</a:t>
            </a:r>
          </a:p>
        </p:txBody>
      </p:sp>
      <p:graphicFrame>
        <p:nvGraphicFramePr>
          <p:cNvPr id="168963" name="Object 2">
            <a:hlinkClick r:id="" action="ppaction://ole?verb=0"/>
          </p:cNvPr>
          <p:cNvGraphicFramePr>
            <a:graphicFrameLocks/>
          </p:cNvGraphicFramePr>
          <p:nvPr/>
        </p:nvGraphicFramePr>
        <p:xfrm>
          <a:off x="250825" y="1341438"/>
          <a:ext cx="8686800" cy="5018087"/>
        </p:xfrm>
        <a:graphic>
          <a:graphicData uri="http://schemas.openxmlformats.org/presentationml/2006/ole">
            <mc:AlternateContent xmlns:mc="http://schemas.openxmlformats.org/markup-compatibility/2006">
              <mc:Choice xmlns:v="urn:schemas-microsoft-com:vml" Requires="v">
                <p:oleObj spid="_x0000_s187407" name="Chart" r:id="rId3" imgW="6524625" imgH="4514850" progId="Excel.Chart.8">
                  <p:embed followColorScheme="full"/>
                </p:oleObj>
              </mc:Choice>
              <mc:Fallback>
                <p:oleObj name="Chart" r:id="rId3" imgW="6524625" imgH="451485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8686800"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0461524"/>
      </p:ext>
    </p:extLst>
  </p:cSld>
  <p:clrMapOvr>
    <a:masterClrMapping/>
  </p:clrMapOvr>
  <p:transition spd="slow">
    <p:pull dir="ru"/>
  </p:transition>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a:xfrm>
            <a:off x="1403648" y="9056"/>
            <a:ext cx="7740352" cy="954087"/>
          </a:xfrm>
          <a:noFill/>
        </p:spPr>
        <p:txBody>
          <a:bodyPr lIns="90488" tIns="44450" rIns="90488" bIns="44450"/>
          <a:lstStyle/>
          <a:p>
            <a:pPr eaLnBrk="1" hangingPunct="1"/>
            <a:r>
              <a:rPr lang="en-US" altLang="zh-CN" sz="2400" dirty="0">
                <a:latin typeface="Arial"/>
              </a:rPr>
              <a:t>5th Miss Rate Reduction Technique:</a:t>
            </a:r>
            <a:br>
              <a:rPr lang="en-US" altLang="zh-CN" sz="2400" dirty="0"/>
            </a:br>
            <a:r>
              <a:rPr lang="en-US" altLang="zh-CN" sz="2400" dirty="0">
                <a:latin typeface="Arial"/>
              </a:rPr>
              <a:t> Way Prediction and </a:t>
            </a:r>
            <a:r>
              <a:rPr lang="en-US" altLang="zh-CN" sz="2400" dirty="0">
                <a:solidFill>
                  <a:srgbClr val="0000FF"/>
                </a:solidFill>
                <a:latin typeface="Arial"/>
              </a:rPr>
              <a:t>Pseudo-Associative</a:t>
            </a:r>
            <a:r>
              <a:rPr lang="en-US" altLang="zh-CN" sz="2400" dirty="0">
                <a:latin typeface="Arial"/>
              </a:rPr>
              <a:t> </a:t>
            </a:r>
            <a:r>
              <a:rPr lang="en-US" altLang="zh-CN" sz="2400" dirty="0">
                <a:solidFill>
                  <a:srgbClr val="0000FF"/>
                </a:solidFill>
                <a:latin typeface="Arial"/>
              </a:rPr>
              <a:t>Cache</a:t>
            </a:r>
            <a:endParaRPr lang="en-US" altLang="zh-CN" sz="2400" dirty="0"/>
          </a:p>
        </p:txBody>
      </p:sp>
      <p:sp>
        <p:nvSpPr>
          <p:cNvPr id="158723" name="Rectangle 3"/>
          <p:cNvSpPr>
            <a:spLocks noGrp="1" noRot="1" noChangeArrowheads="1"/>
          </p:cNvSpPr>
          <p:nvPr>
            <p:ph idx="1"/>
          </p:nvPr>
        </p:nvSpPr>
        <p:spPr>
          <a:xfrm>
            <a:off x="0" y="1268760"/>
            <a:ext cx="9144000" cy="5181600"/>
          </a:xfrm>
        </p:spPr>
        <p:txBody>
          <a:bodyPr lIns="90488" tIns="44450" rIns="90488" bIns="44450"/>
          <a:lstStyle/>
          <a:p>
            <a:pPr marL="228600" indent="-228600" eaLnBrk="1" hangingPunct="1">
              <a:buFont typeface="Wingdings" panose="05000000000000000000" pitchFamily="2" charset="2"/>
              <a:buNone/>
              <a:tabLst>
                <a:tab pos="1828800" algn="r"/>
                <a:tab pos="3200400" algn="r"/>
                <a:tab pos="4572000" algn="r"/>
                <a:tab pos="5943600" algn="r"/>
              </a:tabLst>
            </a:pPr>
            <a:r>
              <a:rPr lang="en-US" altLang="zh-CN" sz="2600" dirty="0">
                <a:latin typeface="Arial" panose="030F0702030302020204" pitchFamily="66" charset="0"/>
              </a:rPr>
              <a:t>Using two Technique reduces conflict misses and yet maintains hit speed of direct-mapped cache</a:t>
            </a:r>
          </a:p>
          <a:p>
            <a:pPr marL="685800" lvl="1" indent="-228600" eaLnBrk="1" hangingPunct="1">
              <a:tabLst>
                <a:tab pos="1828800" algn="r"/>
                <a:tab pos="3200400" algn="r"/>
                <a:tab pos="4572000" algn="r"/>
                <a:tab pos="5943600" algn="r"/>
              </a:tabLst>
            </a:pPr>
            <a:r>
              <a:rPr lang="en-US" altLang="zh-CN" sz="2400" dirty="0">
                <a:solidFill>
                  <a:srgbClr val="0000FF"/>
                </a:solidFill>
                <a:latin typeface="Arial" panose="030F0702030302020204" pitchFamily="66" charset="0"/>
              </a:rPr>
              <a:t>Predictive bit             -  Pseudo-Associative</a:t>
            </a:r>
          </a:p>
          <a:p>
            <a:pPr marL="228600" indent="-228600" eaLnBrk="1" hangingPunct="1">
              <a:tabLst>
                <a:tab pos="1828800" algn="r"/>
                <a:tab pos="3200400" algn="r"/>
                <a:tab pos="4572000" algn="r"/>
                <a:tab pos="5943600" algn="r"/>
              </a:tabLst>
            </a:pPr>
            <a:r>
              <a:rPr lang="en-US" altLang="zh-CN" sz="2200" dirty="0">
                <a:solidFill>
                  <a:srgbClr val="FF0000"/>
                </a:solidFill>
                <a:latin typeface="Arial" panose="030F0702030302020204" pitchFamily="66" charset="0"/>
              </a:rPr>
              <a:t>Way Prediction</a:t>
            </a:r>
            <a:r>
              <a:rPr lang="en-US" altLang="zh-CN" sz="2200" dirty="0">
                <a:solidFill>
                  <a:srgbClr val="0000FF"/>
                </a:solidFill>
                <a:latin typeface="Arial" panose="030F0702030302020204" pitchFamily="66" charset="0"/>
              </a:rPr>
              <a:t> (</a:t>
            </a:r>
            <a:r>
              <a:rPr lang="en-US" altLang="zh-CN" sz="2000" dirty="0">
                <a:latin typeface="Arial" panose="030F0702030302020204" pitchFamily="66" charset="0"/>
              </a:rPr>
              <a:t>Alpha 21264 )</a:t>
            </a:r>
            <a:endParaRPr lang="en-US" altLang="zh-CN" sz="2200" dirty="0">
              <a:solidFill>
                <a:srgbClr val="0000FF"/>
              </a:solidFill>
              <a:latin typeface="Comic Sans MS" panose="030F0702030302020204" pitchFamily="66" charset="0"/>
            </a:endParaRPr>
          </a:p>
          <a:p>
            <a:pPr marL="685800" lvl="1" indent="-228600" eaLnBrk="1" hangingPunct="1">
              <a:tabLst>
                <a:tab pos="1828800" algn="r"/>
                <a:tab pos="3200400" algn="r"/>
                <a:tab pos="4572000" algn="r"/>
                <a:tab pos="5943600" algn="r"/>
              </a:tabLst>
            </a:pPr>
            <a:r>
              <a:rPr lang="en-US" altLang="zh-CN" sz="2000" dirty="0">
                <a:solidFill>
                  <a:srgbClr val="0000FF"/>
                </a:solidFill>
                <a:latin typeface="Arial" panose="030F0702030302020204" pitchFamily="66" charset="0"/>
              </a:rPr>
              <a:t>Extra bits are kept in the cache to predict the </a:t>
            </a:r>
            <a:r>
              <a:rPr lang="en-US" altLang="zh-CN" sz="2000" dirty="0" err="1">
                <a:solidFill>
                  <a:srgbClr val="0000FF"/>
                </a:solidFill>
                <a:latin typeface="Arial" panose="030F0702030302020204" pitchFamily="66" charset="0"/>
              </a:rPr>
              <a:t>way,or</a:t>
            </a:r>
            <a:r>
              <a:rPr lang="en-US" altLang="zh-CN" sz="2000" dirty="0">
                <a:solidFill>
                  <a:srgbClr val="0000FF"/>
                </a:solidFill>
                <a:latin typeface="Arial" panose="030F0702030302020204" pitchFamily="66" charset="0"/>
              </a:rPr>
              <a:t> block within</a:t>
            </a:r>
            <a:r>
              <a:rPr lang="en-US" altLang="zh-CN" sz="2000" dirty="0">
                <a:latin typeface="Arial" panose="030F0702030302020204" pitchFamily="66" charset="0"/>
              </a:rPr>
              <a:t> </a:t>
            </a:r>
            <a:r>
              <a:rPr lang="en-US" altLang="zh-CN" sz="2000" dirty="0">
                <a:solidFill>
                  <a:srgbClr val="0000FF"/>
                </a:solidFill>
                <a:latin typeface="Arial" panose="030F0702030302020204" pitchFamily="66" charset="0"/>
              </a:rPr>
              <a:t>set of the</a:t>
            </a:r>
            <a:r>
              <a:rPr lang="en-US" altLang="zh-CN" sz="2000" dirty="0">
                <a:latin typeface="Arial" panose="030F0702030302020204" pitchFamily="66" charset="0"/>
              </a:rPr>
              <a:t> </a:t>
            </a:r>
            <a:r>
              <a:rPr lang="en-US" altLang="zh-CN" sz="2000" i="1" dirty="0">
                <a:solidFill>
                  <a:srgbClr val="FF0000"/>
                </a:solidFill>
                <a:latin typeface="Arial" panose="030F0702030302020204" pitchFamily="66" charset="0"/>
              </a:rPr>
              <a:t>next</a:t>
            </a:r>
            <a:r>
              <a:rPr lang="en-US" altLang="zh-CN" sz="2000" dirty="0">
                <a:solidFill>
                  <a:srgbClr val="FF0000"/>
                </a:solidFill>
                <a:latin typeface="Arial" panose="030F0702030302020204" pitchFamily="66" charset="0"/>
              </a:rPr>
              <a:t> </a:t>
            </a:r>
            <a:r>
              <a:rPr lang="en-US" altLang="zh-CN" sz="2000" dirty="0">
                <a:solidFill>
                  <a:srgbClr val="0000FF"/>
                </a:solidFill>
                <a:latin typeface="Arial" panose="030F0702030302020204" pitchFamily="66" charset="0"/>
              </a:rPr>
              <a:t>cache access</a:t>
            </a:r>
            <a:r>
              <a:rPr lang="en-US" altLang="zh-CN" sz="2000" dirty="0">
                <a:latin typeface="Arial" panose="030F0702030302020204" pitchFamily="66" charset="0"/>
              </a:rPr>
              <a:t>.</a:t>
            </a:r>
          </a:p>
          <a:p>
            <a:pPr marL="685800" lvl="1" indent="-228600" eaLnBrk="1" hangingPunct="1">
              <a:tabLst>
                <a:tab pos="1828800" algn="r"/>
                <a:tab pos="3200400" algn="r"/>
                <a:tab pos="4572000" algn="r"/>
                <a:tab pos="5943600" algn="r"/>
              </a:tabLst>
            </a:pPr>
            <a:r>
              <a:rPr lang="en-US" altLang="zh-CN" sz="2000" dirty="0">
                <a:latin typeface="Arial" panose="030F0702030302020204" pitchFamily="66" charset="0"/>
              </a:rPr>
              <a:t>If the predictor is correct, the instruction cache latency is 1 clock </a:t>
            </a:r>
            <a:r>
              <a:rPr lang="en-US" altLang="zh-CN" sz="2000" dirty="0" err="1">
                <a:latin typeface="Arial" panose="030F0702030302020204" pitchFamily="66" charset="0"/>
              </a:rPr>
              <a:t>clock</a:t>
            </a:r>
            <a:r>
              <a:rPr lang="en-US" altLang="zh-CN" sz="2000" dirty="0">
                <a:latin typeface="Arial" panose="030F0702030302020204" pitchFamily="66" charset="0"/>
              </a:rPr>
              <a:t> cycle.</a:t>
            </a:r>
          </a:p>
          <a:p>
            <a:pPr marL="685800" lvl="1" indent="-228600" eaLnBrk="1" hangingPunct="1">
              <a:tabLst>
                <a:tab pos="1828800" algn="r"/>
                <a:tab pos="3200400" algn="r"/>
                <a:tab pos="4572000" algn="r"/>
                <a:tab pos="5943600" algn="r"/>
              </a:tabLst>
            </a:pPr>
            <a:r>
              <a:rPr lang="en-US" altLang="zh-CN" sz="2000" dirty="0">
                <a:latin typeface="Arial" panose="030F0702030302020204" pitchFamily="66" charset="0"/>
              </a:rPr>
              <a:t>If </a:t>
            </a:r>
            <a:r>
              <a:rPr lang="en-US" altLang="zh-CN" sz="2000" dirty="0" err="1">
                <a:latin typeface="Arial" panose="030F0702030302020204" pitchFamily="66" charset="0"/>
              </a:rPr>
              <a:t>not,it</a:t>
            </a:r>
            <a:r>
              <a:rPr lang="en-US" altLang="zh-CN" sz="2000" dirty="0">
                <a:latin typeface="Arial" panose="030F0702030302020204" pitchFamily="66" charset="0"/>
              </a:rPr>
              <a:t> tries the other block, changes the way predictor, and has a latency of 3 clock cycles.</a:t>
            </a:r>
          </a:p>
          <a:p>
            <a:pPr marL="685800" lvl="1" indent="-228600" eaLnBrk="1" hangingPunct="1">
              <a:tabLst>
                <a:tab pos="1828800" algn="r"/>
                <a:tab pos="3200400" algn="r"/>
                <a:tab pos="4572000" algn="r"/>
                <a:tab pos="5943600" algn="r"/>
              </a:tabLst>
            </a:pPr>
            <a:r>
              <a:rPr lang="en-US" altLang="zh-CN" sz="2000" dirty="0">
                <a:latin typeface="Arial" panose="030F0702030302020204" pitchFamily="66" charset="0"/>
              </a:rPr>
              <a:t>Simulation using SPEC95 suggested set prediction accuracy is excess of 85%, so way prediction saves pipeline stage in more than 85% of the instruction fetches.</a:t>
            </a:r>
          </a:p>
        </p:txBody>
      </p:sp>
    </p:spTree>
    <p:extLst>
      <p:ext uri="{BB962C8B-B14F-4D97-AF65-F5344CB8AC3E}">
        <p14:creationId xmlns:p14="http://schemas.microsoft.com/office/powerpoint/2010/main" val="2429525761"/>
      </p:ext>
    </p:extLst>
  </p:cSld>
  <p:clrMapOvr>
    <a:masterClrMapping/>
  </p:clrMapOvr>
  <p:transition spd="slow">
    <p:pull dir="ru"/>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1619672" y="0"/>
            <a:ext cx="7448128" cy="1108038"/>
          </a:xfrm>
          <a:noFill/>
        </p:spPr>
        <p:txBody>
          <a:bodyPr lIns="90488" tIns="44450" rIns="90488" bIns="44450"/>
          <a:lstStyle/>
          <a:p>
            <a:pPr eaLnBrk="1" hangingPunct="1"/>
            <a:r>
              <a:rPr lang="en-US" altLang="zh-CN" sz="2800" dirty="0">
                <a:latin typeface="Arial"/>
              </a:rPr>
              <a:t>Pseudo-Associative Cache </a:t>
            </a:r>
            <a:br>
              <a:rPr lang="en-US" altLang="zh-CN" sz="2800" dirty="0"/>
            </a:br>
            <a:r>
              <a:rPr lang="en-US" altLang="zh-CN" sz="2800" dirty="0">
                <a:latin typeface="Arial"/>
              </a:rPr>
              <a:t>(column associative)</a:t>
            </a:r>
          </a:p>
        </p:txBody>
      </p:sp>
      <p:sp>
        <p:nvSpPr>
          <p:cNvPr id="159747" name="Rectangle 3"/>
          <p:cNvSpPr>
            <a:spLocks noGrp="1" noRot="1" noChangeArrowheads="1"/>
          </p:cNvSpPr>
          <p:nvPr>
            <p:ph idx="1"/>
          </p:nvPr>
        </p:nvSpPr>
        <p:spPr>
          <a:xfrm>
            <a:off x="228600" y="1524000"/>
            <a:ext cx="8915400" cy="48768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a:solidFill>
                  <a:srgbClr val="0000FF"/>
                </a:solidFill>
                <a:latin typeface="Arial" panose="030F0702030302020204" pitchFamily="66" charset="0"/>
              </a:rPr>
              <a:t>How to combine fast hit time of Direct Mapped and have the lower conflict misses of 2-way SA cache? </a:t>
            </a:r>
          </a:p>
          <a:p>
            <a:pPr marL="228600"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Divide cache: on a miss, check other half of cache to see if there, if so have a </a:t>
            </a:r>
            <a:r>
              <a:rPr lang="en-US" altLang="zh-CN" sz="2400" u="sng">
                <a:solidFill>
                  <a:srgbClr val="0000FF"/>
                </a:solidFill>
                <a:latin typeface="Arial" panose="030F0702030302020204" pitchFamily="66" charset="0"/>
              </a:rPr>
              <a:t>pseudo-hit</a:t>
            </a:r>
            <a:r>
              <a:rPr lang="en-US" altLang="zh-CN" sz="2400">
                <a:solidFill>
                  <a:schemeClr val="hlink"/>
                </a:solidFill>
                <a:latin typeface="Arial" panose="030F0702030302020204" pitchFamily="66" charset="0"/>
              </a:rPr>
              <a:t> </a:t>
            </a:r>
            <a:r>
              <a:rPr lang="en-US" altLang="zh-CN" sz="2400">
                <a:latin typeface="Arial" panose="030F0702030302020204" pitchFamily="66" charset="0"/>
              </a:rPr>
              <a:t> (slow hit)</a:t>
            </a:r>
            <a:endParaRPr lang="en-US" altLang="zh-CN" sz="18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400">
              <a:solidFill>
                <a:srgbClr val="0000FF"/>
              </a:solidFill>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en-US" altLang="zh-CN" sz="2400">
                <a:solidFill>
                  <a:srgbClr val="0000FF"/>
                </a:solidFill>
                <a:latin typeface="Arial" panose="030F0702030302020204" pitchFamily="66" charset="0"/>
              </a:rPr>
              <a:t>Drawback:</a:t>
            </a:r>
            <a:r>
              <a:rPr lang="en-US" altLang="zh-CN" sz="2400">
                <a:latin typeface="Arial" panose="030F0702030302020204" pitchFamily="66" charset="0"/>
              </a:rPr>
              <a:t> CPU pipeline is hard if hit takes 1 or 2 cycles</a:t>
            </a:r>
          </a:p>
          <a:p>
            <a:pPr marL="685800" lvl="1"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Better for caches not tied directly to  processor (L2)</a:t>
            </a:r>
          </a:p>
          <a:p>
            <a:pPr marL="685800" lvl="1" indent="-228600" eaLnBrk="1" hangingPunct="1">
              <a:lnSpc>
                <a:spcPct val="90000"/>
              </a:lnSpc>
              <a:tabLst>
                <a:tab pos="1828800" algn="r"/>
                <a:tab pos="3200400" algn="r"/>
                <a:tab pos="4572000" algn="r"/>
                <a:tab pos="5943600" algn="r"/>
              </a:tabLst>
            </a:pPr>
            <a:r>
              <a:rPr lang="en-US" altLang="zh-CN" sz="2400">
                <a:latin typeface="Arial" panose="030F0702030302020204" pitchFamily="66" charset="0"/>
              </a:rPr>
              <a:t>Used in MIPS R1000 L2 cache, similar in UltraSPARC</a:t>
            </a:r>
          </a:p>
        </p:txBody>
      </p:sp>
      <p:sp>
        <p:nvSpPr>
          <p:cNvPr id="159748" name="Rectangle 4"/>
          <p:cNvSpPr>
            <a:spLocks noChangeArrowheads="1"/>
          </p:cNvSpPr>
          <p:nvPr/>
        </p:nvSpPr>
        <p:spPr bwMode="auto">
          <a:xfrm>
            <a:off x="4418013" y="4791075"/>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latin typeface="Arial"/>
              </a:rPr>
              <a:t>Time</a:t>
            </a:r>
          </a:p>
        </p:txBody>
      </p:sp>
      <p:grpSp>
        <p:nvGrpSpPr>
          <p:cNvPr id="159749" name="Group 5"/>
          <p:cNvGrpSpPr>
            <a:grpSpLocks/>
          </p:cNvGrpSpPr>
          <p:nvPr/>
        </p:nvGrpSpPr>
        <p:grpSpPr bwMode="auto">
          <a:xfrm>
            <a:off x="1295400" y="3276600"/>
            <a:ext cx="7327900" cy="1323975"/>
            <a:chOff x="816" y="2256"/>
            <a:chExt cx="4616" cy="834"/>
          </a:xfrm>
        </p:grpSpPr>
        <p:sp>
          <p:nvSpPr>
            <p:cNvPr id="159750" name="Rectangle 6"/>
            <p:cNvSpPr>
              <a:spLocks noChangeArrowheads="1"/>
            </p:cNvSpPr>
            <p:nvPr/>
          </p:nvSpPr>
          <p:spPr bwMode="auto">
            <a:xfrm>
              <a:off x="891" y="2256"/>
              <a:ext cx="68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latin typeface="Arial"/>
                </a:rPr>
                <a:t>Hit Time</a:t>
              </a:r>
            </a:p>
          </p:txBody>
        </p:sp>
        <p:sp>
          <p:nvSpPr>
            <p:cNvPr id="159751" name="Rectangle 7"/>
            <p:cNvSpPr>
              <a:spLocks noChangeArrowheads="1"/>
            </p:cNvSpPr>
            <p:nvPr/>
          </p:nvSpPr>
          <p:spPr bwMode="auto">
            <a:xfrm>
              <a:off x="855" y="2604"/>
              <a:ext cx="1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latin typeface="Arial"/>
                </a:rPr>
                <a:t>Pseudo Hit Time</a:t>
              </a:r>
            </a:p>
          </p:txBody>
        </p:sp>
        <p:sp>
          <p:nvSpPr>
            <p:cNvPr id="159752" name="Rectangle 8"/>
            <p:cNvSpPr>
              <a:spLocks noChangeArrowheads="1"/>
            </p:cNvSpPr>
            <p:nvPr/>
          </p:nvSpPr>
          <p:spPr bwMode="auto">
            <a:xfrm>
              <a:off x="3087" y="2580"/>
              <a:ext cx="9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latin typeface="Arial"/>
                </a:rPr>
                <a:t>Miss Penalty</a:t>
              </a:r>
            </a:p>
          </p:txBody>
        </p:sp>
        <p:sp>
          <p:nvSpPr>
            <p:cNvPr id="159753" name="Line 9"/>
            <p:cNvSpPr>
              <a:spLocks noChangeShapeType="1"/>
            </p:cNvSpPr>
            <p:nvPr/>
          </p:nvSpPr>
          <p:spPr bwMode="auto">
            <a:xfrm>
              <a:off x="840" y="2550"/>
              <a:ext cx="7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816" y="2850"/>
              <a:ext cx="1352"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2160" y="2850"/>
              <a:ext cx="302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816" y="3090"/>
              <a:ext cx="461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84362030"/>
      </p:ext>
    </p:extLst>
  </p:cSld>
  <p:clrMapOvr>
    <a:masterClrMapping/>
  </p:clrMapOvr>
  <p:transition spd="slow">
    <p:pull dir="ru"/>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a:latin typeface="Arial"/>
              </a:rPr>
              <a:t>Pseudo-Associative Cache</a:t>
            </a:r>
          </a:p>
        </p:txBody>
      </p:sp>
      <p:graphicFrame>
        <p:nvGraphicFramePr>
          <p:cNvPr id="160771" name="Object 3"/>
          <p:cNvGraphicFramePr>
            <a:graphicFrameLocks noChangeAspect="1"/>
          </p:cNvGraphicFramePr>
          <p:nvPr/>
        </p:nvGraphicFramePr>
        <p:xfrm>
          <a:off x="684213" y="1052513"/>
          <a:ext cx="7772400" cy="5105400"/>
        </p:xfrm>
        <a:graphic>
          <a:graphicData uri="http://schemas.openxmlformats.org/presentationml/2006/ole">
            <mc:AlternateContent xmlns:mc="http://schemas.openxmlformats.org/markup-compatibility/2006">
              <mc:Choice xmlns:v="urn:schemas-microsoft-com:vml" Requires="v">
                <p:oleObj spid="_x0000_s188431" name="图片" r:id="rId3" imgW="4114800" imgH="3172206" progId="Word.Picture.8">
                  <p:embed/>
                </p:oleObj>
              </mc:Choice>
              <mc:Fallback>
                <p:oleObj name="图片" r:id="rId3" imgW="4114800" imgH="317220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772400" cy="510540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Tree>
    <p:extLst>
      <p:ext uri="{BB962C8B-B14F-4D97-AF65-F5344CB8AC3E}">
        <p14:creationId xmlns:p14="http://schemas.microsoft.com/office/powerpoint/2010/main" val="1475402952"/>
      </p:ext>
    </p:extLst>
  </p:cSld>
  <p:clrMapOvr>
    <a:masterClrMapping/>
  </p:clrMapOvr>
  <p:transition spd="slow">
    <p:pull dir="ru"/>
  </p:transition>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97219"/>
            <a:ext cx="7056784" cy="584775"/>
          </a:xfrm>
        </p:spPr>
        <p:txBody>
          <a:bodyPr/>
          <a:lstStyle/>
          <a:p>
            <a:r>
              <a:rPr lang="en-US" altLang="zh-CN" sz="3200" dirty="0">
                <a:latin typeface="Arial"/>
              </a:rPr>
              <a:t>How to Improve Cache Performance?</a:t>
            </a:r>
            <a:endParaRPr lang="en-AU" sz="3200" dirty="0"/>
          </a:p>
        </p:txBody>
      </p:sp>
      <p:sp>
        <p:nvSpPr>
          <p:cNvPr id="242691" name="Rectangle 3"/>
          <p:cNvSpPr>
            <a:spLocks noGrp="1" noChangeArrowheads="1"/>
          </p:cNvSpPr>
          <p:nvPr>
            <p:ph type="body" idx="1"/>
          </p:nvPr>
        </p:nvSpPr>
        <p:spPr>
          <a:xfrm>
            <a:off x="682874" y="1340768"/>
            <a:ext cx="8642350" cy="4795837"/>
          </a:xfrm>
        </p:spPr>
        <p:txBody>
          <a:bodyPr/>
          <a:lstStyle/>
          <a:p>
            <a:pPr>
              <a:lnSpc>
                <a:spcPct val="90000"/>
              </a:lnSpc>
            </a:pPr>
            <a:r>
              <a:rPr lang="en-US" sz="2400" dirty="0">
                <a:latin typeface="Arial"/>
              </a:rPr>
              <a:t>Reduce hit time(4)</a:t>
            </a:r>
          </a:p>
          <a:p>
            <a:pPr lvl="1">
              <a:lnSpc>
                <a:spcPct val="90000"/>
              </a:lnSpc>
            </a:pPr>
            <a:r>
              <a:rPr lang="en-US" sz="2000" dirty="0">
                <a:latin typeface="Arial"/>
              </a:rPr>
              <a:t>Small and simple first-level caches, Way prediction</a:t>
            </a:r>
          </a:p>
          <a:p>
            <a:pPr lvl="1">
              <a:lnSpc>
                <a:spcPct val="90000"/>
              </a:lnSpc>
            </a:pPr>
            <a:r>
              <a:rPr lang="en-US" altLang="zh-CN" sz="2000" dirty="0">
                <a:latin typeface="Arial" panose="030F0702030302020204" pitchFamily="66" charset="0"/>
              </a:rPr>
              <a:t>avoiding address translation, </a:t>
            </a:r>
            <a:r>
              <a:rPr lang="en-US" sz="2000" dirty="0">
                <a:latin typeface="Arial" panose="030F0702030302020204" pitchFamily="66" charset="0"/>
              </a:rPr>
              <a:t>Trace cache</a:t>
            </a:r>
          </a:p>
          <a:p>
            <a:pPr>
              <a:lnSpc>
                <a:spcPct val="90000"/>
              </a:lnSpc>
            </a:pPr>
            <a:r>
              <a:rPr lang="en-US" sz="2400" dirty="0">
                <a:latin typeface="Arial"/>
              </a:rPr>
              <a:t>Increase bandwidth(3)</a:t>
            </a:r>
          </a:p>
          <a:p>
            <a:pPr lvl="1">
              <a:lnSpc>
                <a:spcPct val="90000"/>
              </a:lnSpc>
            </a:pPr>
            <a:r>
              <a:rPr lang="en-US" sz="2000" dirty="0">
                <a:latin typeface="Arial"/>
              </a:rPr>
              <a:t>Pipelined caches, </a:t>
            </a:r>
            <a:r>
              <a:rPr lang="en-US" sz="2000" dirty="0" err="1">
                <a:latin typeface="Arial"/>
              </a:rPr>
              <a:t>multibanked</a:t>
            </a:r>
            <a:r>
              <a:rPr lang="en-US" sz="2000" dirty="0">
                <a:latin typeface="Arial"/>
              </a:rPr>
              <a:t> caches, non-blocking caches</a:t>
            </a:r>
          </a:p>
          <a:p>
            <a:pPr>
              <a:lnSpc>
                <a:spcPct val="90000"/>
              </a:lnSpc>
            </a:pPr>
            <a:r>
              <a:rPr lang="en-US" sz="2400" dirty="0">
                <a:latin typeface="Arial"/>
              </a:rPr>
              <a:t>Reduce miss penalty(5)</a:t>
            </a:r>
          </a:p>
          <a:p>
            <a:pPr lvl="1">
              <a:lnSpc>
                <a:spcPct val="90000"/>
              </a:lnSpc>
            </a:pPr>
            <a:r>
              <a:rPr lang="en-US" altLang="zh-CN" sz="2000" dirty="0">
                <a:latin typeface="Arial" panose="030F0702030302020204" pitchFamily="66" charset="0"/>
              </a:rPr>
              <a:t>multilevel caches, read miss prior to writes, </a:t>
            </a:r>
          </a:p>
          <a:p>
            <a:pPr lvl="1">
              <a:lnSpc>
                <a:spcPct val="90000"/>
              </a:lnSpc>
            </a:pPr>
            <a:r>
              <a:rPr lang="en-US" sz="2000" dirty="0">
                <a:latin typeface="Arial"/>
              </a:rPr>
              <a:t>Critical word first, merging write buffers, </a:t>
            </a:r>
            <a:r>
              <a:rPr lang="en-US" altLang="zh-CN" sz="2000" dirty="0">
                <a:latin typeface="Arial" panose="030F0702030302020204" pitchFamily="66" charset="0"/>
              </a:rPr>
              <a:t>and victim caches</a:t>
            </a:r>
            <a:endParaRPr lang="en-US" sz="2000" dirty="0"/>
          </a:p>
          <a:p>
            <a:pPr>
              <a:lnSpc>
                <a:spcPct val="90000"/>
              </a:lnSpc>
            </a:pPr>
            <a:r>
              <a:rPr lang="en-US" sz="2400" dirty="0">
                <a:latin typeface="Arial"/>
              </a:rPr>
              <a:t>Reduce miss rate(4)</a:t>
            </a:r>
          </a:p>
          <a:p>
            <a:pPr lvl="1">
              <a:lnSpc>
                <a:spcPct val="90000"/>
              </a:lnSpc>
            </a:pPr>
            <a:r>
              <a:rPr lang="en-US" altLang="zh-CN" sz="2000" dirty="0">
                <a:latin typeface="Arial" panose="030F0702030302020204" pitchFamily="66" charset="0"/>
              </a:rPr>
              <a:t>larger block size,   large cache size,  higher associativity</a:t>
            </a:r>
            <a:endParaRPr lang="en-US" sz="2000" dirty="0"/>
          </a:p>
          <a:p>
            <a:pPr lvl="1">
              <a:lnSpc>
                <a:spcPct val="90000"/>
              </a:lnSpc>
            </a:pPr>
            <a:r>
              <a:rPr lang="en-US" sz="2000" dirty="0">
                <a:latin typeface="Arial"/>
              </a:rPr>
              <a:t>Compiler optimizations</a:t>
            </a:r>
          </a:p>
          <a:p>
            <a:pPr>
              <a:lnSpc>
                <a:spcPct val="90000"/>
              </a:lnSpc>
            </a:pPr>
            <a:r>
              <a:rPr lang="en-US" sz="2400" dirty="0">
                <a:solidFill>
                  <a:srgbClr val="0000FF"/>
                </a:solidFill>
                <a:latin typeface="Arial"/>
              </a:rPr>
              <a:t>Reduce miss penalty or miss rate via parallelization (</a:t>
            </a:r>
            <a:r>
              <a:rPr lang="en-US" altLang="zh-CN" sz="2400" dirty="0">
                <a:solidFill>
                  <a:srgbClr val="0000FF"/>
                </a:solidFill>
                <a:latin typeface="Arial"/>
              </a:rPr>
              <a:t>1</a:t>
            </a:r>
            <a:r>
              <a:rPr lang="en-US" sz="2400" dirty="0">
                <a:solidFill>
                  <a:srgbClr val="0000FF"/>
                </a:solidFill>
                <a:latin typeface="Arial"/>
              </a:rPr>
              <a:t>)</a:t>
            </a:r>
          </a:p>
          <a:p>
            <a:pPr lvl="1">
              <a:lnSpc>
                <a:spcPct val="90000"/>
              </a:lnSpc>
            </a:pPr>
            <a:r>
              <a:rPr lang="en-US" sz="2000" dirty="0">
                <a:latin typeface="Arial"/>
              </a:rPr>
              <a:t>Hardware or compiler prefetching</a:t>
            </a:r>
          </a:p>
          <a:p>
            <a:pPr>
              <a:lnSpc>
                <a:spcPct val="90000"/>
              </a:lnSpc>
            </a:pPr>
            <a:r>
              <a:rPr lang="en-US" altLang="zh-CN" sz="2300" dirty="0">
                <a:latin typeface="Arial"/>
              </a:rPr>
              <a:t>Using </a:t>
            </a:r>
            <a:r>
              <a:rPr lang="en-US" altLang="zh-CN" sz="2300" dirty="0">
                <a:solidFill>
                  <a:srgbClr val="0000FF"/>
                </a:solidFill>
                <a:latin typeface="Arial"/>
              </a:rPr>
              <a:t>HBM</a:t>
            </a:r>
            <a:r>
              <a:rPr lang="en-US" altLang="zh-CN" sz="2300" dirty="0">
                <a:latin typeface="Arial"/>
              </a:rPr>
              <a:t> to extend the memory hierarchy </a:t>
            </a:r>
            <a:endParaRPr lang="en-US" sz="2300" dirty="0"/>
          </a:p>
        </p:txBody>
      </p:sp>
      <p:sp>
        <p:nvSpPr>
          <p:cNvPr id="6" name="Text Box 4"/>
          <p:cNvSpPr txBox="1">
            <a:spLocks noChangeArrowheads="1"/>
          </p:cNvSpPr>
          <p:nvPr/>
        </p:nvSpPr>
        <p:spPr bwMode="auto">
          <a:xfrm>
            <a:off x="1259632" y="681994"/>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Arial" panose="030F0702030302020204" pitchFamily="66" charset="0"/>
              </a:rPr>
              <a:t>AMAT = </a:t>
            </a:r>
            <a:r>
              <a:rPr lang="en-US" altLang="zh-CN" sz="2800" dirty="0" err="1">
                <a:solidFill>
                  <a:srgbClr val="FF0000"/>
                </a:solidFill>
                <a:latin typeface="Arial" panose="030F0702030302020204" pitchFamily="66" charset="0"/>
              </a:rPr>
              <a:t>HitTime</a:t>
            </a:r>
            <a:r>
              <a:rPr lang="en-US" altLang="zh-CN" sz="2800" dirty="0">
                <a:solidFill>
                  <a:srgbClr val="FF0000"/>
                </a:solidFill>
                <a:latin typeface="Arial" panose="030F0702030302020204" pitchFamily="66" charset="0"/>
              </a:rPr>
              <a:t> + </a:t>
            </a:r>
            <a:r>
              <a:rPr lang="en-US" altLang="zh-CN" sz="2800" dirty="0" err="1">
                <a:solidFill>
                  <a:srgbClr val="FF0000"/>
                </a:solidFill>
                <a:latin typeface="Arial" panose="030F0702030302020204" pitchFamily="66" charset="0"/>
              </a:rPr>
              <a:t>MissRate</a:t>
            </a:r>
            <a:r>
              <a:rPr lang="en-US" altLang="zh-CN" sz="2800" dirty="0" err="1">
                <a:solidFill>
                  <a:srgbClr val="FF0000"/>
                </a:solidFill>
                <a:latin typeface="Arial"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755903214"/>
      </p:ext>
    </p:extLst>
  </p:cSld>
  <p:clrMapOvr>
    <a:masterClrMapping/>
  </p:clrMapOvr>
  <p:transition spd="slow">
    <p:pull dir="ru"/>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1259632" y="0"/>
            <a:ext cx="7884368" cy="1066800"/>
          </a:xfrm>
        </p:spPr>
        <p:txBody>
          <a:bodyPr/>
          <a:lstStyle/>
          <a:p>
            <a:pPr eaLnBrk="1" hangingPunct="1"/>
            <a:r>
              <a:rPr lang="en-US" altLang="zh-CN" sz="2400" dirty="0">
                <a:latin typeface="Arial"/>
              </a:rPr>
              <a:t>1st Miss Penalty/Rate Reduction Technique: </a:t>
            </a:r>
            <a:r>
              <a:rPr lang="en-US" altLang="zh-CN" sz="2400" dirty="0">
                <a:solidFill>
                  <a:srgbClr val="0000FF"/>
                </a:solidFill>
                <a:latin typeface="Arial"/>
              </a:rPr>
              <a:t>Hardware Prefetching</a:t>
            </a:r>
            <a:r>
              <a:rPr lang="en-US" altLang="zh-CN" sz="2400" dirty="0">
                <a:latin typeface="Arial"/>
              </a:rPr>
              <a:t> </a:t>
            </a:r>
            <a:r>
              <a:rPr lang="en-US" altLang="zh-CN" sz="2400" dirty="0">
                <a:solidFill>
                  <a:srgbClr val="FF0000"/>
                </a:solidFill>
                <a:latin typeface="Arial"/>
              </a:rPr>
              <a:t>of </a:t>
            </a:r>
            <a:r>
              <a:rPr lang="en-US" altLang="zh-CN" sz="2400" dirty="0" err="1">
                <a:solidFill>
                  <a:srgbClr val="FF0000"/>
                </a:solidFill>
                <a:latin typeface="Arial"/>
              </a:rPr>
              <a:t>Inst.and</a:t>
            </a:r>
            <a:r>
              <a:rPr lang="en-US" altLang="zh-CN" sz="2400" dirty="0">
                <a:solidFill>
                  <a:srgbClr val="FF0000"/>
                </a:solidFill>
                <a:latin typeface="Arial"/>
              </a:rPr>
              <a:t> data</a:t>
            </a:r>
          </a:p>
        </p:txBody>
      </p:sp>
      <p:sp>
        <p:nvSpPr>
          <p:cNvPr id="172035" name="Rectangle 3"/>
          <p:cNvSpPr>
            <a:spLocks noGrp="1" noRot="1" noChangeArrowheads="1"/>
          </p:cNvSpPr>
          <p:nvPr>
            <p:ph idx="1"/>
          </p:nvPr>
        </p:nvSpPr>
        <p:spPr>
          <a:xfrm>
            <a:off x="228600" y="1196975"/>
            <a:ext cx="8915400" cy="5029200"/>
          </a:xfrm>
        </p:spPr>
        <p:txBody>
          <a:bodyPr/>
          <a:lstStyle/>
          <a:p>
            <a:pPr marL="285750" indent="-285750" eaLnBrk="1" hangingPunct="1">
              <a:lnSpc>
                <a:spcPct val="90000"/>
              </a:lnSpc>
            </a:pPr>
            <a:r>
              <a:rPr lang="en-US" altLang="zh-CN" sz="2400" i="1" dirty="0">
                <a:solidFill>
                  <a:srgbClr val="000000"/>
                </a:solidFill>
                <a:latin typeface="Arial" panose="030F0702030302020204" pitchFamily="66" charset="0"/>
              </a:rPr>
              <a:t>The act of </a:t>
            </a:r>
            <a:r>
              <a:rPr lang="en-US" altLang="zh-CN" sz="2400" i="1" dirty="0">
                <a:solidFill>
                  <a:srgbClr val="0000FF"/>
                </a:solidFill>
                <a:latin typeface="Arial" panose="030F0702030302020204" pitchFamily="66" charset="0"/>
              </a:rPr>
              <a:t>getting data from memory before it is actually needed by the CPU.</a:t>
            </a:r>
            <a:r>
              <a:rPr lang="en-US" altLang="zh-CN" sz="2400" i="1" dirty="0">
                <a:solidFill>
                  <a:srgbClr val="000000"/>
                </a:solidFill>
                <a:latin typeface="Arial" panose="030F0702030302020204" pitchFamily="66" charset="0"/>
              </a:rPr>
              <a:t> </a:t>
            </a:r>
          </a:p>
          <a:p>
            <a:pPr marL="285750" indent="-285750" eaLnBrk="1" hangingPunct="1">
              <a:lnSpc>
                <a:spcPct val="90000"/>
              </a:lnSpc>
            </a:pPr>
            <a:r>
              <a:rPr lang="en-US" altLang="zh-CN" sz="2400" i="1" dirty="0">
                <a:solidFill>
                  <a:srgbClr val="000000"/>
                </a:solidFill>
                <a:latin typeface="Arial" panose="030F0702030302020204" pitchFamily="66" charset="0"/>
              </a:rPr>
              <a:t>This </a:t>
            </a:r>
            <a:r>
              <a:rPr lang="en-US" altLang="zh-CN" sz="2400" i="1" dirty="0">
                <a:solidFill>
                  <a:srgbClr val="FF0000"/>
                </a:solidFill>
                <a:latin typeface="Arial" panose="030F0702030302020204" pitchFamily="66" charset="0"/>
              </a:rPr>
              <a:t>reduces compulsory misses</a:t>
            </a:r>
            <a:r>
              <a:rPr lang="en-US" altLang="zh-CN" sz="2400" i="1" dirty="0">
                <a:solidFill>
                  <a:srgbClr val="000000"/>
                </a:solidFill>
                <a:latin typeface="Arial" panose="030F0702030302020204" pitchFamily="66" charset="0"/>
              </a:rPr>
              <a:t> by retrieving the data before it is requested. </a:t>
            </a:r>
          </a:p>
          <a:p>
            <a:pPr marL="285750" indent="-285750" eaLnBrk="1" hangingPunct="1">
              <a:lnSpc>
                <a:spcPct val="90000"/>
              </a:lnSpc>
            </a:pPr>
            <a:r>
              <a:rPr lang="en-US" altLang="zh-CN" sz="2400" i="1" dirty="0">
                <a:solidFill>
                  <a:srgbClr val="000000"/>
                </a:solidFill>
                <a:latin typeface="Arial" panose="030F0702030302020204" pitchFamily="66" charset="0"/>
              </a:rPr>
              <a:t>Of course, this may increase other misses by removing useful blocks from the cache.</a:t>
            </a:r>
            <a:r>
              <a:rPr lang="en-US" altLang="zh-CN" sz="2400" dirty="0">
                <a:latin typeface="Arial" panose="030F0702030302020204" pitchFamily="66" charset="0"/>
              </a:rPr>
              <a:t> </a:t>
            </a:r>
          </a:p>
          <a:p>
            <a:pPr marL="685800" lvl="1" indent="-228600" eaLnBrk="1" hangingPunct="1">
              <a:lnSpc>
                <a:spcPct val="90000"/>
              </a:lnSpc>
            </a:pPr>
            <a:r>
              <a:rPr lang="en-US" altLang="zh-CN" sz="2400" i="1" dirty="0">
                <a:solidFill>
                  <a:srgbClr val="000000"/>
                </a:solidFill>
                <a:latin typeface="Arial" panose="030F0702030302020204" pitchFamily="66" charset="0"/>
              </a:rPr>
              <a:t>Thus, many caches hold </a:t>
            </a:r>
            <a:r>
              <a:rPr lang="en-US" altLang="zh-CN" sz="2400" i="1" dirty="0" err="1">
                <a:solidFill>
                  <a:srgbClr val="000000"/>
                </a:solidFill>
                <a:latin typeface="Arial" panose="030F0702030302020204" pitchFamily="66" charset="0"/>
              </a:rPr>
              <a:t>prefetched</a:t>
            </a:r>
            <a:r>
              <a:rPr lang="en-US" altLang="zh-CN" sz="2400" i="1" dirty="0">
                <a:solidFill>
                  <a:srgbClr val="000000"/>
                </a:solidFill>
                <a:latin typeface="Arial" panose="030F0702030302020204" pitchFamily="66" charset="0"/>
              </a:rPr>
              <a:t> blocks in a </a:t>
            </a:r>
            <a:r>
              <a:rPr lang="en-US" altLang="zh-CN" sz="2400" dirty="0">
                <a:solidFill>
                  <a:srgbClr val="000000"/>
                </a:solidFill>
                <a:latin typeface="Arial" panose="030F0702030302020204" pitchFamily="66" charset="0"/>
              </a:rPr>
              <a:t>special buffer</a:t>
            </a:r>
            <a:r>
              <a:rPr lang="en-US" altLang="zh-CN" sz="2400" dirty="0">
                <a:latin typeface="Arial" panose="030F0702030302020204" pitchFamily="66" charset="0"/>
              </a:rPr>
              <a:t> </a:t>
            </a:r>
            <a:r>
              <a:rPr lang="en-US" altLang="zh-CN" sz="2400" i="1" dirty="0">
                <a:solidFill>
                  <a:srgbClr val="000000"/>
                </a:solidFill>
                <a:latin typeface="Arial" panose="030F0702030302020204" pitchFamily="66" charset="0"/>
              </a:rPr>
              <a:t>until they are actually needed.</a:t>
            </a:r>
            <a:r>
              <a:rPr lang="en-US" altLang="zh-CN" sz="2400" dirty="0">
                <a:latin typeface="Arial" panose="030F0702030302020204" pitchFamily="66" charset="0"/>
              </a:rPr>
              <a:t> </a:t>
            </a:r>
          </a:p>
          <a:p>
            <a:pPr marL="285750" indent="-285750" eaLnBrk="1" hangingPunct="1">
              <a:lnSpc>
                <a:spcPct val="90000"/>
              </a:lnSpc>
            </a:pPr>
            <a:r>
              <a:rPr lang="en-US" altLang="zh-CN" sz="2400" dirty="0">
                <a:latin typeface="Arial" panose="030F0702030302020204" pitchFamily="66" charset="0"/>
              </a:rPr>
              <a:t>E.g., Instruction Prefetching</a:t>
            </a:r>
          </a:p>
          <a:p>
            <a:pPr marL="685800" lvl="1" indent="-228600" eaLnBrk="1" hangingPunct="1">
              <a:lnSpc>
                <a:spcPct val="90000"/>
              </a:lnSpc>
            </a:pPr>
            <a:r>
              <a:rPr lang="en-US" altLang="zh-CN" sz="2000" dirty="0">
                <a:latin typeface="Arial" panose="030F0702030302020204" pitchFamily="66" charset="0"/>
              </a:rPr>
              <a:t>Alpha 21064 fetches 2 blocks on a miss</a:t>
            </a:r>
          </a:p>
          <a:p>
            <a:pPr marL="685800" lvl="1" indent="-228600" eaLnBrk="1" hangingPunct="1">
              <a:lnSpc>
                <a:spcPct val="90000"/>
              </a:lnSpc>
            </a:pPr>
            <a:r>
              <a:rPr lang="en-US" altLang="zh-CN" sz="2000" dirty="0">
                <a:latin typeface="Arial" panose="030F0702030302020204" pitchFamily="66" charset="0"/>
              </a:rPr>
              <a:t>Extra block placed in “</a:t>
            </a:r>
            <a:r>
              <a:rPr lang="en-US" altLang="zh-CN" sz="2000" u="sng" dirty="0">
                <a:solidFill>
                  <a:srgbClr val="FF0000"/>
                </a:solidFill>
                <a:latin typeface="Arial" panose="030F0702030302020204" pitchFamily="66" charset="0"/>
              </a:rPr>
              <a:t>stream buffer</a:t>
            </a:r>
            <a:r>
              <a:rPr lang="en-US" altLang="zh-CN" sz="2000" dirty="0">
                <a:latin typeface="Arial" panose="030F0702030302020204" pitchFamily="66" charset="0"/>
              </a:rPr>
              <a:t>”</a:t>
            </a:r>
          </a:p>
          <a:p>
            <a:pPr marL="685800" lvl="1" indent="-228600" eaLnBrk="1" hangingPunct="1">
              <a:lnSpc>
                <a:spcPct val="90000"/>
              </a:lnSpc>
            </a:pPr>
            <a:r>
              <a:rPr lang="en-US" altLang="zh-CN" sz="2000" dirty="0">
                <a:latin typeface="Arial" panose="030F0702030302020204" pitchFamily="66" charset="0"/>
              </a:rPr>
              <a:t>On miss check stream buffer</a:t>
            </a:r>
          </a:p>
          <a:p>
            <a:pPr marL="285750" indent="-285750" eaLnBrk="1" hangingPunct="1">
              <a:lnSpc>
                <a:spcPct val="90000"/>
              </a:lnSpc>
            </a:pPr>
            <a:r>
              <a:rPr lang="en-US" altLang="zh-CN" sz="2400" dirty="0">
                <a:latin typeface="Arial" panose="030F0702030302020204" pitchFamily="66" charset="0"/>
              </a:rPr>
              <a:t>Prefetching relies on having extra memory bandwidth that can be used without penalty</a:t>
            </a:r>
          </a:p>
        </p:txBody>
      </p:sp>
    </p:spTree>
    <p:extLst>
      <p:ext uri="{BB962C8B-B14F-4D97-AF65-F5344CB8AC3E}">
        <p14:creationId xmlns:p14="http://schemas.microsoft.com/office/powerpoint/2010/main" val="3317588336"/>
      </p:ext>
    </p:extLst>
  </p:cSld>
  <p:clrMapOvr>
    <a:masterClrMapping/>
  </p:clrMapOvr>
  <p:transition spd="slow">
    <p:pull dir="ru"/>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latin typeface="Arial"/>
              </a:rPr>
              <a:t>Hardware </a:t>
            </a:r>
            <a:r>
              <a:rPr lang="en-US" dirty="0" err="1">
                <a:latin typeface="Arial"/>
              </a:rPr>
              <a:t>Prefetching</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800" dirty="0">
                <a:latin typeface="Arial"/>
              </a:rPr>
              <a:t>Fetch two blocks on miss (include next sequential block)</a:t>
            </a:r>
          </a:p>
        </p:txBody>
      </p:sp>
      <p:sp>
        <p:nvSpPr>
          <p:cNvPr id="8" name="TextBox 7"/>
          <p:cNvSpPr txBox="1"/>
          <p:nvPr/>
        </p:nvSpPr>
        <p:spPr>
          <a:xfrm>
            <a:off x="683568" y="5661248"/>
            <a:ext cx="7920880" cy="461665"/>
          </a:xfrm>
          <a:prstGeom prst="rect">
            <a:avLst/>
          </a:prstGeom>
          <a:noFill/>
        </p:spPr>
        <p:txBody>
          <a:bodyPr wrap="square" rtlCol="0">
            <a:spAutoFit/>
          </a:bodyPr>
          <a:lstStyle/>
          <a:p>
            <a:pPr algn="ctr"/>
            <a:r>
              <a:rPr lang="en-US" sz="2400" dirty="0">
                <a:solidFill>
                  <a:srgbClr val="003399"/>
                </a:solidFill>
                <a:latin typeface="Arial"/>
              </a:rPr>
              <a:t>Pentium 4 Pre-fetching</a:t>
            </a:r>
          </a:p>
        </p:txBody>
      </p:sp>
      <p:pic>
        <p:nvPicPr>
          <p:cNvPr id="2" name="Picture 1"/>
          <p:cNvPicPr>
            <a:picLocks noChangeAspect="1"/>
          </p:cNvPicPr>
          <p:nvPr/>
        </p:nvPicPr>
        <p:blipFill>
          <a:blip r:embed="rId3"/>
          <a:stretch>
            <a:fillRect/>
          </a:stretch>
        </p:blipFill>
        <p:spPr>
          <a:xfrm>
            <a:off x="1309166" y="2019186"/>
            <a:ext cx="6526312" cy="3569831"/>
          </a:xfrm>
          <a:prstGeom prst="rect">
            <a:avLst/>
          </a:prstGeom>
        </p:spPr>
      </p:pic>
    </p:spTree>
    <p:extLst>
      <p:ext uri="{BB962C8B-B14F-4D97-AF65-F5344CB8AC3E}">
        <p14:creationId xmlns:p14="http://schemas.microsoft.com/office/powerpoint/2010/main" val="126652724"/>
      </p:ext>
    </p:extLst>
  </p:cSld>
  <p:clrMapOvr>
    <a:masterClrMapping/>
  </p:clrMapOvr>
  <p:transition spd="slow">
    <p:pull dir="ru"/>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1475656" y="0"/>
            <a:ext cx="7992194" cy="980728"/>
          </a:xfrm>
          <a:noFill/>
        </p:spPr>
        <p:txBody>
          <a:bodyPr lIns="90488" tIns="44450" rIns="90488" bIns="44450"/>
          <a:lstStyle/>
          <a:p>
            <a:pPr eaLnBrk="1" hangingPunct="1"/>
            <a:r>
              <a:rPr lang="en-US" altLang="zh-CN" sz="2400" dirty="0">
                <a:latin typeface="Arial"/>
              </a:rPr>
              <a:t>2</a:t>
            </a:r>
            <a:r>
              <a:rPr lang="en-US" altLang="zh-CN" sz="2400" baseline="30000" dirty="0">
                <a:latin typeface="Arial"/>
              </a:rPr>
              <a:t>nd </a:t>
            </a:r>
            <a:r>
              <a:rPr lang="en-US" altLang="zh-CN" sz="2400" dirty="0">
                <a:latin typeface="Arial"/>
              </a:rPr>
              <a:t>Miss Penalty/Rate Reduction Technique: </a:t>
            </a:r>
            <a:br>
              <a:rPr lang="en-US" altLang="zh-CN" dirty="0"/>
            </a:br>
            <a:r>
              <a:rPr lang="en-US" altLang="zh-CN" sz="2400" dirty="0">
                <a:solidFill>
                  <a:srgbClr val="0000FF"/>
                </a:solidFill>
                <a:latin typeface="Arial"/>
              </a:rPr>
              <a:t>Compiler-controlled </a:t>
            </a:r>
            <a:r>
              <a:rPr lang="en-US" altLang="zh-CN" sz="2400" dirty="0" err="1">
                <a:solidFill>
                  <a:srgbClr val="0000FF"/>
                </a:solidFill>
                <a:latin typeface="Arial"/>
              </a:rPr>
              <a:t>prefetch</a:t>
            </a:r>
            <a:endParaRPr lang="en-US" altLang="zh-CN" sz="2400" dirty="0">
              <a:solidFill>
                <a:srgbClr val="0000FF"/>
              </a:solidFill>
            </a:endParaRPr>
          </a:p>
        </p:txBody>
      </p:sp>
      <p:sp>
        <p:nvSpPr>
          <p:cNvPr id="58371" name="Rectangle 3"/>
          <p:cNvSpPr>
            <a:spLocks noGrp="1" noRot="1" noChangeArrowheads="1"/>
          </p:cNvSpPr>
          <p:nvPr>
            <p:ph idx="1"/>
          </p:nvPr>
        </p:nvSpPr>
        <p:spPr>
          <a:xfrm>
            <a:off x="304800" y="1124744"/>
            <a:ext cx="8839200" cy="5029200"/>
          </a:xfrm>
        </p:spPr>
        <p:txBody>
          <a:bodyPr lIns="90488" tIns="44450" rIns="90488" bIns="44450"/>
          <a:lstStyle/>
          <a:p>
            <a:pPr marL="285750" indent="-285750" eaLnBrk="1" hangingPunct="1">
              <a:lnSpc>
                <a:spcPct val="90000"/>
              </a:lnSpc>
            </a:pPr>
            <a:r>
              <a:rPr lang="en-US" altLang="zh-CN" sz="2000" i="1" dirty="0">
                <a:latin typeface="Arial" panose="030F0702030302020204" pitchFamily="66" charset="0"/>
              </a:rPr>
              <a:t>The compiler inserts </a:t>
            </a:r>
            <a:r>
              <a:rPr lang="en-US" altLang="zh-CN" sz="2000" i="1" dirty="0" err="1">
                <a:solidFill>
                  <a:srgbClr val="0000FF"/>
                </a:solidFill>
                <a:latin typeface="Arial" panose="030F0702030302020204" pitchFamily="66" charset="0"/>
              </a:rPr>
              <a:t>prefetch</a:t>
            </a:r>
            <a:r>
              <a:rPr lang="en-US" altLang="zh-CN" sz="2000" i="1" dirty="0">
                <a:solidFill>
                  <a:srgbClr val="0000FF"/>
                </a:solidFill>
                <a:latin typeface="Arial" panose="030F0702030302020204" pitchFamily="66" charset="0"/>
              </a:rPr>
              <a:t> instructions </a:t>
            </a:r>
            <a:r>
              <a:rPr lang="en-US" altLang="zh-CN" sz="2000" i="1" dirty="0">
                <a:latin typeface="Arial" panose="030F0702030302020204" pitchFamily="66" charset="0"/>
              </a:rPr>
              <a:t>before the data is needed </a:t>
            </a:r>
          </a:p>
          <a:p>
            <a:pPr>
              <a:lnSpc>
                <a:spcPct val="90000"/>
              </a:lnSpc>
            </a:pPr>
            <a:r>
              <a:rPr lang="en-US" altLang="zh-CN" sz="2000" i="1" dirty="0">
                <a:latin typeface="Arial" panose="030F0702030302020204" pitchFamily="66" charset="0"/>
              </a:rPr>
              <a:t>Non-faulting:  </a:t>
            </a:r>
            <a:r>
              <a:rPr lang="en-US" altLang="zh-CN" sz="2000" i="1" dirty="0" err="1">
                <a:latin typeface="Arial" panose="030F0702030302020204" pitchFamily="66" charset="0"/>
              </a:rPr>
              <a:t>prefetch</a:t>
            </a:r>
            <a:r>
              <a:rPr lang="en-US" altLang="zh-CN" sz="2000" i="1" dirty="0">
                <a:latin typeface="Arial" panose="030F0702030302020204" pitchFamily="66" charset="0"/>
              </a:rPr>
              <a:t> doesn’t cause exceptions,</a:t>
            </a:r>
            <a:r>
              <a:rPr lang="en-US" altLang="zh-CN" sz="2000" dirty="0">
                <a:latin typeface="Arial" panose="030F0702030302020204" pitchFamily="66" charset="0"/>
              </a:rPr>
              <a:t> a form of speculative execution</a:t>
            </a:r>
          </a:p>
          <a:p>
            <a:pPr>
              <a:lnSpc>
                <a:spcPct val="90000"/>
              </a:lnSpc>
            </a:pPr>
            <a:r>
              <a:rPr lang="en-US" altLang="zh-CN" sz="2000" i="1" dirty="0">
                <a:latin typeface="Arial" panose="030F0702030302020204" pitchFamily="66" charset="0"/>
              </a:rPr>
              <a:t>Combine with loop unrolling and software pipelining</a:t>
            </a:r>
          </a:p>
          <a:p>
            <a:pPr marL="285750" indent="-285750" eaLnBrk="1" hangingPunct="1">
              <a:lnSpc>
                <a:spcPct val="90000"/>
              </a:lnSpc>
            </a:pPr>
            <a:endParaRPr lang="en-US" altLang="zh-CN" sz="2400" i="1" dirty="0">
              <a:latin typeface="Comic Sans MS" panose="030F0702030302020204" pitchFamily="66" charset="0"/>
            </a:endParaRPr>
          </a:p>
          <a:p>
            <a:pPr marL="285750" indent="-285750" eaLnBrk="1" hangingPunct="1">
              <a:lnSpc>
                <a:spcPct val="90000"/>
              </a:lnSpc>
            </a:pPr>
            <a:r>
              <a:rPr lang="en-US" altLang="zh-CN" sz="2000" dirty="0">
                <a:latin typeface="Arial" panose="030F0702030302020204" pitchFamily="66" charset="0"/>
              </a:rPr>
              <a:t>Register </a:t>
            </a:r>
            <a:r>
              <a:rPr lang="en-US" altLang="zh-CN" sz="2000" dirty="0" err="1">
                <a:latin typeface="Arial" panose="030F0702030302020204" pitchFamily="66" charset="0"/>
              </a:rPr>
              <a:t>Prefetch</a:t>
            </a:r>
            <a:r>
              <a:rPr lang="en-US" altLang="zh-CN" sz="2000" dirty="0">
                <a:latin typeface="Arial" panose="030F0702030302020204" pitchFamily="66" charset="0"/>
              </a:rPr>
              <a:t> (HP PA-RISC loads)</a:t>
            </a:r>
          </a:p>
          <a:p>
            <a:pPr marL="685800" lvl="1" indent="-228600">
              <a:lnSpc>
                <a:spcPct val="90000"/>
              </a:lnSpc>
            </a:pPr>
            <a:r>
              <a:rPr lang="en-US" altLang="zh-CN" sz="2000" dirty="0">
                <a:latin typeface="Arial" panose="030F0702030302020204" pitchFamily="66" charset="0"/>
              </a:rPr>
              <a:t>Binding </a:t>
            </a:r>
            <a:r>
              <a:rPr lang="en-US" altLang="zh-CN" sz="2000" dirty="0" err="1">
                <a:latin typeface="Arial" panose="030F0702030302020204" pitchFamily="66" charset="0"/>
              </a:rPr>
              <a:t>prefetch</a:t>
            </a:r>
            <a:r>
              <a:rPr lang="en-US" altLang="zh-CN" sz="2000" dirty="0">
                <a:latin typeface="Arial" panose="030F0702030302020204" pitchFamily="66" charset="0"/>
              </a:rPr>
              <a:t>: Requests load directly into register.</a:t>
            </a:r>
          </a:p>
          <a:p>
            <a:pPr lvl="2">
              <a:lnSpc>
                <a:spcPct val="90000"/>
              </a:lnSpc>
            </a:pPr>
            <a:r>
              <a:rPr lang="en-US" altLang="zh-CN" dirty="0">
                <a:latin typeface="Arial" panose="030F0702030302020204" pitchFamily="66" charset="0"/>
              </a:rPr>
              <a:t>Must be correct address and register!</a:t>
            </a:r>
          </a:p>
          <a:p>
            <a:pPr marL="285750" indent="-285750" eaLnBrk="1" hangingPunct="1">
              <a:lnSpc>
                <a:spcPct val="90000"/>
              </a:lnSpc>
            </a:pPr>
            <a:r>
              <a:rPr lang="en-US" altLang="zh-CN" sz="2000" dirty="0">
                <a:solidFill>
                  <a:srgbClr val="FF0000"/>
                </a:solidFill>
                <a:latin typeface="Arial" panose="030F0702030302020204" pitchFamily="66" charset="0"/>
              </a:rPr>
              <a:t>Cache </a:t>
            </a:r>
            <a:r>
              <a:rPr lang="en-US" altLang="zh-CN" sz="2000" dirty="0" err="1">
                <a:solidFill>
                  <a:srgbClr val="FF0000"/>
                </a:solidFill>
                <a:latin typeface="Arial" panose="030F0702030302020204" pitchFamily="66" charset="0"/>
              </a:rPr>
              <a:t>Prefetch</a:t>
            </a:r>
            <a:r>
              <a:rPr lang="en-US" altLang="zh-CN" sz="2000" dirty="0">
                <a:solidFill>
                  <a:srgbClr val="FF0000"/>
                </a:solidFill>
                <a:latin typeface="Arial" panose="030F0702030302020204" pitchFamily="66" charset="0"/>
              </a:rPr>
              <a:t> </a:t>
            </a:r>
            <a:r>
              <a:rPr lang="en-US" altLang="zh-CN" sz="2000" dirty="0">
                <a:latin typeface="Arial" panose="030F0702030302020204" pitchFamily="66" charset="0"/>
              </a:rPr>
              <a:t>(MIPS IV, PowerPC, SPARC v. 9)</a:t>
            </a:r>
          </a:p>
          <a:p>
            <a:pPr marL="685800" lvl="1" indent="-228600" eaLnBrk="1" hangingPunct="1">
              <a:lnSpc>
                <a:spcPct val="90000"/>
              </a:lnSpc>
            </a:pPr>
            <a:r>
              <a:rPr lang="en-US" altLang="zh-CN" sz="2000" dirty="0">
                <a:latin typeface="Arial" panose="030F0702030302020204" pitchFamily="66" charset="0"/>
              </a:rPr>
              <a:t>Non-Binding </a:t>
            </a:r>
            <a:r>
              <a:rPr lang="en-US" altLang="zh-CN" sz="2000" dirty="0" err="1">
                <a:latin typeface="Arial" panose="030F0702030302020204" pitchFamily="66" charset="0"/>
              </a:rPr>
              <a:t>prefetch</a:t>
            </a:r>
            <a:r>
              <a:rPr lang="en-US" altLang="zh-CN" sz="2000" dirty="0">
                <a:latin typeface="Arial" panose="030F0702030302020204" pitchFamily="66" charset="0"/>
              </a:rPr>
              <a:t>: Load into cache.  </a:t>
            </a:r>
          </a:p>
          <a:p>
            <a:pPr lvl="2" eaLnBrk="1" hangingPunct="1">
              <a:lnSpc>
                <a:spcPct val="90000"/>
              </a:lnSpc>
            </a:pPr>
            <a:r>
              <a:rPr lang="en-US" altLang="zh-CN" sz="1800" dirty="0">
                <a:latin typeface="Arial" panose="030F0702030302020204" pitchFamily="66" charset="0"/>
              </a:rPr>
              <a:t>Can be incorrect. Faults?</a:t>
            </a:r>
          </a:p>
          <a:p>
            <a:pPr marL="285750" indent="-285750" eaLnBrk="1" hangingPunct="1">
              <a:lnSpc>
                <a:spcPct val="90000"/>
              </a:lnSpc>
            </a:pPr>
            <a:endParaRPr lang="en-US" altLang="zh-CN" sz="2400" dirty="0">
              <a:latin typeface="Comic Sans MS" panose="030F0702030302020204" pitchFamily="66" charset="0"/>
            </a:endParaRPr>
          </a:p>
          <a:p>
            <a:pPr marL="285750" indent="-285750" eaLnBrk="1" hangingPunct="1">
              <a:lnSpc>
                <a:spcPct val="90000"/>
              </a:lnSpc>
            </a:pPr>
            <a:r>
              <a:rPr lang="en-US" altLang="zh-CN" sz="2400" dirty="0">
                <a:latin typeface="Arial" panose="030F0702030302020204" pitchFamily="66" charset="0"/>
              </a:rPr>
              <a:t>Issuing </a:t>
            </a:r>
            <a:r>
              <a:rPr lang="en-US" altLang="zh-CN" sz="2400" dirty="0" err="1">
                <a:latin typeface="Arial" panose="030F0702030302020204" pitchFamily="66" charset="0"/>
              </a:rPr>
              <a:t>Prefetch</a:t>
            </a:r>
            <a:r>
              <a:rPr lang="en-US" altLang="zh-CN" sz="2400" dirty="0">
                <a:latin typeface="Arial" panose="030F0702030302020204" pitchFamily="66" charset="0"/>
              </a:rPr>
              <a:t> Instructions takes time</a:t>
            </a:r>
          </a:p>
          <a:p>
            <a:pPr marL="685800" lvl="1" indent="-228600" eaLnBrk="1" hangingPunct="1">
              <a:lnSpc>
                <a:spcPct val="90000"/>
              </a:lnSpc>
            </a:pPr>
            <a:r>
              <a:rPr lang="en-US" altLang="zh-CN" sz="2000" dirty="0">
                <a:latin typeface="Arial" panose="030F0702030302020204" pitchFamily="66" charset="0"/>
              </a:rPr>
              <a:t>Is cost of </a:t>
            </a:r>
            <a:r>
              <a:rPr lang="en-US" altLang="zh-CN" sz="2000" dirty="0" err="1">
                <a:latin typeface="Arial" panose="030F0702030302020204" pitchFamily="66" charset="0"/>
              </a:rPr>
              <a:t>prefetch</a:t>
            </a:r>
            <a:r>
              <a:rPr lang="en-US" altLang="zh-CN" sz="2000" dirty="0">
                <a:latin typeface="Arial" panose="030F0702030302020204" pitchFamily="66" charset="0"/>
              </a:rPr>
              <a:t> issues &lt; savings in reduced misses ?</a:t>
            </a:r>
          </a:p>
          <a:p>
            <a:pPr marL="685800" lvl="1" indent="-228600" eaLnBrk="1" hangingPunct="1">
              <a:lnSpc>
                <a:spcPct val="90000"/>
              </a:lnSpc>
            </a:pPr>
            <a:r>
              <a:rPr lang="en-US" altLang="zh-CN" sz="2000" dirty="0">
                <a:latin typeface="Arial" panose="030F0702030302020204" pitchFamily="66" charset="0"/>
              </a:rPr>
              <a:t>Higher superscalar reduces difficulty of issue bandwidth</a:t>
            </a:r>
          </a:p>
        </p:txBody>
      </p:sp>
    </p:spTree>
    <p:extLst>
      <p:ext uri="{BB962C8B-B14F-4D97-AF65-F5344CB8AC3E}">
        <p14:creationId xmlns:p14="http://schemas.microsoft.com/office/powerpoint/2010/main" val="34431299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1+#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115143</TotalTime>
  <Words>8634</Words>
  <Application>Microsoft Macintosh PowerPoint</Application>
  <PresentationFormat>全屏显示(4:3)</PresentationFormat>
  <Paragraphs>1196</Paragraphs>
  <Slides>116</Slides>
  <Notes>38</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7</vt:i4>
      </vt:variant>
      <vt:variant>
        <vt:lpstr>幻灯片标题</vt:lpstr>
      </vt:variant>
      <vt:variant>
        <vt:i4>116</vt:i4>
      </vt:variant>
    </vt:vector>
  </HeadingPairs>
  <TitlesOfParts>
    <vt:vector size="140" baseType="lpstr">
      <vt:lpstr>CG Omega</vt:lpstr>
      <vt:lpstr>Times</vt:lpstr>
      <vt:lpstr>Arial</vt:lpstr>
      <vt:lpstr>Calibri</vt:lpstr>
      <vt:lpstr>Comic Sans MS</vt:lpstr>
      <vt:lpstr>Consolas</vt:lpstr>
      <vt:lpstr>Courier New</vt:lpstr>
      <vt:lpstr>Palatino</vt:lpstr>
      <vt:lpstr>Tahoma</vt:lpstr>
      <vt:lpstr>Times New Roman</vt:lpstr>
      <vt:lpstr>Wingdings</vt:lpstr>
      <vt:lpstr>Wingdings 2</vt:lpstr>
      <vt:lpstr>1_Default Design</vt:lpstr>
      <vt:lpstr>自定义设计方案</vt:lpstr>
      <vt:lpstr>诗情画意</vt:lpstr>
      <vt:lpstr>1_诗情画意</vt:lpstr>
      <vt:lpstr>SpringFestivalGreeting</vt:lpstr>
      <vt:lpstr>位图图像</vt:lpstr>
      <vt:lpstr>图片</vt:lpstr>
      <vt:lpstr>Picture2</vt:lpstr>
      <vt:lpstr>Word.Picture.8</vt:lpstr>
      <vt:lpstr>Equation</vt:lpstr>
      <vt:lpstr>Chart</vt:lpstr>
      <vt:lpstr>图表</vt:lpstr>
      <vt:lpstr>Ch2-2 How to improve the  performance of Memory hierarchy</vt:lpstr>
      <vt:lpstr>2.2 Memory Technology and Optimizations</vt:lpstr>
      <vt:lpstr>Memory Technology</vt:lpstr>
      <vt:lpstr>DRAM logical organization  (64 Mbit) 这个不大对,改成256</vt:lpstr>
      <vt:lpstr>DRAM Read Timing</vt:lpstr>
      <vt:lpstr>Internal Organization of DRAM</vt:lpstr>
      <vt:lpstr>Times of fast and slow DRAMs with each generation.</vt:lpstr>
      <vt:lpstr>Memory Optimizations</vt:lpstr>
      <vt:lpstr>Memory Technology</vt:lpstr>
      <vt:lpstr>1st Improving DRAM Performance  Fast Page Mode DRAM (FPM)</vt:lpstr>
      <vt:lpstr>2nd Improving DRAM Performance  Synchronous DRAM </vt:lpstr>
      <vt:lpstr>3rd Improving DRAM Performance  DDR--Double data rate </vt:lpstr>
      <vt:lpstr>DDR--Double data rate </vt:lpstr>
      <vt:lpstr>4rd Improving DRAM Performance New DRAM Interface: RAMBUS (RDRAM)</vt:lpstr>
      <vt:lpstr>RDRAM Timing</vt:lpstr>
      <vt:lpstr>RAMBUS (RDRAM)</vt:lpstr>
      <vt:lpstr>Comparing RAMBUS and DDR SDRAM</vt:lpstr>
      <vt:lpstr>Memory Optimizations</vt:lpstr>
      <vt:lpstr>Summery</vt:lpstr>
      <vt:lpstr>Memory Power Consumption</vt:lpstr>
      <vt:lpstr>Stacked/Embedded DRAMs</vt:lpstr>
      <vt:lpstr>Flash Memory</vt:lpstr>
      <vt:lpstr>NAND Flash Memory</vt:lpstr>
      <vt:lpstr>Memory Dependability</vt:lpstr>
      <vt:lpstr>How to Improve Cache Performance?</vt:lpstr>
      <vt:lpstr>1st  Hit Time Reduction Technique:  Small and Simple Caches</vt:lpstr>
      <vt:lpstr>L1 Size and Associativity</vt:lpstr>
      <vt:lpstr>L1 Size and Associativity</vt:lpstr>
      <vt:lpstr>2nd  Hit Time Reduction Technique: Way Prediction</vt:lpstr>
      <vt:lpstr>2nd  Hit Time Reduction Technique:  Way Prediction </vt:lpstr>
      <vt:lpstr>3rd  Hit Time Reduction Technique:  Avoiding Address Translation during Indexing of the Cache</vt:lpstr>
      <vt:lpstr>TLBs</vt:lpstr>
      <vt:lpstr>Translation Look-Aside Buffers</vt:lpstr>
      <vt:lpstr>Fast hits by Avoiding Address Translation </vt:lpstr>
      <vt:lpstr>Virtual Addressed Cache</vt:lpstr>
      <vt:lpstr>Virtual cache </vt:lpstr>
      <vt:lpstr>Dealing with aliases</vt:lpstr>
      <vt:lpstr>Aliases problem with Virtual cache</vt:lpstr>
      <vt:lpstr>Overlap address translation and cache access (Virtual indexed, physically tagged) </vt:lpstr>
      <vt:lpstr>What’s the limitation?</vt:lpstr>
      <vt:lpstr>Example: Virtual indexed, physically tagged cache</vt:lpstr>
      <vt:lpstr>4th  Hit Time Reduction Technique:         Trace caches</vt:lpstr>
      <vt:lpstr>Why Trace Cache ?</vt:lpstr>
      <vt:lpstr>What’s Trace ?</vt:lpstr>
      <vt:lpstr>Whose propose ?</vt:lpstr>
      <vt:lpstr>Trace in CPU</vt:lpstr>
      <vt:lpstr>Instruction segment</vt:lpstr>
      <vt:lpstr>Pentium 4:  trace cache, 12 instr./per cycle </vt:lpstr>
      <vt:lpstr>How to Improve Cache Performance?</vt:lpstr>
      <vt:lpstr>Pipelined Caches</vt:lpstr>
      <vt:lpstr>1st  Increasing cache bandwidth:  Pipelined Caches </vt:lpstr>
      <vt:lpstr>2nd  Increasing cache bandwidth:  Multibanked Caches</vt:lpstr>
      <vt:lpstr>PowerPoint 演示文稿</vt:lpstr>
      <vt:lpstr>3rd  Increasing cache bandwidth: Nonblocking Caches</vt:lpstr>
      <vt:lpstr>Nonblocking cache</vt:lpstr>
      <vt:lpstr>How to Improve Cache Performance?</vt:lpstr>
      <vt:lpstr>1st Miss Penalty Reduction Technique: Multilevel Caches</vt:lpstr>
      <vt:lpstr>Parameter about Multilevel cache</vt:lpstr>
      <vt:lpstr>Two conceptions for two-level cache</vt:lpstr>
      <vt:lpstr>2nd Miss Penalty Reduction Technique:  Giving Priority to Read Misses over Writes</vt:lpstr>
      <vt:lpstr>Write buffer</vt:lpstr>
      <vt:lpstr>3nd Miss Penalty Reduction Technique:  Critical Word First  &amp;  Early Restart</vt:lpstr>
      <vt:lpstr>Example: Critical Word First</vt:lpstr>
      <vt:lpstr>4th Miss Penalty Reduction Technique:  Merging write Buffer</vt:lpstr>
      <vt:lpstr>Merging Write Buffer</vt:lpstr>
      <vt:lpstr>5th Miss Penalty Reduction Technique:  Victim Caches</vt:lpstr>
      <vt:lpstr>The Victim Cache</vt:lpstr>
      <vt:lpstr>How to combine victim Cache ?</vt:lpstr>
      <vt:lpstr>How to Improve Cache Performance?</vt:lpstr>
      <vt:lpstr>  Where misses come from?</vt:lpstr>
      <vt:lpstr>3Cs Absolute Miss Rate (SPEC92)</vt:lpstr>
      <vt:lpstr>3Cs Relative Miss Rate</vt:lpstr>
      <vt:lpstr>Reducing Cache Miss Rate</vt:lpstr>
      <vt:lpstr>Cache Organization?</vt:lpstr>
      <vt:lpstr>1st Miss Rate Reduction Technique:  Larger Block Size (fixed size&amp;assoc)</vt:lpstr>
      <vt:lpstr>Miss Rate relates Block size</vt:lpstr>
      <vt:lpstr>Performance curve is U-shaped </vt:lpstr>
      <vt:lpstr>Example: Larger Block Size  (C-26)</vt:lpstr>
      <vt:lpstr>2nd Miss Rate Reduction Technique:  Larger Caches</vt:lpstr>
      <vt:lpstr>Pro. Vs. cons for large caches</vt:lpstr>
      <vt:lpstr>3rd Miss Rate Reduction Technique:  Higher Associativity</vt:lpstr>
      <vt:lpstr>Associativity</vt:lpstr>
      <vt:lpstr>Associativity vs Cycle Time</vt:lpstr>
      <vt:lpstr>AMAT  vs. Miss Rate (P430)</vt:lpstr>
      <vt:lpstr>4th Miss Rate Reduction Technique:  Compiler Optimizations</vt:lpstr>
      <vt:lpstr>Merging Arrays</vt:lpstr>
      <vt:lpstr>b. Loop Interchange</vt:lpstr>
      <vt:lpstr>c. Loop fusion</vt:lpstr>
      <vt:lpstr>d. Unoptimized Matrix Multiplication </vt:lpstr>
      <vt:lpstr>Blocking optimized Matrix Multiplication </vt:lpstr>
      <vt:lpstr>Reducing Conflict Misses by Blocking</vt:lpstr>
      <vt:lpstr>Summary of Compiler Optimizations to Reduce Cache Misses (by hand)</vt:lpstr>
      <vt:lpstr>5th Miss Rate Reduction Technique:  Way Prediction and Pseudo-Associative Cache</vt:lpstr>
      <vt:lpstr>Pseudo-Associative Cache  (column associative)</vt:lpstr>
      <vt:lpstr>Pseudo-Associative Cache</vt:lpstr>
      <vt:lpstr>How to Improve Cache Performance?</vt:lpstr>
      <vt:lpstr>1st Miss Penalty/Rate Reduction Technique: Hardware Prefetching of Inst.and data</vt:lpstr>
      <vt:lpstr>Hardware Prefetching</vt:lpstr>
      <vt:lpstr>2nd Miss Penalty/Rate Reduction Technique:  Compiler-controlled prefetch</vt:lpstr>
      <vt:lpstr>Example:  Compiler-controlled prefetch</vt:lpstr>
      <vt:lpstr>Example cont.:  Compiler-controlled prefetch</vt:lpstr>
      <vt:lpstr>Use HBM to Extend Hierarchy</vt:lpstr>
      <vt:lpstr>Use HBM to Extend Hierarchy</vt:lpstr>
      <vt:lpstr>Use HBM to Extend Hierarchy</vt:lpstr>
      <vt:lpstr>Summary</vt:lpstr>
      <vt:lpstr>Example: Alpha 21264 Memory Hierarchy</vt:lpstr>
      <vt:lpstr>PowerPoint 演示文稿</vt:lpstr>
      <vt:lpstr>PowerPoint 演示文稿</vt:lpstr>
      <vt:lpstr>Virtual Memory and Virtual Machines</vt:lpstr>
      <vt:lpstr>Virtual machine</vt:lpstr>
      <vt:lpstr>Protection via  Virtual Machines</vt:lpstr>
      <vt:lpstr>Requirements of VMM</vt:lpstr>
      <vt:lpstr>Impact of VMs on Virtual Memory</vt:lpstr>
      <vt:lpstr>Extending the ISA for Virtualization</vt:lpstr>
      <vt:lpstr>Fallacies and Pitfalls</vt:lpstr>
      <vt:lpstr>PowerPoint 演示文稿</vt:lpstr>
    </vt:vector>
  </TitlesOfParts>
  <Company>zjucs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      How to improve cache performance (cont)</dc:title>
  <dc:creator>jxh</dc:creator>
  <cp:lastModifiedBy>杨正宇</cp:lastModifiedBy>
  <cp:revision>67</cp:revision>
  <dcterms:created xsi:type="dcterms:W3CDTF">2008-10-30T15:40:15Z</dcterms:created>
  <dcterms:modified xsi:type="dcterms:W3CDTF">2024-10-02T05:40:33Z</dcterms:modified>
</cp:coreProperties>
</file>