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rawings/vmlDrawing1.vml" ContentType="application/vnd.openxmlformats-officedocument.vmlDrawing"/>
  <Override PartName="/ppt/drawings/vmlDrawing10.vml" ContentType="application/vnd.openxmlformats-officedocument.vmlDrawing"/>
  <Override PartName="/ppt/drawings/vmlDrawing11.vml" ContentType="application/vnd.openxmlformats-officedocument.vmlDrawing"/>
  <Override PartName="/ppt/drawings/vmlDrawing12.vml" ContentType="application/vnd.openxmlformats-officedocument.vmlDrawing"/>
  <Override PartName="/ppt/drawings/vmlDrawing13.vml" ContentType="application/vnd.openxmlformats-officedocument.vmlDrawing"/>
  <Override PartName="/ppt/drawings/vmlDrawing14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Microsoft_Word_97_-_2003___1.doc" ContentType="application/msword"/>
  <Override PartName="/ppt/embeddings/Microsoft_Word_97_-_2003___2.doc" ContentType="application/msword"/>
  <Override PartName="/ppt/embeddings/Microsoft_Word_97_-_2003___3.doc" ContentType="application/msword"/>
  <Override PartName="/ppt/embeddings/Microsoft_Word_97_-_2003___4.doc" ContentType="application/msword"/>
  <Override PartName="/ppt/embeddings/Microsoft_Word_97_-_2003___5.doc" ContentType="application/msword"/>
  <Override PartName="/ppt/embeddings/Microsoft_Word_97_-_2003___6.doc" ContentType="application/msword"/>
  <Override PartName="/ppt/embeddings/Microsoft_Word_97_-_2003___7.doc" ContentType="application/msword"/>
  <Override PartName="/ppt/embeddings/Microsoft_Word_97_-_2003___8.doc" ContentType="application/msword"/>
  <Override PartName="/ppt/embeddings/Microsoft_Word_97_-_2003___9.doc" ContentType="application/msword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0" r:id="rId1"/>
  </p:sldMasterIdLst>
  <p:notesMasterIdLst>
    <p:notesMasterId r:id="rId39"/>
  </p:notesMasterIdLst>
  <p:sldIdLst>
    <p:sldId id="256" r:id="rId2"/>
    <p:sldId id="562" r:id="rId3"/>
    <p:sldId id="560" r:id="rId4"/>
    <p:sldId id="509" r:id="rId5"/>
    <p:sldId id="510" r:id="rId6"/>
    <p:sldId id="511" r:id="rId7"/>
    <p:sldId id="512" r:id="rId8"/>
    <p:sldId id="527" r:id="rId9"/>
    <p:sldId id="528" r:id="rId10"/>
    <p:sldId id="529" r:id="rId11"/>
    <p:sldId id="530" r:id="rId12"/>
    <p:sldId id="531" r:id="rId13"/>
    <p:sldId id="532" r:id="rId14"/>
    <p:sldId id="533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2" r:id="rId23"/>
    <p:sldId id="543" r:id="rId24"/>
    <p:sldId id="544" r:id="rId25"/>
    <p:sldId id="545" r:id="rId26"/>
    <p:sldId id="546" r:id="rId27"/>
    <p:sldId id="547" r:id="rId28"/>
    <p:sldId id="548" r:id="rId29"/>
    <p:sldId id="549" r:id="rId30"/>
    <p:sldId id="550" r:id="rId31"/>
    <p:sldId id="551" r:id="rId32"/>
    <p:sldId id="552" r:id="rId33"/>
    <p:sldId id="553" r:id="rId34"/>
    <p:sldId id="554" r:id="rId35"/>
    <p:sldId id="555" r:id="rId36"/>
    <p:sldId id="556" r:id="rId37"/>
    <p:sldId id="559" r:id="rId3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3F3F3"/>
    <a:srgbClr val="3333FF"/>
    <a:srgbClr val="FF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9" autoAdjust="0"/>
    <p:restoredTop sz="94646" autoAdjust="0"/>
  </p:normalViewPr>
  <p:slideViewPr>
    <p:cSldViewPr>
      <p:cViewPr varScale="1">
        <p:scale>
          <a:sx n="74" d="100"/>
          <a:sy n="74" d="100"/>
        </p:scale>
        <p:origin x="18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2310" y="6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'1.0' encoding='UTF-8' standalone='yes'?>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'1.0' encoding='UTF-8' standalone='yes'?>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'1.0' encoding='UTF-8' standalone='yes'?>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'1.0' encoding='UTF-8' standalone='yes'?>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'1.0' encoding='UTF-8' standalone='yes'?>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52A011-2079-4FB3-9557-628A65568C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73039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CDEF97D-597F-47B0-9B5B-CC9877049CF9}" type="slidenum">
              <a:rPr lang="en-US" altLang="zh-CN" sz="1300" smtClean="0">
                <a:solidFill>
                  <a:schemeClr val="tx1"/>
                </a:solidFill>
              </a:rPr>
              <a:pPr/>
              <a:t>13</a:t>
            </a:fld>
            <a:endParaRPr lang="en-US" altLang="zh-CN" sz="1300" smtClean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90902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9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443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662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816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302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8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47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048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107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523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假设初始的</a:t>
            </a:r>
            <a:r>
              <a:rPr lang="en-US" altLang="zh-CN" dirty="0" smtClean="0"/>
              <a:t>ADD.D</a:t>
            </a:r>
            <a:r>
              <a:rPr lang="zh-CN" altLang="en-US" dirty="0" smtClean="0"/>
              <a:t>后面的指令刚好不改写寄存器，此时没有寄存器写口的结构竞争，最后的</a:t>
            </a:r>
            <a:r>
              <a:rPr lang="en-US" altLang="zh-CN" dirty="0" smtClean="0"/>
              <a:t>LD.D</a:t>
            </a:r>
            <a:r>
              <a:rPr lang="en-US" altLang="zh-CN" baseline="0" dirty="0" smtClean="0"/>
              <a:t> F8</a:t>
            </a:r>
            <a:r>
              <a:rPr lang="zh-CN" altLang="en-US" baseline="0" dirty="0" smtClean="0"/>
              <a:t>指令</a:t>
            </a:r>
            <a:r>
              <a:rPr lang="zh-CN" altLang="en-US" baseline="0" dirty="0" smtClean="0"/>
              <a:t>能顺利预约到寄存器写口，</a:t>
            </a:r>
            <a:r>
              <a:rPr lang="zh-CN" altLang="en-US" baseline="0" dirty="0" smtClean="0"/>
              <a:t>也没有寄存器写口的结构竞争。</a:t>
            </a:r>
            <a:endParaRPr lang="en-US" altLang="zh-CN" baseline="0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动画部分：</a:t>
            </a:r>
            <a:endParaRPr lang="en-US" altLang="zh-CN" dirty="0" smtClean="0"/>
          </a:p>
          <a:p>
            <a:r>
              <a:rPr lang="zh-CN" altLang="en-US" dirty="0" smtClean="0"/>
              <a:t>假设</a:t>
            </a:r>
            <a:r>
              <a:rPr lang="en-US" altLang="zh-CN" dirty="0" smtClean="0"/>
              <a:t>AD</a:t>
            </a:r>
            <a:r>
              <a:rPr lang="zh-CN" altLang="en-US" dirty="0" smtClean="0"/>
              <a:t>Ｄ后面的一条指令是　</a:t>
            </a:r>
            <a:r>
              <a:rPr lang="en-US" altLang="zh-CN" dirty="0" smtClean="0"/>
              <a:t>LD.D</a:t>
            </a:r>
            <a:r>
              <a:rPr lang="en-US" altLang="zh-CN" baseline="0" dirty="0" smtClean="0"/>
              <a:t> F2, 0(R2</a:t>
            </a:r>
            <a:r>
              <a:rPr lang="zh-CN" altLang="en-US" baseline="0" dirty="0" smtClean="0"/>
              <a:t>）， 那么该指令与</a:t>
            </a:r>
            <a:r>
              <a:rPr lang="en-US" altLang="zh-CN" baseline="0" dirty="0" smtClean="0"/>
              <a:t>ADD</a:t>
            </a:r>
            <a:r>
              <a:rPr lang="zh-CN" altLang="en-US" baseline="0" dirty="0" smtClean="0"/>
              <a:t>指令发生</a:t>
            </a:r>
            <a:r>
              <a:rPr lang="en-US" altLang="zh-CN" baseline="0" dirty="0" smtClean="0"/>
              <a:t>WAW</a:t>
            </a:r>
            <a:r>
              <a:rPr lang="zh-CN" altLang="en-US" baseline="0" dirty="0" smtClean="0"/>
              <a:t>竞争，那么</a:t>
            </a:r>
            <a:r>
              <a:rPr lang="en-US" altLang="zh-CN" baseline="0" dirty="0" smtClean="0"/>
              <a:t>LD.D</a:t>
            </a:r>
            <a:r>
              <a:rPr lang="zh-CN" altLang="en-US" baseline="0" dirty="0" smtClean="0"/>
              <a:t>会被</a:t>
            </a:r>
            <a:r>
              <a:rPr lang="en-US" altLang="zh-CN" baseline="0" dirty="0" smtClean="0"/>
              <a:t>stall</a:t>
            </a:r>
            <a:r>
              <a:rPr lang="zh-CN" altLang="en-US" baseline="0" dirty="0" smtClean="0"/>
              <a:t>直到第</a:t>
            </a:r>
            <a:r>
              <a:rPr lang="en-US" altLang="zh-CN" baseline="0" dirty="0" smtClean="0"/>
              <a:t>10</a:t>
            </a:r>
            <a:r>
              <a:rPr lang="zh-CN" altLang="en-US" baseline="0" dirty="0" smtClean="0"/>
              <a:t>个时钟周期才发射出去，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而后续的指令也会因为按序发射而被</a:t>
            </a:r>
            <a:r>
              <a:rPr lang="en-US" altLang="zh-CN" baseline="0" dirty="0" smtClean="0"/>
              <a:t>stall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571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54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777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A52A011-2079-4FB3-9557-628A65568CE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340666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Relationship Id="rId3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jpe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898529" y="1324822"/>
            <a:ext cx="3673475" cy="2016125"/>
          </a:xfrm>
          <a:noFill/>
        </p:spPr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65894" name="Rectangle 6"/>
          <p:cNvSpPr>
            <a:spLocks noGrp="1" noRot="1" noChangeArrowheads="1"/>
          </p:cNvSpPr>
          <p:nvPr>
            <p:ph type="subTitle" idx="1"/>
          </p:nvPr>
        </p:nvSpPr>
        <p:spPr>
          <a:xfrm>
            <a:off x="747713" y="3943350"/>
            <a:ext cx="4752975" cy="2089150"/>
          </a:xfrm>
          <a:prstGeom prst="rect">
            <a:avLst/>
          </a:prstGeom>
        </p:spPr>
        <p:txBody>
          <a:bodyPr/>
          <a:lstStyle>
            <a:lvl1pPr marL="0" indent="0">
              <a:defRPr sz="195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39058764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7" y="1125543"/>
            <a:ext cx="8642350" cy="47958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B1C9DD-ADA2-4240-924D-E78FD54F8FB1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426140907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2592" y="8"/>
            <a:ext cx="2160587" cy="5921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9" y="8"/>
            <a:ext cx="6329363" cy="5921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9EF485-3E92-43A3-A2F6-FECEBF92434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493746143"/>
      </p:ext>
    </p:extLst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7" y="1125538"/>
            <a:ext cx="8642350" cy="49831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7127507"/>
      </p:ext>
    </p:extLst>
  </p:cSld>
  <p:clrMapOvr>
    <a:masterClrMapping/>
  </p:clrMapOvr>
  <p:transition spd="slow">
    <p:pull dir="ru"/>
  </p:transition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9" y="1125543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4" y="1125543"/>
            <a:ext cx="4244975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62CF0B-FE02-4361-A391-E51885817BD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2257061137"/>
      </p:ext>
    </p:extLst>
  </p:cSld>
  <p:clrMapOvr>
    <a:masterClrMapping/>
  </p:clrMapOvr>
  <p:transition spd="slow"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1643066" y="6400800"/>
            <a:ext cx="35004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>
            <a:lvl1pPr algn="l">
              <a:defRPr sz="1400" dirty="0" err="1" smtClean="0"/>
            </a:lvl1pPr>
          </a:lstStyle>
          <a:p>
            <a:pPr>
              <a:defRPr/>
            </a:pPr>
            <a:r>
              <a:rPr lang="en-US" altLang="zh-CN" sz="1051">
                <a:solidFill>
                  <a:srgbClr val="E40000"/>
                </a:solidFill>
              </a:rPr>
              <a:t>Fall_Ad Computer Architecture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1914" y="2"/>
            <a:ext cx="7561262" cy="981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250827" y="1125543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单击图标添加图表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388398"/>
      </p:ext>
    </p:extLst>
  </p:cSld>
  <p:clrMapOvr>
    <a:masterClrMapping/>
  </p:clrMapOvr>
  <p:transition spd="slow">
    <p:pull dir="ru"/>
  </p:transition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554" y="260358"/>
            <a:ext cx="7993063" cy="7667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" y="1557338"/>
            <a:ext cx="8964613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2D6519-DC5A-4F64-9B37-F6C43FB223A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2"/>
          </p:nvPr>
        </p:nvSpPr>
        <p:spPr>
          <a:xfrm>
            <a:off x="1500191" y="6400800"/>
            <a:ext cx="3500437" cy="457200"/>
          </a:xfrm>
          <a:prstGeom prst="rect">
            <a:avLst/>
          </a:prstGeom>
        </p:spPr>
        <p:txBody>
          <a:bodyPr/>
          <a:lstStyle>
            <a:lvl1pPr algn="l">
              <a:defRPr sz="1051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Feb.2008_jxh_Introduction</a:t>
            </a:r>
          </a:p>
        </p:txBody>
      </p:sp>
    </p:spTree>
    <p:extLst>
      <p:ext uri="{BB962C8B-B14F-4D97-AF65-F5344CB8AC3E}">
        <p14:creationId xmlns:p14="http://schemas.microsoft.com/office/powerpoint/2010/main" val="1530909658"/>
      </p:ext>
    </p:extLst>
  </p:cSld>
  <p:clrMapOvr>
    <a:masterClrMapping/>
  </p:clrMapOvr>
  <p:transition/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7" y="1125543"/>
            <a:ext cx="8642350" cy="4795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7828692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8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/>
            </a:lvl1pPr>
            <a:lvl2pPr marL="342891" indent="0">
              <a:buNone/>
              <a:defRPr sz="1351"/>
            </a:lvl2pPr>
            <a:lvl3pPr marL="685783" indent="0">
              <a:buNone/>
              <a:defRPr sz="1200"/>
            </a:lvl3pPr>
            <a:lvl4pPr marL="1028674" indent="0">
              <a:buNone/>
              <a:defRPr sz="1051"/>
            </a:lvl4pPr>
            <a:lvl5pPr marL="1371566" indent="0">
              <a:buNone/>
              <a:defRPr sz="1051"/>
            </a:lvl5pPr>
            <a:lvl6pPr marL="1714457" indent="0">
              <a:buNone/>
              <a:defRPr sz="1051"/>
            </a:lvl6pPr>
            <a:lvl7pPr marL="2057349" indent="0">
              <a:buNone/>
              <a:defRPr sz="1051"/>
            </a:lvl7pPr>
            <a:lvl8pPr marL="2400240" indent="0">
              <a:buNone/>
              <a:defRPr sz="1051"/>
            </a:lvl8pPr>
            <a:lvl9pPr marL="2743131" indent="0">
              <a:buNone/>
              <a:defRPr sz="10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90D29B-1D25-42BA-B1EE-55E2D26BCB39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916029782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9" y="1125543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4" y="1125543"/>
            <a:ext cx="4244975" cy="479583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1"/>
            </a:lvl4pPr>
            <a:lvl5pPr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0F40AC-882D-4BCF-870A-4B1CC1BAC51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4284742588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1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9BBA2A-5159-436F-ADC3-2105109D486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3579185660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32817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2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4B6F7C1-5AA9-4A3C-A1F0-F67A25ED3C4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061349826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8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9D7F0E-1BED-4E83-B309-638401F6884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4023672391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/>
            </a:lvl1pPr>
            <a:lvl2pPr marL="342891" indent="0">
              <a:buNone/>
              <a:defRPr sz="900"/>
            </a:lvl2pPr>
            <a:lvl3pPr marL="685783" indent="0">
              <a:buNone/>
              <a:defRPr sz="751"/>
            </a:lvl3pPr>
            <a:lvl4pPr marL="1028674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9" indent="0">
              <a:buNone/>
              <a:defRPr sz="675"/>
            </a:lvl7pPr>
            <a:lvl8pPr marL="2400240" indent="0">
              <a:buNone/>
              <a:defRPr sz="675"/>
            </a:lvl8pPr>
            <a:lvl9pPr marL="2743131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0"/>
          </p:nvPr>
        </p:nvSpPr>
        <p:spPr>
          <a:xfrm>
            <a:off x="3121025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1"/>
          </p:nvPr>
        </p:nvSpPr>
        <p:spPr>
          <a:xfrm>
            <a:off x="3995738" y="6453188"/>
            <a:ext cx="1905000" cy="4048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3C24C49-DE5D-4EFC-B722-BF1A994C40F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/128</a:t>
            </a:r>
          </a:p>
        </p:txBody>
      </p:sp>
    </p:spTree>
    <p:extLst>
      <p:ext uri="{BB962C8B-B14F-4D97-AF65-F5344CB8AC3E}">
        <p14:creationId xmlns:p14="http://schemas.microsoft.com/office/powerpoint/2010/main" val="1993337285"/>
      </p:ext>
    </p:extLst>
  </p:cSld>
  <p:clrMapOvr>
    <a:masterClrMapping/>
  </p:clrMapOvr>
  <p:transition spd="slow">
    <p:pull dir="ru"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png"/><Relationship Id="rId18" Type="http://schemas.openxmlformats.org/officeDocument/2006/relationships/image" Target="../media/image2.jpeg"/><Relationship Id="rId19" Type="http://schemas.openxmlformats.org/officeDocument/2006/relationships/image" Target="../media/image3.png"/><Relationship Id="rId20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331914" y="2"/>
            <a:ext cx="7561262" cy="981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2641600" y="65246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FDCF0E3C-3FDF-4332-A0D9-4F6137A09BED}" type="slidenum">
              <a:rPr lang="en-US" altLang="zh-CN" sz="1051" smtClean="0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zh-CN" sz="1051" dirty="0" smtClean="0">
                <a:solidFill>
                  <a:srgbClr val="000000"/>
                </a:solidFill>
              </a:rPr>
              <a:t>/36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43" r:id="rId6"/>
    <p:sldLayoutId id="2147484259" r:id="rId7"/>
    <p:sldLayoutId id="2147484260" r:id="rId8"/>
    <p:sldLayoutId id="2147484261" r:id="rId9"/>
    <p:sldLayoutId id="2147484262" r:id="rId10"/>
    <p:sldLayoutId id="2147484263" r:id="rId11"/>
    <p:sldLayoutId id="2147484244" r:id="rId12"/>
    <p:sldLayoutId id="2147484264" r:id="rId13"/>
    <p:sldLayoutId id="2147484265" r:id="rId14"/>
    <p:sldLayoutId id="2147484266" r:id="rId15"/>
  </p:sldLayoutIdLst>
  <p:transition spd="slow">
    <p:pull dir="ru"/>
  </p:transition>
  <p:timing>
    <p:tnLst>
      <p:par>
        <p:cTn id="1" dur="indefinite" restart="never" nodeType="tmRoot"/>
      </p:par>
    </p:tnLst>
  </p:timing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5pPr>
      <a:lvl6pPr marL="342891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6pPr>
      <a:lvl7pPr marL="685783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7pPr>
      <a:lvl8pPr marL="1028674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8pPr>
      <a:lvl9pPr marL="1371566" algn="l" rtl="0" eaLnBrk="1" fontAlgn="base" hangingPunct="1">
        <a:spcBef>
          <a:spcPct val="0"/>
        </a:spcBef>
        <a:spcAft>
          <a:spcPct val="0"/>
        </a:spcAft>
        <a:defRPr sz="3300">
          <a:solidFill>
            <a:srgbClr val="FF3300"/>
          </a:solidFill>
          <a:latin typeface="Arial" pitchFamily="34" charset="0"/>
          <a:ea typeface="华文行楷" pitchFamily="2" charset="-122"/>
        </a:defRPr>
      </a:lvl9pPr>
    </p:titleStyle>
    <p:bodyStyle>
      <a:lvl1pPr marL="257168" indent="-257168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q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fontAlgn="base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Ø"/>
        <a:defRPr sz="2100">
          <a:solidFill>
            <a:schemeClr val="tx1"/>
          </a:solidFill>
          <a:latin typeface="+mn-lt"/>
          <a:ea typeface="+mn-ea"/>
        </a:defRPr>
      </a:lvl2pPr>
      <a:lvl3pPr marL="857229" indent="-171446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anose="05020102010507070707" pitchFamily="18" charset="2"/>
        <a:buChar char="¡"/>
        <a:defRPr>
          <a:solidFill>
            <a:schemeClr val="tx1"/>
          </a:solidFill>
          <a:latin typeface="+mn-lt"/>
          <a:ea typeface="+mn-ea"/>
        </a:defRPr>
      </a:lvl3pPr>
      <a:lvl4pPr marL="1200121" indent="-171446" algn="l" rtl="0" fontAlgn="base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  <a:ea typeface="+mn-ea"/>
        </a:defRPr>
      </a:lvl4pPr>
      <a:lvl5pPr marL="1543012" indent="-171446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anose="05020102010507070707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5pPr>
      <a:lvl6pPr marL="1885904" indent="-171446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6pPr>
      <a:lvl7pPr marL="2228795" indent="-171446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7pPr>
      <a:lvl8pPr marL="2571686" indent="-171446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8pPr>
      <a:lvl9pPr marL="2914578" indent="-171446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0.e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1.emf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2.wmf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<Relationship Id="rId4" Type="http://schemas.openxmlformats.org/officeDocument/2006/relationships/oleObject" Target="../embeddings/Microsoft_Word_97_-_2003___2.doc"/><Relationship Id="rId5" Type="http://schemas.openxmlformats.org/officeDocument/2006/relationships/image" Target="../media/image13.wmf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3___3.doc"/><Relationship Id="rId4" Type="http://schemas.openxmlformats.org/officeDocument/2006/relationships/image" Target="../media/image15.wmf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3___4.doc"/><Relationship Id="rId4" Type="http://schemas.openxmlformats.org/officeDocument/2006/relationships/image" Target="../media/image16.wmf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3___5.doc"/><Relationship Id="rId4" Type="http://schemas.openxmlformats.org/officeDocument/2006/relationships/image" Target="../media/image17.wmf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3___6.doc"/><Relationship Id="rId4" Type="http://schemas.openxmlformats.org/officeDocument/2006/relationships/image" Target="../media/image18.wmf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3___7.doc"/><Relationship Id="rId4" Type="http://schemas.openxmlformats.org/officeDocument/2006/relationships/image" Target="../media/image19.wmf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3___8.doc"/><Relationship Id="rId4" Type="http://schemas.openxmlformats.org/officeDocument/2006/relationships/image" Target="../media/image20.wmf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3___9.doc"/><Relationship Id="rId4" Type="http://schemas.openxmlformats.org/officeDocument/2006/relationships/image" Target="../media/image21.wmf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22.emf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wmf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Word_97_-_2003___1.doc"/><Relationship Id="rId4" Type="http://schemas.openxmlformats.org/officeDocument/2006/relationships/image" Target="../media/image8.wmf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755576" y="1484787"/>
            <a:ext cx="4175943" cy="210343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/>
          <a:lstStyle/>
          <a:p>
            <a:r>
              <a:rPr lang="en-US" altLang="zh-CN" sz="4800" dirty="0">
                <a:latin typeface="Arial"/>
              </a:rPr>
              <a:t>Ch3-- </a:t>
            </a:r>
            <a:br>
              <a:rPr lang="en-US" altLang="zh-CN" sz="4800" dirty="0"/>
            </a:br>
            <a:r>
              <a:rPr lang="en-US" altLang="zh-CN" sz="4800" dirty="0">
                <a:latin typeface="Arial"/>
              </a:rPr>
              <a:t>ILP &amp; its exploration</a:t>
            </a:r>
          </a:p>
        </p:txBody>
      </p:sp>
      <p:sp>
        <p:nvSpPr>
          <p:cNvPr id="26629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827584" y="4336569"/>
            <a:ext cx="4248472" cy="1368425"/>
          </a:xfrm>
        </p:spPr>
        <p:txBody>
          <a:bodyPr/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>
                <a:latin typeface="Arial"/>
              </a:rPr>
              <a:t>Ch3-0  Extending 5-stage pipeline to support</a:t>
            </a:r>
            <a:r>
              <a:rPr lang="en-US" altLang="zh-CN" dirty="0">
                <a:latin typeface="Arial"/>
              </a:rPr>
              <a:t> </a:t>
            </a:r>
            <a:r>
              <a:rPr lang="en-US" altLang="zh-CN" dirty="0" smtClean="0">
                <a:latin typeface="Arial"/>
              </a:rPr>
              <a:t>multicycle operations </a:t>
            </a:r>
            <a:endParaRPr lang="en-US" altLang="zh-CN" dirty="0"/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 smtClean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zh-CN" dirty="0" smtClean="0">
                <a:latin typeface="Arial"/>
              </a:rPr>
              <a:t>App  C5-C6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altLang="zh-CN" dirty="0" smtClean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dt" sz="quarter" idx="4294967295"/>
          </p:nvPr>
        </p:nvSpPr>
        <p:spPr bwMode="auto">
          <a:xfrm>
            <a:off x="107510" y="6453337"/>
            <a:ext cx="2289175" cy="47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32" indent="-285744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2971" indent="-228594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160" indent="-228594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349" indent="-228594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CC8C1-C4A2-412D-B334-98680B5E990B}" type="datetime1">
              <a:rPr lang="zh-CN" altLang="en-US" sz="1400">
                <a:solidFill>
                  <a:schemeClr val="tx1"/>
                </a:solidFill>
              </a:rPr>
              <a:pPr/>
              <a:t>2024/10/14</a:t>
            </a:fld>
            <a:endParaRPr lang="en-US" altLang="zh-C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928694" y="5"/>
            <a:ext cx="7964487" cy="1071563"/>
          </a:xfrm>
        </p:spPr>
        <p:txBody>
          <a:bodyPr/>
          <a:lstStyle/>
          <a:p>
            <a:r>
              <a:rPr lang="en-US" altLang="zh-CN" sz="3600">
                <a:latin typeface="Arial"/>
              </a:rPr>
              <a:t>Issuing in order and </a:t>
            </a:r>
            <a:br>
              <a:rPr lang="en-US" altLang="zh-CN" sz="3600"/>
            </a:br>
            <a:r>
              <a:rPr lang="en-US" altLang="zh-CN" sz="3600">
                <a:latin typeface="Arial"/>
              </a:rPr>
              <a:t>completion </a:t>
            </a:r>
            <a:r>
              <a:rPr lang="en-US" altLang="zh-CN" sz="3600">
                <a:solidFill>
                  <a:srgbClr val="FF0000"/>
                </a:solidFill>
                <a:latin typeface="Arial"/>
              </a:rPr>
              <a:t>out of order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09543"/>
              </p:ext>
            </p:extLst>
          </p:nvPr>
        </p:nvGraphicFramePr>
        <p:xfrm>
          <a:off x="251520" y="1556792"/>
          <a:ext cx="8786815" cy="4071936"/>
        </p:xfrm>
        <a:graphic>
          <a:graphicData uri="http://schemas.openxmlformats.org/drawingml/2006/table">
            <a:tbl>
              <a:tblPr/>
              <a:tblGrid>
                <a:gridCol w="1597603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  <a:gridCol w="599101"/>
              </a:tblGrid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Instruction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MUL.D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ADD.D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MUL.D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LD.D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MEM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78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SD.D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</a:rPr>
                        <a:t>MEM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latin typeface="Arial Narrow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WB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</a:tbl>
          </a:graphicData>
        </a:graphic>
      </p:graphicFrame>
      <p:sp>
        <p:nvSpPr>
          <p:cNvPr id="2" name="椭圆 1"/>
          <p:cNvSpPr/>
          <p:nvPr/>
        </p:nvSpPr>
        <p:spPr bwMode="auto">
          <a:xfrm>
            <a:off x="5868144" y="2924944"/>
            <a:ext cx="936104" cy="194421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654457" y="1860543"/>
            <a:ext cx="3465516" cy="3348552"/>
            <a:chOff x="5654457" y="1860543"/>
            <a:chExt cx="3465516" cy="3348552"/>
          </a:xfrm>
        </p:grpSpPr>
        <p:sp>
          <p:nvSpPr>
            <p:cNvPr id="3" name="椭圆 2"/>
            <p:cNvSpPr/>
            <p:nvPr/>
          </p:nvSpPr>
          <p:spPr bwMode="auto">
            <a:xfrm rot="3360000">
              <a:off x="6512985" y="1641161"/>
              <a:ext cx="768167" cy="2485224"/>
            </a:xfrm>
            <a:prstGeom prst="ellipse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 rot="4440000">
              <a:off x="7160190" y="2650267"/>
              <a:ext cx="666424" cy="3253142"/>
            </a:xfrm>
            <a:prstGeom prst="ellipse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 rot="1980000">
              <a:off x="6572668" y="1860543"/>
              <a:ext cx="785182" cy="3348552"/>
            </a:xfrm>
            <a:prstGeom prst="ellipse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4400" b="0" i="0" u="none" strike="noStrike" cap="none" normalizeH="0" baseline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51520" y="5988768"/>
            <a:ext cx="8641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Arial"/>
              </a:rPr>
              <a:t>2</a:t>
            </a:r>
            <a:r>
              <a:rPr lang="zh-CN" altLang="en-US" sz="2000" dirty="0" smtClean="0">
                <a:solidFill>
                  <a:srgbClr val="00B050"/>
                </a:solidFill>
                <a:latin typeface="Arial"/>
              </a:rPr>
              <a:t>、</a:t>
            </a:r>
            <a:r>
              <a:rPr lang="en-US" altLang="zh-CN" sz="2000" dirty="0" smtClean="0">
                <a:solidFill>
                  <a:srgbClr val="00B050"/>
                </a:solidFill>
                <a:latin typeface="Arial"/>
              </a:rPr>
              <a:t>out of order writes : different /same Destination Register</a:t>
            </a:r>
            <a:endParaRPr lang="zh-CN" altLang="en-US" sz="2000" dirty="0">
              <a:solidFill>
                <a:srgbClr val="00B05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51520" y="5588658"/>
            <a:ext cx="4503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"/>
              </a:rPr>
              <a:t>1</a:t>
            </a:r>
            <a:r>
              <a:rPr lang="zh-CN" altLang="en-US" sz="2000" dirty="0" smtClean="0">
                <a:latin typeface="Arial"/>
              </a:rPr>
              <a:t>、</a:t>
            </a:r>
            <a:r>
              <a:rPr lang="en-US" altLang="zh-CN" sz="2000" dirty="0" smtClean="0">
                <a:latin typeface="Arial"/>
              </a:rPr>
              <a:t>multiple writes on one clock </a:t>
            </a:r>
            <a:r>
              <a:rPr lang="en-US" altLang="zh-CN" sz="2000" dirty="0" err="1" smtClean="0">
                <a:latin typeface="Arial"/>
              </a:rPr>
              <a:t>cycyle</a:t>
            </a:r>
            <a:endParaRPr lang="zh-CN" altLang="en-US" sz="20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5" y="0"/>
            <a:ext cx="6183585" cy="990600"/>
          </a:xfrm>
        </p:spPr>
        <p:txBody>
          <a:bodyPr/>
          <a:lstStyle/>
          <a:p>
            <a:r>
              <a:rPr lang="en-US" altLang="zh-CN" sz="3200" dirty="0">
                <a:latin typeface="Arial"/>
              </a:rPr>
              <a:t>Structural Hazards for the FP register write port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549909"/>
              </p:ext>
            </p:extLst>
          </p:nvPr>
        </p:nvGraphicFramePr>
        <p:xfrm>
          <a:off x="395536" y="1412776"/>
          <a:ext cx="8358195" cy="4429124"/>
        </p:xfrm>
        <a:graphic>
          <a:graphicData uri="http://schemas.openxmlformats.org/drawingml/2006/table">
            <a:tbl>
              <a:tblPr/>
              <a:tblGrid>
                <a:gridCol w="2041805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  <a:gridCol w="631639"/>
              </a:tblGrid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Instruction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MUL.D F0,F4, F6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WB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ADD.D F2, F4, F6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WB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327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LD.D  F8, 0(R2)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3648" y="-71437"/>
            <a:ext cx="8097541" cy="1143001"/>
          </a:xfrm>
        </p:spPr>
        <p:txBody>
          <a:bodyPr/>
          <a:lstStyle/>
          <a:p>
            <a:r>
              <a:rPr lang="en-US" altLang="zh-CN" sz="3600" dirty="0">
                <a:latin typeface="Arial"/>
              </a:rPr>
              <a:t>How to solve the write port </a:t>
            </a:r>
            <a:r>
              <a:rPr lang="en-US" altLang="zh-CN" sz="3600" dirty="0" smtClean="0">
                <a:latin typeface="Arial"/>
              </a:rPr>
              <a:t>conflict </a:t>
            </a:r>
            <a:r>
              <a:rPr lang="en-US" altLang="zh-CN" sz="3600" dirty="0">
                <a:latin typeface="Arial"/>
              </a:rPr>
              <a:t>?</a:t>
            </a:r>
          </a:p>
        </p:txBody>
      </p:sp>
      <p:sp>
        <p:nvSpPr>
          <p:cNvPr id="131075" name="Text Box 3"/>
          <p:cNvSpPr>
            <a:spLocks noGrp="1" noChangeArrowheads="1"/>
          </p:cNvSpPr>
          <p:nvPr>
            <p:ph idx="1"/>
          </p:nvPr>
        </p:nvSpPr>
        <p:spPr bwMode="auto">
          <a:xfrm>
            <a:off x="214319" y="1143000"/>
            <a:ext cx="8929687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 smtClean="0">
                <a:latin typeface="Arial"/>
              </a:rPr>
              <a:t>Increase the number of write ports</a:t>
            </a:r>
          </a:p>
          <a:p>
            <a:pPr lvl="1">
              <a:spcBef>
                <a:spcPct val="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Unattractive</a:t>
            </a:r>
            <a:r>
              <a:rPr lang="en-US" altLang="zh-CN" sz="2000" dirty="0">
                <a:latin typeface="Arial"/>
              </a:rPr>
              <a:t> at all !</a:t>
            </a:r>
          </a:p>
          <a:p>
            <a:pPr lvl="1">
              <a:spcBef>
                <a:spcPct val="0"/>
              </a:spcBef>
            </a:pPr>
            <a:r>
              <a:rPr lang="en-US" altLang="zh-CN" sz="2000" dirty="0">
                <a:latin typeface="Arial"/>
              </a:rPr>
              <a:t>No worthy since steady state usage is close to 1.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rial"/>
              </a:rPr>
              <a:t>Detect and insert stalls by serializing the writes 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Arial"/>
              </a:rPr>
              <a:t>Track the use of the write port</a:t>
            </a: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 in the ID stage and to stall an instruction before it issues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rial"/>
              </a:rPr>
              <a:t>Additional Hardware: </a:t>
            </a:r>
            <a:r>
              <a:rPr lang="en-US" altLang="zh-CN" b="1" dirty="0" smtClean="0">
                <a:solidFill>
                  <a:srgbClr val="FF0000"/>
                </a:solidFill>
                <a:latin typeface="Arial"/>
              </a:rPr>
              <a:t>a shift register+ write conflict logic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rial"/>
              </a:rPr>
              <a:t>The shift register tracks when already-issued instructions will use the register file, and right shift 1 bit each clock.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rial"/>
              </a:rPr>
              <a:t>The stalls might </a:t>
            </a:r>
            <a:r>
              <a:rPr lang="en-US" altLang="zh-CN" sz="2000" b="1" i="1" dirty="0">
                <a:solidFill>
                  <a:srgbClr val="FF0000"/>
                </a:solidFill>
                <a:latin typeface="Arial"/>
              </a:rPr>
              <a:t>aggravate</a:t>
            </a:r>
            <a:r>
              <a:rPr lang="en-US" altLang="zh-CN" dirty="0" smtClean="0">
                <a:latin typeface="Arial"/>
              </a:rPr>
              <a:t> the data hazards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rial"/>
              </a:rPr>
              <a:t>All interlock detection and stall insertion occurs in ID stage</a:t>
            </a:r>
          </a:p>
          <a:p>
            <a:pPr lvl="1">
              <a:lnSpc>
                <a:spcPct val="11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To stall a conflicting instruction when it tries to enter the MEM or WB stage.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rial"/>
              </a:rPr>
              <a:t>Easy to detect the conflict at this point </a:t>
            </a:r>
          </a:p>
          <a:p>
            <a:pPr lvl="2"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latin typeface="Arial"/>
              </a:rPr>
              <a:t>Complicates pipeline control since stalls can now occur in two places.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76056" y="980728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/>
              </a:rPr>
              <a:t>x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</a:rPr>
              <a:t>Types of data hazards 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23528" y="1002578"/>
            <a:ext cx="86868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Arial"/>
              </a:rPr>
              <a:t>Consider two instructions, A and B. A occurs before B.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Arial"/>
              </a:rPr>
              <a:t>RAW</a:t>
            </a: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( Read after write)  true </a:t>
            </a:r>
            <a:r>
              <a:rPr lang="en-US" altLang="zh-CN" sz="2000" b="1" dirty="0" smtClean="0">
                <a:solidFill>
                  <a:srgbClr val="0000FF"/>
                </a:solidFill>
                <a:latin typeface="Arial"/>
              </a:rPr>
              <a:t>dependence 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/>
              </a:rPr>
              <a:t>Instruction A writes Rx</a:t>
            </a:r>
            <a:r>
              <a:rPr lang="zh-CN" altLang="en-US" sz="1800" dirty="0">
                <a:latin typeface="Arial"/>
              </a:rPr>
              <a:t>，</a:t>
            </a:r>
            <a:r>
              <a:rPr lang="en-US" altLang="zh-CN" sz="1800" dirty="0">
                <a:latin typeface="Arial"/>
              </a:rPr>
              <a:t>instruction B reads </a:t>
            </a:r>
            <a:r>
              <a:rPr lang="en-US" altLang="zh-CN" sz="1800" dirty="0" smtClean="0">
                <a:latin typeface="Arial"/>
              </a:rPr>
              <a:t>Rx</a:t>
            </a:r>
          </a:p>
          <a:p>
            <a:pPr lvl="1">
              <a:lnSpc>
                <a:spcPct val="90000"/>
              </a:lnSpc>
            </a:pPr>
            <a:endParaRPr lang="en-US" altLang="zh-CN" sz="16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WAW(Write after write) output dependence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/>
              </a:rPr>
              <a:t>Instruction A writes Rx</a:t>
            </a:r>
            <a:r>
              <a:rPr lang="zh-CN" altLang="en-US" sz="1800" dirty="0">
                <a:latin typeface="Arial"/>
              </a:rPr>
              <a:t>，</a:t>
            </a:r>
            <a:r>
              <a:rPr lang="en-US" altLang="zh-CN" sz="1800" dirty="0">
                <a:latin typeface="Arial"/>
              </a:rPr>
              <a:t>instruction B writes Rx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 b="1" dirty="0" smtClean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0000FF"/>
                </a:solidFill>
                <a:latin typeface="Arial"/>
              </a:rPr>
              <a:t>WAR</a:t>
            </a: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( Write after read) anti-</a:t>
            </a:r>
            <a:r>
              <a:rPr lang="en-US" altLang="zh-CN" sz="2000" b="1" dirty="0" err="1">
                <a:solidFill>
                  <a:srgbClr val="0000FF"/>
                </a:solidFill>
                <a:latin typeface="Arial"/>
              </a:rPr>
              <a:t>denpendence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/>
              </a:rPr>
              <a:t>Instruction A reads Rx</a:t>
            </a:r>
            <a:r>
              <a:rPr lang="zh-CN" altLang="en-US" sz="1800" dirty="0">
                <a:latin typeface="Arial"/>
              </a:rPr>
              <a:t>，</a:t>
            </a:r>
            <a:r>
              <a:rPr lang="en-US" altLang="zh-CN" sz="1800" dirty="0">
                <a:latin typeface="Arial"/>
              </a:rPr>
              <a:t>instruction B writes  Rx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000" dirty="0" smtClean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000" dirty="0" smtClean="0">
                <a:solidFill>
                  <a:srgbClr val="000000"/>
                </a:solidFill>
                <a:latin typeface="Arial"/>
              </a:rPr>
              <a:t>Hazards </a:t>
            </a:r>
            <a:r>
              <a:rPr lang="en-US" altLang="zh-CN" sz="2000" dirty="0">
                <a:solidFill>
                  <a:srgbClr val="000000"/>
                </a:solidFill>
                <a:latin typeface="Arial"/>
              </a:rPr>
              <a:t>are named according to the ordering </a:t>
            </a:r>
            <a:r>
              <a:rPr lang="en-US" altLang="zh-CN" sz="2000" b="1" dirty="0">
                <a:solidFill>
                  <a:srgbClr val="000000"/>
                </a:solidFill>
                <a:latin typeface="Arial"/>
              </a:rPr>
              <a:t>that </a:t>
            </a:r>
            <a:r>
              <a:rPr lang="en-US" altLang="zh-CN" sz="2000" b="1" dirty="0">
                <a:solidFill>
                  <a:srgbClr val="FF0000"/>
                </a:solidFill>
                <a:latin typeface="Arial"/>
              </a:rPr>
              <a:t>MUST</a:t>
            </a:r>
            <a:r>
              <a:rPr lang="en-US" altLang="zh-CN" sz="2000" b="1" dirty="0">
                <a:solidFill>
                  <a:srgbClr val="000000"/>
                </a:solidFill>
                <a:latin typeface="Arial"/>
              </a:rPr>
              <a:t> be preserved by the pipeline</a:t>
            </a:r>
          </a:p>
        </p:txBody>
      </p:sp>
      <p:pic>
        <p:nvPicPr>
          <p:cNvPr id="132100" name="Picture 4" descr="chap3_3-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84784"/>
            <a:ext cx="7239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6012160" y="2924944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 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x5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x8,x10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  x6,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x5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x9  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12160" y="3879783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  </a:t>
            </a:r>
            <a:r>
              <a:rPr lang="en-US" altLang="zh-CN" sz="2400" dirty="0">
                <a:solidFill>
                  <a:srgbClr val="FF0000"/>
                </a:solidFill>
                <a:latin typeface="Arial"/>
              </a:rPr>
              <a:t>x5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x8,x10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 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x5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x6, x9  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12160" y="5007350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  x5,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x8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,x9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 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x8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x6, x10  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6775" y="9939"/>
            <a:ext cx="8136630" cy="981075"/>
          </a:xfrm>
        </p:spPr>
        <p:txBody>
          <a:bodyPr/>
          <a:lstStyle/>
          <a:p>
            <a:r>
              <a:rPr lang="en-US" altLang="zh-CN" dirty="0" smtClean="0">
                <a:latin typeface="Arial"/>
              </a:rPr>
              <a:t>RAW </a:t>
            </a:r>
            <a:r>
              <a:rPr lang="en-US" altLang="zh-CN" dirty="0" err="1" smtClean="0">
                <a:latin typeface="Arial"/>
              </a:rPr>
              <a:t>dependence:</a:t>
            </a:r>
            <a:r>
              <a:rPr lang="en-US" altLang="zh-CN" dirty="0" err="1" smtClean="0">
                <a:solidFill>
                  <a:srgbClr val="3333FF"/>
                </a:solidFill>
                <a:latin typeface="Arial"/>
              </a:rPr>
              <a:t>Ture</a:t>
            </a:r>
            <a:r>
              <a:rPr lang="en-US" altLang="zh-CN" dirty="0" smtClean="0">
                <a:solidFill>
                  <a:srgbClr val="3333FF"/>
                </a:solidFill>
                <a:latin typeface="Arial"/>
              </a:rPr>
              <a:t> data dependence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B tries to read a register before</a:t>
            </a:r>
            <a:r>
              <a:rPr lang="en-US" altLang="zh-CN" dirty="0" smtClean="0">
                <a:latin typeface="Arial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A has written it and gets the old value. </a:t>
            </a:r>
            <a:endParaRPr lang="en-US" altLang="zh-CN" dirty="0" smtClean="0"/>
          </a:p>
          <a:p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This is common, and forwarding helps to solve it.</a:t>
            </a:r>
            <a:r>
              <a:rPr lang="en-US" altLang="zh-CN" dirty="0" smtClean="0">
                <a:latin typeface="Arial"/>
              </a:rPr>
              <a:t> </a:t>
            </a:r>
          </a:p>
        </p:txBody>
      </p:sp>
      <p:grpSp>
        <p:nvGrpSpPr>
          <p:cNvPr id="134148" name="Group 4"/>
          <p:cNvGrpSpPr>
            <a:grpSpLocks/>
          </p:cNvGrpSpPr>
          <p:nvPr/>
        </p:nvGrpSpPr>
        <p:grpSpPr bwMode="auto">
          <a:xfrm>
            <a:off x="1143002" y="3048000"/>
            <a:ext cx="6448425" cy="914400"/>
            <a:chOff x="720" y="1920"/>
            <a:chExt cx="4062" cy="576"/>
          </a:xfrm>
        </p:grpSpPr>
        <p:sp>
          <p:nvSpPr>
            <p:cNvPr id="134158" name="Oval 5"/>
            <p:cNvSpPr>
              <a:spLocks noChangeArrowheads="1"/>
            </p:cNvSpPr>
            <p:nvPr/>
          </p:nvSpPr>
          <p:spPr bwMode="auto">
            <a:xfrm>
              <a:off x="912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Arial" panose="02020603050405020304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Arial" panose="02020603050405020304" pitchFamily="18" charset="0"/>
                </a:rPr>
                <a:t>A</a:t>
              </a:r>
              <a:r>
                <a:rPr kumimoji="1" lang="en-US" altLang="zh-CN" sz="2200" b="1">
                  <a:latin typeface="Arial" panose="02020603050405020304" pitchFamily="18" charset="0"/>
                </a:rPr>
                <a:t>)</a:t>
              </a:r>
            </a:p>
          </p:txBody>
        </p:sp>
        <p:sp>
          <p:nvSpPr>
            <p:cNvPr id="134159" name="Line 6"/>
            <p:cNvSpPr>
              <a:spLocks noChangeShapeType="1"/>
            </p:cNvSpPr>
            <p:nvPr/>
          </p:nvSpPr>
          <p:spPr bwMode="auto">
            <a:xfrm>
              <a:off x="128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60" name="Oval 7"/>
            <p:cNvSpPr>
              <a:spLocks noChangeArrowheads="1"/>
            </p:cNvSpPr>
            <p:nvPr/>
          </p:nvSpPr>
          <p:spPr bwMode="auto">
            <a:xfrm>
              <a:off x="1774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Arial" panose="02020603050405020304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Arial" panose="02020603050405020304" pitchFamily="18" charset="0"/>
                </a:rPr>
                <a:t>A</a:t>
              </a:r>
              <a:r>
                <a:rPr kumimoji="1" lang="en-US" altLang="zh-CN" sz="2200" b="1">
                  <a:latin typeface="Arial" panose="02020603050405020304" pitchFamily="18" charset="0"/>
                </a:rPr>
                <a:t>)</a:t>
              </a:r>
            </a:p>
          </p:txBody>
        </p:sp>
        <p:sp>
          <p:nvSpPr>
            <p:cNvPr id="134161" name="Oval 8"/>
            <p:cNvSpPr>
              <a:spLocks noChangeArrowheads="1"/>
            </p:cNvSpPr>
            <p:nvPr/>
          </p:nvSpPr>
          <p:spPr bwMode="auto">
            <a:xfrm>
              <a:off x="2352" y="211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Arial" panose="02020603050405020304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Arial" panose="02020603050405020304" pitchFamily="18" charset="0"/>
                </a:rPr>
                <a:t>B</a:t>
              </a:r>
              <a:r>
                <a:rPr kumimoji="1" lang="en-US" altLang="zh-CN" sz="2200" b="1">
                  <a:latin typeface="Arial" panose="02020603050405020304" pitchFamily="18" charset="0"/>
                </a:rPr>
                <a:t>)</a:t>
              </a:r>
            </a:p>
          </p:txBody>
        </p:sp>
        <p:sp>
          <p:nvSpPr>
            <p:cNvPr id="134162" name="Line 9"/>
            <p:cNvSpPr>
              <a:spLocks noChangeShapeType="1"/>
            </p:cNvSpPr>
            <p:nvPr/>
          </p:nvSpPr>
          <p:spPr bwMode="auto">
            <a:xfrm>
              <a:off x="2721" y="230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63" name="Oval 10"/>
            <p:cNvSpPr>
              <a:spLocks noChangeArrowheads="1"/>
            </p:cNvSpPr>
            <p:nvPr/>
          </p:nvSpPr>
          <p:spPr bwMode="auto">
            <a:xfrm>
              <a:off x="3214" y="211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Arial" panose="02020603050405020304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Arial" panose="02020603050405020304" pitchFamily="18" charset="0"/>
                </a:rPr>
                <a:t>B</a:t>
              </a:r>
              <a:r>
                <a:rPr kumimoji="1" lang="en-US" altLang="zh-CN" sz="2200" b="1">
                  <a:latin typeface="Arial" panose="02020603050405020304" pitchFamily="18" charset="0"/>
                </a:rPr>
                <a:t>)</a:t>
              </a:r>
            </a:p>
          </p:txBody>
        </p:sp>
        <p:sp>
          <p:nvSpPr>
            <p:cNvPr id="134164" name="Line 11"/>
            <p:cNvSpPr>
              <a:spLocks noChangeShapeType="1"/>
            </p:cNvSpPr>
            <p:nvPr/>
          </p:nvSpPr>
          <p:spPr bwMode="auto">
            <a:xfrm>
              <a:off x="720" y="2064"/>
              <a:ext cx="312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165" name="Text Box 12"/>
            <p:cNvSpPr txBox="1">
              <a:spLocks noChangeArrowheads="1"/>
            </p:cNvSpPr>
            <p:nvPr/>
          </p:nvSpPr>
          <p:spPr bwMode="auto">
            <a:xfrm>
              <a:off x="3886" y="1920"/>
              <a:ext cx="48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Arial" panose="030F0702030302020204" pitchFamily="66" charset="0"/>
                </a:rPr>
                <a:t>Time</a:t>
              </a:r>
            </a:p>
          </p:txBody>
        </p:sp>
        <p:sp>
          <p:nvSpPr>
            <p:cNvPr id="134166" name="Text Box 13"/>
            <p:cNvSpPr txBox="1">
              <a:spLocks noChangeArrowheads="1"/>
            </p:cNvSpPr>
            <p:nvPr/>
          </p:nvSpPr>
          <p:spPr bwMode="auto">
            <a:xfrm>
              <a:off x="3885" y="2160"/>
              <a:ext cx="8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>
                  <a:solidFill>
                    <a:srgbClr val="0000FF"/>
                  </a:solidFill>
                  <a:latin typeface="Arial" panose="030F0702030302020204" pitchFamily="66" charset="0"/>
                </a:rPr>
                <a:t>No hazard</a:t>
              </a:r>
            </a:p>
          </p:txBody>
        </p:sp>
      </p:grpSp>
      <p:grpSp>
        <p:nvGrpSpPr>
          <p:cNvPr id="134149" name="Group 14"/>
          <p:cNvGrpSpPr>
            <a:grpSpLocks/>
          </p:cNvGrpSpPr>
          <p:nvPr/>
        </p:nvGrpSpPr>
        <p:grpSpPr bwMode="auto">
          <a:xfrm>
            <a:off x="1447800" y="4495800"/>
            <a:ext cx="1905000" cy="609600"/>
            <a:chOff x="912" y="2832"/>
            <a:chExt cx="1200" cy="384"/>
          </a:xfrm>
        </p:grpSpPr>
        <p:sp>
          <p:nvSpPr>
            <p:cNvPr id="134155" name="Oval 15"/>
            <p:cNvSpPr>
              <a:spLocks noChangeArrowheads="1"/>
            </p:cNvSpPr>
            <p:nvPr/>
          </p:nvSpPr>
          <p:spPr bwMode="auto">
            <a:xfrm>
              <a:off x="912" y="2832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Arial" panose="02020603050405020304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Arial" panose="02020603050405020304" pitchFamily="18" charset="0"/>
                </a:rPr>
                <a:t>A</a:t>
              </a:r>
              <a:r>
                <a:rPr kumimoji="1" lang="en-US" altLang="zh-CN" sz="2200" b="1">
                  <a:latin typeface="Arial" panose="02020603050405020304" pitchFamily="18" charset="0"/>
                </a:rPr>
                <a:t>)</a:t>
              </a:r>
            </a:p>
          </p:txBody>
        </p:sp>
        <p:sp>
          <p:nvSpPr>
            <p:cNvPr id="134156" name="Line 16"/>
            <p:cNvSpPr>
              <a:spLocks noChangeShapeType="1"/>
            </p:cNvSpPr>
            <p:nvPr/>
          </p:nvSpPr>
          <p:spPr bwMode="auto">
            <a:xfrm>
              <a:off x="1281" y="3024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7" name="Oval 17"/>
            <p:cNvSpPr>
              <a:spLocks noChangeArrowheads="1"/>
            </p:cNvSpPr>
            <p:nvPr/>
          </p:nvSpPr>
          <p:spPr bwMode="auto">
            <a:xfrm>
              <a:off x="1774" y="2832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Arial" panose="02020603050405020304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Arial" panose="02020603050405020304" pitchFamily="18" charset="0"/>
                </a:rPr>
                <a:t>A</a:t>
              </a:r>
              <a:r>
                <a:rPr kumimoji="1" lang="en-US" altLang="zh-CN" sz="2200" b="1">
                  <a:latin typeface="Arial" panose="02020603050405020304" pitchFamily="18" charset="0"/>
                </a:rPr>
                <a:t>)</a:t>
              </a:r>
            </a:p>
          </p:txBody>
        </p:sp>
      </p:grpSp>
      <p:grpSp>
        <p:nvGrpSpPr>
          <p:cNvPr id="134150" name="Group 18"/>
          <p:cNvGrpSpPr>
            <a:grpSpLocks/>
          </p:cNvGrpSpPr>
          <p:nvPr/>
        </p:nvGrpSpPr>
        <p:grpSpPr bwMode="auto">
          <a:xfrm>
            <a:off x="2514600" y="4876800"/>
            <a:ext cx="1905000" cy="609600"/>
            <a:chOff x="1536" y="3216"/>
            <a:chExt cx="1200" cy="384"/>
          </a:xfrm>
        </p:grpSpPr>
        <p:sp>
          <p:nvSpPr>
            <p:cNvPr id="134152" name="Oval 19"/>
            <p:cNvSpPr>
              <a:spLocks noChangeArrowheads="1"/>
            </p:cNvSpPr>
            <p:nvPr/>
          </p:nvSpPr>
          <p:spPr bwMode="auto">
            <a:xfrm>
              <a:off x="1536" y="3216"/>
              <a:ext cx="338" cy="384"/>
            </a:xfrm>
            <a:prstGeom prst="ellipse">
              <a:avLst/>
            </a:prstGeom>
            <a:noFill/>
            <a:ln w="28575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Arial" panose="02020603050405020304" pitchFamily="18" charset="0"/>
                </a:rPr>
                <a:t>S(</a:t>
              </a:r>
              <a:r>
                <a:rPr kumimoji="1" lang="en-US" altLang="zh-CN" sz="2200" b="1">
                  <a:solidFill>
                    <a:srgbClr val="0066FF"/>
                  </a:solidFill>
                  <a:latin typeface="Arial" panose="02020603050405020304" pitchFamily="18" charset="0"/>
                </a:rPr>
                <a:t>B</a:t>
              </a:r>
              <a:r>
                <a:rPr kumimoji="1" lang="en-US" altLang="zh-CN" sz="2200" b="1">
                  <a:latin typeface="Arial" panose="02020603050405020304" pitchFamily="18" charset="0"/>
                </a:rPr>
                <a:t>)</a:t>
              </a:r>
            </a:p>
          </p:txBody>
        </p:sp>
        <p:sp>
          <p:nvSpPr>
            <p:cNvPr id="134153" name="Line 20"/>
            <p:cNvSpPr>
              <a:spLocks noChangeShapeType="1"/>
            </p:cNvSpPr>
            <p:nvPr/>
          </p:nvSpPr>
          <p:spPr bwMode="auto">
            <a:xfrm>
              <a:off x="1905" y="3408"/>
              <a:ext cx="493" cy="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54" name="Oval 21"/>
            <p:cNvSpPr>
              <a:spLocks noChangeArrowheads="1"/>
            </p:cNvSpPr>
            <p:nvPr/>
          </p:nvSpPr>
          <p:spPr bwMode="auto">
            <a:xfrm>
              <a:off x="2398" y="3216"/>
              <a:ext cx="338" cy="384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200" b="1">
                  <a:latin typeface="Arial" panose="02020603050405020304" pitchFamily="18" charset="0"/>
                </a:rPr>
                <a:t>D(</a:t>
              </a:r>
              <a:r>
                <a:rPr kumimoji="1" lang="en-US" altLang="zh-CN" sz="2200" b="1">
                  <a:solidFill>
                    <a:srgbClr val="0066FF"/>
                  </a:solidFill>
                  <a:latin typeface="Arial" panose="02020603050405020304" pitchFamily="18" charset="0"/>
                </a:rPr>
                <a:t>B</a:t>
              </a:r>
              <a:r>
                <a:rPr kumimoji="1" lang="en-US" altLang="zh-CN" sz="2200" b="1">
                  <a:latin typeface="Arial" panose="02020603050405020304" pitchFamily="18" charset="0"/>
                </a:rPr>
                <a:t>)</a:t>
              </a:r>
            </a:p>
          </p:txBody>
        </p:sp>
      </p:grpSp>
      <p:sp>
        <p:nvSpPr>
          <p:cNvPr id="134151" name="Text Box 22"/>
          <p:cNvSpPr txBox="1">
            <a:spLocks noChangeArrowheads="1"/>
          </p:cNvSpPr>
          <p:nvPr/>
        </p:nvSpPr>
        <p:spPr bwMode="auto">
          <a:xfrm>
            <a:off x="4936632" y="4648204"/>
            <a:ext cx="351730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en-US" altLang="zh-CN" sz="2000">
                <a:solidFill>
                  <a:srgbClr val="FF0000"/>
                </a:solidFill>
                <a:latin typeface="Arial" panose="030F0702030302020204" pitchFamily="66" charset="0"/>
              </a:rPr>
              <a:t>If D(A)=S(B), hazard occur.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914" y="2"/>
            <a:ext cx="7920606" cy="981075"/>
          </a:xfrm>
        </p:spPr>
        <p:txBody>
          <a:bodyPr/>
          <a:lstStyle/>
          <a:p>
            <a:r>
              <a:rPr lang="en-US" altLang="zh-CN" dirty="0" smtClean="0">
                <a:latin typeface="Arial"/>
              </a:rPr>
              <a:t>WAW dependence-</a:t>
            </a:r>
            <a:r>
              <a:rPr lang="en-US" altLang="zh-CN" sz="3600" dirty="0">
                <a:solidFill>
                  <a:srgbClr val="3333FF"/>
                </a:solidFill>
                <a:latin typeface="Arial"/>
              </a:rPr>
              <a:t> </a:t>
            </a:r>
            <a:r>
              <a:rPr lang="en-US" altLang="zh-CN" sz="3200" dirty="0">
                <a:solidFill>
                  <a:srgbClr val="3333FF"/>
                </a:solidFill>
                <a:latin typeface="Arial"/>
              </a:rPr>
              <a:t>naming </a:t>
            </a:r>
            <a:r>
              <a:rPr lang="en-US" altLang="zh-CN" sz="3200" dirty="0" smtClean="0">
                <a:solidFill>
                  <a:srgbClr val="3333FF"/>
                </a:solidFill>
                <a:latin typeface="Arial"/>
              </a:rPr>
              <a:t>dependence1</a:t>
            </a:r>
            <a:endParaRPr lang="en-US" altLang="zh-CN" sz="3200" dirty="0" smtClean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285875"/>
            <a:ext cx="8839200" cy="2514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"/>
              </a:rPr>
              <a:t>B tries to write an operand before</a:t>
            </a:r>
            <a:r>
              <a:rPr lang="en-US" altLang="zh-CN" smtClean="0">
                <a:latin typeface="Arial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"/>
              </a:rPr>
              <a:t>A has written it. </a:t>
            </a:r>
            <a:endParaRPr lang="en-US" altLang="zh-CN" smtClean="0"/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"/>
              </a:rPr>
              <a:t>After instruction B has executed, the value of the register should be B's result, but A's result is stored instead.</a:t>
            </a:r>
            <a:r>
              <a:rPr lang="en-US" altLang="zh-CN" sz="2800" i="1">
                <a:solidFill>
                  <a:srgbClr val="000000"/>
                </a:solidFill>
                <a:latin typeface="Arial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00"/>
                </a:solidFill>
                <a:latin typeface="Arial"/>
              </a:rPr>
              <a:t>This can only happen with pipelines that write values in more than one stage, or in variable-length pipelines (i.e. FP pipelines)</a:t>
            </a:r>
            <a:r>
              <a:rPr lang="en-US" altLang="zh-CN" sz="2800" i="1">
                <a:solidFill>
                  <a:srgbClr val="000000"/>
                </a:solidFill>
                <a:latin typeface="Arial"/>
              </a:rPr>
              <a:t>. </a:t>
            </a:r>
            <a:endParaRPr lang="en-US" altLang="zh-CN" sz="2800"/>
          </a:p>
          <a:p>
            <a:pPr>
              <a:lnSpc>
                <a:spcPct val="90000"/>
              </a:lnSpc>
            </a:pPr>
            <a:endParaRPr lang="en-US" altLang="zh-CN" smtClean="0"/>
          </a:p>
        </p:txBody>
      </p:sp>
      <p:grpSp>
        <p:nvGrpSpPr>
          <p:cNvPr id="135172" name="Group 24"/>
          <p:cNvGrpSpPr>
            <a:grpSpLocks/>
          </p:cNvGrpSpPr>
          <p:nvPr/>
        </p:nvGrpSpPr>
        <p:grpSpPr bwMode="auto">
          <a:xfrm>
            <a:off x="1187453" y="3500439"/>
            <a:ext cx="7243764" cy="2362200"/>
            <a:chOff x="720" y="2496"/>
            <a:chExt cx="4563" cy="1488"/>
          </a:xfrm>
        </p:grpSpPr>
        <p:grpSp>
          <p:nvGrpSpPr>
            <p:cNvPr id="135173" name="Group 4"/>
            <p:cNvGrpSpPr>
              <a:grpSpLocks/>
            </p:cNvGrpSpPr>
            <p:nvPr/>
          </p:nvGrpSpPr>
          <p:grpSpPr bwMode="auto">
            <a:xfrm>
              <a:off x="720" y="2496"/>
              <a:ext cx="4062" cy="576"/>
              <a:chOff x="720" y="2208"/>
              <a:chExt cx="4062" cy="576"/>
            </a:xfrm>
          </p:grpSpPr>
          <p:grpSp>
            <p:nvGrpSpPr>
              <p:cNvPr id="135182" name="Group 5"/>
              <p:cNvGrpSpPr>
                <a:grpSpLocks/>
              </p:cNvGrpSpPr>
              <p:nvPr/>
            </p:nvGrpSpPr>
            <p:grpSpPr bwMode="auto">
              <a:xfrm>
                <a:off x="912" y="2400"/>
                <a:ext cx="1200" cy="384"/>
                <a:chOff x="912" y="2400"/>
                <a:chExt cx="1200" cy="384"/>
              </a:xfrm>
            </p:grpSpPr>
            <p:sp>
              <p:nvSpPr>
                <p:cNvPr id="135190" name="Oval 6"/>
                <p:cNvSpPr>
                  <a:spLocks noChangeArrowheads="1"/>
                </p:cNvSpPr>
                <p:nvPr/>
              </p:nvSpPr>
              <p:spPr bwMode="auto">
                <a:xfrm>
                  <a:off x="912" y="2400"/>
                  <a:ext cx="338" cy="384"/>
                </a:xfrm>
                <a:prstGeom prst="ellips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5191" name="Line 7"/>
                <p:cNvSpPr>
                  <a:spLocks noChangeShapeType="1"/>
                </p:cNvSpPr>
                <p:nvPr/>
              </p:nvSpPr>
              <p:spPr bwMode="auto">
                <a:xfrm>
                  <a:off x="1281" y="2592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92" name="Oval 8"/>
                <p:cNvSpPr>
                  <a:spLocks noChangeArrowheads="1"/>
                </p:cNvSpPr>
                <p:nvPr/>
              </p:nvSpPr>
              <p:spPr bwMode="auto">
                <a:xfrm>
                  <a:off x="1774" y="24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grpSp>
            <p:nvGrpSpPr>
              <p:cNvPr id="135183" name="Group 9"/>
              <p:cNvGrpSpPr>
                <a:grpSpLocks/>
              </p:cNvGrpSpPr>
              <p:nvPr/>
            </p:nvGrpSpPr>
            <p:grpSpPr bwMode="auto">
              <a:xfrm>
                <a:off x="2352" y="2400"/>
                <a:ext cx="1200" cy="384"/>
                <a:chOff x="2352" y="2400"/>
                <a:chExt cx="1200" cy="384"/>
              </a:xfrm>
            </p:grpSpPr>
            <p:sp>
              <p:nvSpPr>
                <p:cNvPr id="135187" name="Oval 10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5188" name="Line 11"/>
                <p:cNvSpPr>
                  <a:spLocks noChangeShapeType="1"/>
                </p:cNvSpPr>
                <p:nvPr/>
              </p:nvSpPr>
              <p:spPr bwMode="auto">
                <a:xfrm>
                  <a:off x="2721" y="2592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5189" name="Oval 12"/>
                <p:cNvSpPr>
                  <a:spLocks noChangeArrowheads="1"/>
                </p:cNvSpPr>
                <p:nvPr/>
              </p:nvSpPr>
              <p:spPr bwMode="auto">
                <a:xfrm>
                  <a:off x="3214" y="24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135184" name="Line 13"/>
              <p:cNvSpPr>
                <a:spLocks noChangeShapeType="1"/>
              </p:cNvSpPr>
              <p:nvPr/>
            </p:nvSpPr>
            <p:spPr bwMode="auto">
              <a:xfrm>
                <a:off x="720" y="2352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5185" name="Text Box 14"/>
              <p:cNvSpPr txBox="1">
                <a:spLocks noChangeArrowheads="1"/>
              </p:cNvSpPr>
              <p:nvPr/>
            </p:nvSpPr>
            <p:spPr bwMode="auto">
              <a:xfrm>
                <a:off x="3886" y="2208"/>
                <a:ext cx="48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Time</a:t>
                </a:r>
              </a:p>
            </p:txBody>
          </p:sp>
          <p:sp>
            <p:nvSpPr>
              <p:cNvPr id="135186" name="Text Box 15"/>
              <p:cNvSpPr txBox="1">
                <a:spLocks noChangeArrowheads="1"/>
              </p:cNvSpPr>
              <p:nvPr/>
            </p:nvSpPr>
            <p:spPr bwMode="auto">
              <a:xfrm>
                <a:off x="3885" y="2448"/>
                <a:ext cx="8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No hazard</a:t>
                </a:r>
              </a:p>
            </p:txBody>
          </p:sp>
        </p:grpSp>
        <p:grpSp>
          <p:nvGrpSpPr>
            <p:cNvPr id="135174" name="Group 16"/>
            <p:cNvGrpSpPr>
              <a:grpSpLocks/>
            </p:cNvGrpSpPr>
            <p:nvPr/>
          </p:nvGrpSpPr>
          <p:grpSpPr bwMode="auto">
            <a:xfrm>
              <a:off x="912" y="3312"/>
              <a:ext cx="1680" cy="672"/>
              <a:chOff x="912" y="3024"/>
              <a:chExt cx="1680" cy="672"/>
            </a:xfrm>
          </p:grpSpPr>
          <p:sp>
            <p:nvSpPr>
              <p:cNvPr id="135176" name="Oval 17"/>
              <p:cNvSpPr>
                <a:spLocks noChangeArrowheads="1"/>
              </p:cNvSpPr>
              <p:nvPr/>
            </p:nvSpPr>
            <p:spPr bwMode="auto">
              <a:xfrm>
                <a:off x="912" y="3024"/>
                <a:ext cx="338" cy="384"/>
              </a:xfrm>
              <a:prstGeom prst="ellips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200" b="1">
                    <a:latin typeface="Times New Roman" panose="02020603050405020304" pitchFamily="18" charset="0"/>
                  </a:rPr>
                  <a:t>S(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200" b="1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35177" name="Line 18"/>
              <p:cNvSpPr>
                <a:spLocks noChangeShapeType="1"/>
              </p:cNvSpPr>
              <p:nvPr/>
            </p:nvSpPr>
            <p:spPr bwMode="auto">
              <a:xfrm>
                <a:off x="1248" y="3216"/>
                <a:ext cx="1006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78" name="Oval 19"/>
              <p:cNvSpPr>
                <a:spLocks noChangeArrowheads="1"/>
              </p:cNvSpPr>
              <p:nvPr/>
            </p:nvSpPr>
            <p:spPr bwMode="auto">
              <a:xfrm>
                <a:off x="2254" y="3024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200" b="1">
                    <a:latin typeface="Times New Roman" panose="02020603050405020304" pitchFamily="18" charset="0"/>
                  </a:rPr>
                  <a:t>D(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kumimoji="1" lang="en-US" altLang="zh-CN" sz="2200" b="1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35179" name="Oval 20"/>
              <p:cNvSpPr>
                <a:spLocks noChangeArrowheads="1"/>
              </p:cNvSpPr>
              <p:nvPr/>
            </p:nvSpPr>
            <p:spPr bwMode="auto">
              <a:xfrm>
                <a:off x="1392" y="3312"/>
                <a:ext cx="338" cy="384"/>
              </a:xfrm>
              <a:prstGeom prst="ellipse">
                <a:avLst/>
              </a:prstGeom>
              <a:noFill/>
              <a:ln w="952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200" b="1">
                    <a:latin typeface="Times New Roman" panose="02020603050405020304" pitchFamily="18" charset="0"/>
                  </a:rPr>
                  <a:t>S(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2200" b="1"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135180" name="Line 21"/>
              <p:cNvSpPr>
                <a:spLocks noChangeShapeType="1"/>
              </p:cNvSpPr>
              <p:nvPr/>
            </p:nvSpPr>
            <p:spPr bwMode="auto">
              <a:xfrm>
                <a:off x="1728" y="3504"/>
                <a:ext cx="430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5181" name="Oval 22"/>
              <p:cNvSpPr>
                <a:spLocks noChangeArrowheads="1"/>
              </p:cNvSpPr>
              <p:nvPr/>
            </p:nvSpPr>
            <p:spPr bwMode="auto">
              <a:xfrm>
                <a:off x="2158" y="3312"/>
                <a:ext cx="338" cy="384"/>
              </a:xfrm>
              <a:prstGeom prst="ellipse">
                <a:avLst/>
              </a:prstGeom>
              <a:noFill/>
              <a:ln w="28575" cap="sq">
                <a:solidFill>
                  <a:srgbClr val="00008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200" b="1">
                    <a:latin typeface="Times New Roman" panose="02020603050405020304" pitchFamily="18" charset="0"/>
                  </a:rPr>
                  <a:t>D(</a:t>
                </a:r>
                <a:r>
                  <a:rPr kumimoji="1" lang="en-US" altLang="zh-CN" sz="2200" b="1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kumimoji="1" lang="en-US" altLang="zh-CN" sz="2200" b="1">
                    <a:latin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135175" name="Text Box 23"/>
            <p:cNvSpPr txBox="1">
              <a:spLocks noChangeArrowheads="1"/>
            </p:cNvSpPr>
            <p:nvPr/>
          </p:nvSpPr>
          <p:spPr bwMode="auto">
            <a:xfrm>
              <a:off x="3063" y="3552"/>
              <a:ext cx="22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>
                  <a:solidFill>
                    <a:srgbClr val="FF0000"/>
                  </a:solidFill>
                  <a:latin typeface="Arial" panose="030F0702030302020204" pitchFamily="66" charset="0"/>
                </a:rPr>
                <a:t>If D(A)=D(B), hazard occur.</a:t>
              </a:r>
            </a:p>
          </p:txBody>
        </p: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6008" y="2"/>
            <a:ext cx="7947992" cy="981075"/>
          </a:xfrm>
        </p:spPr>
        <p:txBody>
          <a:bodyPr/>
          <a:lstStyle/>
          <a:p>
            <a:r>
              <a:rPr lang="en-US" altLang="zh-CN" dirty="0" smtClean="0">
                <a:latin typeface="Arial"/>
              </a:rPr>
              <a:t>WAR dependence –</a:t>
            </a:r>
            <a:r>
              <a:rPr lang="en-US" altLang="zh-CN" sz="3200" dirty="0" smtClean="0">
                <a:solidFill>
                  <a:srgbClr val="3333FF"/>
                </a:solidFill>
                <a:latin typeface="Arial"/>
              </a:rPr>
              <a:t>naming dependence2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68318" y="1030842"/>
            <a:ext cx="8302625" cy="2327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B tries to write a register before</a:t>
            </a:r>
            <a:r>
              <a:rPr lang="en-US" altLang="zh-CN" dirty="0" smtClean="0">
                <a:latin typeface="Arial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A has read it.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In this case, A uses the new (incorrect) value.</a:t>
            </a:r>
            <a:r>
              <a:rPr lang="en-US" altLang="zh-CN" dirty="0" smtClean="0">
                <a:latin typeface="Arial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This type of hazard is rare because most pipelines read values early and write results late. 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However, it might happen for a CPU that had complex addressing modes. i.e. </a:t>
            </a:r>
            <a:r>
              <a:rPr lang="en-US" altLang="zh-CN" dirty="0" err="1" smtClean="0">
                <a:solidFill>
                  <a:srgbClr val="000000"/>
                </a:solidFill>
                <a:latin typeface="Arial"/>
              </a:rPr>
              <a:t>autoincrement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.</a:t>
            </a:r>
            <a:endParaRPr lang="en-US" altLang="zh-CN" dirty="0" smtClean="0"/>
          </a:p>
          <a:p>
            <a:pPr>
              <a:lnSpc>
                <a:spcPct val="90000"/>
              </a:lnSpc>
            </a:pPr>
            <a:endParaRPr lang="en-US" altLang="zh-CN" dirty="0" smtClean="0"/>
          </a:p>
        </p:txBody>
      </p:sp>
      <p:grpSp>
        <p:nvGrpSpPr>
          <p:cNvPr id="136196" name="Group 26"/>
          <p:cNvGrpSpPr>
            <a:grpSpLocks/>
          </p:cNvGrpSpPr>
          <p:nvPr/>
        </p:nvGrpSpPr>
        <p:grpSpPr bwMode="auto">
          <a:xfrm>
            <a:off x="1043608" y="3407882"/>
            <a:ext cx="7556501" cy="2286000"/>
            <a:chOff x="720" y="2496"/>
            <a:chExt cx="4760" cy="1440"/>
          </a:xfrm>
        </p:grpSpPr>
        <p:grpSp>
          <p:nvGrpSpPr>
            <p:cNvPr id="136197" name="Group 4"/>
            <p:cNvGrpSpPr>
              <a:grpSpLocks/>
            </p:cNvGrpSpPr>
            <p:nvPr/>
          </p:nvGrpSpPr>
          <p:grpSpPr bwMode="auto">
            <a:xfrm>
              <a:off x="720" y="2496"/>
              <a:ext cx="4062" cy="576"/>
              <a:chOff x="720" y="2496"/>
              <a:chExt cx="4062" cy="576"/>
            </a:xfrm>
          </p:grpSpPr>
          <p:grpSp>
            <p:nvGrpSpPr>
              <p:cNvPr id="136208" name="Group 5"/>
              <p:cNvGrpSpPr>
                <a:grpSpLocks/>
              </p:cNvGrpSpPr>
              <p:nvPr/>
            </p:nvGrpSpPr>
            <p:grpSpPr bwMode="auto">
              <a:xfrm>
                <a:off x="912" y="2688"/>
                <a:ext cx="1200" cy="384"/>
                <a:chOff x="912" y="2688"/>
                <a:chExt cx="1200" cy="384"/>
              </a:xfrm>
            </p:grpSpPr>
            <p:sp>
              <p:nvSpPr>
                <p:cNvPr id="136216" name="Oval 6"/>
                <p:cNvSpPr>
                  <a:spLocks noChangeArrowheads="1"/>
                </p:cNvSpPr>
                <p:nvPr/>
              </p:nvSpPr>
              <p:spPr bwMode="auto">
                <a:xfrm>
                  <a:off x="912" y="2688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6217" name="Line 7"/>
                <p:cNvSpPr>
                  <a:spLocks noChangeShapeType="1"/>
                </p:cNvSpPr>
                <p:nvPr/>
              </p:nvSpPr>
              <p:spPr bwMode="auto">
                <a:xfrm>
                  <a:off x="1281" y="2880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18" name="Oval 8"/>
                <p:cNvSpPr>
                  <a:spLocks noChangeArrowheads="1"/>
                </p:cNvSpPr>
                <p:nvPr/>
              </p:nvSpPr>
              <p:spPr bwMode="auto">
                <a:xfrm>
                  <a:off x="1774" y="2688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grpSp>
            <p:nvGrpSpPr>
              <p:cNvPr id="136209" name="Group 9"/>
              <p:cNvGrpSpPr>
                <a:grpSpLocks/>
              </p:cNvGrpSpPr>
              <p:nvPr/>
            </p:nvGrpSpPr>
            <p:grpSpPr bwMode="auto">
              <a:xfrm>
                <a:off x="2352" y="2688"/>
                <a:ext cx="1200" cy="384"/>
                <a:chOff x="2352" y="2400"/>
                <a:chExt cx="1200" cy="384"/>
              </a:xfrm>
            </p:grpSpPr>
            <p:sp>
              <p:nvSpPr>
                <p:cNvPr id="136213" name="Oval 10"/>
                <p:cNvSpPr>
                  <a:spLocks noChangeArrowheads="1"/>
                </p:cNvSpPr>
                <p:nvPr/>
              </p:nvSpPr>
              <p:spPr bwMode="auto">
                <a:xfrm>
                  <a:off x="2352" y="2400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6214" name="Line 11"/>
                <p:cNvSpPr>
                  <a:spLocks noChangeShapeType="1"/>
                </p:cNvSpPr>
                <p:nvPr/>
              </p:nvSpPr>
              <p:spPr bwMode="auto">
                <a:xfrm>
                  <a:off x="2721" y="2592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15" name="Oval 12"/>
                <p:cNvSpPr>
                  <a:spLocks noChangeArrowheads="1"/>
                </p:cNvSpPr>
                <p:nvPr/>
              </p:nvSpPr>
              <p:spPr bwMode="auto">
                <a:xfrm>
                  <a:off x="3214" y="24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136210" name="Line 13"/>
              <p:cNvSpPr>
                <a:spLocks noChangeShapeType="1"/>
              </p:cNvSpPr>
              <p:nvPr/>
            </p:nvSpPr>
            <p:spPr bwMode="auto">
              <a:xfrm>
                <a:off x="720" y="2640"/>
                <a:ext cx="3120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1" name="Text Box 14"/>
              <p:cNvSpPr txBox="1">
                <a:spLocks noChangeArrowheads="1"/>
              </p:cNvSpPr>
              <p:nvPr/>
            </p:nvSpPr>
            <p:spPr bwMode="auto">
              <a:xfrm>
                <a:off x="3886" y="2496"/>
                <a:ext cx="48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Time</a:t>
                </a:r>
              </a:p>
            </p:txBody>
          </p:sp>
          <p:sp>
            <p:nvSpPr>
              <p:cNvPr id="136212" name="Text Box 15"/>
              <p:cNvSpPr txBox="1">
                <a:spLocks noChangeArrowheads="1"/>
              </p:cNvSpPr>
              <p:nvPr/>
            </p:nvSpPr>
            <p:spPr bwMode="auto">
              <a:xfrm>
                <a:off x="3885" y="2736"/>
                <a:ext cx="897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No hazard</a:t>
                </a:r>
              </a:p>
            </p:txBody>
          </p:sp>
        </p:grpSp>
        <p:grpSp>
          <p:nvGrpSpPr>
            <p:cNvPr id="136198" name="Group 16"/>
            <p:cNvGrpSpPr>
              <a:grpSpLocks/>
            </p:cNvGrpSpPr>
            <p:nvPr/>
          </p:nvGrpSpPr>
          <p:grpSpPr bwMode="auto">
            <a:xfrm>
              <a:off x="816" y="3264"/>
              <a:ext cx="4664" cy="672"/>
              <a:chOff x="816" y="3216"/>
              <a:chExt cx="4664" cy="672"/>
            </a:xfrm>
          </p:grpSpPr>
          <p:grpSp>
            <p:nvGrpSpPr>
              <p:cNvPr id="136199" name="Group 17"/>
              <p:cNvGrpSpPr>
                <a:grpSpLocks/>
              </p:cNvGrpSpPr>
              <p:nvPr/>
            </p:nvGrpSpPr>
            <p:grpSpPr bwMode="auto">
              <a:xfrm>
                <a:off x="816" y="3504"/>
                <a:ext cx="1104" cy="384"/>
                <a:chOff x="1392" y="3600"/>
                <a:chExt cx="1104" cy="384"/>
              </a:xfrm>
            </p:grpSpPr>
            <p:sp>
              <p:nvSpPr>
                <p:cNvPr id="136205" name="Oval 18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6206" name="Line 19"/>
                <p:cNvSpPr>
                  <a:spLocks noChangeShapeType="1"/>
                </p:cNvSpPr>
                <p:nvPr/>
              </p:nvSpPr>
              <p:spPr bwMode="auto">
                <a:xfrm>
                  <a:off x="1728" y="3792"/>
                  <a:ext cx="43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07" name="Oval 20"/>
                <p:cNvSpPr>
                  <a:spLocks noChangeArrowheads="1"/>
                </p:cNvSpPr>
                <p:nvPr/>
              </p:nvSpPr>
              <p:spPr bwMode="auto">
                <a:xfrm>
                  <a:off x="2158" y="3600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00008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B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  <p:sp>
            <p:nvSpPr>
              <p:cNvPr id="136200" name="Text Box 21"/>
              <p:cNvSpPr txBox="1">
                <a:spLocks noChangeArrowheads="1"/>
              </p:cNvSpPr>
              <p:nvPr/>
            </p:nvSpPr>
            <p:spPr bwMode="auto">
              <a:xfrm>
                <a:off x="3264" y="3270"/>
                <a:ext cx="22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If S(A)=D(B), hazard occur.</a:t>
                </a:r>
              </a:p>
            </p:txBody>
          </p:sp>
          <p:grpSp>
            <p:nvGrpSpPr>
              <p:cNvPr id="136201" name="Group 22"/>
              <p:cNvGrpSpPr>
                <a:grpSpLocks/>
              </p:cNvGrpSpPr>
              <p:nvPr/>
            </p:nvGrpSpPr>
            <p:grpSpPr bwMode="auto">
              <a:xfrm>
                <a:off x="1728" y="3216"/>
                <a:ext cx="1200" cy="384"/>
                <a:chOff x="912" y="2688"/>
                <a:chExt cx="1200" cy="384"/>
              </a:xfrm>
            </p:grpSpPr>
            <p:sp>
              <p:nvSpPr>
                <p:cNvPr id="136202" name="Oval 23"/>
                <p:cNvSpPr>
                  <a:spLocks noChangeArrowheads="1"/>
                </p:cNvSpPr>
                <p:nvPr/>
              </p:nvSpPr>
              <p:spPr bwMode="auto">
                <a:xfrm>
                  <a:off x="912" y="2688"/>
                  <a:ext cx="338" cy="384"/>
                </a:xfrm>
                <a:prstGeom prst="ellipse">
                  <a:avLst/>
                </a:prstGeom>
                <a:noFill/>
                <a:ln w="28575" cap="sq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S(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  <p:sp>
              <p:nvSpPr>
                <p:cNvPr id="136203" name="Line 24"/>
                <p:cNvSpPr>
                  <a:spLocks noChangeShapeType="1"/>
                </p:cNvSpPr>
                <p:nvPr/>
              </p:nvSpPr>
              <p:spPr bwMode="auto">
                <a:xfrm>
                  <a:off x="1281" y="2880"/>
                  <a:ext cx="493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204" name="Oval 25"/>
                <p:cNvSpPr>
                  <a:spLocks noChangeArrowheads="1"/>
                </p:cNvSpPr>
                <p:nvPr/>
              </p:nvSpPr>
              <p:spPr bwMode="auto">
                <a:xfrm>
                  <a:off x="1774" y="2688"/>
                  <a:ext cx="338" cy="384"/>
                </a:xfrm>
                <a:prstGeom prst="ellipse">
                  <a:avLst/>
                </a:prstGeom>
                <a:noFill/>
                <a:ln w="9525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/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D(</a:t>
                  </a:r>
                  <a:r>
                    <a:rPr kumimoji="1" lang="en-US" altLang="zh-CN" sz="2200" b="1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kumimoji="1" lang="en-US" altLang="zh-CN" sz="2200" b="1">
                      <a:latin typeface="Times New Roman" panose="02020603050405020304" pitchFamily="18" charset="0"/>
                    </a:rPr>
                    <a:t>)</a:t>
                  </a:r>
                </a:p>
              </p:txBody>
            </p:sp>
          </p:grpSp>
        </p:grpSp>
      </p:grpSp>
      <p:sp>
        <p:nvSpPr>
          <p:cNvPr id="27" name="文本框 26"/>
          <p:cNvSpPr txBox="1"/>
          <p:nvPr/>
        </p:nvSpPr>
        <p:spPr>
          <a:xfrm>
            <a:off x="4570918" y="5227157"/>
            <a:ext cx="2808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LD     x9,  8(x11)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ADD  x5,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x8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x9</a:t>
            </a:r>
          </a:p>
          <a:p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MUL 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x8</a:t>
            </a: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, x6, x10   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188640"/>
            <a:ext cx="7993063" cy="766763"/>
          </a:xfrm>
        </p:spPr>
        <p:txBody>
          <a:bodyPr/>
          <a:lstStyle/>
          <a:p>
            <a:r>
              <a:rPr lang="en-US" altLang="zh-CN" dirty="0" smtClean="0">
                <a:latin typeface="Arial"/>
              </a:rPr>
              <a:t>Stalls arising from RAW hazards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26921"/>
              </p:ext>
            </p:extLst>
          </p:nvPr>
        </p:nvGraphicFramePr>
        <p:xfrm>
          <a:off x="107502" y="1772816"/>
          <a:ext cx="9036500" cy="3429001"/>
        </p:xfrm>
        <a:graphic>
          <a:graphicData uri="http://schemas.openxmlformats.org/drawingml/2006/table">
            <a:tbl>
              <a:tblPr/>
              <a:tblGrid>
                <a:gridCol w="1770162"/>
                <a:gridCol w="383741"/>
                <a:gridCol w="396120"/>
                <a:gridCol w="412624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462141"/>
                <a:gridCol w="528161"/>
              </a:tblGrid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Instruction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69270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LD.D </a:t>
                      </a:r>
                      <a:r>
                        <a:rPr lang="en-US" sz="1600" b="1" i="0" u="none" strike="noStrike">
                          <a:solidFill>
                            <a:srgbClr val="3333FF"/>
                          </a:solidFill>
                          <a:latin typeface="Arial"/>
                        </a:rPr>
                        <a:t>F4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0(R2)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MEM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MUL.D 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F0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600" b="1" i="0" u="none" strike="noStrike">
                          <a:solidFill>
                            <a:srgbClr val="3333FF"/>
                          </a:solidFill>
                          <a:latin typeface="Arial"/>
                        </a:rPr>
                        <a:t>F4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F6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 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M2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M3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M4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M7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ADD.D </a:t>
                      </a:r>
                      <a:r>
                        <a:rPr lang="en-US" sz="1600" b="1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F2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</a:t>
                      </a:r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F0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F8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 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A1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A2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A3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A4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6840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SD.D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00B050"/>
                          </a:solidFill>
                          <a:latin typeface="Arial"/>
                        </a:rPr>
                        <a:t>F2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, 0(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R2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MEM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8359" marR="8359" marT="8359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2" y="121492"/>
            <a:ext cx="7561262" cy="981075"/>
          </a:xfrm>
        </p:spPr>
        <p:txBody>
          <a:bodyPr/>
          <a:lstStyle/>
          <a:p>
            <a:r>
              <a:rPr lang="en-US" altLang="zh-CN" dirty="0" smtClean="0">
                <a:latin typeface="Arial"/>
              </a:rPr>
              <a:t>The WAW hazards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16907"/>
              </p:ext>
            </p:extLst>
          </p:nvPr>
        </p:nvGraphicFramePr>
        <p:xfrm>
          <a:off x="142876" y="1643068"/>
          <a:ext cx="8929691" cy="4214811"/>
        </p:xfrm>
        <a:graphic>
          <a:graphicData uri="http://schemas.openxmlformats.org/drawingml/2006/table">
            <a:tbl>
              <a:tblPr/>
              <a:tblGrid>
                <a:gridCol w="1997429"/>
                <a:gridCol w="450400"/>
                <a:gridCol w="528732"/>
                <a:gridCol w="528732"/>
                <a:gridCol w="528732"/>
                <a:gridCol w="607063"/>
                <a:gridCol w="587479"/>
                <a:gridCol w="528732"/>
                <a:gridCol w="528732"/>
                <a:gridCol w="528732"/>
                <a:gridCol w="528732"/>
                <a:gridCol w="528732"/>
                <a:gridCol w="528732"/>
                <a:gridCol w="528732"/>
              </a:tblGrid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Instruction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MUL.D </a:t>
                      </a:r>
                      <a:r>
                        <a:rPr lang="en-US" sz="1900" b="1" i="0" u="none" strike="noStrike">
                          <a:solidFill>
                            <a:srgbClr val="3333FF"/>
                          </a:solidFill>
                          <a:latin typeface="Arial"/>
                        </a:rPr>
                        <a:t>F0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F4, F6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MEM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FF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495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ADD.D </a:t>
                      </a:r>
                      <a:r>
                        <a:rPr lang="en-US" sz="1900" b="1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F2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F4, F6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A1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A4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5788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stall</a:t>
                      </a:r>
                      <a:endParaRPr lang="en-US" altLang="zh-CN" sz="2000" b="0" i="0" u="none" strike="noStrike" dirty="0" smtClean="0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7881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……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 IF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57881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LD.D </a:t>
                      </a:r>
                      <a:r>
                        <a:rPr lang="en-US" sz="1900" b="1" i="0" u="none" strike="noStrike">
                          <a:solidFill>
                            <a:srgbClr val="00B050"/>
                          </a:solidFill>
                          <a:latin typeface="Arial"/>
                        </a:rPr>
                        <a:t>F8</a:t>
                      </a:r>
                      <a:r>
                        <a:rPr 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, 0(R2)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IF</a:t>
                      </a:r>
                      <a:endParaRPr lang="en-US" altLang="zh-CN" sz="1900" b="0" i="0" u="none" strike="noStrike" dirty="0" smtClean="0">
                        <a:solidFill>
                          <a:srgbClr val="FF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ID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DM</a:t>
                      </a:r>
                      <a:endParaRPr lang="en-US" sz="1900" b="0" i="0" u="none" strike="noStrike" dirty="0">
                        <a:solidFill>
                          <a:srgbClr val="000000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9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WB</a:t>
                      </a:r>
                      <a:endParaRPr lang="en-US" sz="1900" b="0" i="0" u="none" strike="noStrike" dirty="0">
                        <a:solidFill>
                          <a:schemeClr val="tx1"/>
                        </a:solidFill>
                        <a:latin typeface="Arial Unicode M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8CC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760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3420" y="4208745"/>
            <a:ext cx="1749197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800" dirty="0" err="1">
                <a:solidFill>
                  <a:schemeClr val="tx1"/>
                </a:solidFill>
                <a:latin typeface="Arial"/>
              </a:rPr>
              <a:t>LD.D</a:t>
            </a:r>
            <a:r>
              <a:rPr lang="en-US" altLang="zh-CN" sz="1800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Arial"/>
              </a:rPr>
              <a:t>F2</a:t>
            </a:r>
            <a:r>
              <a:rPr lang="en-US" altLang="zh-CN" sz="1800" dirty="0">
                <a:solidFill>
                  <a:schemeClr val="tx1"/>
                </a:solidFill>
                <a:latin typeface="Arial"/>
              </a:rPr>
              <a:t>, 0(</a:t>
            </a:r>
            <a:r>
              <a:rPr lang="en-US" altLang="zh-CN" sz="1800" dirty="0" err="1">
                <a:solidFill>
                  <a:schemeClr val="tx1"/>
                </a:solidFill>
                <a:latin typeface="Arial"/>
              </a:rPr>
              <a:t>R2</a:t>
            </a:r>
            <a:r>
              <a:rPr lang="en-US" altLang="zh-CN" sz="1800" dirty="0">
                <a:solidFill>
                  <a:schemeClr val="tx1"/>
                </a:solidFill>
                <a:latin typeface="Arial"/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6850484" y="3655616"/>
            <a:ext cx="1142998" cy="974694"/>
            <a:chOff x="6858017" y="3643314"/>
            <a:chExt cx="1143007" cy="1040167"/>
          </a:xfrm>
        </p:grpSpPr>
        <p:sp>
          <p:nvSpPr>
            <p:cNvPr id="138382" name="椭圆 5"/>
            <p:cNvSpPr>
              <a:spLocks noChangeArrowheads="1"/>
            </p:cNvSpPr>
            <p:nvPr/>
          </p:nvSpPr>
          <p:spPr bwMode="auto">
            <a:xfrm>
              <a:off x="7429520" y="3643314"/>
              <a:ext cx="571504" cy="500066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8383" name="椭圆 6"/>
            <p:cNvSpPr>
              <a:spLocks noChangeArrowheads="1"/>
            </p:cNvSpPr>
            <p:nvPr/>
          </p:nvSpPr>
          <p:spPr bwMode="auto">
            <a:xfrm>
              <a:off x="6858017" y="4183414"/>
              <a:ext cx="571504" cy="500067"/>
            </a:xfrm>
            <a:prstGeom prst="ellipse">
              <a:avLst/>
            </a:prstGeom>
            <a:noFill/>
            <a:ln w="381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9" name="TextBox 4"/>
          <p:cNvSpPr txBox="1"/>
          <p:nvPr/>
        </p:nvSpPr>
        <p:spPr>
          <a:xfrm>
            <a:off x="4139952" y="4137853"/>
            <a:ext cx="5004048" cy="169277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IF      </a:t>
            </a:r>
            <a:r>
              <a:rPr lang="en-US" altLang="zh-CN" sz="1800" dirty="0" smtClean="0">
                <a:solidFill>
                  <a:srgbClr val="FF0000"/>
                </a:solidFill>
                <a:latin typeface="Arial"/>
              </a:rPr>
              <a:t>stall  </a:t>
            </a:r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ID</a:t>
            </a:r>
            <a:r>
              <a:rPr lang="en-US" altLang="zh-CN" sz="1800" dirty="0" smtClean="0">
                <a:solidFill>
                  <a:srgbClr val="FF0000"/>
                </a:solidFill>
                <a:latin typeface="Arial"/>
              </a:rPr>
              <a:t>     stall   stall</a:t>
            </a:r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  EX   DM   WB</a:t>
            </a:r>
          </a:p>
          <a:p>
            <a:pPr>
              <a:defRPr/>
            </a:pPr>
            <a:endParaRPr lang="en-US" altLang="zh-CN" sz="18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zh-CN" sz="1400" dirty="0" smtClean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                  </a:t>
            </a:r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IF     </a:t>
            </a:r>
            <a:r>
              <a:rPr lang="en-US" altLang="zh-CN" sz="1800" dirty="0" smtClean="0">
                <a:solidFill>
                  <a:srgbClr val="FF0000"/>
                </a:solidFill>
                <a:latin typeface="Arial"/>
              </a:rPr>
              <a:t>stall   </a:t>
            </a:r>
            <a:r>
              <a:rPr lang="en-US" altLang="zh-CN" sz="1800" dirty="0" err="1" smtClean="0">
                <a:solidFill>
                  <a:srgbClr val="FF0000"/>
                </a:solidFill>
                <a:latin typeface="Arial"/>
              </a:rPr>
              <a:t>stall</a:t>
            </a:r>
            <a:r>
              <a:rPr lang="en-US" altLang="zh-CN" sz="1800" dirty="0" smtClean="0">
                <a:solidFill>
                  <a:srgbClr val="FF0000"/>
                </a:solidFill>
                <a:latin typeface="Arial"/>
              </a:rPr>
              <a:t>  </a:t>
            </a:r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ID    EX    DM  WB</a:t>
            </a:r>
          </a:p>
          <a:p>
            <a:pPr>
              <a:defRPr/>
            </a:pPr>
            <a:endParaRPr lang="en-US" altLang="zh-CN" sz="1800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sz="1800" dirty="0" smtClean="0">
                <a:solidFill>
                  <a:srgbClr val="FF0000"/>
                </a:solidFill>
                <a:latin typeface="Arial"/>
              </a:rPr>
              <a:t>                                            </a:t>
            </a:r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IF    ID</a:t>
            </a:r>
            <a:r>
              <a:rPr lang="zh-CN" altLang="en-US" sz="1800" dirty="0" smtClean="0">
                <a:solidFill>
                  <a:schemeClr val="tx1"/>
                </a:solidFill>
                <a:latin typeface="Arial"/>
              </a:rPr>
              <a:t>　  </a:t>
            </a:r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EX   DM  </a:t>
            </a:r>
            <a:r>
              <a:rPr lang="zh-CN" altLang="en-US" sz="1800" dirty="0" smtClean="0">
                <a:solidFill>
                  <a:srgbClr val="FF0000"/>
                </a:solidFill>
                <a:latin typeface="Arial"/>
              </a:rPr>
              <a:t>　</a:t>
            </a:r>
            <a:r>
              <a:rPr lang="en-US" altLang="zh-CN" sz="1800" dirty="0" smtClean="0">
                <a:solidFill>
                  <a:srgbClr val="FF0000"/>
                </a:solidFill>
                <a:latin typeface="Arial"/>
              </a:rPr>
              <a:t>   </a:t>
            </a:r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7164288" y="2708920"/>
            <a:ext cx="2232248" cy="1056295"/>
          </a:xfrm>
          <a:prstGeom prst="irregularSeal2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6" name="爆炸形 2 5"/>
          <p:cNvSpPr/>
          <p:nvPr/>
        </p:nvSpPr>
        <p:spPr bwMode="auto">
          <a:xfrm>
            <a:off x="7164287" y="2132855"/>
            <a:ext cx="2242543" cy="1487831"/>
          </a:xfrm>
          <a:prstGeom prst="irregularSeal2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 dirty="0">
                <a:latin typeface="Arial"/>
              </a:rPr>
              <a:t>WAW hazard</a:t>
            </a:r>
            <a:endParaRPr lang="zh-CN" altLang="en-US" sz="2400" dirty="0"/>
          </a:p>
        </p:txBody>
      </p:sp>
      <p:sp>
        <p:nvSpPr>
          <p:cNvPr id="13" name="椭圆 5"/>
          <p:cNvSpPr>
            <a:spLocks noChangeArrowheads="1"/>
          </p:cNvSpPr>
          <p:nvPr/>
        </p:nvSpPr>
        <p:spPr bwMode="auto">
          <a:xfrm>
            <a:off x="7993482" y="4106984"/>
            <a:ext cx="571500" cy="468592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" name="圆角矩形标注 9"/>
          <p:cNvSpPr/>
          <p:nvPr/>
        </p:nvSpPr>
        <p:spPr bwMode="auto">
          <a:xfrm>
            <a:off x="5575628" y="877178"/>
            <a:ext cx="2020708" cy="739266"/>
          </a:xfrm>
          <a:prstGeom prst="wedgeRoundRectCallout">
            <a:avLst>
              <a:gd name="adj1" fmla="val -70012"/>
              <a:gd name="adj2" fmla="val 343324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smtClean="0">
                <a:latin typeface="Arial"/>
              </a:rPr>
              <a:t>Structural Hazard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宋体" pitchFamily="2" charset="-122"/>
              </a:rPr>
              <a:t>Register Write Port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2483768" y="1268760"/>
            <a:ext cx="1656184" cy="374308"/>
          </a:xfrm>
          <a:prstGeom prst="wedgeRoundRectCallout">
            <a:avLst>
              <a:gd name="adj1" fmla="val 92473"/>
              <a:gd name="adj2" fmla="val 772598"/>
              <a:gd name="adj3" fmla="val 16667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 err="1" smtClean="0">
                <a:latin typeface="Arial"/>
              </a:rPr>
              <a:t>Issure</a:t>
            </a:r>
            <a:r>
              <a:rPr lang="en-US" altLang="zh-CN" sz="1600" dirty="0" smtClean="0">
                <a:latin typeface="Arial"/>
              </a:rPr>
              <a:t> in order</a:t>
            </a:r>
            <a:endParaRPr kumimoji="0" lang="zh-CN" altLang="en-US" sz="14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3420" y="6266947"/>
            <a:ext cx="5873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  <a:latin typeface="Arial"/>
              </a:rPr>
              <a:t>* Assume 2 instructions after ADD has no write register</a:t>
            </a:r>
            <a:r>
              <a:rPr lang="en-US" altLang="zh-CN" sz="2400" dirty="0" smtClean="0">
                <a:solidFill>
                  <a:schemeClr val="tx1"/>
                </a:solidFill>
                <a:latin typeface="Arial"/>
              </a:rPr>
              <a:t>.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右大括号 15"/>
          <p:cNvSpPr/>
          <p:nvPr/>
        </p:nvSpPr>
        <p:spPr bwMode="auto">
          <a:xfrm>
            <a:off x="1912617" y="4437112"/>
            <a:ext cx="283119" cy="681466"/>
          </a:xfrm>
          <a:prstGeom prst="rightBrace">
            <a:avLst/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44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cxnSp>
        <p:nvCxnSpPr>
          <p:cNvPr id="18" name="曲线连接符 17"/>
          <p:cNvCxnSpPr/>
          <p:nvPr/>
        </p:nvCxnSpPr>
        <p:spPr bwMode="auto">
          <a:xfrm rot="5400000" flipH="1" flipV="1">
            <a:off x="2195736" y="4630310"/>
            <a:ext cx="12700" cy="12700"/>
          </a:xfrm>
          <a:prstGeom prst="curvedConnector3">
            <a:avLst>
              <a:gd name="adj1" fmla="val 1800000"/>
            </a:avLst>
          </a:prstGeom>
          <a:noFill/>
          <a:ln w="952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</p:cxn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3" grpId="0" animBg="1"/>
      <p:bldP spid="10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2171700" y="1766893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Solving the WAW hazard 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Arial"/>
              </a:rPr>
              <a:t>Stall an instruction </a:t>
            </a:r>
            <a:r>
              <a:rPr lang="en-US" altLang="zh-CN" dirty="0" smtClean="0">
                <a:latin typeface="Arial"/>
              </a:rPr>
              <a:t>that would "pass" another until after the earlier instruction reaches the MEM phase. </a:t>
            </a:r>
          </a:p>
          <a:p>
            <a:r>
              <a:rPr lang="en-US" altLang="zh-CN" b="1" dirty="0" smtClean="0">
                <a:solidFill>
                  <a:srgbClr val="0000FF"/>
                </a:solidFill>
                <a:latin typeface="Arial"/>
              </a:rPr>
              <a:t>Cancel the WB phase of the earlier instruction</a:t>
            </a:r>
          </a:p>
          <a:p>
            <a:r>
              <a:rPr lang="en-US" altLang="zh-CN" dirty="0" smtClean="0">
                <a:latin typeface="Arial"/>
              </a:rPr>
              <a:t>Both of these can be done in ID, i.e. when LD is about to issue. </a:t>
            </a:r>
          </a:p>
          <a:p>
            <a:r>
              <a:rPr lang="en-US" altLang="zh-CN" dirty="0" smtClean="0">
                <a:latin typeface="Arial"/>
              </a:rPr>
              <a:t>Since pure WAW hazards are not common, either method works. </a:t>
            </a:r>
          </a:p>
          <a:p>
            <a:r>
              <a:rPr lang="en-US" altLang="zh-CN" dirty="0" smtClean="0">
                <a:latin typeface="Arial"/>
              </a:rPr>
              <a:t>Pick the one that simplest to implement.</a:t>
            </a:r>
            <a:r>
              <a:rPr lang="en-US" altLang="zh-CN" sz="2800" dirty="0">
                <a:latin typeface="Arial"/>
              </a:rPr>
              <a:t> </a:t>
            </a:r>
          </a:p>
          <a:p>
            <a:r>
              <a:rPr lang="en-US" altLang="zh-CN" dirty="0" smtClean="0">
                <a:latin typeface="Arial"/>
              </a:rPr>
              <a:t>The simplest solution for the RISC V pipeline is to hold the instruction in ID if it writes the same register as an instruction already issued.</a:t>
            </a:r>
            <a:r>
              <a:rPr lang="en-US" altLang="zh-CN" sz="2800" dirty="0">
                <a:latin typeface="Arial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257300" y="116632"/>
            <a:ext cx="7886700" cy="688181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latin typeface="Arial"/>
              </a:rPr>
              <a:t>Review of  Pipeline Hazards in CO</a:t>
            </a:r>
            <a:endParaRPr lang="en-US" altLang="zh-CN" dirty="0" smtClean="0"/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-1698" y="980728"/>
            <a:ext cx="8966186" cy="5544616"/>
          </a:xfrm>
          <a:prstGeom prst="rect">
            <a:avLst/>
          </a:prstGeom>
        </p:spPr>
        <p:txBody>
          <a:bodyPr/>
          <a:lstStyle>
            <a:lvl1pPr marL="257168" indent="-25716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q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anose="05000000000000000000" pitchFamily="2" charset="2"/>
              <a:buChar char="Ø"/>
              <a:defRPr sz="2100">
                <a:solidFill>
                  <a:schemeClr val="tx1"/>
                </a:solidFill>
                <a:latin typeface="+mn-lt"/>
                <a:ea typeface="+mn-ea"/>
              </a:defRPr>
            </a:lvl2pPr>
            <a:lvl3pPr marL="857229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anose="05020102010507070707" pitchFamily="18" charset="2"/>
              <a:buChar char="¡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200121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 sz="1500">
                <a:solidFill>
                  <a:schemeClr val="tx1"/>
                </a:solidFill>
                <a:latin typeface="+mn-lt"/>
                <a:ea typeface="+mn-ea"/>
              </a:defRPr>
            </a:lvl4pPr>
            <a:lvl5pPr marL="1543012" indent="-171446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anose="05020102010507070707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5pPr>
            <a:lvl6pPr marL="1885904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6pPr>
            <a:lvl7pPr marL="2228795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7pPr>
            <a:lvl8pPr marL="2571686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8pPr>
            <a:lvl9pPr marL="2914578" indent="-171446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1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en-US" altLang="zh-CN" sz="2400" b="1" kern="0" dirty="0" smtClean="0">
                <a:solidFill>
                  <a:srgbClr val="0000CC"/>
                </a:solidFill>
                <a:latin typeface="Arial" panose="030F0702030302020204" pitchFamily="66" charset="0"/>
              </a:rPr>
              <a:t>Structural hazards</a:t>
            </a:r>
            <a:r>
              <a:rPr lang="en-US" altLang="zh-CN" sz="2400" kern="0" dirty="0" smtClean="0">
                <a:solidFill>
                  <a:schemeClr val="tx2"/>
                </a:solidFill>
                <a:latin typeface="Arial"/>
              </a:rPr>
              <a:t> </a:t>
            </a:r>
          </a:p>
          <a:p>
            <a:pPr lvl="2" eaLnBrk="1" hangingPunct="1"/>
            <a:r>
              <a:rPr lang="en-US" altLang="zh-CN" sz="2000" kern="0" dirty="0" smtClean="0">
                <a:latin typeface="Arial" panose="030F0702030302020204" pitchFamily="66" charset="0"/>
              </a:rPr>
              <a:t>These are conflicts over hardware resources.</a:t>
            </a:r>
            <a:r>
              <a:rPr lang="en-US" altLang="zh-CN" sz="2000" kern="0" dirty="0" smtClean="0">
                <a:latin typeface="Arial"/>
              </a:rPr>
              <a:t> </a:t>
            </a:r>
          </a:p>
          <a:p>
            <a:pPr lvl="2" eaLnBrk="1" hangingPunct="1"/>
            <a:r>
              <a:rPr lang="en-US" altLang="zh-CN" sz="2000" kern="0" dirty="0" smtClean="0">
                <a:solidFill>
                  <a:srgbClr val="FD0128"/>
                </a:solidFill>
                <a:latin typeface="Arial" panose="030F0702030302020204" pitchFamily="66" charset="0"/>
              </a:rPr>
              <a:t>add extra hardware resources; full pipelined the functional units; </a:t>
            </a:r>
          </a:p>
          <a:p>
            <a:pPr lvl="2" eaLnBrk="1" hangingPunct="1">
              <a:buFont typeface="Wingdings 2" panose="05020102010507070707" pitchFamily="18" charset="2"/>
              <a:buNone/>
            </a:pPr>
            <a:r>
              <a:rPr lang="en-US" altLang="zh-CN" sz="2000" kern="0" dirty="0" smtClean="0">
                <a:solidFill>
                  <a:srgbClr val="FD0128"/>
                </a:solidFill>
                <a:latin typeface="Arial" panose="030F0702030302020204" pitchFamily="66" charset="0"/>
              </a:rPr>
              <a:t>    otherwise still have to stall</a:t>
            </a:r>
          </a:p>
          <a:p>
            <a:pPr lvl="2" eaLnBrk="1" hangingPunct="1"/>
            <a:r>
              <a:rPr lang="en-US" altLang="zh-CN" sz="2000" kern="0" dirty="0" smtClean="0">
                <a:latin typeface="Arial"/>
              </a:rPr>
              <a:t>Allow machine with Structural hazard, since it happens not so often</a:t>
            </a:r>
          </a:p>
          <a:p>
            <a:pPr lvl="1" eaLnBrk="1" hangingPunct="1"/>
            <a:r>
              <a:rPr lang="en-US" altLang="zh-CN" sz="2400" b="1" kern="0" dirty="0">
                <a:solidFill>
                  <a:srgbClr val="0000CC"/>
                </a:solidFill>
                <a:latin typeface="Arial" panose="030F0702030302020204" pitchFamily="66" charset="0"/>
              </a:rPr>
              <a:t>Data hazards</a:t>
            </a:r>
          </a:p>
          <a:p>
            <a:pPr lvl="2" eaLnBrk="1" hangingPunct="1"/>
            <a:r>
              <a:rPr lang="en-US" altLang="zh-CN" sz="1800" kern="0" dirty="0">
                <a:latin typeface="Arial" panose="030F0702030302020204" pitchFamily="66" charset="0"/>
              </a:rPr>
              <a:t>Instruction depends on result of prior computation which is not ready (computed or stored) </a:t>
            </a:r>
            <a:r>
              <a:rPr lang="en-US" altLang="zh-CN" sz="1800" kern="0" dirty="0" smtClean="0">
                <a:latin typeface="Arial" panose="030F0702030302020204" pitchFamily="66" charset="0"/>
              </a:rPr>
              <a:t>yet</a:t>
            </a:r>
          </a:p>
          <a:p>
            <a:pPr lvl="2" eaLnBrk="1" hangingPunct="1"/>
            <a:r>
              <a:rPr lang="en-US" altLang="zh-CN" sz="1800" kern="0" dirty="0" smtClean="0">
                <a:solidFill>
                  <a:srgbClr val="FF0000"/>
                </a:solidFill>
                <a:latin typeface="Arial" panose="030F0702030302020204" pitchFamily="66" charset="0"/>
              </a:rPr>
              <a:t>Stall;  double bump;  forwarding path;  compiler scheduling</a:t>
            </a:r>
            <a:endParaRPr lang="en-US" altLang="zh-CN" sz="18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eaLnBrk="1" hangingPunct="1"/>
            <a:r>
              <a:rPr lang="en-US" altLang="zh-CN" sz="2400" b="1" kern="0" dirty="0">
                <a:solidFill>
                  <a:srgbClr val="0000CC"/>
                </a:solidFill>
                <a:latin typeface="Arial" panose="030F0702030302020204" pitchFamily="66" charset="0"/>
              </a:rPr>
              <a:t>Control hazards </a:t>
            </a:r>
          </a:p>
          <a:p>
            <a:pPr lvl="2" eaLnBrk="1" hangingPunct="1"/>
            <a:r>
              <a:rPr lang="en-US" altLang="zh-CN" sz="1800" kern="0" dirty="0">
                <a:latin typeface="Arial" panose="030F0702030302020204" pitchFamily="66" charset="0"/>
              </a:rPr>
              <a:t>branch condition and the branch PC are not available in time to fetch an instruction on the next </a:t>
            </a:r>
            <a:r>
              <a:rPr lang="en-US" altLang="zh-CN" sz="1800" kern="0" dirty="0" smtClean="0">
                <a:latin typeface="Arial" panose="030F0702030302020204" pitchFamily="66" charset="0"/>
              </a:rPr>
              <a:t>clock</a:t>
            </a:r>
          </a:p>
          <a:p>
            <a:pPr lvl="2" eaLnBrk="1" hangingPunct="1"/>
            <a:r>
              <a:rPr lang="en-US" altLang="zh-CN" sz="1800" kern="0" dirty="0" smtClean="0">
                <a:solidFill>
                  <a:srgbClr val="FF0000"/>
                </a:solidFill>
                <a:latin typeface="Arial" panose="030F0702030302020204" pitchFamily="66" charset="0"/>
              </a:rPr>
              <a:t>Flushing;  predict taken, predict-not-taken, delayed branch</a:t>
            </a:r>
          </a:p>
          <a:p>
            <a:pPr lvl="2" eaLnBrk="1" hangingPunct="1"/>
            <a:r>
              <a:rPr lang="en-US" altLang="zh-CN" sz="1800" kern="0" dirty="0" smtClean="0">
                <a:solidFill>
                  <a:srgbClr val="FF0000"/>
                </a:solidFill>
                <a:latin typeface="Arial" panose="030F0702030302020204" pitchFamily="66" charset="0"/>
              </a:rPr>
              <a:t>Moving target address calculation and condition comparison forward as earlier as possible.</a:t>
            </a:r>
            <a:endParaRPr lang="en-US" altLang="zh-CN" sz="1800" kern="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26409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1282" y="116633"/>
            <a:ext cx="7993063" cy="766763"/>
          </a:xfrm>
        </p:spPr>
        <p:txBody>
          <a:bodyPr/>
          <a:lstStyle/>
          <a:p>
            <a:r>
              <a:rPr lang="en-US" altLang="zh-CN" dirty="0" smtClean="0">
                <a:latin typeface="Arial"/>
              </a:rPr>
              <a:t>What other hazards  are possible ?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01649" y="1196752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Arial"/>
              </a:rPr>
              <a:t>Hazards among FP instructions. </a:t>
            </a:r>
          </a:p>
          <a:p>
            <a:r>
              <a:rPr lang="en-US" altLang="zh-CN" dirty="0" smtClean="0">
                <a:latin typeface="Arial"/>
              </a:rPr>
              <a:t>Hazards between an FP instruction and an integer instruction. </a:t>
            </a:r>
          </a:p>
          <a:p>
            <a:pPr lvl="1"/>
            <a:r>
              <a:rPr lang="en-US" altLang="zh-CN" dirty="0" smtClean="0">
                <a:latin typeface="Arial"/>
              </a:rPr>
              <a:t>Since two register files exist, only FP loads and stores and FP register moves to integer registers involve hazards.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</a:rPr>
              <a:t>Checks are required in ID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31899" y="934955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>
                <a:latin typeface="Arial"/>
              </a:rPr>
              <a:t>Check for 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structural hazards</a:t>
            </a:r>
            <a:r>
              <a:rPr lang="en-US" altLang="zh-CN" sz="2800" dirty="0">
                <a:latin typeface="Arial"/>
              </a:rPr>
              <a:t> .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Arial"/>
              </a:rPr>
              <a:t>The </a:t>
            </a:r>
            <a:r>
              <a:rPr lang="en-US" altLang="zh-CN" sz="2400" dirty="0" smtClean="0">
                <a:latin typeface="Arial"/>
              </a:rPr>
              <a:t>divider or other not fully pipelined function units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Arial"/>
              </a:rPr>
              <a:t>Check for 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RAW hazards</a:t>
            </a:r>
            <a:r>
              <a:rPr lang="en-US" altLang="zh-CN" sz="2800" dirty="0">
                <a:latin typeface="Arial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Arial"/>
              </a:rPr>
              <a:t>The CPU simply stalls the instruction at ID stage until: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latin typeface="Arial"/>
              </a:rPr>
              <a:t>Its </a:t>
            </a:r>
            <a:r>
              <a:rPr lang="en-US" altLang="zh-CN" sz="2000" dirty="0">
                <a:solidFill>
                  <a:srgbClr val="0000FF"/>
                </a:solidFill>
                <a:latin typeface="Arial"/>
              </a:rPr>
              <a:t>source registers are no longer listed as destinations</a:t>
            </a:r>
            <a:r>
              <a:rPr lang="en-US" altLang="zh-CN" sz="2000" dirty="0">
                <a:latin typeface="Arial"/>
              </a:rPr>
              <a:t> in any of the execution pipeline registers (registers between stages of M and A) OR </a:t>
            </a:r>
          </a:p>
          <a:p>
            <a:pPr lvl="2">
              <a:lnSpc>
                <a:spcPct val="80000"/>
              </a:lnSpc>
            </a:pPr>
            <a:r>
              <a:rPr lang="en-US" altLang="zh-CN" sz="2000" dirty="0">
                <a:latin typeface="Arial"/>
              </a:rPr>
              <a:t>Its </a:t>
            </a:r>
            <a:r>
              <a:rPr lang="en-US" altLang="zh-CN" sz="2000" dirty="0">
                <a:solidFill>
                  <a:srgbClr val="0000FF"/>
                </a:solidFill>
                <a:latin typeface="Arial"/>
              </a:rPr>
              <a:t>source registers are no longer listed as the destination of a load</a:t>
            </a:r>
            <a:r>
              <a:rPr lang="en-US" altLang="zh-CN" sz="2000" dirty="0">
                <a:latin typeface="Arial"/>
              </a:rPr>
              <a:t> in the EX/MEM register.</a:t>
            </a:r>
          </a:p>
          <a:p>
            <a:pPr>
              <a:lnSpc>
                <a:spcPct val="80000"/>
              </a:lnSpc>
            </a:pPr>
            <a:r>
              <a:rPr lang="en-US" altLang="zh-CN" sz="2800" dirty="0">
                <a:latin typeface="Arial"/>
              </a:rPr>
              <a:t>Check for </a:t>
            </a:r>
            <a:r>
              <a:rPr lang="en-US" altLang="zh-CN" sz="2800" dirty="0">
                <a:solidFill>
                  <a:srgbClr val="FF0000"/>
                </a:solidFill>
                <a:latin typeface="Arial"/>
              </a:rPr>
              <a:t>WAW hazards</a:t>
            </a:r>
            <a:r>
              <a:rPr lang="en-US" altLang="zh-CN" sz="2800" dirty="0">
                <a:latin typeface="Arial"/>
              </a:rPr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>
                <a:latin typeface="Arial"/>
              </a:rPr>
              <a:t>Check instructions in A1, ..., A4, Divide, or M1, ...,M7 for the same destination register (check pipeline registers.)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latin typeface="Arial"/>
              </a:rPr>
              <a:t>If no WAW hazard,  reserve Register </a:t>
            </a:r>
            <a:r>
              <a:rPr lang="en-US" altLang="zh-CN" sz="2400" dirty="0">
                <a:latin typeface="Arial"/>
              </a:rPr>
              <a:t>write port.</a:t>
            </a:r>
          </a:p>
          <a:p>
            <a:pPr>
              <a:lnSpc>
                <a:spcPct val="80000"/>
              </a:lnSpc>
            </a:pPr>
            <a:r>
              <a:rPr lang="en-US" altLang="zh-CN" sz="2700" dirty="0" smtClean="0">
                <a:latin typeface="Arial"/>
              </a:rPr>
              <a:t>Stall </a:t>
            </a:r>
            <a:r>
              <a:rPr lang="en-US" altLang="zh-CN" sz="2700" dirty="0">
                <a:latin typeface="Arial"/>
              </a:rPr>
              <a:t>instruction in ID if necessary</a:t>
            </a:r>
            <a:r>
              <a:rPr lang="en-US" altLang="zh-CN" sz="2300" dirty="0">
                <a:latin typeface="Arial"/>
              </a:rPr>
              <a:t>.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67544" y="5650347"/>
            <a:ext cx="6785832" cy="830997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Arial"/>
              </a:rPr>
              <a:t>Note: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reserve the write port 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Arial"/>
              </a:rPr>
              <a:t> </a:t>
            </a:r>
            <a:r>
              <a:rPr lang="en-US" altLang="zh-CN" sz="2400" dirty="0" smtClean="0">
                <a:solidFill>
                  <a:schemeClr val="tx1"/>
                </a:solidFill>
                <a:latin typeface="Arial"/>
              </a:rPr>
              <a:t>           </a:t>
            </a:r>
            <a:r>
              <a:rPr lang="en-US" altLang="zh-CN" sz="2400" dirty="0" smtClean="0">
                <a:solidFill>
                  <a:srgbClr val="FF0000"/>
                </a:solidFill>
                <a:latin typeface="Arial"/>
              </a:rPr>
              <a:t>only when </a:t>
            </a:r>
            <a:r>
              <a:rPr lang="en-US" altLang="zh-CN" sz="2400" dirty="0" smtClean="0">
                <a:solidFill>
                  <a:schemeClr val="tx1"/>
                </a:solidFill>
                <a:latin typeface="Arial"/>
              </a:rPr>
              <a:t>instruction in ID can be issued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4" y="116637"/>
            <a:ext cx="7993063" cy="766763"/>
          </a:xfrm>
        </p:spPr>
        <p:txBody>
          <a:bodyPr/>
          <a:lstStyle/>
          <a:p>
            <a:r>
              <a:rPr lang="en-US" altLang="zh-CN" dirty="0" smtClean="0">
                <a:latin typeface="Arial"/>
              </a:rPr>
              <a:t>Performance of FP pipeline</a:t>
            </a:r>
          </a:p>
        </p:txBody>
      </p:sp>
      <p:graphicFrame>
        <p:nvGraphicFramePr>
          <p:cNvPr id="142339" name="Object 10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7491"/>
              </p:ext>
            </p:extLst>
          </p:nvPr>
        </p:nvGraphicFramePr>
        <p:xfrm>
          <a:off x="395294" y="1706564"/>
          <a:ext cx="8302625" cy="4006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56" name="Chart" r:id="rId4" imgW="8153334" imgH="3762283" progId="MSGraph.Chart.8">
                  <p:embed followColorScheme="full"/>
                </p:oleObj>
              </mc:Choice>
              <mc:Fallback>
                <p:oleObj name="Chart" r:id="rId4" imgW="8153334" imgH="3762283" progId="MSGraph.Chart.8">
                  <p:embed followColorScheme="full"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94" y="1706564"/>
                        <a:ext cx="8302625" cy="4006851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876256" y="4869160"/>
            <a:ext cx="792088" cy="523220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endParaRPr lang="zh-CN" altLang="en-US" sz="28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6" y="116637"/>
            <a:ext cx="7366273" cy="766763"/>
          </a:xfrm>
        </p:spPr>
        <p:txBody>
          <a:bodyPr/>
          <a:lstStyle/>
          <a:p>
            <a:r>
              <a:rPr lang="en-US" altLang="zh-CN" dirty="0" smtClean="0">
                <a:latin typeface="Arial"/>
              </a:rPr>
              <a:t>Performance of FP pipeline</a:t>
            </a:r>
          </a:p>
        </p:txBody>
      </p:sp>
      <p:graphicFrame>
        <p:nvGraphicFramePr>
          <p:cNvPr id="14336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395294" y="1655768"/>
          <a:ext cx="8302625" cy="405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9" name="Chart" r:id="rId4" imgW="8163045" imgH="3810210" progId="MSGraph.Chart.8">
                  <p:embed followColorScheme="full"/>
                </p:oleObj>
              </mc:Choice>
              <mc:Fallback>
                <p:oleObj name="Chart" r:id="rId4" imgW="8163045" imgH="3810210" progId="MSGraph.Chart.8">
                  <p:embed followColorScheme="full"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94" y="1655768"/>
                        <a:ext cx="8302625" cy="405447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63500" dir="221219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The MIPS R4000 pipeline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/>
              </a:rPr>
              <a:t>IF</a:t>
            </a:r>
            <a:r>
              <a:rPr lang="zh-CN" altLang="en-US" smtClean="0">
                <a:latin typeface="Arial"/>
              </a:rPr>
              <a:t>－</a:t>
            </a:r>
            <a:r>
              <a:rPr lang="en-US" altLang="zh-CN" sz="2000" b="1">
                <a:latin typeface="Arial"/>
              </a:rPr>
              <a:t>First half of instruction fetch. PC selection occurs. Cache access is initiated</a:t>
            </a:r>
            <a:r>
              <a:rPr lang="en-US" altLang="zh-CN" sz="2000">
                <a:latin typeface="Arial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/>
              </a:rPr>
              <a:t>IS</a:t>
            </a:r>
            <a:r>
              <a:rPr lang="zh-CN" altLang="en-US" smtClean="0">
                <a:latin typeface="Arial"/>
              </a:rPr>
              <a:t>－</a:t>
            </a:r>
            <a:r>
              <a:rPr lang="en-US" altLang="zh-CN" sz="2000" b="1">
                <a:latin typeface="Arial"/>
              </a:rPr>
              <a:t>Second half of instruction fetch.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Arial"/>
              </a:rPr>
              <a:t>          </a:t>
            </a:r>
            <a:r>
              <a:rPr lang="zh-CN" altLang="en-US" sz="2000" b="1">
                <a:latin typeface="Arial"/>
              </a:rPr>
              <a:t>－</a:t>
            </a:r>
            <a:r>
              <a:rPr lang="en-US" altLang="zh-CN" sz="1800" b="1">
                <a:latin typeface="Arial"/>
              </a:rPr>
              <a:t>This allows the cache access to take two cycles.</a:t>
            </a:r>
            <a:r>
              <a:rPr lang="en-US" altLang="zh-CN" sz="1800">
                <a:latin typeface="Arial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/>
              </a:rPr>
              <a:t>RF</a:t>
            </a:r>
            <a:r>
              <a:rPr lang="zh-CN" altLang="en-US" smtClean="0">
                <a:latin typeface="Arial"/>
              </a:rPr>
              <a:t>－</a:t>
            </a:r>
            <a:r>
              <a:rPr lang="en-US" altLang="zh-CN" sz="2000" b="1">
                <a:latin typeface="Arial"/>
              </a:rPr>
              <a:t>Decode and register fetch, hazard checking, I-cache hit detection.</a:t>
            </a:r>
            <a:r>
              <a:rPr lang="en-US" altLang="zh-CN" sz="2000">
                <a:latin typeface="Arial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/>
              </a:rPr>
              <a:t>EX</a:t>
            </a:r>
            <a:r>
              <a:rPr lang="zh-CN" altLang="en-US" smtClean="0">
                <a:latin typeface="Arial"/>
              </a:rPr>
              <a:t>－</a:t>
            </a:r>
            <a:r>
              <a:rPr lang="en-US" altLang="zh-CN" sz="2000" b="1">
                <a:latin typeface="Arial"/>
              </a:rPr>
              <a:t>Execution: address calculation, ALU Ops, branch target calculation and condition evaluation</a:t>
            </a:r>
            <a:r>
              <a:rPr lang="en-US" altLang="zh-CN" sz="2000">
                <a:latin typeface="Arial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/>
              </a:rPr>
              <a:t>DF/DS/TC</a:t>
            </a:r>
            <a:r>
              <a:rPr lang="en-US" altLang="zh-CN" smtClean="0">
                <a:latin typeface="Arial"/>
              </a:rPr>
              <a:t>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/>
              </a:rPr>
              <a:t>－ </a:t>
            </a:r>
            <a:r>
              <a:rPr lang="en-US" altLang="zh-CN" sz="2000" b="1">
                <a:latin typeface="Arial"/>
              </a:rPr>
              <a:t>Data fetched from cache in the first two cycles.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>
                <a:latin typeface="Arial"/>
              </a:rPr>
              <a:t>－ </a:t>
            </a:r>
            <a:r>
              <a:rPr lang="en-US" altLang="zh-CN" sz="2000" b="1">
                <a:latin typeface="Arial"/>
              </a:rPr>
              <a:t>The third cycle involves checking a tag check to determine if the cache access was a hit.</a:t>
            </a:r>
            <a:r>
              <a:rPr lang="en-US" altLang="zh-CN" sz="2000">
                <a:latin typeface="Arial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solidFill>
                  <a:srgbClr val="0000FF"/>
                </a:solidFill>
                <a:latin typeface="Arial"/>
              </a:rPr>
              <a:t>WB</a:t>
            </a:r>
            <a:r>
              <a:rPr lang="zh-CN" altLang="en-US" smtClean="0">
                <a:latin typeface="Arial"/>
              </a:rPr>
              <a:t>－</a:t>
            </a:r>
            <a:r>
              <a:rPr lang="en-US" altLang="zh-CN" sz="2000" b="1">
                <a:latin typeface="Arial"/>
              </a:rPr>
              <a:t>Write back result for loads and R-R operations</a:t>
            </a:r>
            <a:r>
              <a:rPr lang="en-US" altLang="zh-CN" sz="2000">
                <a:latin typeface="Arial"/>
              </a:rPr>
              <a:t>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Possible stalls and delays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Load delay: two cycles</a:t>
            </a:r>
            <a:r>
              <a:rPr lang="en-US" altLang="zh-CN" dirty="0" smtClean="0">
                <a:latin typeface="Arial"/>
              </a:rPr>
              <a:t> </a:t>
            </a:r>
          </a:p>
          <a:p>
            <a:pPr lvl="1"/>
            <a:r>
              <a:rPr lang="en-US" altLang="zh-CN" sz="3200" dirty="0">
                <a:latin typeface="Arial"/>
              </a:rPr>
              <a:t>The delay might seem to be three cycles, since the tag isn't checked until the end of the TC cycle. </a:t>
            </a:r>
          </a:p>
          <a:p>
            <a:pPr lvl="1"/>
            <a:r>
              <a:rPr lang="en-US" altLang="zh-CN" sz="3200" dirty="0">
                <a:latin typeface="Arial"/>
              </a:rPr>
              <a:t>However, if TC indicates a miss, the data must be fetched from main memory and the pipeline is backed up to get the real value.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Load stalls – 2 stalls</a:t>
            </a:r>
          </a:p>
        </p:txBody>
      </p:sp>
      <p:graphicFrame>
        <p:nvGraphicFramePr>
          <p:cNvPr id="146435" name="Object 1024"/>
          <p:cNvGraphicFramePr>
            <a:graphicFrameLocks noChangeAspect="1"/>
          </p:cNvGraphicFramePr>
          <p:nvPr/>
        </p:nvGraphicFramePr>
        <p:xfrm>
          <a:off x="611194" y="1268413"/>
          <a:ext cx="8218487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51" name="图片" r:id="rId4" imgW="4924425" imgH="2876550" progId="Word.Picture.8">
                  <p:embed/>
                </p:oleObj>
              </mc:Choice>
              <mc:Fallback>
                <p:oleObj name="图片" r:id="rId4" imgW="4924425" imgH="2876550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94" y="1268413"/>
                        <a:ext cx="8218487" cy="48006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Example</a:t>
            </a:r>
            <a:r>
              <a:rPr lang="zh-CN" altLang="en-US" smtClean="0">
                <a:latin typeface="Arial"/>
              </a:rPr>
              <a:t>：</a:t>
            </a:r>
            <a:r>
              <a:rPr lang="en-US" altLang="zh-CN" smtClean="0">
                <a:latin typeface="Arial"/>
              </a:rPr>
              <a:t>load stalls</a:t>
            </a:r>
          </a:p>
        </p:txBody>
      </p:sp>
      <p:graphicFrame>
        <p:nvGraphicFramePr>
          <p:cNvPr id="147459" name="Object 1024"/>
          <p:cNvGraphicFramePr>
            <a:graphicFrameLocks noChangeAspect="1"/>
          </p:cNvGraphicFramePr>
          <p:nvPr/>
        </p:nvGraphicFramePr>
        <p:xfrm>
          <a:off x="609605" y="1600200"/>
          <a:ext cx="8061325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75" name="文档" r:id="rId4" imgW="8058150" imgH="3333750" progId="Word.Document.8">
                  <p:embed/>
                </p:oleObj>
              </mc:Choice>
              <mc:Fallback>
                <p:oleObj name="文档" r:id="rId4" imgW="8058150" imgH="333375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5" y="1600200"/>
                        <a:ext cx="8061325" cy="33162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Branch delay: 3 cycles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solidFill>
                  <a:srgbClr val="0000FF"/>
                </a:solidFill>
                <a:latin typeface="Arial"/>
              </a:rPr>
              <a:t>Branch delay: three cycles (including one branch delay slot)</a:t>
            </a:r>
          </a:p>
          <a:p>
            <a:pPr lvl="1"/>
            <a:r>
              <a:rPr lang="en-US" altLang="zh-CN" sz="2400">
                <a:latin typeface="Arial"/>
              </a:rPr>
              <a:t>The branch is resolved during EX, giving a 3 cycle delay. </a:t>
            </a:r>
          </a:p>
          <a:p>
            <a:pPr lvl="1"/>
            <a:r>
              <a:rPr lang="en-US" altLang="zh-CN" sz="2400">
                <a:latin typeface="Arial"/>
              </a:rPr>
              <a:t>The first cycle may be a regular branch delay slot (instruction always executed) or a branch-likely slot (instruction cancelled if branch not taken). </a:t>
            </a:r>
          </a:p>
          <a:p>
            <a:pPr lvl="1"/>
            <a:r>
              <a:rPr lang="en-US" altLang="zh-CN" sz="2400">
                <a:latin typeface="Arial"/>
              </a:rPr>
              <a:t>MIPS uses a predict-not-taken method presumably because it requires the least hardware.</a:t>
            </a:r>
            <a:r>
              <a:rPr lang="en-US" altLang="zh-CN" sz="3200">
                <a:latin typeface="Arial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Branch Delays</a:t>
            </a:r>
            <a:r>
              <a:rPr lang="zh-CN" altLang="en-US" smtClean="0">
                <a:latin typeface="Arial"/>
              </a:rPr>
              <a:t>： </a:t>
            </a:r>
            <a:r>
              <a:rPr lang="en-US" altLang="zh-CN" smtClean="0">
                <a:latin typeface="Arial"/>
              </a:rPr>
              <a:t>3 stalls</a:t>
            </a:r>
          </a:p>
        </p:txBody>
      </p:sp>
      <p:graphicFrame>
        <p:nvGraphicFramePr>
          <p:cNvPr id="149507" name="Object 1024"/>
          <p:cNvGraphicFramePr>
            <a:graphicFrameLocks noChangeAspect="1"/>
          </p:cNvGraphicFramePr>
          <p:nvPr/>
        </p:nvGraphicFramePr>
        <p:xfrm>
          <a:off x="395288" y="1125539"/>
          <a:ext cx="8458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2" name="图片" r:id="rId3" imgW="4943475" imgH="3171825" progId="Word.Picture.8">
                  <p:embed/>
                </p:oleObj>
              </mc:Choice>
              <mc:Fallback>
                <p:oleObj name="图片" r:id="rId3" imgW="4943475" imgH="3171825" progId="Word.Picture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125539"/>
                        <a:ext cx="8458200" cy="48768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</a:rPr>
              <a:t>Pipelined CPU supporting RISC V 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36712"/>
            <a:ext cx="7992888" cy="55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150742"/>
      </p:ext>
    </p:extLst>
  </p:cSld>
  <p:clrMapOvr>
    <a:masterClrMapping/>
  </p:clrMapOvr>
  <p:transition spd="slow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/>
              </a:rPr>
              <a:t>Pipeline status for branch latency</a:t>
            </a:r>
          </a:p>
        </p:txBody>
      </p:sp>
      <p:graphicFrame>
        <p:nvGraphicFramePr>
          <p:cNvPr id="150531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25663"/>
              </p:ext>
            </p:extLst>
          </p:nvPr>
        </p:nvGraphicFramePr>
        <p:xfrm>
          <a:off x="755576" y="908720"/>
          <a:ext cx="7560069" cy="4662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547" name="文档" r:id="rId3" imgW="8086725" imgH="4991100" progId="Word.Document.8">
                  <p:embed/>
                </p:oleObj>
              </mc:Choice>
              <mc:Fallback>
                <p:oleObj name="文档" r:id="rId3" imgW="8086725" imgH="499110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908720"/>
                        <a:ext cx="7560069" cy="4662842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2" name="TextBox 3"/>
          <p:cNvSpPr txBox="1">
            <a:spLocks noChangeArrowheads="1"/>
          </p:cNvSpPr>
          <p:nvPr/>
        </p:nvSpPr>
        <p:spPr bwMode="auto">
          <a:xfrm>
            <a:off x="611560" y="5661248"/>
            <a:ext cx="794339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dirty="0">
                <a:latin typeface="Arial"/>
              </a:rPr>
              <a:t>Predict-NOT-taken </a:t>
            </a:r>
            <a:r>
              <a:rPr lang="en-US" altLang="zh-CN" sz="3600" dirty="0" smtClean="0">
                <a:latin typeface="Arial"/>
              </a:rPr>
              <a:t>+ </a:t>
            </a:r>
            <a:r>
              <a:rPr lang="en-US" altLang="zh-CN" sz="3600" dirty="0">
                <a:latin typeface="Arial"/>
              </a:rPr>
              <a:t>Delayed Branch</a:t>
            </a:r>
            <a:endParaRPr lang="zh-CN" altLang="en-US" sz="36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Arial"/>
              </a:rPr>
              <a:t>The FP 8-stage operational pipeline</a:t>
            </a:r>
          </a:p>
        </p:txBody>
      </p:sp>
      <p:graphicFrame>
        <p:nvGraphicFramePr>
          <p:cNvPr id="151555" name="Object 10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958268"/>
              </p:ext>
            </p:extLst>
          </p:nvPr>
        </p:nvGraphicFramePr>
        <p:xfrm>
          <a:off x="899592" y="1124744"/>
          <a:ext cx="7488832" cy="460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0" name="文档" r:id="rId3" imgW="7010400" imgH="4314825" progId="Word.Document.8">
                  <p:embed/>
                </p:oleObj>
              </mc:Choice>
              <mc:Fallback>
                <p:oleObj name="文档" r:id="rId3" imgW="7010400" imgH="4314825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124744"/>
                        <a:ext cx="7488832" cy="460929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Latency and initiation intervals</a:t>
            </a:r>
          </a:p>
        </p:txBody>
      </p:sp>
      <p:graphicFrame>
        <p:nvGraphicFramePr>
          <p:cNvPr id="152579" name="Object 1024"/>
          <p:cNvGraphicFramePr>
            <a:graphicFrameLocks noChangeAspect="1"/>
          </p:cNvGraphicFramePr>
          <p:nvPr/>
        </p:nvGraphicFramePr>
        <p:xfrm>
          <a:off x="539755" y="1268414"/>
          <a:ext cx="8120063" cy="435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594" name="文档" r:id="rId3" imgW="8477250" imgH="4552950" progId="Word.Document.8">
                  <p:embed/>
                </p:oleObj>
              </mc:Choice>
              <mc:Fallback>
                <p:oleObj name="文档" r:id="rId3" imgW="8477250" imgH="4552950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5" y="1268414"/>
                        <a:ext cx="8120063" cy="4356100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99190" dir="2388334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Structural hazards-1</a:t>
            </a:r>
          </a:p>
        </p:txBody>
      </p:sp>
      <p:graphicFrame>
        <p:nvGraphicFramePr>
          <p:cNvPr id="153603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595319" y="1179514"/>
          <a:ext cx="7953375" cy="468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8" name="文档" r:id="rId3" imgW="7953375" imgH="4686300" progId="Word.Document.8">
                  <p:embed/>
                </p:oleObj>
              </mc:Choice>
              <mc:Fallback>
                <p:oleObj name="文档" r:id="rId3" imgW="7953375" imgH="4686300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9" y="1179514"/>
                        <a:ext cx="7953375" cy="4686300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Structural hazards-2</a:t>
            </a:r>
          </a:p>
        </p:txBody>
      </p:sp>
      <p:graphicFrame>
        <p:nvGraphicFramePr>
          <p:cNvPr id="154627" name="Object 102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319595"/>
              </p:ext>
            </p:extLst>
          </p:nvPr>
        </p:nvGraphicFramePr>
        <p:xfrm>
          <a:off x="611560" y="1844824"/>
          <a:ext cx="8020051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642" name="文档" r:id="rId3" imgW="8020050" imgH="2581275" progId="Word.Document.8">
                  <p:embed/>
                </p:oleObj>
              </mc:Choice>
              <mc:Fallback>
                <p:oleObj name="文档" r:id="rId3" imgW="8020050" imgH="2581275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844824"/>
                        <a:ext cx="8020051" cy="258127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Structural hazards-3</a:t>
            </a:r>
          </a:p>
        </p:txBody>
      </p:sp>
      <p:graphicFrame>
        <p:nvGraphicFramePr>
          <p:cNvPr id="155651" name="Object 1024"/>
          <p:cNvGraphicFramePr>
            <a:graphicFrameLocks noGrp="1" noChangeAspect="1"/>
          </p:cNvGraphicFramePr>
          <p:nvPr>
            <p:ph idx="1"/>
          </p:nvPr>
        </p:nvGraphicFramePr>
        <p:xfrm>
          <a:off x="674694" y="1125543"/>
          <a:ext cx="7794625" cy="479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66" name="文档" r:id="rId3" imgW="8343900" imgH="5133975" progId="Word.Document.8">
                  <p:embed/>
                </p:oleObj>
              </mc:Choice>
              <mc:Fallback>
                <p:oleObj name="文档" r:id="rId3" imgW="8343900" imgH="5133975" progId="Word.Document.8">
                  <p:embed/>
                  <p:pic>
                    <p:nvPicPr>
                      <p:cNvPr id="0" name="Object 102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94" y="1125543"/>
                        <a:ext cx="7794625" cy="4795837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Structural hazards-4</a:t>
            </a:r>
          </a:p>
        </p:txBody>
      </p:sp>
      <p:graphicFrame>
        <p:nvGraphicFramePr>
          <p:cNvPr id="156675" name="Object 0"/>
          <p:cNvGraphicFramePr>
            <a:graphicFrameLocks noGrp="1" noChangeAspect="1"/>
          </p:cNvGraphicFramePr>
          <p:nvPr>
            <p:ph idx="1"/>
          </p:nvPr>
        </p:nvGraphicFramePr>
        <p:xfrm>
          <a:off x="396876" y="1795469"/>
          <a:ext cx="8299451" cy="271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90" name="文档" r:id="rId3" imgW="8096250" imgH="2647950" progId="Word.Document.8">
                  <p:embed/>
                </p:oleObj>
              </mc:Choice>
              <mc:Fallback>
                <p:oleObj name="文档" r:id="rId3" imgW="8096250" imgH="2647950" progId="Word.Document.8">
                  <p:embed/>
                  <p:pic>
                    <p:nvPicPr>
                      <p:cNvPr id="0" name="Object 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6" y="1795469"/>
                        <a:ext cx="8299451" cy="2714625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2" y="5"/>
            <a:ext cx="8885239" cy="981075"/>
          </a:xfrm>
        </p:spPr>
        <p:txBody>
          <a:bodyPr/>
          <a:lstStyle/>
          <a:p>
            <a:r>
              <a:rPr lang="en-US" altLang="zh-CN" smtClean="0">
                <a:latin typeface="Arial"/>
              </a:rPr>
              <a:t>Performance loss measurements</a:t>
            </a:r>
          </a:p>
        </p:txBody>
      </p:sp>
      <p:graphicFrame>
        <p:nvGraphicFramePr>
          <p:cNvPr id="15769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57219" y="1214443"/>
          <a:ext cx="8029575" cy="461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14" name="Chart" r:id="rId3" imgW="8029620" imgH="4619507" progId="MSGraph.Chart.8">
                  <p:embed followColorScheme="full"/>
                </p:oleObj>
              </mc:Choice>
              <mc:Fallback>
                <p:oleObj name="Chart" r:id="rId3" imgW="8029620" imgH="4619507" progId="MSGraph.Chart.8">
                  <p:embed followColorScheme="full"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9" y="1214443"/>
                        <a:ext cx="8029575" cy="4619625"/>
                      </a:xfrm>
                      <a:prstGeom prst="rect">
                        <a:avLst/>
                      </a:prstGeom>
                      <a:solidFill>
                        <a:srgbClr val="F3F3F3"/>
                      </a:solidFill>
                      <a:ln>
                        <a:noFill/>
                      </a:ln>
                      <a:effectLst>
                        <a:outerShdw dist="71842" dir="2700000" algn="ctr" rotWithShape="0">
                          <a:schemeClr val="tx1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9637" y="142876"/>
            <a:ext cx="6884243" cy="908051"/>
          </a:xfrm>
        </p:spPr>
        <p:txBody>
          <a:bodyPr/>
          <a:lstStyle/>
          <a:p>
            <a:r>
              <a:rPr lang="en-US" altLang="zh-CN" sz="2800" dirty="0">
                <a:latin typeface="Arial"/>
                <a:cs typeface="Times New Roman" panose="02020603050405020304" pitchFamily="18" charset="0"/>
              </a:rPr>
              <a:t>Extending the MIPS pipeline to handle </a:t>
            </a:r>
            <a:r>
              <a:rPr lang="en-US" altLang="zh-CN" sz="2800" dirty="0" err="1">
                <a:latin typeface="Arial"/>
                <a:cs typeface="Times New Roman" panose="02020603050405020304" pitchFamily="18" charset="0"/>
              </a:rPr>
              <a:t>MultiCycle</a:t>
            </a:r>
            <a:r>
              <a:rPr lang="en-US" altLang="zh-CN" sz="2800" dirty="0">
                <a:latin typeface="Arial"/>
                <a:cs typeface="Times New Roman" panose="02020603050405020304" pitchFamily="18" charset="0"/>
              </a:rPr>
              <a:t> Operations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5171" y="1340768"/>
            <a:ext cx="8893175" cy="4724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800" dirty="0">
                <a:latin typeface="Arial"/>
              </a:rPr>
              <a:t>Alternative resolutions to handle floating-point operations ( or complex operations) </a:t>
            </a:r>
          </a:p>
          <a:p>
            <a:pPr lvl="1"/>
            <a:r>
              <a:rPr lang="en-US" altLang="zh-CN" dirty="0" smtClean="0">
                <a:latin typeface="Arial"/>
              </a:rPr>
              <a:t>Complete operation in 1 or 2 clock cycles,        </a:t>
            </a:r>
          </a:p>
          <a:p>
            <a:pPr lvl="2"/>
            <a:r>
              <a:rPr lang="en-US" altLang="zh-CN" dirty="0" smtClean="0">
                <a:latin typeface="Arial"/>
              </a:rPr>
              <a:t>Which means using a slow clock, </a:t>
            </a:r>
          </a:p>
          <a:p>
            <a:pPr lvl="2"/>
            <a:r>
              <a:rPr lang="en-US" altLang="zh-CN" dirty="0" smtClean="0">
                <a:latin typeface="Arial"/>
              </a:rPr>
              <a:t>or/and  using enormous amounts of logic in FP units.</a:t>
            </a:r>
          </a:p>
          <a:p>
            <a:pPr lvl="1"/>
            <a:r>
              <a:rPr lang="en-US" altLang="zh-CN" dirty="0" smtClean="0">
                <a:solidFill>
                  <a:srgbClr val="0000FF"/>
                </a:solidFill>
                <a:latin typeface="Arial"/>
              </a:rPr>
              <a:t>Allow for a longer latency for operations</a:t>
            </a:r>
          </a:p>
          <a:p>
            <a:pPr lvl="2"/>
            <a:r>
              <a:rPr lang="en-US" altLang="zh-CN" dirty="0" smtClean="0">
                <a:latin typeface="Arial"/>
              </a:rPr>
              <a:t>The </a:t>
            </a:r>
            <a:r>
              <a:rPr lang="en-US" altLang="zh-CN" dirty="0" smtClean="0">
                <a:solidFill>
                  <a:srgbClr val="FF0000"/>
                </a:solidFill>
                <a:latin typeface="Arial"/>
              </a:rPr>
              <a:t>EX</a:t>
            </a:r>
            <a:r>
              <a:rPr lang="en-US" altLang="zh-CN" dirty="0" smtClean="0">
                <a:latin typeface="Arial"/>
              </a:rPr>
              <a:t> cycle may be repeated as many times as needed to complete the operation</a:t>
            </a:r>
          </a:p>
          <a:p>
            <a:pPr lvl="2"/>
            <a:r>
              <a:rPr lang="en-US" altLang="zh-CN" dirty="0" smtClean="0">
                <a:latin typeface="Arial"/>
              </a:rPr>
              <a:t>There may be multiple FP units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652120" y="2060848"/>
            <a:ext cx="4667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Arial"/>
              </a:rPr>
              <a:t>x</a:t>
            </a:r>
            <a:endParaRPr lang="zh-CN" altLang="en-US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Arial"/>
              </a:rPr>
              <a:t>5-stage pipeline with FP units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5" y="61913"/>
            <a:ext cx="7310587" cy="812800"/>
          </a:xfrm>
        </p:spPr>
        <p:txBody>
          <a:bodyPr/>
          <a:lstStyle/>
          <a:p>
            <a:r>
              <a:rPr lang="en-US" altLang="zh-CN" sz="3600" dirty="0">
                <a:latin typeface="Arial"/>
              </a:rPr>
              <a:t>Pipelining some of the FP units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>
                <a:latin typeface="Arial"/>
              </a:rPr>
              <a:t>Two terminologies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Arial"/>
              </a:rPr>
              <a:t>Latency</a:t>
            </a:r>
            <a:r>
              <a:rPr lang="en-US" altLang="zh-CN" dirty="0" smtClean="0">
                <a:latin typeface="Arial"/>
              </a:rPr>
              <a:t>----the number of intervening cycles between an instruction that produces a result and an instruction that uses the result.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Arial"/>
              </a:rPr>
              <a:t>Initiation interval</a:t>
            </a:r>
            <a:r>
              <a:rPr lang="en-US" altLang="zh-CN" dirty="0" smtClean="0">
                <a:latin typeface="Arial"/>
              </a:rPr>
              <a:t>----the number of cycles that must elapse between </a:t>
            </a:r>
            <a:r>
              <a:rPr lang="en-US" altLang="zh-CN" dirty="0" smtClean="0">
                <a:solidFill>
                  <a:srgbClr val="000000"/>
                </a:solidFill>
                <a:latin typeface="Arial"/>
              </a:rPr>
              <a:t>instructions issue to the same unit.</a:t>
            </a:r>
            <a:r>
              <a:rPr lang="en-US" altLang="zh-CN" dirty="0" smtClean="0">
                <a:latin typeface="Arial"/>
              </a:rPr>
              <a:t> </a:t>
            </a:r>
          </a:p>
          <a:p>
            <a:pPr lvl="2"/>
            <a:r>
              <a:rPr lang="en-US" altLang="zh-CN" dirty="0" smtClean="0">
                <a:latin typeface="Arial"/>
              </a:rPr>
              <a:t>For full pipelined units, initiation interval is 1</a:t>
            </a:r>
          </a:p>
          <a:p>
            <a:pPr lvl="2"/>
            <a:r>
              <a:rPr lang="en-US" altLang="zh-CN" dirty="0" smtClean="0">
                <a:latin typeface="Arial"/>
              </a:rPr>
              <a:t>For </a:t>
            </a:r>
            <a:r>
              <a:rPr lang="en-US" altLang="zh-CN" dirty="0" err="1" smtClean="0">
                <a:latin typeface="Arial"/>
              </a:rPr>
              <a:t>unpipelined</a:t>
            </a:r>
            <a:r>
              <a:rPr lang="en-US" altLang="zh-CN" dirty="0" smtClean="0">
                <a:latin typeface="Arial"/>
              </a:rPr>
              <a:t> units, initiation interval is always the latency plus 1.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Arial"/>
              </a:rPr>
              <a:t>Latencies and initiation intervals for functional units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7" y="1125543"/>
            <a:ext cx="8642351" cy="47958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zh-CN" smtClean="0"/>
          </a:p>
        </p:txBody>
      </p:sp>
      <p:graphicFrame>
        <p:nvGraphicFramePr>
          <p:cNvPr id="12595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228441"/>
              </p:ext>
            </p:extLst>
          </p:nvPr>
        </p:nvGraphicFramePr>
        <p:xfrm>
          <a:off x="683568" y="1138709"/>
          <a:ext cx="7777235" cy="4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文档" r:id="rId3" imgW="7255764" imgH="4546092" progId="Word.Document.8">
                  <p:embed/>
                </p:oleObj>
              </mc:Choice>
              <mc:Fallback>
                <p:oleObj name="文档" r:id="rId3" imgW="7255764" imgH="4546092" progId="Word.Document.8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138709"/>
                        <a:ext cx="7777235" cy="4532188"/>
                      </a:xfrm>
                      <a:prstGeom prst="rect">
                        <a:avLst/>
                      </a:prstGeom>
                      <a:solidFill>
                        <a:srgbClr val="EAEAEA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3875" y="5804236"/>
            <a:ext cx="8497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Arial"/>
              </a:rPr>
              <a:t>Note:   latency = function unit time -1 clock cycle </a:t>
            </a:r>
            <a:endParaRPr lang="zh-CN" altLang="en-US" sz="28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Arial"/>
              </a:rPr>
              <a:t>Pipeline supports multiple outstanding FP operations</a:t>
            </a:r>
          </a:p>
        </p:txBody>
      </p:sp>
      <p:sp>
        <p:nvSpPr>
          <p:cNvPr id="126979" name="Rectangle 3"/>
          <p:cNvSpPr>
            <a:spLocks noChangeArrowheads="1"/>
          </p:cNvSpPr>
          <p:nvPr/>
        </p:nvSpPr>
        <p:spPr bwMode="auto">
          <a:xfrm>
            <a:off x="2171700" y="1704981"/>
            <a:ext cx="91440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26980" name="组合 235"/>
          <p:cNvGrpSpPr>
            <a:grpSpLocks/>
          </p:cNvGrpSpPr>
          <p:nvPr/>
        </p:nvGrpSpPr>
        <p:grpSpPr bwMode="auto">
          <a:xfrm>
            <a:off x="214318" y="1571626"/>
            <a:ext cx="8643937" cy="4573588"/>
            <a:chOff x="428596" y="1071546"/>
            <a:chExt cx="8215370" cy="4572826"/>
          </a:xfrm>
        </p:grpSpPr>
        <p:cxnSp>
          <p:nvCxnSpPr>
            <p:cNvPr id="126981" name="直接连接符 236"/>
            <p:cNvCxnSpPr>
              <a:cxnSpLocks noChangeShapeType="1"/>
              <a:endCxn id="262" idx="3"/>
            </p:cNvCxnSpPr>
            <p:nvPr/>
          </p:nvCxnSpPr>
          <p:spPr bwMode="auto">
            <a:xfrm rot="10800000" flipH="1">
              <a:off x="428596" y="3429000"/>
              <a:ext cx="1357322" cy="1588"/>
            </a:xfrm>
            <a:prstGeom prst="line">
              <a:avLst/>
            </a:prstGeom>
            <a:noFill/>
            <a:ln w="9525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26982" name="组合 108"/>
            <p:cNvGrpSpPr>
              <a:grpSpLocks/>
            </p:cNvGrpSpPr>
            <p:nvPr/>
          </p:nvGrpSpPr>
          <p:grpSpPr bwMode="auto">
            <a:xfrm>
              <a:off x="428596" y="1071546"/>
              <a:ext cx="8215370" cy="4572826"/>
              <a:chOff x="428596" y="1071546"/>
              <a:chExt cx="8215370" cy="4572826"/>
            </a:xfrm>
          </p:grpSpPr>
          <p:cxnSp>
            <p:nvCxnSpPr>
              <p:cNvPr id="126984" name="直接连接符 239"/>
              <p:cNvCxnSpPr>
                <a:cxnSpLocks noChangeShapeType="1"/>
                <a:stCxn id="270" idx="1"/>
                <a:endCxn id="273" idx="3"/>
              </p:cNvCxnSpPr>
              <p:nvPr/>
            </p:nvCxnSpPr>
            <p:spPr bwMode="auto">
              <a:xfrm rot="10800000" flipH="1">
                <a:off x="3500430" y="4051940"/>
                <a:ext cx="2643206" cy="1588"/>
              </a:xfrm>
              <a:prstGeom prst="line">
                <a:avLst/>
              </a:prstGeom>
              <a:noFill/>
              <a:ln w="9525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26985" name="组合 83"/>
              <p:cNvGrpSpPr>
                <a:grpSpLocks/>
              </p:cNvGrpSpPr>
              <p:nvPr/>
            </p:nvGrpSpPr>
            <p:grpSpPr bwMode="auto">
              <a:xfrm>
                <a:off x="428596" y="1071546"/>
                <a:ext cx="8215370" cy="4572826"/>
                <a:chOff x="428596" y="1071546"/>
                <a:chExt cx="8215370" cy="4572826"/>
              </a:xfrm>
            </p:grpSpPr>
            <p:cxnSp>
              <p:nvCxnSpPr>
                <p:cNvPr id="127004" name="直接连接符 259"/>
                <p:cNvCxnSpPr>
                  <a:cxnSpLocks noChangeShapeType="1"/>
                  <a:stCxn id="263" idx="3"/>
                  <a:endCxn id="269" idx="1"/>
                </p:cNvCxnSpPr>
                <p:nvPr/>
              </p:nvCxnSpPr>
              <p:spPr bwMode="auto">
                <a:xfrm>
                  <a:off x="3000364" y="2714620"/>
                  <a:ext cx="385765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61" name="矩形 3"/>
                <p:cNvSpPr/>
                <p:nvPr/>
              </p:nvSpPr>
              <p:spPr>
                <a:xfrm>
                  <a:off x="428596" y="2928612"/>
                  <a:ext cx="571832" cy="9999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IF</a:t>
                  </a:r>
                  <a:endParaRPr lang="zh-CN" altLang="en-US" sz="2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2" name="矩形 261"/>
                <p:cNvSpPr/>
                <p:nvPr/>
              </p:nvSpPr>
              <p:spPr>
                <a:xfrm>
                  <a:off x="1214676" y="2928612"/>
                  <a:ext cx="571833" cy="9999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800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ID</a:t>
                  </a:r>
                  <a:endParaRPr lang="zh-CN" altLang="en-US" sz="2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3" name="矩形 262"/>
                <p:cNvSpPr/>
                <p:nvPr/>
              </p:nvSpPr>
              <p:spPr>
                <a:xfrm>
                  <a:off x="2500166" y="2285782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M1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4" name="矩形 6"/>
                <p:cNvSpPr/>
                <p:nvPr/>
              </p:nvSpPr>
              <p:spPr>
                <a:xfrm>
                  <a:off x="3215334" y="2285782"/>
                  <a:ext cx="499411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M2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5" name="矩形 264"/>
                <p:cNvSpPr/>
                <p:nvPr/>
              </p:nvSpPr>
              <p:spPr>
                <a:xfrm>
                  <a:off x="3928993" y="2285782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M3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6" name="矩形 265"/>
                <p:cNvSpPr/>
                <p:nvPr/>
              </p:nvSpPr>
              <p:spPr>
                <a:xfrm>
                  <a:off x="4659248" y="2285782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M4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7" name="矩形 266"/>
                <p:cNvSpPr/>
                <p:nvPr/>
              </p:nvSpPr>
              <p:spPr>
                <a:xfrm>
                  <a:off x="5398556" y="2285782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M5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8" name="矩形 267"/>
                <p:cNvSpPr/>
                <p:nvPr/>
              </p:nvSpPr>
              <p:spPr>
                <a:xfrm>
                  <a:off x="6143899" y="2285782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M6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69" name="矩形 268"/>
                <p:cNvSpPr/>
                <p:nvPr/>
              </p:nvSpPr>
              <p:spPr>
                <a:xfrm>
                  <a:off x="6857557" y="2285782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C0504D">
                        <a:tint val="50000"/>
                        <a:satMod val="300000"/>
                      </a:srgbClr>
                    </a:gs>
                    <a:gs pos="35000">
                      <a:srgbClr val="C0504D">
                        <a:tint val="37000"/>
                        <a:satMod val="300000"/>
                      </a:srgbClr>
                    </a:gs>
                    <a:gs pos="100000">
                      <a:srgbClr val="C0504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C0504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M7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0" name="矩形 269"/>
                <p:cNvSpPr/>
                <p:nvPr/>
              </p:nvSpPr>
              <p:spPr>
                <a:xfrm>
                  <a:off x="3500496" y="3623821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A1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1" name="矩形 270"/>
                <p:cNvSpPr/>
                <p:nvPr/>
              </p:nvSpPr>
              <p:spPr>
                <a:xfrm>
                  <a:off x="4214154" y="3623821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A2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2" name="矩形 271"/>
                <p:cNvSpPr/>
                <p:nvPr/>
              </p:nvSpPr>
              <p:spPr>
                <a:xfrm>
                  <a:off x="4929321" y="3623821"/>
                  <a:ext cx="499411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A3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3" name="矩形 272"/>
                <p:cNvSpPr/>
                <p:nvPr/>
              </p:nvSpPr>
              <p:spPr>
                <a:xfrm>
                  <a:off x="5642980" y="3623821"/>
                  <a:ext cx="500919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8064A2">
                        <a:tint val="50000"/>
                        <a:satMod val="300000"/>
                      </a:srgbClr>
                    </a:gs>
                    <a:gs pos="35000">
                      <a:srgbClr val="8064A2">
                        <a:tint val="37000"/>
                        <a:satMod val="300000"/>
                      </a:srgbClr>
                    </a:gs>
                    <a:gs pos="100000">
                      <a:srgbClr val="8064A2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8064A2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A4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4" name="矩形 273"/>
                <p:cNvSpPr/>
                <p:nvPr/>
              </p:nvSpPr>
              <p:spPr>
                <a:xfrm>
                  <a:off x="8072134" y="2785760"/>
                  <a:ext cx="571832" cy="999958"/>
                </a:xfrm>
                <a:prstGeom prst="rect">
                  <a:avLst/>
                </a:prstGeom>
                <a:gradFill rotWithShape="1">
                  <a:gsLst>
                    <a:gs pos="0">
                      <a:srgbClr val="4F81BD">
                        <a:tint val="50000"/>
                        <a:satMod val="300000"/>
                      </a:srgbClr>
                    </a:gs>
                    <a:gs pos="35000">
                      <a:srgbClr val="4F81BD">
                        <a:tint val="37000"/>
                        <a:satMod val="300000"/>
                      </a:srgbClr>
                    </a:gs>
                    <a:gs pos="100000">
                      <a:srgbClr val="4F81BD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>
                      <a:solidFill>
                        <a:sysClr val="windowText" lastClr="000000"/>
                      </a:solidFill>
                      <a:latin typeface="Arial Unicode MS" pitchFamily="34" charset="-122"/>
                      <a:ea typeface="Arial Unicode MS" pitchFamily="34" charset="-122"/>
                      <a:cs typeface="Arial Unicode MS" pitchFamily="34" charset="-122"/>
                    </a:rPr>
                    <a:t>WB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Arial Unicode MS" pitchFamily="34" charset="-122"/>
                    <a:ea typeface="Arial Unicode MS" pitchFamily="34" charset="-122"/>
                    <a:cs typeface="Arial Unicode MS" pitchFamily="34" charset="-122"/>
                  </a:endParaRPr>
                </a:p>
              </p:txBody>
            </p:sp>
            <p:sp>
              <p:nvSpPr>
                <p:cNvPr id="275" name="矩形 274"/>
                <p:cNvSpPr/>
                <p:nvPr/>
              </p:nvSpPr>
              <p:spPr>
                <a:xfrm>
                  <a:off x="3928993" y="1071546"/>
                  <a:ext cx="499410" cy="857107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EX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276" name="矩形 275"/>
                <p:cNvSpPr/>
                <p:nvPr/>
              </p:nvSpPr>
              <p:spPr>
                <a:xfrm>
                  <a:off x="5357818" y="1173129"/>
                  <a:ext cx="713659" cy="642831"/>
                </a:xfrm>
                <a:prstGeom prst="rect">
                  <a:avLst/>
                </a:prstGeom>
                <a:gradFill rotWithShape="1">
                  <a:gsLst>
                    <a:gs pos="0">
                      <a:srgbClr val="9BBB59">
                        <a:tint val="50000"/>
                        <a:satMod val="300000"/>
                      </a:srgbClr>
                    </a:gs>
                    <a:gs pos="35000">
                      <a:srgbClr val="9BBB59">
                        <a:tint val="37000"/>
                        <a:satMod val="300000"/>
                      </a:srgbClr>
                    </a:gs>
                    <a:gs pos="100000">
                      <a:srgbClr val="9BBB59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9BBB59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1800" kern="0" dirty="0" err="1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MEM</a:t>
                  </a:r>
                  <a:endParaRPr lang="zh-CN" altLang="en-US" sz="1800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127021" name="直接箭头连接符 276"/>
                <p:cNvCxnSpPr>
                  <a:cxnSpLocks noChangeShapeType="1"/>
                  <a:endCxn id="275" idx="1"/>
                </p:cNvCxnSpPr>
                <p:nvPr/>
              </p:nvCxnSpPr>
              <p:spPr bwMode="auto">
                <a:xfrm>
                  <a:off x="2500298" y="1500174"/>
                  <a:ext cx="1428760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2" name="直接连接符 277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1285852" y="2000240"/>
                  <a:ext cx="1714512" cy="714380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3" name="直接箭头连接符 278"/>
                <p:cNvCxnSpPr>
                  <a:cxnSpLocks noChangeShapeType="1"/>
                  <a:stCxn id="275" idx="3"/>
                  <a:endCxn id="276" idx="1"/>
                </p:cNvCxnSpPr>
                <p:nvPr/>
              </p:nvCxnSpPr>
              <p:spPr bwMode="auto">
                <a:xfrm flipV="1">
                  <a:off x="4429124" y="1494935"/>
                  <a:ext cx="928694" cy="5239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4" name="直接连接符 279"/>
                <p:cNvCxnSpPr>
                  <a:cxnSpLocks noChangeShapeType="1"/>
                  <a:stCxn id="276" idx="3"/>
                </p:cNvCxnSpPr>
                <p:nvPr/>
              </p:nvCxnSpPr>
              <p:spPr bwMode="auto">
                <a:xfrm>
                  <a:off x="6072198" y="1494935"/>
                  <a:ext cx="1285884" cy="5239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5" name="直接箭头连接符 28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6929454" y="1928802"/>
                  <a:ext cx="1571636" cy="71438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6" name="直接箭头连接符 281"/>
                <p:cNvCxnSpPr>
                  <a:cxnSpLocks noChangeShapeType="1"/>
                  <a:stCxn id="262" idx="3"/>
                  <a:endCxn id="263" idx="1"/>
                </p:cNvCxnSpPr>
                <p:nvPr/>
              </p:nvCxnSpPr>
              <p:spPr bwMode="auto">
                <a:xfrm flipV="1">
                  <a:off x="1785918" y="2714620"/>
                  <a:ext cx="714380" cy="71438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7" name="直接箭头连接符 282"/>
                <p:cNvCxnSpPr>
                  <a:cxnSpLocks noChangeShapeType="1"/>
                  <a:stCxn id="269" idx="3"/>
                  <a:endCxn id="274" idx="1"/>
                </p:cNvCxnSpPr>
                <p:nvPr/>
              </p:nvCxnSpPr>
              <p:spPr bwMode="auto">
                <a:xfrm>
                  <a:off x="7358082" y="2714620"/>
                  <a:ext cx="714380" cy="571504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8" name="直接箭头连接符 283"/>
                <p:cNvCxnSpPr>
                  <a:cxnSpLocks noChangeShapeType="1"/>
                  <a:endCxn id="270" idx="1"/>
                </p:cNvCxnSpPr>
                <p:nvPr/>
              </p:nvCxnSpPr>
              <p:spPr bwMode="auto">
                <a:xfrm>
                  <a:off x="1785918" y="3551874"/>
                  <a:ext cx="1714512" cy="500066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29" name="直接连接符 28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64049" y="1750207"/>
                  <a:ext cx="500066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0" name="直接连接符 285"/>
                <p:cNvCxnSpPr>
                  <a:cxnSpLocks noChangeShapeType="1"/>
                </p:cNvCxnSpPr>
                <p:nvPr/>
              </p:nvCxnSpPr>
              <p:spPr bwMode="auto">
                <a:xfrm>
                  <a:off x="4714876" y="2000240"/>
                  <a:ext cx="1857388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1" name="直接箭头连接符 286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6322231" y="1750207"/>
                  <a:ext cx="500066" cy="1588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2" name="直接箭头连接符 287"/>
                <p:cNvCxnSpPr>
                  <a:cxnSpLocks noChangeShapeType="1"/>
                  <a:stCxn id="273" idx="3"/>
                </p:cNvCxnSpPr>
                <p:nvPr/>
              </p:nvCxnSpPr>
              <p:spPr bwMode="auto">
                <a:xfrm flipV="1">
                  <a:off x="6143636" y="3429000"/>
                  <a:ext cx="1928826" cy="622940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89" name="矩形 288"/>
                <p:cNvSpPr/>
                <p:nvPr/>
              </p:nvSpPr>
              <p:spPr>
                <a:xfrm>
                  <a:off x="2429254" y="4999954"/>
                  <a:ext cx="5143470" cy="642830"/>
                </a:xfrm>
                <a:prstGeom prst="rect">
                  <a:avLst/>
                </a:prstGeom>
                <a:gradFill rotWithShape="1">
                  <a:gsLst>
                    <a:gs pos="0">
                      <a:srgbClr val="F79646">
                        <a:tint val="50000"/>
                        <a:satMod val="300000"/>
                      </a:srgbClr>
                    </a:gs>
                    <a:gs pos="35000">
                      <a:srgbClr val="F79646">
                        <a:tint val="37000"/>
                        <a:satMod val="300000"/>
                      </a:srgbClr>
                    </a:gs>
                    <a:gs pos="100000">
                      <a:srgbClr val="F79646">
                        <a:tint val="15000"/>
                        <a:satMod val="350000"/>
                      </a:srgbClr>
                    </a:gs>
                  </a:gsLst>
                  <a:lin ang="16200000" scaled="1"/>
                </a:gradFill>
                <a:ln w="9525" cap="flat" cmpd="sng" algn="ctr">
                  <a:solidFill>
                    <a:srgbClr val="F79646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0000" dir="5400000" rotWithShape="0">
                    <a:srgbClr val="000000">
                      <a:alpha val="38000"/>
                    </a:srgbClr>
                  </a:outerShdw>
                </a:effectLst>
              </p:spPr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altLang="zh-CN" sz="2400" b="1" kern="0" dirty="0">
                      <a:solidFill>
                        <a:sysClr val="windowText" lastClr="000000"/>
                      </a:solidFill>
                      <a:latin typeface="Calibri"/>
                      <a:ea typeface="宋体"/>
                    </a:rPr>
                    <a:t>DIV</a:t>
                  </a:r>
                  <a:endParaRPr lang="zh-CN" altLang="en-US" sz="1800" b="1" kern="0" dirty="0">
                    <a:solidFill>
                      <a:sysClr val="windowText" lastClr="000000"/>
                    </a:solidFill>
                    <a:latin typeface="Calibri"/>
                    <a:ea typeface="宋体"/>
                  </a:endParaRPr>
                </a:p>
              </p:txBody>
            </p:sp>
            <p:cxnSp>
              <p:nvCxnSpPr>
                <p:cNvPr id="127034" name="直接连接符 28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21703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5" name="直接连接符 29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535223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6" name="直接连接符 29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750331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7" name="直接连接符 29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963851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8" name="直接连接符 29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178959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39" name="直接连接符 29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392479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0" name="直接连接符 29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607587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1" name="直接连接符 29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821107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2" name="直接连接符 29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037009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3" name="直接连接符 29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250529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4" name="直接连接符 29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465637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5" name="直接连接符 30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679157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6" name="直接连接符 30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4894265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7" name="直接连接符 302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107785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8" name="直接连接符 30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322893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49" name="直接连接符 30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536413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0" name="直接连接符 30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750726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1" name="直接连接符 306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5964246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2" name="直接连接符 307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179354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3" name="直接连接符 308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392874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4" name="直接连接符 309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607982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5" name="直接连接符 310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6821502" y="5321313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6" name="直接连接符 311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7036610" y="5322107"/>
                  <a:ext cx="642942" cy="1588"/>
                </a:xfrm>
                <a:prstGeom prst="line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7" name="直接箭头连接符 312"/>
                <p:cNvCxnSpPr>
                  <a:cxnSpLocks noChangeShapeType="1"/>
                  <a:endCxn id="289" idx="1"/>
                </p:cNvCxnSpPr>
                <p:nvPr/>
              </p:nvCxnSpPr>
              <p:spPr bwMode="auto">
                <a:xfrm rot="16200000" flipH="1">
                  <a:off x="1303712" y="4196958"/>
                  <a:ext cx="1607355" cy="642942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27058" name="直接箭头连接符 313"/>
                <p:cNvCxnSpPr>
                  <a:cxnSpLocks noChangeShapeType="1"/>
                  <a:stCxn id="289" idx="3"/>
                </p:cNvCxnSpPr>
                <p:nvPr/>
              </p:nvCxnSpPr>
              <p:spPr bwMode="auto">
                <a:xfrm flipV="1">
                  <a:off x="7572396" y="3571876"/>
                  <a:ext cx="500066" cy="1750231"/>
                </a:xfrm>
                <a:prstGeom prst="straightConnector1">
                  <a:avLst/>
                </a:prstGeom>
                <a:noFill/>
                <a:ln w="9525" algn="ctr">
                  <a:solidFill>
                    <a:srgbClr val="4A7EBB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26986" name="直接连接符 241"/>
              <p:cNvCxnSpPr>
                <a:cxnSpLocks noChangeShapeType="1"/>
              </p:cNvCxnSpPr>
              <p:nvPr/>
            </p:nvCxnSpPr>
            <p:spPr bwMode="auto">
              <a:xfrm rot="5400000">
                <a:off x="1678761" y="25360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87" name="直接连接符 242"/>
              <p:cNvCxnSpPr>
                <a:cxnSpLocks noChangeShapeType="1"/>
              </p:cNvCxnSpPr>
              <p:nvPr/>
            </p:nvCxnSpPr>
            <p:spPr bwMode="auto">
              <a:xfrm rot="5400000">
                <a:off x="1831161" y="3035297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88" name="直接连接符 243"/>
              <p:cNvCxnSpPr>
                <a:cxnSpLocks noChangeShapeType="1"/>
              </p:cNvCxnSpPr>
              <p:nvPr/>
            </p:nvCxnSpPr>
            <p:spPr bwMode="auto">
              <a:xfrm rot="5400000">
                <a:off x="1679555" y="367823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89" name="直接连接符 244"/>
              <p:cNvCxnSpPr>
                <a:cxnSpLocks noChangeShapeType="1"/>
              </p:cNvCxnSpPr>
              <p:nvPr/>
            </p:nvCxnSpPr>
            <p:spPr bwMode="auto">
              <a:xfrm rot="5400000">
                <a:off x="1750993" y="467837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0" name="直接连接符 245"/>
              <p:cNvCxnSpPr>
                <a:cxnSpLocks noChangeShapeType="1"/>
              </p:cNvCxnSpPr>
              <p:nvPr/>
            </p:nvCxnSpPr>
            <p:spPr bwMode="auto">
              <a:xfrm rot="5400000">
                <a:off x="271016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1" name="直接连接符 246"/>
              <p:cNvCxnSpPr>
                <a:cxnSpLocks noChangeShapeType="1"/>
              </p:cNvCxnSpPr>
              <p:nvPr/>
            </p:nvCxnSpPr>
            <p:spPr bwMode="auto">
              <a:xfrm rot="5400000">
                <a:off x="343978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2" name="直接连接符 247"/>
              <p:cNvCxnSpPr>
                <a:cxnSpLocks noChangeShapeType="1"/>
              </p:cNvCxnSpPr>
              <p:nvPr/>
            </p:nvCxnSpPr>
            <p:spPr bwMode="auto">
              <a:xfrm rot="5400000">
                <a:off x="414781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3" name="直接连接符 248"/>
              <p:cNvCxnSpPr>
                <a:cxnSpLocks noChangeShapeType="1"/>
              </p:cNvCxnSpPr>
              <p:nvPr/>
            </p:nvCxnSpPr>
            <p:spPr bwMode="auto">
              <a:xfrm rot="5400000">
                <a:off x="4892677" y="268842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4" name="直接连接符 249"/>
              <p:cNvCxnSpPr>
                <a:cxnSpLocks noChangeShapeType="1"/>
              </p:cNvCxnSpPr>
              <p:nvPr/>
            </p:nvCxnSpPr>
            <p:spPr bwMode="auto">
              <a:xfrm rot="5400000">
                <a:off x="4608513" y="153509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5" name="直接连接符 250"/>
              <p:cNvCxnSpPr>
                <a:cxnSpLocks noChangeShapeType="1"/>
              </p:cNvCxnSpPr>
              <p:nvPr/>
            </p:nvCxnSpPr>
            <p:spPr bwMode="auto">
              <a:xfrm rot="5400000">
                <a:off x="5622297" y="2678107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6" name="直接连接符 251"/>
              <p:cNvCxnSpPr>
                <a:cxnSpLocks noChangeShapeType="1"/>
              </p:cNvCxnSpPr>
              <p:nvPr/>
            </p:nvCxnSpPr>
            <p:spPr bwMode="auto">
              <a:xfrm rot="5400000">
                <a:off x="6362395" y="2678107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7" name="直接连接符 252"/>
              <p:cNvCxnSpPr>
                <a:cxnSpLocks noChangeShapeType="1"/>
              </p:cNvCxnSpPr>
              <p:nvPr/>
            </p:nvCxnSpPr>
            <p:spPr bwMode="auto">
              <a:xfrm rot="5400000">
                <a:off x="7180281" y="1913245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8" name="直接连接符 253"/>
              <p:cNvCxnSpPr>
                <a:cxnSpLocks noChangeShapeType="1"/>
              </p:cNvCxnSpPr>
              <p:nvPr/>
            </p:nvCxnSpPr>
            <p:spPr bwMode="auto">
              <a:xfrm rot="5400000">
                <a:off x="3695059" y="403542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6999" name="直接连接符 254"/>
              <p:cNvCxnSpPr>
                <a:cxnSpLocks noChangeShapeType="1"/>
              </p:cNvCxnSpPr>
              <p:nvPr/>
            </p:nvCxnSpPr>
            <p:spPr bwMode="auto">
              <a:xfrm rot="5400000">
                <a:off x="4403089" y="403542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00" name="直接连接符 255"/>
              <p:cNvCxnSpPr>
                <a:cxnSpLocks noChangeShapeType="1"/>
              </p:cNvCxnSpPr>
              <p:nvPr/>
            </p:nvCxnSpPr>
            <p:spPr bwMode="auto">
              <a:xfrm rot="5400000">
                <a:off x="5147949" y="4035429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01" name="直接连接符 256"/>
              <p:cNvCxnSpPr>
                <a:cxnSpLocks noChangeShapeType="1"/>
              </p:cNvCxnSpPr>
              <p:nvPr/>
            </p:nvCxnSpPr>
            <p:spPr bwMode="auto">
              <a:xfrm rot="5400000">
                <a:off x="7321569" y="289242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02" name="直接连接符 257"/>
              <p:cNvCxnSpPr>
                <a:cxnSpLocks noChangeShapeType="1"/>
              </p:cNvCxnSpPr>
              <p:nvPr/>
            </p:nvCxnSpPr>
            <p:spPr bwMode="auto">
              <a:xfrm rot="5400000">
                <a:off x="7180281" y="360680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7003" name="直接连接符 258"/>
              <p:cNvCxnSpPr>
                <a:cxnSpLocks noChangeShapeType="1"/>
              </p:cNvCxnSpPr>
              <p:nvPr/>
            </p:nvCxnSpPr>
            <p:spPr bwMode="auto">
              <a:xfrm rot="5400000">
                <a:off x="7394595" y="4678371"/>
                <a:ext cx="785818" cy="1588"/>
              </a:xfrm>
              <a:prstGeom prst="line">
                <a:avLst/>
              </a:prstGeom>
              <a:noFill/>
              <a:ln w="57150" algn="ctr">
                <a:solidFill>
                  <a:srgbClr val="4A7EBB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26983" name="直接连接符 238"/>
            <p:cNvCxnSpPr>
              <a:cxnSpLocks noChangeShapeType="1"/>
            </p:cNvCxnSpPr>
            <p:nvPr/>
          </p:nvCxnSpPr>
          <p:spPr bwMode="auto">
            <a:xfrm rot="5400000">
              <a:off x="718793" y="3463925"/>
              <a:ext cx="785818" cy="1588"/>
            </a:xfrm>
            <a:prstGeom prst="line">
              <a:avLst/>
            </a:prstGeom>
            <a:noFill/>
            <a:ln w="57150" algn="ctr">
              <a:solidFill>
                <a:srgbClr val="4A7EB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Arial"/>
              </a:rPr>
              <a:t>Specifications 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28630" y="1143005"/>
            <a:ext cx="8302625" cy="4886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latin typeface="Arial"/>
              </a:rPr>
              <a:t>Memory bandwidth:  </a:t>
            </a:r>
            <a:r>
              <a:rPr lang="en-US" altLang="zh-CN" sz="2000" b="1" dirty="0">
                <a:latin typeface="Arial"/>
              </a:rPr>
              <a:t>double words/one cycle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/>
              </a:rPr>
              <a:t>New pipeline latches are required: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/>
              </a:rPr>
              <a:t>M1/M2, M2/M3, M3/M4, M4/M5, M5/M6, M6/M7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/>
              </a:rPr>
              <a:t>A1/A2, A2/A3, A3/A4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/>
              </a:rPr>
              <a:t>New connection registers are required: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/>
              </a:rPr>
              <a:t>ID/EX, ID/M1, ID/A1, ID/DIV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latin typeface="Arial"/>
              </a:rPr>
              <a:t>EX/MEM, M7/MEM, A4/MEM, DIV/MEM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/>
              </a:rPr>
              <a:t>Because the divider unit is </a:t>
            </a:r>
            <a:r>
              <a:rPr lang="en-US" altLang="zh-CN" sz="2000" dirty="0" err="1">
                <a:solidFill>
                  <a:srgbClr val="0000FF"/>
                </a:solidFill>
                <a:latin typeface="Arial"/>
              </a:rPr>
              <a:t>unpipelined</a:t>
            </a:r>
            <a:r>
              <a:rPr lang="en-US" altLang="zh-CN" sz="2000" dirty="0">
                <a:solidFill>
                  <a:srgbClr val="0000FF"/>
                </a:solidFill>
                <a:latin typeface="Arial"/>
              </a:rPr>
              <a:t>,</a:t>
            </a:r>
            <a:r>
              <a:rPr lang="en-US" altLang="zh-CN" sz="2000" dirty="0">
                <a:latin typeface="Arial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structural hazards</a:t>
            </a:r>
            <a:r>
              <a:rPr lang="en-US" altLang="zh-CN" sz="2000" b="1" dirty="0">
                <a:latin typeface="Arial"/>
              </a:rPr>
              <a:t> </a:t>
            </a:r>
            <a:r>
              <a:rPr lang="en-US" altLang="zh-CN" sz="2000" dirty="0">
                <a:latin typeface="Arial"/>
              </a:rPr>
              <a:t>can occur.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/>
              </a:rPr>
              <a:t>Because the instructions have varying running times, the number of </a:t>
            </a:r>
            <a:r>
              <a:rPr lang="en-US" altLang="zh-CN" sz="2000" dirty="0">
                <a:solidFill>
                  <a:srgbClr val="0000FF"/>
                </a:solidFill>
                <a:latin typeface="Arial"/>
              </a:rPr>
              <a:t>register writes</a:t>
            </a:r>
            <a:r>
              <a:rPr lang="en-US" altLang="zh-CN" sz="2000" dirty="0">
                <a:latin typeface="Arial"/>
              </a:rPr>
              <a:t> required in a cycle can be larger than 1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New data hazards: </a:t>
            </a:r>
            <a:r>
              <a:rPr lang="en-US" altLang="zh-CN" sz="2000" b="1" dirty="0">
                <a:solidFill>
                  <a:srgbClr val="FF0000"/>
                </a:solidFill>
                <a:latin typeface="Arial"/>
              </a:rPr>
              <a:t>WAW</a:t>
            </a:r>
            <a:r>
              <a:rPr lang="en-US" altLang="zh-CN" sz="2000" dirty="0">
                <a:latin typeface="Arial"/>
              </a:rPr>
              <a:t> is possible due to disorder WBs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/>
              </a:rPr>
              <a:t>Due to longer latency of operations, </a:t>
            </a: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stalls for RAW hazards will be more frequent.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latin typeface="Arial"/>
              </a:rPr>
              <a:t>Problems with </a:t>
            </a:r>
            <a:r>
              <a:rPr lang="en-US" altLang="zh-CN" sz="2000" b="1" dirty="0">
                <a:solidFill>
                  <a:srgbClr val="0000FF"/>
                </a:solidFill>
                <a:latin typeface="Arial"/>
              </a:rPr>
              <a:t>exceptions</a:t>
            </a:r>
            <a:r>
              <a:rPr lang="en-US" altLang="zh-CN" sz="2000" dirty="0">
                <a:latin typeface="Arial"/>
              </a:rPr>
              <a:t> resulting from disorder completion</a:t>
            </a:r>
            <a:r>
              <a:rPr lang="en-US" altLang="zh-CN" dirty="0" smtClean="0">
                <a:latin typeface="Arial"/>
              </a:rPr>
              <a:t>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ringFestivalGreeting">
  <a:themeElements>
    <a:clrScheme name="SpringFestivalGreeting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SpringFestivalGreeting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SpringFestivalGreeting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pringFestivalGreeting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pringFestivalGreeting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021Arch_13_Ch4_DLP_VectorSiMDGPU.pptx" id="{5BFAC3FA-7D07-49C9-83B9-2AE6C0BE68BF}" vid="{0DFCA78E-39BE-421F-8371-AC2A67A87118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2009arch</Template>
  <TotalTime>1202</TotalTime>
  <Words>1959</Words>
  <Application>Microsoft Office PowerPoint</Application>
  <PresentationFormat>全屏显示(4:3)</PresentationFormat>
  <Paragraphs>597</Paragraphs>
  <Slides>37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Arial Unicode MS</vt:lpstr>
      <vt:lpstr>Palatino</vt:lpstr>
      <vt:lpstr>华文行楷</vt:lpstr>
      <vt:lpstr>楷体_GB2312</vt:lpstr>
      <vt:lpstr>宋体</vt:lpstr>
      <vt:lpstr>Arial</vt:lpstr>
      <vt:lpstr>Arial Narrow</vt:lpstr>
      <vt:lpstr>Calibri</vt:lpstr>
      <vt:lpstr>Comic Sans MS</vt:lpstr>
      <vt:lpstr>Tahoma</vt:lpstr>
      <vt:lpstr>Times New Roman</vt:lpstr>
      <vt:lpstr>Wingdings</vt:lpstr>
      <vt:lpstr>Wingdings 2</vt:lpstr>
      <vt:lpstr>SpringFestivalGreeting</vt:lpstr>
      <vt:lpstr>Chart</vt:lpstr>
      <vt:lpstr>文档</vt:lpstr>
      <vt:lpstr>图片</vt:lpstr>
      <vt:lpstr>Ch3--  ILP &amp; its exploration</vt:lpstr>
      <vt:lpstr>Review of  Pipeline Hazards in CO</vt:lpstr>
      <vt:lpstr>Pipelined CPU supporting RISC V </vt:lpstr>
      <vt:lpstr>Extending the MIPS pipeline to handle MultiCycle Operations</vt:lpstr>
      <vt:lpstr>5-stage pipeline with FP units</vt:lpstr>
      <vt:lpstr>Pipelining some of the FP units</vt:lpstr>
      <vt:lpstr>Latencies and initiation intervals for functional units</vt:lpstr>
      <vt:lpstr>Pipeline supports multiple outstanding FP operations</vt:lpstr>
      <vt:lpstr>Specifications  </vt:lpstr>
      <vt:lpstr>Issuing in order and  completion out of order</vt:lpstr>
      <vt:lpstr>Structural Hazards for the FP register write port</vt:lpstr>
      <vt:lpstr>How to solve the write port conflict ?</vt:lpstr>
      <vt:lpstr>Types of data hazards </vt:lpstr>
      <vt:lpstr>RAW dependence:Ture data dependence</vt:lpstr>
      <vt:lpstr>WAW dependence- naming dependence1</vt:lpstr>
      <vt:lpstr>WAR dependence –naming dependence2</vt:lpstr>
      <vt:lpstr>Stalls arising from RAW hazards</vt:lpstr>
      <vt:lpstr>The WAW hazards</vt:lpstr>
      <vt:lpstr>Solving the WAW hazard </vt:lpstr>
      <vt:lpstr>What other hazards  are possible ? </vt:lpstr>
      <vt:lpstr>Checks are required in ID</vt:lpstr>
      <vt:lpstr>Performance of FP pipeline</vt:lpstr>
      <vt:lpstr>Performance of FP pipeline</vt:lpstr>
      <vt:lpstr>The MIPS R4000 pipeline</vt:lpstr>
      <vt:lpstr>Possible stalls and delays</vt:lpstr>
      <vt:lpstr>Load stalls – 2 stalls</vt:lpstr>
      <vt:lpstr>Example：load stalls</vt:lpstr>
      <vt:lpstr>Branch delay: 3 cycles</vt:lpstr>
      <vt:lpstr>Branch Delays： 3 stalls</vt:lpstr>
      <vt:lpstr>Pipeline status for branch latency</vt:lpstr>
      <vt:lpstr>The FP 8-stage operational pipeline</vt:lpstr>
      <vt:lpstr>Latency and initiation intervals</vt:lpstr>
      <vt:lpstr>Structural hazards-1</vt:lpstr>
      <vt:lpstr>Structural hazards-2</vt:lpstr>
      <vt:lpstr>Structural hazards-3</vt:lpstr>
      <vt:lpstr>Structural hazards-4</vt:lpstr>
      <vt:lpstr>Performance loss measurements</vt:lpstr>
    </vt:vector>
  </TitlesOfParts>
  <Company>zju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Lecture2</dc:title>
  <dc:creator>jiangxh</dc:creator>
  <cp:lastModifiedBy>jiangxh</cp:lastModifiedBy>
  <cp:revision>54</cp:revision>
  <dcterms:created xsi:type="dcterms:W3CDTF">2007-09-13T03:30:25Z</dcterms:created>
  <dcterms:modified xsi:type="dcterms:W3CDTF">2024-10-14T08:19:56Z</dcterms:modified>
</cp:coreProperties>
</file>