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15.vml" ContentType="application/vnd.openxmlformats-officedocument.vmlDrawing"/>
  <Override PartName="/ppt/drawings/vmlDrawing16.vml" ContentType="application/vnd.openxmlformats-officedocument.vmlDrawing"/>
  <Override PartName="/ppt/drawings/vmlDrawing17.vml" ContentType="application/vnd.openxmlformats-officedocument.vmlDrawing"/>
  <Override PartName="/ppt/drawings/vmlDrawing18.vml" ContentType="application/vnd.openxmlformats-officedocument.vmlDrawing"/>
  <Override PartName="/ppt/drawings/vmlDrawing19.vml" ContentType="application/vnd.openxmlformats-officedocument.vmlDrawing"/>
  <Override PartName="/ppt/drawings/vmlDrawing2.vml" ContentType="application/vnd.openxmlformats-officedocument.vmlDrawing"/>
  <Override PartName="/ppt/drawings/vmlDrawing20.vml" ContentType="application/vnd.openxmlformats-officedocument.vmlDrawing"/>
  <Override PartName="/ppt/drawings/vmlDrawing21.vml" ContentType="application/vnd.openxmlformats-officedocument.vmlDrawing"/>
  <Override PartName="/ppt/drawings/vmlDrawing2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65"/>
  </p:notesMasterIdLst>
  <p:handoutMasterIdLst>
    <p:handoutMasterId r:id="rId66"/>
  </p:handoutMasterIdLst>
  <p:sldIdLst>
    <p:sldId id="352" r:id="rId2"/>
    <p:sldId id="261" r:id="rId3"/>
    <p:sldId id="259" r:id="rId4"/>
    <p:sldId id="527" r:id="rId5"/>
    <p:sldId id="337" r:id="rId6"/>
    <p:sldId id="260" r:id="rId7"/>
    <p:sldId id="262" r:id="rId8"/>
    <p:sldId id="528" r:id="rId9"/>
    <p:sldId id="263" r:id="rId10"/>
    <p:sldId id="264" r:id="rId11"/>
    <p:sldId id="266" r:id="rId12"/>
    <p:sldId id="267" r:id="rId13"/>
    <p:sldId id="529" r:id="rId14"/>
    <p:sldId id="268" r:id="rId15"/>
    <p:sldId id="269" r:id="rId16"/>
    <p:sldId id="270" r:id="rId17"/>
    <p:sldId id="530" r:id="rId18"/>
    <p:sldId id="271" r:id="rId19"/>
    <p:sldId id="273" r:id="rId20"/>
    <p:sldId id="398" r:id="rId21"/>
    <p:sldId id="393" r:id="rId22"/>
    <p:sldId id="430" r:id="rId23"/>
    <p:sldId id="394" r:id="rId24"/>
    <p:sldId id="395" r:id="rId25"/>
    <p:sldId id="396" r:id="rId26"/>
    <p:sldId id="531" r:id="rId27"/>
    <p:sldId id="402" r:id="rId28"/>
    <p:sldId id="274" r:id="rId29"/>
    <p:sldId id="275" r:id="rId30"/>
    <p:sldId id="276" r:id="rId31"/>
    <p:sldId id="277" r:id="rId32"/>
    <p:sldId id="278" r:id="rId33"/>
    <p:sldId id="525" r:id="rId34"/>
    <p:sldId id="279" r:id="rId35"/>
    <p:sldId id="524" r:id="rId36"/>
    <p:sldId id="280" r:id="rId37"/>
    <p:sldId id="281" r:id="rId38"/>
    <p:sldId id="282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28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532" r:id="rId59"/>
    <p:sldId id="534" r:id="rId60"/>
    <p:sldId id="535" r:id="rId61"/>
    <p:sldId id="284" r:id="rId62"/>
    <p:sldId id="285" r:id="rId63"/>
    <p:sldId id="431" r:id="rId6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10000"/>
      </a:spcBef>
      <a:spcAft>
        <a:spcPct val="0"/>
      </a:spcAft>
      <a:buChar char="•"/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FDBF1"/>
    <a:srgbClr val="FF0000"/>
    <a:srgbClr val="FF7C8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 autoAdjust="0"/>
    <p:restoredTop sz="78173" autoAdjust="0"/>
  </p:normalViewPr>
  <p:slideViewPr>
    <p:cSldViewPr>
      <p:cViewPr varScale="1">
        <p:scale>
          <a:sx n="96" d="100"/>
          <a:sy n="96" d="100"/>
        </p:scale>
        <p:origin x="2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70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5.vml.rels><?xml version='1.0' encoding='UTF-8' standalone='yes'?>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'1.0' encoding='UTF-8' standalone='yes'?>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'1.0' encoding='UTF-8' standalone='yes'?>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'1.0' encoding='UTF-8' standalone='yes'?>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'1.0' encoding='UTF-8' standalone='yes'?>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'1.0' encoding='UTF-8' standalone='yes'?>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9072935-96B0-4FD5-8E75-F946E821F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798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B5E3E8A-3CFD-4E2D-A34B-386CB6147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5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790146-0518-498E-9E88-1E33553776C9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存储单元的操作一样会有相关性，并且更难判断</a:t>
            </a:r>
          </a:p>
          <a:p>
            <a:r>
              <a:rPr lang="zh-CN" altLang="en-US" dirty="0"/>
              <a:t>编译的时候地址不一定明确知道，很多是在运行的时候才会算出来，所以存储单元的相关性是比寄存器更难判断</a:t>
            </a:r>
          </a:p>
          <a:p>
            <a:r>
              <a:rPr lang="zh-CN" altLang="en-US" dirty="0"/>
              <a:t>两个地址相等：有关    要动态判断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081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effectLst/>
                <a:latin typeface="LXGW WenKai Screen"/>
              </a:rPr>
              <a:t>Fi</a:t>
            </a:r>
            <a:r>
              <a:rPr lang="zh-CN" altLang="en" b="0" i="0" dirty="0">
                <a:effectLst/>
                <a:latin typeface="LXGW WenKai Screen"/>
              </a:rPr>
              <a:t>、</a:t>
            </a:r>
            <a:r>
              <a:rPr lang="en" altLang="zh-CN" b="0" i="0" dirty="0">
                <a:effectLst/>
                <a:latin typeface="LXGW WenKai Screen"/>
              </a:rPr>
              <a:t>Fj</a:t>
            </a:r>
            <a:r>
              <a:rPr lang="zh-CN" altLang="en" b="0" i="0" dirty="0">
                <a:effectLst/>
                <a:latin typeface="LXGW WenKai Screen"/>
              </a:rPr>
              <a:t>、</a:t>
            </a:r>
            <a:r>
              <a:rPr lang="en" altLang="zh-CN" b="0" i="0" dirty="0" err="1">
                <a:effectLst/>
                <a:latin typeface="LXGW WenKai Screen"/>
              </a:rPr>
              <a:t>Fk</a:t>
            </a:r>
            <a:r>
              <a:rPr lang="en" altLang="zh-CN" b="0" i="0" dirty="0">
                <a:effectLst/>
                <a:latin typeface="LXGW WenKai Screen"/>
              </a:rPr>
              <a:t> </a:t>
            </a:r>
            <a:r>
              <a:rPr lang="zh-CN" altLang="en-US" b="0" i="0" dirty="0">
                <a:effectLst/>
                <a:latin typeface="LXGW WenKai Screen"/>
              </a:rPr>
              <a:t>代表源操作数和目的操作数（</a:t>
            </a:r>
            <a:r>
              <a:rPr lang="en" altLang="zh-CN" b="0" i="0" dirty="0">
                <a:effectLst/>
                <a:latin typeface="LXGW WenKai Screen"/>
              </a:rPr>
              <a:t>Fi </a:t>
            </a:r>
            <a:r>
              <a:rPr lang="zh-CN" altLang="en-US" b="0" i="0" dirty="0">
                <a:effectLst/>
                <a:latin typeface="LXGW WenKai Screen"/>
              </a:rPr>
              <a:t>为源，</a:t>
            </a:r>
            <a:r>
              <a:rPr lang="en" altLang="zh-CN" b="0" i="0" dirty="0">
                <a:effectLst/>
                <a:latin typeface="LXGW WenKai Screen"/>
              </a:rPr>
              <a:t>Fj</a:t>
            </a:r>
            <a:r>
              <a:rPr lang="zh-CN" altLang="en" b="0" i="0" dirty="0">
                <a:effectLst/>
                <a:latin typeface="LXGW WenKai Screen"/>
              </a:rPr>
              <a:t>、</a:t>
            </a:r>
            <a:r>
              <a:rPr lang="en" altLang="zh-CN" b="0" i="0" dirty="0" err="1">
                <a:effectLst/>
                <a:latin typeface="LXGW WenKai Screen"/>
              </a:rPr>
              <a:t>Fk</a:t>
            </a:r>
            <a:r>
              <a:rPr lang="en" altLang="zh-CN" b="0" i="0" dirty="0">
                <a:effectLst/>
                <a:latin typeface="LXGW WenKai Screen"/>
              </a:rPr>
              <a:t> </a:t>
            </a:r>
            <a:r>
              <a:rPr lang="zh-CN" altLang="en-US" b="0" i="0" dirty="0">
                <a:effectLst/>
                <a:latin typeface="LXGW WenKai Screen"/>
              </a:rPr>
              <a:t>为目的）。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effectLst/>
                <a:latin typeface="LXGW WenKai Screen"/>
              </a:rPr>
              <a:t>Qj</a:t>
            </a:r>
            <a:r>
              <a:rPr lang="zh-CN" altLang="en" b="0" i="0" dirty="0">
                <a:effectLst/>
                <a:latin typeface="LXGW WenKai Screen"/>
              </a:rPr>
              <a:t>、</a:t>
            </a:r>
            <a:r>
              <a:rPr lang="en" altLang="zh-CN" b="0" i="0" dirty="0" err="1">
                <a:effectLst/>
                <a:latin typeface="LXGW WenKai Screen"/>
              </a:rPr>
              <a:t>Qk</a:t>
            </a:r>
            <a:r>
              <a:rPr lang="en" altLang="zh-CN" b="0" i="0" dirty="0">
                <a:effectLst/>
                <a:latin typeface="LXGW WenKai Screen"/>
              </a:rPr>
              <a:t> </a:t>
            </a:r>
            <a:r>
              <a:rPr lang="zh-CN" altLang="en-US" b="0" i="0" dirty="0">
                <a:effectLst/>
                <a:latin typeface="LXGW WenKai Screen"/>
              </a:rPr>
              <a:t>代表源操作数来自哪个部件</a:t>
            </a:r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R1</a:t>
            </a:r>
            <a:r>
              <a:rPr kumimoji="1" lang="zh-CN" altLang="en-US" dirty="0"/>
              <a:t>为源操作数</a:t>
            </a:r>
            <a:r>
              <a:rPr kumimoji="1" lang="en-US" altLang="zh-CN" dirty="0"/>
              <a:t>1</a:t>
            </a:r>
            <a:r>
              <a:rPr kumimoji="1" lang="zh-CN" altLang="en-US" dirty="0"/>
              <a:t>是否可用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，他在哪里算？</a:t>
            </a:r>
            <a:endParaRPr kumimoji="1" lang="en-US" altLang="zh-CN" dirty="0"/>
          </a:p>
          <a:p>
            <a:r>
              <a:rPr kumimoji="1" lang="zh-CN" altLang="en-US" dirty="0"/>
              <a:t>比如等</a:t>
            </a:r>
            <a:r>
              <a:rPr kumimoji="1" lang="en-US" altLang="zh-CN" dirty="0"/>
              <a:t>F4</a:t>
            </a:r>
            <a:r>
              <a:rPr kumimoji="1" lang="zh-CN" altLang="en-US" dirty="0"/>
              <a:t>，那</a:t>
            </a:r>
            <a:r>
              <a:rPr kumimoji="1" lang="en-US" altLang="zh-CN" dirty="0"/>
              <a:t>F4</a:t>
            </a:r>
            <a:r>
              <a:rPr kumimoji="1" lang="zh-CN" altLang="en-US" dirty="0"/>
              <a:t>是在等谁   会把这个谁，也就是操作部件，写在</a:t>
            </a:r>
            <a:r>
              <a:rPr kumimoji="1" lang="en-US" altLang="zh-CN" dirty="0"/>
              <a:t>Q</a:t>
            </a:r>
            <a:r>
              <a:rPr kumimoji="1" lang="zh-CN" altLang="en-US" dirty="0"/>
              <a:t>里面，等算完了才会改变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的状态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以前的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只有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，现在还有状态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，表示可用</a:t>
            </a:r>
            <a:r>
              <a:rPr kumimoji="1" lang="en-US" altLang="zh-CN" dirty="0"/>
              <a:t>or</a:t>
            </a:r>
            <a:r>
              <a:rPr kumimoji="1" lang="zh-CN" altLang="en-US" dirty="0"/>
              <a:t>不可用，如果不可用，谁在生产这个值？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27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F2</a:t>
            </a:r>
            <a:r>
              <a:rPr kumimoji="1" lang="zh-CN" altLang="en-US" dirty="0"/>
              <a:t>不可用，所以第三条只能发射（没有结构竞争，没有写写竞争），但是一个源操作数不可用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Add</a:t>
            </a:r>
            <a:r>
              <a:rPr kumimoji="1" lang="zh-CN" altLang="en-US" dirty="0"/>
              <a:t>无法发射，因为减法已经把加法器给占用了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08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现在第一条指令可以发射  </a:t>
            </a:r>
            <a:r>
              <a:rPr kumimoji="1" lang="en-US" altLang="zh-CN" dirty="0" err="1"/>
              <a:t>Rj</a:t>
            </a:r>
            <a:r>
              <a:rPr kumimoji="1" lang="zh-CN" altLang="en-US" dirty="0"/>
              <a:t>为</a:t>
            </a:r>
            <a:r>
              <a:rPr kumimoji="1" lang="en-US" altLang="zh-CN" dirty="0"/>
              <a:t>yes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R2</a:t>
            </a:r>
            <a:r>
              <a:rPr kumimoji="1" lang="zh-CN" altLang="en-US" dirty="0"/>
              <a:t>是可以用的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这条指令的目的寄存器</a:t>
            </a:r>
            <a:r>
              <a:rPr kumimoji="1" lang="en-US" altLang="zh-CN" dirty="0"/>
              <a:t>F6</a:t>
            </a:r>
            <a:r>
              <a:rPr kumimoji="1" lang="zh-CN" altLang="en-US" dirty="0"/>
              <a:t>在等</a:t>
            </a:r>
            <a:r>
              <a:rPr kumimoji="1" lang="en-US" altLang="zh-CN" dirty="0"/>
              <a:t>INT</a:t>
            </a:r>
            <a:r>
              <a:rPr kumimoji="1" lang="zh-CN" altLang="en-US" dirty="0"/>
              <a:t>部件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根据表原来的值判断，在这个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结束的时候进行更新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71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这一拍进行</a:t>
            </a:r>
            <a:r>
              <a:rPr kumimoji="1" lang="en-US" altLang="zh-CN" dirty="0" err="1"/>
              <a:t>ro</a:t>
            </a:r>
            <a:r>
              <a:rPr kumimoji="1" lang="zh-CN" altLang="en-US" dirty="0"/>
              <a:t>，需要看</a:t>
            </a:r>
            <a:r>
              <a:rPr kumimoji="1" lang="en-US" altLang="zh-CN" dirty="0" err="1"/>
              <a:t>rj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rk</a:t>
            </a:r>
            <a:r>
              <a:rPr kumimoji="1" lang="zh-CN" altLang="en-US" dirty="0"/>
              <a:t>是否可用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</a:t>
            </a:r>
            <a:r>
              <a:rPr kumimoji="1" lang="en-US" altLang="zh-CN" dirty="0"/>
              <a:t>r</a:t>
            </a:r>
            <a:r>
              <a:rPr kumimoji="1" lang="zh-CN" altLang="en-US" dirty="0"/>
              <a:t>变成了</a:t>
            </a:r>
            <a:r>
              <a:rPr kumimoji="1" lang="en-US" altLang="zh-CN" dirty="0"/>
              <a:t>no</a:t>
            </a:r>
            <a:r>
              <a:rPr kumimoji="1" lang="zh-CN" altLang="en-US" dirty="0"/>
              <a:t>，读过之后要变成</a:t>
            </a:r>
            <a:r>
              <a:rPr kumimoji="1" lang="en-US" altLang="zh-CN" dirty="0"/>
              <a:t>no</a:t>
            </a:r>
            <a:r>
              <a:rPr kumimoji="1" lang="zh-CN" altLang="en-US" dirty="0"/>
              <a:t>   这是为什么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这里第二条不能发射，因为结构竞争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25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第三拍的时候看一下只有一条指令处于</a:t>
            </a:r>
            <a:r>
              <a:rPr kumimoji="1" lang="en-US" altLang="zh-CN" dirty="0"/>
              <a:t>RO</a:t>
            </a:r>
            <a:r>
              <a:rPr kumimoji="1" lang="zh-CN" altLang="en-US" dirty="0"/>
              <a:t>（就是</a:t>
            </a:r>
            <a:r>
              <a:rPr kumimoji="1" lang="en-US" altLang="zh-CN" dirty="0"/>
              <a:t>cycle2</a:t>
            </a:r>
            <a:r>
              <a:rPr kumimoji="1" lang="zh-CN" altLang="en-US" dirty="0"/>
              <a:t>结束的那个表格）</a:t>
            </a:r>
            <a:endParaRPr kumimoji="1" lang="en-US" altLang="zh-CN" dirty="0"/>
          </a:p>
          <a:p>
            <a:r>
              <a:rPr kumimoji="1" lang="zh-CN" altLang="en-US" dirty="0"/>
              <a:t>这一拍开始执行，整数部件开始运作</a:t>
            </a:r>
            <a:endParaRPr kumimoji="1" lang="en-US" altLang="zh-CN" dirty="0"/>
          </a:p>
          <a:p>
            <a:r>
              <a:rPr kumimoji="1" lang="zh-CN" altLang="en-US" dirty="0"/>
              <a:t>第二条指令不能发射，因为结构竞争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在访存，</a:t>
            </a:r>
            <a:r>
              <a:rPr kumimoji="1" lang="en-US" altLang="zh-CN" dirty="0"/>
              <a:t>ex</a:t>
            </a:r>
            <a:r>
              <a:rPr kumimoji="1" lang="zh-CN" altLang="en-US" dirty="0"/>
              <a:t> 有两拍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50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这里</a:t>
            </a:r>
            <a:r>
              <a:rPr kumimoji="1" lang="en-US" altLang="zh-CN" dirty="0"/>
              <a:t>reg</a:t>
            </a:r>
            <a:r>
              <a:rPr kumimoji="1" lang="zh-CN" altLang="en-US" dirty="0"/>
              <a:t>的写法稍微简单了</a:t>
            </a:r>
          </a:p>
          <a:p>
            <a:r>
              <a:rPr kumimoji="1" lang="zh-CN" altLang="en-US" dirty="0"/>
              <a:t>其实是有一个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和一个</a:t>
            </a:r>
            <a:r>
              <a:rPr kumimoji="1" lang="en-US" altLang="zh-CN" dirty="0"/>
              <a:t>value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这个表格是在这一拍结束的时候两个红色的地方变了，这样下一拍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就可以</a:t>
            </a:r>
            <a:r>
              <a:rPr kumimoji="1" lang="en-US" altLang="zh-CN" dirty="0"/>
              <a:t>is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14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红色的就是第六排结束的时候，就是下一个时钟沿到来的时候要写进去的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99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源操作数是</a:t>
            </a:r>
            <a:r>
              <a:rPr kumimoji="1" lang="en-US" altLang="zh-CN" dirty="0"/>
              <a:t>F2</a:t>
            </a:r>
            <a:r>
              <a:rPr kumimoji="1" lang="zh-CN" altLang="en-US" dirty="0"/>
              <a:t>，会去读</a:t>
            </a:r>
            <a:r>
              <a:rPr kumimoji="1" lang="en-US" altLang="zh-CN" dirty="0"/>
              <a:t>F2</a:t>
            </a:r>
            <a:r>
              <a:rPr kumimoji="1" lang="zh-CN" altLang="en-US" dirty="0"/>
              <a:t>的状态，把</a:t>
            </a:r>
            <a:r>
              <a:rPr kumimoji="1" lang="en-US" altLang="zh-CN" dirty="0"/>
              <a:t>F2</a:t>
            </a:r>
            <a:r>
              <a:rPr kumimoji="1" lang="zh-CN" altLang="en-US" dirty="0"/>
              <a:t>状态赋给</a:t>
            </a:r>
            <a:r>
              <a:rPr kumimoji="1" lang="en-US" altLang="zh-CN" dirty="0" err="1"/>
              <a:t>Rj</a:t>
            </a:r>
            <a:r>
              <a:rPr kumimoji="1" lang="zh-CN" altLang="en-US" dirty="0"/>
              <a:t>   </a:t>
            </a:r>
            <a:r>
              <a:rPr kumimoji="1" lang="en-US" altLang="zh-CN" dirty="0"/>
              <a:t>0</a:t>
            </a:r>
            <a:r>
              <a:rPr kumimoji="1" lang="zh-CN" altLang="en-US" dirty="0"/>
              <a:t>代表可用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是一个二值逻辑，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FU</a:t>
            </a:r>
            <a:r>
              <a:rPr kumimoji="1" lang="zh-CN" altLang="en-US" dirty="0"/>
              <a:t>的编号</a:t>
            </a:r>
            <a:endParaRPr kumimoji="1" lang="en-US" altLang="zh-CN" dirty="0"/>
          </a:p>
          <a:p>
            <a:r>
              <a:rPr kumimoji="1" lang="zh-CN" altLang="en-US" dirty="0"/>
              <a:t>把</a:t>
            </a:r>
            <a:r>
              <a:rPr kumimoji="1" lang="en-US" altLang="zh-CN" dirty="0"/>
              <a:t>reg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里的东西直接写到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里面去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439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Mul</a:t>
            </a:r>
            <a:r>
              <a:rPr kumimoji="1" lang="zh-CN" altLang="en-US" dirty="0"/>
              <a:t>一看两个源操作数一个</a:t>
            </a:r>
            <a:r>
              <a:rPr kumimoji="1" lang="en-US" altLang="zh-CN" dirty="0"/>
              <a:t>no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yes</a:t>
            </a:r>
            <a:r>
              <a:rPr kumimoji="1" lang="zh-CN" altLang="en-US" dirty="0"/>
              <a:t>，就不能读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C78367-EC45-4616-91FC-BA489EE4C93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9705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写完以后寄存器状态才会变化  写完以后操作部件不忙了，去表格里查</a:t>
            </a:r>
            <a:r>
              <a:rPr kumimoji="1" lang="en-US" altLang="zh-CN" dirty="0"/>
              <a:t>Q</a:t>
            </a:r>
            <a:r>
              <a:rPr kumimoji="1" lang="zh-CN" altLang="en-US" dirty="0"/>
              <a:t>把等于</a:t>
            </a:r>
            <a:r>
              <a:rPr kumimoji="1" lang="en-US" altLang="zh-CN" dirty="0"/>
              <a:t>INT</a:t>
            </a:r>
            <a:r>
              <a:rPr kumimoji="1" lang="zh-CN" altLang="en-US" dirty="0"/>
              <a:t>的变成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，把</a:t>
            </a:r>
            <a:r>
              <a:rPr kumimoji="1" lang="en-US" altLang="zh-CN" dirty="0"/>
              <a:t>R</a:t>
            </a:r>
            <a:r>
              <a:rPr kumimoji="1" lang="zh-CN" altLang="en-US" dirty="0"/>
              <a:t>变成</a:t>
            </a:r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86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表示都读过了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654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的时候减法写结果</a:t>
            </a:r>
            <a:endParaRPr kumimoji="1" lang="en-US" altLang="zh-CN" dirty="0"/>
          </a:p>
          <a:p>
            <a:r>
              <a:rPr kumimoji="1" lang="zh-CN" altLang="en-US" dirty="0"/>
              <a:t>这个时候还不能发射</a:t>
            </a:r>
            <a:r>
              <a:rPr kumimoji="1" lang="en-US" altLang="zh-CN" dirty="0"/>
              <a:t>add</a:t>
            </a:r>
            <a:r>
              <a:rPr kumimoji="1" lang="zh-CN" altLang="en-US" dirty="0"/>
              <a:t>，因为</a:t>
            </a:r>
            <a:r>
              <a:rPr kumimoji="1" lang="en-US" altLang="zh-CN" dirty="0"/>
              <a:t>15</a:t>
            </a:r>
            <a:r>
              <a:rPr kumimoji="1" lang="zh-CN" altLang="en-US" dirty="0"/>
              <a:t>拍开始的时候要看</a:t>
            </a:r>
            <a:r>
              <a:rPr kumimoji="1" lang="en-US" altLang="zh-CN" dirty="0"/>
              <a:t>14</a:t>
            </a:r>
            <a:r>
              <a:rPr kumimoji="1" lang="zh-CN" altLang="en-US" dirty="0"/>
              <a:t>拍的表格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301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LXGW WenKai Screen"/>
              </a:rPr>
              <a:t>注意到在这之后，最后一条 </a:t>
            </a:r>
            <a:r>
              <a:rPr lang="en" altLang="zh-CN" b="0" i="0" dirty="0">
                <a:effectLst/>
                <a:latin typeface="LXGW WenKai Screen"/>
              </a:rPr>
              <a:t>ADD </a:t>
            </a:r>
            <a:r>
              <a:rPr lang="zh-CN" altLang="en-US" b="0" i="0" dirty="0">
                <a:effectLst/>
                <a:latin typeface="LXGW WenKai Screen"/>
              </a:rPr>
              <a:t>指令必须等到 </a:t>
            </a:r>
            <a:r>
              <a:rPr lang="en" altLang="zh-CN" b="0" i="0" dirty="0">
                <a:effectLst/>
                <a:latin typeface="LXGW WenKai Screen"/>
              </a:rPr>
              <a:t>DIV </a:t>
            </a:r>
            <a:r>
              <a:rPr lang="zh-CN" altLang="en-US" b="0" i="0" dirty="0">
                <a:effectLst/>
                <a:latin typeface="LXGW WenKai Screen"/>
              </a:rPr>
              <a:t>指令 </a:t>
            </a:r>
            <a:r>
              <a:rPr lang="en" altLang="zh-CN" b="0" i="0" dirty="0">
                <a:effectLst/>
                <a:latin typeface="LXGW WenKai Screen"/>
              </a:rPr>
              <a:t>RO </a:t>
            </a:r>
            <a:r>
              <a:rPr lang="zh-CN" altLang="en-US" b="0" i="0" dirty="0">
                <a:effectLst/>
                <a:latin typeface="LXGW WenKai Screen"/>
              </a:rPr>
              <a:t>之后才能 </a:t>
            </a:r>
            <a:r>
              <a:rPr lang="en" altLang="zh-CN" b="0" i="0" dirty="0">
                <a:effectLst/>
                <a:latin typeface="LXGW WenKai Screen"/>
              </a:rPr>
              <a:t>WB</a:t>
            </a:r>
            <a:r>
              <a:rPr lang="zh-CN" altLang="en" b="0" i="0" dirty="0">
                <a:effectLst/>
                <a:latin typeface="LXGW WenKai Screen"/>
              </a:rPr>
              <a:t>（</a:t>
            </a:r>
            <a:r>
              <a:rPr lang="zh-CN" altLang="en-US" b="0" i="0" dirty="0">
                <a:effectLst/>
                <a:latin typeface="LXGW WenKai Screen"/>
              </a:rPr>
              <a:t>否则会修改 </a:t>
            </a:r>
            <a:r>
              <a:rPr lang="en" altLang="zh-CN" b="0" i="0" dirty="0">
                <a:effectLst/>
                <a:latin typeface="LXGW WenKai Screen"/>
              </a:rPr>
              <a:t>F6</a:t>
            </a:r>
            <a:r>
              <a:rPr lang="zh-CN" altLang="en" b="0" i="0" dirty="0">
                <a:effectLst/>
                <a:latin typeface="LXGW WenKai Screen"/>
              </a:rPr>
              <a:t>）。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23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在刚刚的scoreboar里面加法是会发射出去的</a:t>
            </a:r>
            <a:r>
              <a:rPr lang="zh-CN" altLang="en-US" dirty="0"/>
              <a:t>，但是</a:t>
            </a:r>
            <a:r>
              <a:rPr lang="en-US" altLang="zh-CN" dirty="0"/>
              <a:t>f0</a:t>
            </a:r>
            <a:r>
              <a:rPr lang="zh-CN" altLang="en-US" dirty="0"/>
              <a:t>不可用会等在操作部件里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E2</a:t>
            </a:r>
            <a:r>
              <a:rPr lang="zh-CN" altLang="en-US" dirty="0"/>
              <a:t>里面后两条会有</a:t>
            </a:r>
            <a:r>
              <a:rPr lang="en-US" altLang="zh-CN" dirty="0"/>
              <a:t>war</a:t>
            </a:r>
            <a:r>
              <a:rPr lang="zh-CN" altLang="en-US" dirty="0"/>
              <a:t>竞争   加法必须等到乘法把</a:t>
            </a:r>
            <a:r>
              <a:rPr lang="en-US" altLang="zh-CN" dirty="0"/>
              <a:t>f0</a:t>
            </a:r>
            <a:r>
              <a:rPr lang="zh-CN" altLang="en-US" dirty="0"/>
              <a:t>读掉才能写  </a:t>
            </a:r>
            <a:r>
              <a:rPr lang="en-US" altLang="zh-CN" dirty="0"/>
              <a:t>war</a:t>
            </a:r>
            <a:r>
              <a:rPr lang="zh-CN" altLang="en-US" dirty="0"/>
              <a:t>的延时是很长的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873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811CB-EE89-4410-B482-75858CEE31A6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694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04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A5C8B-AA58-41E6-9C80-9509AA60798D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62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EBD037-75C1-407B-8C8F-1DDBBFA1CC58}" type="datetime3">
              <a:rPr lang="en-US" smtClean="0"/>
              <a:t>13 December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65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 err="1"/>
              <a:t>ld</a:t>
            </a:r>
            <a:r>
              <a:rPr kumimoji="1" lang="zh-CN" altLang="en-US" dirty="0"/>
              <a:t>指令容易出现异常，访存地址不对，越界，缺页中断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条件不成立才能</a:t>
            </a:r>
            <a:r>
              <a:rPr kumimoji="1" lang="en" altLang="zh-CN" dirty="0" err="1"/>
              <a:t>ld</a:t>
            </a:r>
            <a:r>
              <a:rPr kumimoji="1" lang="zh-CN" altLang="en" dirty="0"/>
              <a:t>，</a:t>
            </a:r>
            <a:r>
              <a:rPr kumimoji="1" lang="zh-CN" altLang="en-US" dirty="0"/>
              <a:t>提前到前面的话异常行为会变化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转移指令后面的</a:t>
            </a:r>
            <a:r>
              <a:rPr kumimoji="1" lang="en" altLang="zh-CN" dirty="0" err="1"/>
              <a:t>ld</a:t>
            </a:r>
            <a:r>
              <a:rPr kumimoji="1" lang="zh-CN" altLang="en-US" dirty="0"/>
              <a:t>指令不能乱动！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FD</a:t>
            </a:r>
            <a:r>
              <a:rPr kumimoji="1" lang="zh-CN" altLang="en-US" dirty="0"/>
              <a:t>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66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2DB53-4F76-4EA4-9F47-0B2B70B8737A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164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339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C515F-8D05-45E6-B388-442174B79EF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8007" tIns="48144" rIns="98007" bIns="48144"/>
          <a:lstStyle/>
          <a:p>
            <a:pPr eaLnBrk="1" hangingPunct="1"/>
            <a:endParaRPr lang="en-US" altLang="zh-CN"/>
          </a:p>
        </p:txBody>
      </p:sp>
      <p:sp>
        <p:nvSpPr>
          <p:cNvPr id="165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7590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这一张总结的非常好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RO</a:t>
            </a:r>
            <a:r>
              <a:rPr kumimoji="1" lang="zh-CN" altLang="en-US" dirty="0"/>
              <a:t> </a:t>
            </a:r>
            <a:r>
              <a:rPr kumimoji="1" lang="en-US" altLang="zh-CN" dirty="0"/>
              <a:t>RAW</a:t>
            </a:r>
          </a:p>
          <a:p>
            <a:r>
              <a:rPr kumimoji="1" lang="en-US" altLang="zh-CN" dirty="0"/>
              <a:t>WB</a:t>
            </a:r>
            <a:r>
              <a:rPr kumimoji="1" lang="zh-CN" altLang="en-US" dirty="0"/>
              <a:t> </a:t>
            </a:r>
            <a:r>
              <a:rPr kumimoji="1" lang="en-US" altLang="zh-CN" dirty="0"/>
              <a:t>WAR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E3E8A-3CFD-4E2D-A34B-386CB614738D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31005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377140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1C67A-7639-44AC-B4F2-C6689198A3A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4089686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8122A-52FF-45E4-81A8-2AF460BA912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537286995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300242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A260B-8CD5-46FC-B046-E472157DF26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190004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23945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F650-ED45-4644-A220-A6A08A9409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</a:rPr>
              <a:t>2013Fall_Ad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2334665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80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43753-49F9-45B6-A28C-3650716A088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826939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D66DB-5676-4EB0-AB0B-B69E0E0CEC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764465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CC92-1576-42AF-BFA3-4382E2CA1BA2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763935607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213252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3FEF6-01BA-437B-B9B5-C3DECFC3175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134439917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8823-357F-4BFA-99AE-3CF62789BD99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26907690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300">
              <a:solidFill>
                <a:srgbClr val="E40000"/>
              </a:solidFill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310F-EB06-48ED-869E-2362517C6E4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65979014"/>
      </p:ext>
    </p:extLst>
  </p:cSld>
  <p:clrMapOvr>
    <a:masterClrMapping/>
  </p:clrMapOvr>
  <p:transition spd="slow">
    <p:pull dir="ru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20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8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3.emf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emf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5.emf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6.emf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image" Target="../media/image18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9.emf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0.emf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1.emf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22.emf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4.w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5.emf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6.emf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27.emf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8.emf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9.emf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30.emf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31.emf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2.emf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755576" y="908720"/>
            <a:ext cx="4175943" cy="210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FF3300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4800" b="0" kern="0" dirty="0">
                <a:latin typeface="Arial"/>
              </a:rPr>
              <a:t>Ch3-- </a:t>
            </a:r>
            <a:br>
              <a:rPr lang="en-US" altLang="zh-CN" sz="4800" b="0" kern="0" dirty="0"/>
            </a:br>
            <a:r>
              <a:rPr lang="en-US" altLang="zh-CN" sz="4800" b="0" kern="0" dirty="0">
                <a:latin typeface="Arial"/>
              </a:rPr>
              <a:t>ILP &amp; its exploration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3284984"/>
            <a:ext cx="4572000" cy="33055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Ch3-1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"/>
              </a:rPr>
              <a:t>Instruction Level Parallelism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"/>
              </a:rPr>
              <a:t>Basic Compiler Techniques  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     for Exposing ILP 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Arial"/>
              </a:rPr>
              <a:t>Dynamic scheduling--Scoreboard 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>
                <a:latin typeface="Arial"/>
              </a:rPr>
              <a:t>3.1, 3.2, App C7</a:t>
            </a:r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740650" cy="8366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>
                <a:latin typeface="Arial"/>
              </a:rPr>
              <a:t>True Data Dependence and Hazards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81000" y="981075"/>
            <a:ext cx="8763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True Data Dependence: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Instr</a:t>
            </a:r>
            <a:r>
              <a:rPr lang="en-US" altLang="en-US" sz="2400" baseline="-25000">
                <a:latin typeface="Arial" pitchFamily="66" charset="0"/>
              </a:rPr>
              <a:t>J </a:t>
            </a:r>
            <a:r>
              <a:rPr lang="en-US" altLang="en-US" sz="2400">
                <a:latin typeface="Arial" pitchFamily="66" charset="0"/>
              </a:rPr>
              <a:t>is </a:t>
            </a:r>
            <a:r>
              <a:rPr lang="en-US" altLang="en-US" sz="2400">
                <a:solidFill>
                  <a:srgbClr val="FF0000"/>
                </a:solidFill>
                <a:latin typeface="Arial" pitchFamily="66" charset="0"/>
              </a:rPr>
              <a:t>data dependent</a:t>
            </a:r>
            <a:r>
              <a:rPr lang="en-US" altLang="en-US" sz="2400">
                <a:latin typeface="Arial" pitchFamily="66" charset="0"/>
              </a:rPr>
              <a:t> on Instr</a:t>
            </a:r>
            <a:r>
              <a:rPr lang="en-US" altLang="en-US" sz="2400" baseline="-25000">
                <a:latin typeface="Arial" pitchFamily="66" charset="0"/>
              </a:rPr>
              <a:t>I</a:t>
            </a:r>
            <a:r>
              <a:rPr lang="en-US" altLang="en-US" sz="2400">
                <a:latin typeface="Arial" pitchFamily="66" charset="0"/>
              </a:rPr>
              <a:t> </a:t>
            </a:r>
            <a:br>
              <a:rPr lang="en-US" altLang="en-US" sz="2400">
                <a:latin typeface="Comic Sans MS" pitchFamily="66" charset="0"/>
              </a:rPr>
            </a:br>
            <a:r>
              <a:rPr lang="en-US" altLang="en-US" sz="2400">
                <a:latin typeface="Arial" pitchFamily="66" charset="0"/>
              </a:rPr>
              <a:t>Instr</a:t>
            </a:r>
            <a:r>
              <a:rPr lang="en-US" altLang="en-US" sz="2400" baseline="-25000">
                <a:latin typeface="Arial" pitchFamily="66" charset="0"/>
              </a:rPr>
              <a:t>J</a:t>
            </a:r>
            <a:r>
              <a:rPr lang="en-US" altLang="en-US" sz="2400">
                <a:latin typeface="Arial" pitchFamily="66" charset="0"/>
              </a:rPr>
              <a:t> tries to read operand before Instr</a:t>
            </a:r>
            <a:r>
              <a:rPr lang="en-US" altLang="en-US" sz="2400" baseline="-25000">
                <a:latin typeface="Arial" pitchFamily="66" charset="0"/>
              </a:rPr>
              <a:t>I </a:t>
            </a:r>
            <a:r>
              <a:rPr lang="en-US" altLang="en-US" sz="2400">
                <a:latin typeface="Arial" pitchFamily="66" charset="0"/>
              </a:rPr>
              <a:t>writes it</a:t>
            </a:r>
            <a:br>
              <a:rPr lang="en-US" altLang="en-US" sz="2400">
                <a:latin typeface="Comic Sans MS" pitchFamily="66" charset="0"/>
              </a:rPr>
            </a:br>
            <a:br>
              <a:rPr lang="en-US" altLang="en-US" sz="2400">
                <a:latin typeface="Comic Sans MS" pitchFamily="66" charset="0"/>
              </a:rPr>
            </a:br>
            <a:r>
              <a:rPr lang="en-US" altLang="en-US" sz="2400">
                <a:latin typeface="Arial" pitchFamily="66" charset="0"/>
              </a:rPr>
              <a:t>		</a:t>
            </a:r>
            <a:br>
              <a:rPr lang="en-US" altLang="en-US" sz="2400">
                <a:latin typeface="Comic Sans MS" pitchFamily="66" charset="0"/>
              </a:rPr>
            </a:br>
            <a:endParaRPr lang="en-US" altLang="en-US" sz="240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itchFamily="66" charset="0"/>
              </a:rPr>
              <a:t>or Instr</a:t>
            </a:r>
            <a:r>
              <a:rPr lang="en-US" altLang="en-US" sz="2400" baseline="-25000">
                <a:latin typeface="Arial" pitchFamily="66" charset="0"/>
              </a:rPr>
              <a:t>J</a:t>
            </a:r>
            <a:r>
              <a:rPr lang="en-US" altLang="en-US" sz="2400">
                <a:latin typeface="Arial" pitchFamily="66" charset="0"/>
              </a:rPr>
              <a:t> is data dependent on Instr</a:t>
            </a:r>
            <a:r>
              <a:rPr lang="en-US" altLang="en-US" sz="2400" baseline="-25000">
                <a:latin typeface="Arial" pitchFamily="66" charset="0"/>
              </a:rPr>
              <a:t>K</a:t>
            </a:r>
            <a:r>
              <a:rPr lang="en-US" altLang="en-US" sz="2400">
                <a:latin typeface="Arial" pitchFamily="66" charset="0"/>
              </a:rPr>
              <a:t> which is dependent on Instr</a:t>
            </a:r>
            <a:r>
              <a:rPr lang="en-US" altLang="en-US" sz="2400" baseline="-25000">
                <a:latin typeface="Arial" pitchFamily="66" charset="0"/>
              </a:rPr>
              <a:t>I</a:t>
            </a:r>
            <a:endParaRPr lang="en-US" altLang="en-US" sz="24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Caused by a “</a:t>
            </a:r>
            <a:r>
              <a:rPr lang="en-US" altLang="en-US" sz="2800">
                <a:solidFill>
                  <a:srgbClr val="FF0000"/>
                </a:solidFill>
                <a:latin typeface="Arial" pitchFamily="66" charset="0"/>
              </a:rPr>
              <a:t>True Dependence</a:t>
            </a:r>
            <a:r>
              <a:rPr lang="en-US" altLang="en-US" sz="2800">
                <a:latin typeface="Arial" pitchFamily="66" charset="0"/>
              </a:rPr>
              <a:t>” (compiler term)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If </a:t>
            </a:r>
            <a:r>
              <a:rPr lang="en-US" altLang="en-US" sz="2800">
                <a:solidFill>
                  <a:srgbClr val="0000FF"/>
                </a:solidFill>
                <a:latin typeface="Arial" pitchFamily="66" charset="0"/>
              </a:rPr>
              <a:t>true</a:t>
            </a:r>
            <a:r>
              <a:rPr lang="en-US" altLang="en-US" sz="2800">
                <a:latin typeface="Arial" pitchFamily="66" charset="0"/>
              </a:rPr>
              <a:t> dependence caused a hazard in the pipeline, called a </a:t>
            </a:r>
            <a:r>
              <a:rPr lang="en-US" altLang="en-US" sz="2800">
                <a:solidFill>
                  <a:srgbClr val="FF0000"/>
                </a:solidFill>
                <a:latin typeface="Arial" pitchFamily="66" charset="0"/>
              </a:rPr>
              <a:t>Read After Write (RAW) hazard 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35150" y="2276475"/>
            <a:ext cx="3886200" cy="819150"/>
            <a:chOff x="1152" y="1584"/>
            <a:chExt cx="2448" cy="516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1488" y="1584"/>
              <a:ext cx="2112" cy="51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I: add </a:t>
              </a:r>
              <a:r>
                <a:rPr lang="en-US" altLang="en-US">
                  <a:solidFill>
                    <a:srgbClr val="FF0000"/>
                  </a:solidFill>
                  <a:latin typeface="Arial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J: sub r4,</a:t>
              </a:r>
              <a:r>
                <a:rPr lang="en-US" altLang="en-US">
                  <a:solidFill>
                    <a:srgbClr val="FF0000"/>
                  </a:solidFill>
                  <a:latin typeface="Arial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,r3</a:t>
              </a:r>
            </a:p>
          </p:txBody>
        </p:sp>
        <p:sp>
          <p:nvSpPr>
            <p:cNvPr id="103430" name="Arc 6"/>
            <p:cNvSpPr>
              <a:spLocks/>
            </p:cNvSpPr>
            <p:nvPr/>
          </p:nvSpPr>
          <p:spPr bwMode="auto">
            <a:xfrm flipH="1" flipV="1">
              <a:off x="1152" y="1680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885112" cy="9810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>
                <a:latin typeface="Arial"/>
              </a:rPr>
              <a:t>Name Dependence 1:Anti-dependence</a:t>
            </a:r>
          </a:p>
        </p:txBody>
      </p:sp>
      <p:sp>
        <p:nvSpPr>
          <p:cNvPr id="10547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04800" y="1196975"/>
            <a:ext cx="88392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  <a:latin typeface="Arial" pitchFamily="66" charset="0"/>
              </a:rPr>
              <a:t>Name dependence:</a:t>
            </a:r>
            <a:r>
              <a:rPr lang="en-US" altLang="en-US" sz="2800">
                <a:solidFill>
                  <a:schemeClr val="hlink"/>
                </a:solidFill>
                <a:latin typeface="Arial" pitchFamily="66" charset="0"/>
              </a:rPr>
              <a:t> </a:t>
            </a:r>
            <a:r>
              <a:rPr lang="en-US" altLang="en-US" sz="2800">
                <a:latin typeface="Arial" pitchFamily="66" charset="0"/>
              </a:rPr>
              <a:t>when 2 instructions use same register or memory location, called a </a:t>
            </a:r>
            <a:r>
              <a:rPr lang="en-US" altLang="en-US" sz="2800">
                <a:solidFill>
                  <a:srgbClr val="FF0000"/>
                </a:solidFill>
                <a:latin typeface="Arial" pitchFamily="66" charset="0"/>
              </a:rPr>
              <a:t>name</a:t>
            </a:r>
            <a:r>
              <a:rPr lang="en-US" altLang="en-US" sz="2800">
                <a:latin typeface="Arial" pitchFamily="66" charset="0"/>
              </a:rPr>
              <a:t>, but no flow of data between the instructions associated with that name;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Instr</a:t>
            </a:r>
            <a:r>
              <a:rPr lang="en-US" altLang="en-US" sz="2800" baseline="-25000">
                <a:latin typeface="Arial" pitchFamily="66" charset="0"/>
              </a:rPr>
              <a:t>J</a:t>
            </a:r>
            <a:r>
              <a:rPr lang="en-US" altLang="en-US" sz="2800">
                <a:latin typeface="Arial" pitchFamily="66" charset="0"/>
              </a:rPr>
              <a:t> writes operand </a:t>
            </a:r>
            <a:r>
              <a:rPr lang="en-US" altLang="en-US" sz="2800" i="1" u="sng">
                <a:solidFill>
                  <a:srgbClr val="FF0000"/>
                </a:solidFill>
                <a:latin typeface="Arial" pitchFamily="66" charset="0"/>
              </a:rPr>
              <a:t>before</a:t>
            </a:r>
            <a:r>
              <a:rPr lang="en-US" altLang="en-US" sz="2800">
                <a:latin typeface="Arial" pitchFamily="66" charset="0"/>
              </a:rPr>
              <a:t> Instr</a:t>
            </a:r>
            <a:r>
              <a:rPr lang="en-US" altLang="en-US" sz="2800" baseline="-25000">
                <a:latin typeface="Arial" pitchFamily="66" charset="0"/>
              </a:rPr>
              <a:t>I </a:t>
            </a:r>
            <a:r>
              <a:rPr lang="en-US" altLang="en-US" sz="2800">
                <a:latin typeface="Arial" pitchFamily="66" charset="0"/>
              </a:rPr>
              <a:t>reads it</a:t>
            </a:r>
            <a:br>
              <a:rPr lang="en-US" altLang="en-US" sz="2800">
                <a:latin typeface="Comic Sans MS" pitchFamily="66" charset="0"/>
              </a:rPr>
            </a:br>
            <a:br>
              <a:rPr lang="en-US" altLang="en-US" sz="2800">
                <a:latin typeface="Comic Sans MS" pitchFamily="66" charset="0"/>
              </a:rPr>
            </a:br>
            <a:br>
              <a:rPr lang="en-US" altLang="en-US" sz="2800">
                <a:latin typeface="Comic Sans MS" pitchFamily="66" charset="0"/>
              </a:rPr>
            </a:br>
            <a:br>
              <a:rPr lang="en-US" altLang="en-US" sz="2800">
                <a:latin typeface="Comic Sans MS" pitchFamily="66" charset="0"/>
              </a:rPr>
            </a:br>
            <a:r>
              <a:rPr lang="en-US" altLang="en-US" sz="2800">
                <a:latin typeface="Arial" pitchFamily="66" charset="0"/>
              </a:rPr>
              <a:t>called an “</a:t>
            </a:r>
            <a:r>
              <a:rPr lang="en-US" altLang="en-US" sz="2800">
                <a:solidFill>
                  <a:srgbClr val="FF0000"/>
                </a:solidFill>
                <a:latin typeface="Arial" pitchFamily="66" charset="0"/>
              </a:rPr>
              <a:t>anti-dependence</a:t>
            </a:r>
            <a:r>
              <a:rPr lang="en-US" altLang="en-US" sz="2800">
                <a:latin typeface="Arial" pitchFamily="66" charset="0"/>
              </a:rPr>
              <a:t>” by compiler writers.</a:t>
            </a:r>
            <a:br>
              <a:rPr lang="en-US" altLang="en-US" sz="2800">
                <a:latin typeface="Comic Sans MS" pitchFamily="66" charset="0"/>
              </a:rPr>
            </a:br>
            <a:r>
              <a:rPr lang="en-US" altLang="en-US" sz="2800">
                <a:latin typeface="Arial" pitchFamily="66" charset="0"/>
              </a:rPr>
              <a:t>This results from reuse of the name “</a:t>
            </a:r>
            <a:r>
              <a:rPr lang="en-US" altLang="en-US" sz="2800">
                <a:solidFill>
                  <a:srgbClr val="0000FF"/>
                </a:solidFill>
                <a:latin typeface="Arial" pitchFamily="66" charset="0"/>
              </a:rPr>
              <a:t>r1</a:t>
            </a:r>
            <a:r>
              <a:rPr lang="en-US" altLang="en-US" sz="2800">
                <a:latin typeface="Arial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If anti-dependence caused a hazard in the pipeline, called a </a:t>
            </a:r>
            <a:r>
              <a:rPr lang="en-US" altLang="en-US" sz="2800">
                <a:solidFill>
                  <a:srgbClr val="0000FF"/>
                </a:solidFill>
                <a:latin typeface="Arial" pitchFamily="66" charset="0"/>
              </a:rPr>
              <a:t>Write After Read (WAR) hazard</a:t>
            </a: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2195513" y="3284538"/>
            <a:ext cx="3810000" cy="1184275"/>
            <a:chOff x="1392" y="2256"/>
            <a:chExt cx="2400" cy="746"/>
          </a:xfrm>
        </p:grpSpPr>
        <p:sp>
          <p:nvSpPr>
            <p:cNvPr id="105477" name="Rectangle 4"/>
            <p:cNvSpPr>
              <a:spLocks noChangeArrowheads="1"/>
            </p:cNvSpPr>
            <p:nvPr/>
          </p:nvSpPr>
          <p:spPr bwMode="auto">
            <a:xfrm>
              <a:off x="1680" y="2256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I: sub r4,</a:t>
              </a:r>
              <a:r>
                <a:rPr lang="en-US" altLang="en-US">
                  <a:solidFill>
                    <a:srgbClr val="0000FF"/>
                  </a:solidFill>
                  <a:latin typeface="Arial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,r3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J: add </a:t>
              </a:r>
              <a:r>
                <a:rPr lang="en-US" altLang="en-US">
                  <a:solidFill>
                    <a:srgbClr val="0000FF"/>
                  </a:solidFill>
                  <a:latin typeface="Arial" pitchFamily="49" charset="0"/>
                </a:rPr>
                <a:t>r1</a:t>
              </a: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,r2,r3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itchFamily="49" charset="0"/>
                </a:rPr>
                <a:t>K: mul r6,r1,r7</a:t>
              </a:r>
            </a:p>
          </p:txBody>
        </p:sp>
        <p:sp>
          <p:nvSpPr>
            <p:cNvPr id="105478" name="Arc 5"/>
            <p:cNvSpPr>
              <a:spLocks/>
            </p:cNvSpPr>
            <p:nvPr/>
          </p:nvSpPr>
          <p:spPr bwMode="auto">
            <a:xfrm flipH="1">
              <a:off x="1392" y="2352"/>
              <a:ext cx="295" cy="288"/>
            </a:xfrm>
            <a:custGeom>
              <a:avLst/>
              <a:gdLst>
                <a:gd name="T0" fmla="*/ 0 w 24532"/>
                <a:gd name="T1" fmla="*/ 0 h 43200"/>
                <a:gd name="T2" fmla="*/ 0 w 24532"/>
                <a:gd name="T3" fmla="*/ 0 h 43200"/>
                <a:gd name="T4" fmla="*/ 0 w 24532"/>
                <a:gd name="T5" fmla="*/ 0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8353425" cy="10525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>
                <a:latin typeface="Arial"/>
              </a:rPr>
              <a:t>Name Dependence 2: Output dependence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6106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Arial" pitchFamily="66" charset="0"/>
              </a:rPr>
              <a:t>Instr</a:t>
            </a:r>
            <a:r>
              <a:rPr lang="en-US" altLang="en-US" sz="2800" baseline="-25000" dirty="0" err="1">
                <a:latin typeface="Arial" pitchFamily="66" charset="0"/>
              </a:rPr>
              <a:t>J</a:t>
            </a:r>
            <a:r>
              <a:rPr lang="en-US" altLang="en-US" sz="2800" dirty="0">
                <a:latin typeface="Arial" pitchFamily="66" charset="0"/>
              </a:rPr>
              <a:t> writes operand </a:t>
            </a:r>
            <a:r>
              <a:rPr lang="en-US" altLang="en-US" sz="2800" i="1" u="sng" dirty="0">
                <a:solidFill>
                  <a:srgbClr val="FF0000"/>
                </a:solidFill>
                <a:latin typeface="Arial" pitchFamily="66" charset="0"/>
              </a:rPr>
              <a:t>before</a:t>
            </a:r>
            <a:r>
              <a:rPr lang="en-US" altLang="en-US" sz="2800" dirty="0">
                <a:latin typeface="Arial" pitchFamily="66" charset="0"/>
              </a:rPr>
              <a:t> </a:t>
            </a:r>
            <a:r>
              <a:rPr lang="en-US" altLang="en-US" sz="2800" dirty="0" err="1">
                <a:latin typeface="Arial" pitchFamily="66" charset="0"/>
              </a:rPr>
              <a:t>Instr</a:t>
            </a:r>
            <a:r>
              <a:rPr lang="en-US" altLang="en-US" sz="2800" baseline="-25000" dirty="0" err="1">
                <a:latin typeface="Arial" pitchFamily="66" charset="0"/>
              </a:rPr>
              <a:t>I</a:t>
            </a:r>
            <a:r>
              <a:rPr lang="en-US" altLang="en-US" sz="2800" baseline="-25000" dirty="0">
                <a:latin typeface="Arial" pitchFamily="66" charset="0"/>
              </a:rPr>
              <a:t> </a:t>
            </a:r>
            <a:r>
              <a:rPr lang="en-US" altLang="en-US" sz="2800" dirty="0">
                <a:latin typeface="Arial" pitchFamily="66" charset="0"/>
              </a:rPr>
              <a:t>writes it.</a:t>
            </a: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br>
              <a:rPr lang="en-US" altLang="en-US" sz="2800" dirty="0">
                <a:latin typeface="Comic Sans MS" pitchFamily="66" charset="0"/>
              </a:rPr>
            </a:br>
            <a:endParaRPr lang="en-US" altLang="en-US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itchFamily="66" charset="0"/>
              </a:rPr>
              <a:t>Called an “</a:t>
            </a:r>
            <a:r>
              <a:rPr lang="en-US" altLang="en-US" sz="2800" dirty="0">
                <a:solidFill>
                  <a:srgbClr val="0000FF"/>
                </a:solidFill>
                <a:latin typeface="Arial" pitchFamily="66" charset="0"/>
              </a:rPr>
              <a:t>output dependence</a:t>
            </a:r>
            <a:r>
              <a:rPr lang="en-US" altLang="en-US" sz="2800" dirty="0">
                <a:latin typeface="Arial" pitchFamily="66" charset="0"/>
              </a:rPr>
              <a:t>” by compiler writers</a:t>
            </a:r>
            <a:br>
              <a:rPr lang="en-US" altLang="en-US" sz="2800" dirty="0">
                <a:latin typeface="Comic Sans MS" pitchFamily="66" charset="0"/>
              </a:rPr>
            </a:br>
            <a:r>
              <a:rPr lang="en-US" altLang="en-US" sz="2800" dirty="0">
                <a:latin typeface="Arial" pitchFamily="66" charset="0"/>
              </a:rPr>
              <a:t>This also results from the reuse of name “</a:t>
            </a:r>
            <a:r>
              <a:rPr lang="en-US" altLang="en-US" sz="2800" dirty="0">
                <a:solidFill>
                  <a:srgbClr val="FF0000"/>
                </a:solidFill>
                <a:latin typeface="Arial" pitchFamily="66" charset="0"/>
              </a:rPr>
              <a:t>r1</a:t>
            </a:r>
            <a:r>
              <a:rPr lang="en-US" altLang="en-US" sz="2800" dirty="0">
                <a:latin typeface="Arial" pitchFamily="66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itchFamily="66" charset="0"/>
              </a:rPr>
              <a:t>If anti-dependence caused a hazard in the pipeline, called a </a:t>
            </a:r>
            <a:r>
              <a:rPr lang="en-US" altLang="en-US" sz="2800" dirty="0">
                <a:solidFill>
                  <a:srgbClr val="0000FF"/>
                </a:solidFill>
                <a:latin typeface="Arial" pitchFamily="66" charset="0"/>
              </a:rPr>
              <a:t>Write After Write (WAW) hazard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743200" y="2057400"/>
            <a:ext cx="3352800" cy="11842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49" charset="0"/>
              </a:rPr>
              <a:t>I: sub </a:t>
            </a:r>
            <a:r>
              <a:rPr lang="en-US" altLang="en-US">
                <a:solidFill>
                  <a:srgbClr val="0000FF"/>
                </a:solidFill>
                <a:latin typeface="Arial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Arial" pitchFamily="49" charset="0"/>
              </a:rPr>
              <a:t>,r4,r3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49" charset="0"/>
              </a:rPr>
              <a:t>J: add </a:t>
            </a:r>
            <a:r>
              <a:rPr lang="en-US" altLang="en-US">
                <a:solidFill>
                  <a:srgbClr val="0000FF"/>
                </a:solidFill>
                <a:latin typeface="Arial" pitchFamily="49" charset="0"/>
              </a:rPr>
              <a:t>r1</a:t>
            </a:r>
            <a:r>
              <a:rPr lang="en-US" altLang="en-US">
                <a:solidFill>
                  <a:schemeClr val="tx1"/>
                </a:solidFill>
                <a:latin typeface="Arial" pitchFamily="49" charset="0"/>
              </a:rPr>
              <a:t>,r2,r3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itchFamily="49" charset="0"/>
              </a:rPr>
              <a:t>K: mul r6,r1,r7</a:t>
            </a:r>
          </a:p>
        </p:txBody>
      </p:sp>
      <p:sp>
        <p:nvSpPr>
          <p:cNvPr id="106501" name="Arc 5"/>
          <p:cNvSpPr>
            <a:spLocks/>
          </p:cNvSpPr>
          <p:nvPr/>
        </p:nvSpPr>
        <p:spPr bwMode="auto">
          <a:xfrm flipH="1" flipV="1">
            <a:off x="2286000" y="2209800"/>
            <a:ext cx="468313" cy="457200"/>
          </a:xfrm>
          <a:custGeom>
            <a:avLst/>
            <a:gdLst>
              <a:gd name="T0" fmla="*/ 0 w 24532"/>
              <a:gd name="T1" fmla="*/ 2147483647 h 43200"/>
              <a:gd name="T2" fmla="*/ 2147483647 w 24532"/>
              <a:gd name="T3" fmla="*/ 2147483647 h 43200"/>
              <a:gd name="T4" fmla="*/ 2147483647 w 24532"/>
              <a:gd name="T5" fmla="*/ 2147483647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/>
              </a:rPr>
              <a:t>Two instructions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use the same name </a:t>
            </a:r>
            <a:r>
              <a:rPr lang="en-US" sz="2800" dirty="0">
                <a:latin typeface="Arial"/>
              </a:rPr>
              <a:t>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/>
              </a:rPr>
              <a:t>Not a true data dependence, 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latin typeface="Arial"/>
              </a:rPr>
              <a:t>Antidependence</a:t>
            </a:r>
            <a:r>
              <a:rPr lang="en-US" sz="2400" dirty="0">
                <a:latin typeface="Arial"/>
              </a:rPr>
              <a:t>:  instruction j writes a register or memory location that instruction </a:t>
            </a:r>
            <a:r>
              <a:rPr lang="en-US" sz="2400" dirty="0" err="1">
                <a:latin typeface="Arial"/>
              </a:rPr>
              <a:t>i</a:t>
            </a:r>
            <a:r>
              <a:rPr lang="en-US" sz="2400" dirty="0">
                <a:latin typeface="Arial"/>
              </a:rPr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</a:rPr>
              <a:t>Initial ordering (</a:t>
            </a:r>
            <a:r>
              <a:rPr lang="en-US" sz="2000" dirty="0" err="1">
                <a:latin typeface="Arial"/>
              </a:rPr>
              <a:t>i</a:t>
            </a:r>
            <a:r>
              <a:rPr lang="en-US" sz="2000" dirty="0">
                <a:latin typeface="Arial"/>
              </a:rPr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/>
              </a:rPr>
              <a:t>Output dependence:  instruction </a:t>
            </a:r>
            <a:r>
              <a:rPr lang="en-US" sz="2400" dirty="0" err="1">
                <a:latin typeface="Arial"/>
              </a:rPr>
              <a:t>i</a:t>
            </a:r>
            <a:r>
              <a:rPr lang="en-US" sz="2400" dirty="0">
                <a:latin typeface="Arial"/>
              </a:rPr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/>
              </a:rPr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052931"/>
      </p:ext>
    </p:extLst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162800" cy="8366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/>
              </a:rPr>
              <a:t>ILP and Data Hazards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908050"/>
            <a:ext cx="8208912" cy="5492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must preserve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order</a:t>
            </a: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br>
              <a:rPr lang="en-US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order instructions would execute in if executed sequentially 1 at a time as determined by original source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HW/SW goal: exploit parallelism by preserving program order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where it affects the outcome of the program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Instructions involved in a name dependence can execute simultaneously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name used</a:t>
            </a: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in instructions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is changed</a:t>
            </a:r>
            <a:r>
              <a:rPr lang="en-US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so instructions do not conflict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Register renaming</a:t>
            </a:r>
            <a:r>
              <a:rPr lang="en-US" altLang="en-US" sz="2000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resolves name dependence for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Either by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compiler</a:t>
            </a:r>
            <a:r>
              <a:rPr lang="en-US" altLang="en-US" sz="2000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by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HW</a:t>
            </a:r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758113" cy="10525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/>
              </a:rPr>
              <a:t>Control Dependencies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83820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Every instruction is </a:t>
            </a:r>
            <a:r>
              <a:rPr lang="en-US" altLang="en-US" sz="2800">
                <a:solidFill>
                  <a:srgbClr val="0000FF"/>
                </a:solidFill>
                <a:latin typeface="Arial" pitchFamily="66" charset="0"/>
              </a:rPr>
              <a:t>control dependent</a:t>
            </a:r>
            <a:r>
              <a:rPr lang="en-US" altLang="en-US" sz="2800">
                <a:latin typeface="Arial" pitchFamily="66" charset="0"/>
              </a:rPr>
              <a:t> on some set of branches, and, in general, these control dependencies must be preserved to preserve program order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if p1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	S1;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};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if p2 {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	S2;</a:t>
            </a:r>
          </a:p>
          <a:p>
            <a:pPr marL="685800" lvl="1" indent="-228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Arial" pitchFamily="66" charset="0"/>
              </a:rPr>
              <a:t>}</a:t>
            </a:r>
            <a:endParaRPr lang="en-US" altLang="en-US" sz="180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2800">
                <a:latin typeface="Arial" pitchFamily="66" charset="0"/>
              </a:rPr>
              <a:t>S1 is control dependent on p1, and S2 is control dependent on p2 but not on p1.</a:t>
            </a: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0"/>
            <a:ext cx="7900988" cy="93662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/>
              </a:rPr>
              <a:t>Control Dependence Ignored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8625" y="1504950"/>
            <a:ext cx="8534400" cy="4495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itchFamily="66" charset="0"/>
              </a:rPr>
              <a:t>Control dependence need </a:t>
            </a:r>
            <a:r>
              <a:rPr lang="en-US" altLang="en-US" sz="2800" dirty="0">
                <a:solidFill>
                  <a:srgbClr val="FF0000"/>
                </a:solidFill>
                <a:latin typeface="Arial" pitchFamily="66" charset="0"/>
              </a:rPr>
              <a:t>not</a:t>
            </a:r>
            <a:r>
              <a:rPr lang="en-US" altLang="en-US" sz="2800" dirty="0">
                <a:latin typeface="Arial" pitchFamily="66" charset="0"/>
              </a:rPr>
              <a:t> be preserved</a:t>
            </a:r>
          </a:p>
          <a:p>
            <a:pPr lvl="1" eaLnBrk="1" hangingPunct="1"/>
            <a:r>
              <a:rPr lang="en-US" altLang="en-US" sz="2800" dirty="0">
                <a:latin typeface="Arial" pitchFamily="66" charset="0"/>
              </a:rPr>
              <a:t>willing to execute instructions that should not have been executed, thereby violating the control dependences, </a:t>
            </a:r>
            <a:r>
              <a:rPr lang="en-US" altLang="en-US" sz="2800" dirty="0">
                <a:solidFill>
                  <a:srgbClr val="FF0000"/>
                </a:solidFill>
                <a:latin typeface="Arial" pitchFamily="66" charset="0"/>
              </a:rPr>
              <a:t>if</a:t>
            </a:r>
            <a:r>
              <a:rPr lang="en-US" altLang="en-US" sz="2800" dirty="0">
                <a:latin typeface="Arial" pitchFamily="66" charset="0"/>
              </a:rPr>
              <a:t> can do so without affecting correctness of the program </a:t>
            </a:r>
          </a:p>
          <a:p>
            <a:pPr eaLnBrk="1" hangingPunct="1"/>
            <a:endParaRPr lang="en-US" altLang="en-US" sz="2800" dirty="0">
              <a:latin typeface="Comic Sans MS" pitchFamily="66" charset="0"/>
            </a:endParaRPr>
          </a:p>
          <a:p>
            <a:pPr eaLnBrk="1" hangingPunct="1"/>
            <a:r>
              <a:rPr lang="en-US" altLang="en-US" sz="2800" dirty="0">
                <a:latin typeface="Arial" pitchFamily="66" charset="0"/>
              </a:rPr>
              <a:t>Instead, 2 properties</a:t>
            </a:r>
            <a:r>
              <a:rPr lang="en-US" altLang="en-US" sz="2800" dirty="0">
                <a:solidFill>
                  <a:srgbClr val="0000FF"/>
                </a:solidFill>
                <a:latin typeface="Arial" pitchFamily="66" charset="0"/>
              </a:rPr>
              <a:t> critical to program correctness are</a:t>
            </a:r>
            <a:r>
              <a:rPr lang="en-US" altLang="en-US" sz="2800" dirty="0">
                <a:latin typeface="Arial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itchFamily="66" charset="0"/>
              </a:rPr>
              <a:t>exception behavior</a:t>
            </a:r>
            <a:r>
              <a:rPr lang="en-US" altLang="en-US" sz="2800" dirty="0">
                <a:latin typeface="Arial" pitchFamily="66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itchFamily="66" charset="0"/>
              </a:rPr>
              <a:t>and</a:t>
            </a:r>
            <a:r>
              <a:rPr lang="en-US" altLang="en-US" sz="2800" dirty="0">
                <a:latin typeface="Arial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itchFamily="66" charset="0"/>
              </a:rPr>
              <a:t>data flow</a:t>
            </a:r>
            <a:endParaRPr lang="en-US" alt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"/>
              </a:rPr>
              <a:t>Examples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1125538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/>
              </a:rPr>
              <a:t>or instruction </a:t>
            </a:r>
            <a:r>
              <a:rPr lang="en-US" sz="2800" dirty="0">
                <a:latin typeface="Arial"/>
              </a:rPr>
              <a:t>dependent </a:t>
            </a:r>
            <a:r>
              <a:rPr lang="en-US" sz="2800">
                <a:latin typeface="Arial"/>
              </a:rPr>
              <a:t>on add and sub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>
                <a:latin typeface="Arial"/>
              </a:rPr>
              <a:t>Assume x4 </a:t>
            </a:r>
            <a:r>
              <a:rPr lang="en-US" sz="2800" dirty="0">
                <a:latin typeface="Arial"/>
              </a:rPr>
              <a:t>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/>
              </a:rPr>
              <a:t>Possible to </a:t>
            </a:r>
            <a:r>
              <a:rPr lang="en-US" sz="2400">
                <a:latin typeface="Arial"/>
              </a:rPr>
              <a:t>move sub before </a:t>
            </a:r>
            <a:r>
              <a:rPr lang="en-US" sz="2400" dirty="0">
                <a:latin typeface="Arial"/>
              </a:rPr>
              <a:t>the branch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add x1,x2,x3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>
                <a:solidFill>
                  <a:srgbClr val="003399"/>
                </a:solidFill>
                <a:latin typeface="Arial"/>
              </a:rPr>
              <a:t>	beq x4,x0,L</a:t>
            </a: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sub x1,x1,x6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>
                <a:solidFill>
                  <a:srgbClr val="003399"/>
                </a:solidFill>
                <a:latin typeface="Arial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or x7,x1,x8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>
                <a:solidFill>
                  <a:srgbClr val="003399"/>
                </a:solidFill>
                <a:latin typeface="Arial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>
                <a:solidFill>
                  <a:srgbClr val="003399"/>
                </a:solidFill>
                <a:latin typeface="Arial"/>
              </a:rPr>
              <a:t>	add x1,x2,x3</a:t>
            </a:r>
            <a:endParaRPr lang="en-US" sz="2000" kern="0" noProof="0" dirty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beq x12,x0,skip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>
                <a:solidFill>
                  <a:srgbClr val="003399"/>
                </a:solidFill>
                <a:latin typeface="Arial"/>
              </a:rPr>
              <a:t>	sub x4,x5,x6</a:t>
            </a:r>
            <a:endParaRPr lang="en-US" sz="2000" kern="0" noProof="0" dirty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add x5,x4,x9</a:t>
            </a:r>
            <a:endParaRPr kumimoji="0" lang="en-US" sz="2000" b="0" i="0" u="none" strike="noStrike" kern="0" cap="none" spc="0" normalizeH="0" baseline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>
                <a:solidFill>
                  <a:srgbClr val="003399"/>
                </a:solidFill>
                <a:latin typeface="Arial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lang="en-US" sz="2000" kern="0">
                <a:solidFill>
                  <a:srgbClr val="003399"/>
                </a:solidFill>
                <a:latin typeface="Arial"/>
              </a:rPr>
              <a:t>or</a:t>
            </a:r>
            <a:r>
              <a:rPr kumimoji="0" lang="en-US" sz="2000" b="0" i="0" u="none" strike="noStrike" kern="0" cap="none" spc="0" normalizeH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x7,x8,x9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198582"/>
      </p:ext>
    </p:extLst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9080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/>
              </a:rPr>
              <a:t>Exception Behavior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8590" y="1052736"/>
            <a:ext cx="8514208" cy="48968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itchFamily="66" charset="0"/>
              </a:rPr>
              <a:t>Preserving exception behavior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itchFamily="66" charset="0"/>
              </a:rPr>
              <a:t>    =&gt; any changes in instruction execution order must not change how exceptions are raised in program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>
                <a:latin typeface="Arial" pitchFamily="66" charset="0"/>
              </a:rPr>
              <a:t>    (=&gt; no new exceptions)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Arial" pitchFamily="66" charset="0"/>
              </a:rPr>
              <a:t>Example: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Arial" pitchFamily="66" charset="0"/>
              </a:rPr>
              <a:t>		DADDU	R2,R3,R4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Arial" pitchFamily="66" charset="0"/>
              </a:rPr>
              <a:t>		BEQZ		R2,L1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Arial" pitchFamily="66" charset="0"/>
              </a:rPr>
              <a:t>		LW		R1,0(R2)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Arial" pitchFamily="66" charset="0"/>
              </a:rPr>
              <a:t>L1:        ……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Arial" pitchFamily="66" charset="0"/>
              </a:rPr>
              <a:t>Problem with moving LW before BEQZ?</a:t>
            </a:r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0900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 A short summary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196752"/>
            <a:ext cx="8964613" cy="4575175"/>
          </a:xfrm>
        </p:spPr>
        <p:txBody>
          <a:bodyPr/>
          <a:lstStyle/>
          <a:p>
            <a:pPr eaLnBrk="1" hangingPunct="1"/>
            <a:r>
              <a:rPr lang="en-US" altLang="zh-CN" sz="2800" dirty="0" err="1">
                <a:latin typeface="Arial" pitchFamily="66" charset="0"/>
              </a:rPr>
              <a:t>ILP</a:t>
            </a:r>
            <a:endParaRPr lang="en-US" altLang="zh-CN" sz="28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latin typeface="Arial" pitchFamily="66" charset="0"/>
                <a:ea typeface="Palatino"/>
                <a:cs typeface="Palatino"/>
              </a:rPr>
              <a:t>The potential overlap among instructions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>
                <a:latin typeface="Arial" pitchFamily="66" charset="0"/>
              </a:rPr>
              <a:t>Reduce stalls from </a:t>
            </a:r>
          </a:p>
          <a:p>
            <a:pPr lvl="1" eaLnBrk="1" hangingPunct="1"/>
            <a:r>
              <a:rPr lang="en-US" altLang="zh-CN" sz="2400" dirty="0">
                <a:latin typeface="Arial" pitchFamily="66" charset="0"/>
              </a:rPr>
              <a:t>Structural hazards</a:t>
            </a:r>
          </a:p>
          <a:p>
            <a:pPr lvl="1" eaLnBrk="1" hangingPunct="1"/>
            <a:r>
              <a:rPr lang="en-US" altLang="zh-CN" sz="2400" dirty="0">
                <a:latin typeface="Arial" pitchFamily="66" charset="0"/>
              </a:rPr>
              <a:t>Data hazards </a:t>
            </a:r>
          </a:p>
          <a:p>
            <a:pPr lvl="1" eaLnBrk="1" hangingPunct="1"/>
            <a:r>
              <a:rPr lang="en-US" altLang="zh-CN" sz="2400" dirty="0">
                <a:latin typeface="Arial" pitchFamily="66" charset="0"/>
              </a:rPr>
              <a:t>Control hazards</a:t>
            </a:r>
          </a:p>
          <a:p>
            <a:pPr eaLnBrk="1" hangingPunct="1"/>
            <a:r>
              <a:rPr lang="en-US" altLang="zh-CN" sz="2800" dirty="0">
                <a:latin typeface="Arial" pitchFamily="66" charset="0"/>
              </a:rPr>
              <a:t>To keep the program correctness, we should 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itchFamily="66" charset="0"/>
              </a:rPr>
              <a:t>Preserving Data flow</a:t>
            </a:r>
          </a:p>
          <a:p>
            <a:pPr lvl="1" eaLnBrk="1" hangingPunct="1"/>
            <a:r>
              <a:rPr lang="en-US" altLang="en-US" sz="2400" dirty="0">
                <a:solidFill>
                  <a:srgbClr val="0000FF"/>
                </a:solidFill>
                <a:latin typeface="Arial" pitchFamily="66" charset="0"/>
              </a:rPr>
              <a:t>Preserving exception behavior</a:t>
            </a:r>
            <a:endParaRPr lang="en-US" altLang="zh-CN" sz="2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9632" y="116632"/>
            <a:ext cx="7993063" cy="7667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What is Instruction-Level Parallelism ?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024" y="1052736"/>
            <a:ext cx="8784976" cy="489654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Instruction-level parallelism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latin typeface="Arial" pitchFamily="66" charset="0"/>
                <a:ea typeface="Palatino"/>
                <a:cs typeface="Palatino"/>
              </a:rPr>
              <a:t>The potential overlap among instructions</a:t>
            </a:r>
          </a:p>
          <a:p>
            <a:pPr eaLnBrk="1" hangingPunct="1"/>
            <a:endParaRPr lang="en-US" alt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FF"/>
                </a:solidFill>
                <a:latin typeface="Arial" pitchFamily="66" charset="0"/>
              </a:rPr>
              <a:t>Basic Block ILP is quite small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Arial" pitchFamily="66" charset="0"/>
              </a:rPr>
              <a:t>Basic Block</a:t>
            </a:r>
            <a:r>
              <a:rPr lang="en-US" altLang="en-US" sz="2400" dirty="0">
                <a:latin typeface="Arial" pitchFamily="66" charset="0"/>
              </a:rPr>
              <a:t>: a straight-line code sequence with no branches in except to the entry and no branches out except at the exit</a:t>
            </a:r>
          </a:p>
          <a:p>
            <a:pPr lvl="1" eaLnBrk="1" hangingPunct="1"/>
            <a:r>
              <a:rPr lang="en-US" altLang="en-US" sz="2400" dirty="0">
                <a:latin typeface="Arial" pitchFamily="66" charset="0"/>
              </a:rPr>
              <a:t>average dynamic branch frequency 15% to 25% </a:t>
            </a:r>
            <a:br>
              <a:rPr lang="en-US" altLang="en-US" sz="2400" dirty="0">
                <a:latin typeface="Comic Sans MS" pitchFamily="66" charset="0"/>
              </a:rPr>
            </a:br>
            <a:r>
              <a:rPr lang="en-US" altLang="en-US" sz="2400" dirty="0">
                <a:latin typeface="Arial" pitchFamily="66" charset="0"/>
              </a:rPr>
              <a:t>=&gt; </a:t>
            </a:r>
            <a:r>
              <a:rPr lang="en-US" altLang="zh-CN" sz="2400" dirty="0">
                <a:latin typeface="Arial" pitchFamily="66" charset="0"/>
              </a:rPr>
              <a:t>4</a:t>
            </a:r>
            <a:r>
              <a:rPr lang="en-US" altLang="en-US" sz="2400" dirty="0">
                <a:latin typeface="Arial" pitchFamily="66" charset="0"/>
              </a:rPr>
              <a:t> to </a:t>
            </a:r>
            <a:r>
              <a:rPr lang="en-US" altLang="zh-CN" sz="2400" dirty="0">
                <a:latin typeface="Arial" pitchFamily="66" charset="0"/>
              </a:rPr>
              <a:t>7</a:t>
            </a:r>
            <a:r>
              <a:rPr lang="en-US" altLang="en-US" sz="2400" dirty="0">
                <a:latin typeface="Arial" pitchFamily="66" charset="0"/>
              </a:rPr>
              <a:t> instructions execute between a pair of branches</a:t>
            </a:r>
          </a:p>
          <a:p>
            <a:pPr lvl="1" eaLnBrk="1" hangingPunct="1"/>
            <a:r>
              <a:rPr lang="en-US" altLang="en-US" sz="2400" dirty="0">
                <a:latin typeface="Arial" pitchFamily="66" charset="0"/>
              </a:rPr>
              <a:t>Plus instructions in BB likely to depend on each other</a:t>
            </a:r>
            <a:endParaRPr lang="en-US" altLang="zh-CN" sz="3200" dirty="0">
              <a:solidFill>
                <a:srgbClr val="FF0000"/>
              </a:solidFill>
              <a:latin typeface="Comic Sans MS" pitchFamily="66" charset="0"/>
              <a:ea typeface="Palatino"/>
              <a:cs typeface="Palatino"/>
            </a:endParaRPr>
          </a:p>
          <a:p>
            <a:pPr lvl="1" eaLnBrk="1" hangingPunct="1"/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4" y="2"/>
            <a:ext cx="7992614" cy="9810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Lecture for ILP: Software approaches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258" y="1124744"/>
            <a:ext cx="8642350" cy="47958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Static Branch Prediction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Static multiple Issue: 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Advanced </a:t>
            </a:r>
            <a:r>
              <a:rPr lang="en-US" altLang="zh-CN" sz="2800" dirty="0" err="1">
                <a:solidFill>
                  <a:srgbClr val="FF0000"/>
                </a:solidFill>
                <a:latin typeface="Arial" pitchFamily="66" charset="0"/>
              </a:rPr>
              <a:t>Compilor</a:t>
            </a: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 Support</a:t>
            </a:r>
            <a:r>
              <a:rPr lang="en-US" altLang="zh-CN" sz="2800" dirty="0">
                <a:latin typeface="Arial" pitchFamily="66" charset="0"/>
              </a:rPr>
              <a:t>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Hardware Support</a:t>
            </a:r>
            <a:r>
              <a:rPr lang="en-US" altLang="zh-CN" sz="2800" dirty="0">
                <a:latin typeface="Arial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Arial" pitchFamily="66" charset="0"/>
              </a:rPr>
              <a:t>Compiler speculation with hardware support</a:t>
            </a: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1663" y="3969"/>
            <a:ext cx="7924800" cy="8477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>
                <a:latin typeface="Arial"/>
              </a:rPr>
              <a:t>FP Loop: Where are the Hazards?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68363" y="1125538"/>
            <a:ext cx="7177087" cy="2054225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Loop:	LD	 F0,0(R1)	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 		ADDD  F4,F0,F2	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 		SD	 0(R1),F4	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 		SUBI	 R1,R1,8	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 		BNEZ	 R1,Loop	;branch R1!=zero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dirty="0">
                <a:latin typeface="Arial" pitchFamily="66" charset="0"/>
              </a:rPr>
              <a:t> 		NOP		;delayed branch slot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Comic Sans MS" pitchFamily="66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endParaRPr lang="en-US" altLang="zh-CN" sz="2000" dirty="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3727450"/>
            <a:ext cx="8610600" cy="2813050"/>
            <a:chOff x="144" y="2348"/>
            <a:chExt cx="5424" cy="1772"/>
          </a:xfrm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 i="1">
                  <a:solidFill>
                    <a:schemeClr val="tx1"/>
                  </a:solidFill>
                  <a:latin typeface="Arial"/>
                </a:rPr>
                <a:t>Instruction	Instruction	Execution	Latency </a:t>
              </a:r>
              <a:br>
                <a:rPr lang="en-US" altLang="zh-CN" sz="1800" i="1">
                  <a:solidFill>
                    <a:schemeClr val="tx1"/>
                  </a:solidFill>
                </a:rPr>
              </a:br>
              <a:r>
                <a:rPr lang="en-US" altLang="zh-CN" sz="1800" i="1">
                  <a:solidFill>
                    <a:schemeClr val="tx1"/>
                  </a:solidFill>
                  <a:latin typeface="Arial"/>
                </a:rPr>
                <a:t>producing result	using result 	in cycles	in cycles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FP ALU op	Another FP ALU op	   4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FP ALU op	Store double	   3	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Load double	FP ALU op	   1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Load double	Store double	   1		   0</a:t>
              </a:r>
              <a:endParaRPr lang="en-US" altLang="zh-CN" sz="1800">
                <a:solidFill>
                  <a:schemeClr val="tx1"/>
                </a:solidFill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2057400" algn="l"/>
                  <a:tab pos="4572000" algn="l"/>
                </a:tabLst>
              </a:pPr>
              <a:r>
                <a:rPr lang="en-US" altLang="zh-CN" sz="1800">
                  <a:solidFill>
                    <a:schemeClr val="tx1"/>
                  </a:solidFill>
                  <a:latin typeface="Arial"/>
                </a:rPr>
                <a:t>Integer op	Integer op	   1		   0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FontTx/>
                <a:buNone/>
                <a:tabLst>
                  <a:tab pos="914400" algn="l"/>
                  <a:tab pos="1657350" algn="l"/>
                  <a:tab pos="3028950" algn="l"/>
                </a:tabLst>
              </a:pPr>
              <a:r>
                <a:rPr lang="en-US" altLang="zh-CN">
                  <a:latin typeface="Arial"/>
                </a:rPr>
                <a:t>  </a:t>
              </a:r>
              <a:r>
                <a:rPr lang="en-US" altLang="zh-CN">
                  <a:solidFill>
                    <a:srgbClr val="FF0000"/>
                  </a:solidFill>
                  <a:latin typeface="Arial"/>
                </a:rPr>
                <a:t>Where are the stalls?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Specification for the latency</a:t>
            </a:r>
            <a:endParaRPr lang="zh-CN" altLang="en-US"/>
          </a:p>
        </p:txBody>
      </p:sp>
      <p:sp>
        <p:nvSpPr>
          <p:cNvPr id="115715" name="内容占位符 6"/>
          <p:cNvSpPr>
            <a:spLocks noGrp="1"/>
          </p:cNvSpPr>
          <p:nvPr>
            <p:ph idx="1"/>
          </p:nvPr>
        </p:nvSpPr>
        <p:spPr>
          <a:xfrm>
            <a:off x="592956" y="1340768"/>
            <a:ext cx="8529587" cy="4575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ALU  F1, -,- :   IF  ID   FD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WB  </a:t>
            </a:r>
          </a:p>
          <a:p>
            <a:pPr eaLnBrk="1" hangingPunct="1"/>
            <a:r>
              <a:rPr lang="en-US" altLang="zh-CN" dirty="0">
                <a:latin typeface="Arial"/>
              </a:rPr>
              <a:t>ALU  -, F1,-:         IF    ID   s     </a:t>
            </a:r>
            <a:r>
              <a:rPr lang="en-US" altLang="zh-CN" dirty="0" err="1">
                <a:latin typeface="Arial"/>
              </a:rPr>
              <a:t>s</a:t>
            </a:r>
            <a:r>
              <a:rPr lang="en-US" altLang="zh-CN" dirty="0">
                <a:latin typeface="Arial"/>
              </a:rPr>
              <a:t>    </a:t>
            </a:r>
            <a:r>
              <a:rPr lang="en-US" altLang="zh-CN" dirty="0" err="1">
                <a:latin typeface="Arial"/>
              </a:rPr>
              <a:t>s</a:t>
            </a:r>
            <a:r>
              <a:rPr lang="en-US" altLang="zh-CN" dirty="0">
                <a:latin typeface="Arial"/>
              </a:rPr>
              <a:t>     FD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WB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dirty="0">
                <a:latin typeface="Arial"/>
              </a:rPr>
              <a:t>ALU:   IF  ID   FD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 </a:t>
            </a:r>
            <a:r>
              <a:rPr lang="en-US" altLang="zh-CN" dirty="0" err="1">
                <a:latin typeface="Arial"/>
              </a:rPr>
              <a:t>FD</a:t>
            </a:r>
            <a:r>
              <a:rPr lang="en-US" altLang="zh-CN" dirty="0">
                <a:latin typeface="Arial"/>
              </a:rPr>
              <a:t>   WB</a:t>
            </a:r>
          </a:p>
          <a:p>
            <a:pPr eaLnBrk="1" hangingPunct="1"/>
            <a:r>
              <a:rPr lang="en-US" altLang="zh-CN" dirty="0">
                <a:latin typeface="Arial"/>
              </a:rPr>
              <a:t>SW:          IF    ID   s     </a:t>
            </a:r>
            <a:r>
              <a:rPr lang="en-US" altLang="zh-CN" dirty="0" err="1">
                <a:latin typeface="Arial"/>
              </a:rPr>
              <a:t>s</a:t>
            </a:r>
            <a:r>
              <a:rPr lang="en-US" altLang="zh-CN" dirty="0">
                <a:latin typeface="Arial"/>
              </a:rPr>
              <a:t>      EX    DM      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latin typeface="Arial"/>
              </a:rPr>
              <a:t>LW  F1, - :      IF  ID   EX  DM   WB</a:t>
            </a:r>
          </a:p>
          <a:p>
            <a:pPr eaLnBrk="1" hangingPunct="1"/>
            <a:r>
              <a:rPr lang="en-US" altLang="zh-CN" dirty="0">
                <a:latin typeface="Arial"/>
              </a:rPr>
              <a:t>SW: F1, 8(R1):     IF    ID   EX   DM  WB</a:t>
            </a:r>
            <a:endParaRPr lang="zh-CN" altLang="en-US" dirty="0"/>
          </a:p>
          <a:p>
            <a:pPr marL="0" indent="0" eaLnBrk="1" hangingPunct="1">
              <a:buNone/>
            </a:pPr>
            <a:r>
              <a:rPr lang="en-US" altLang="zh-CN" dirty="0">
                <a:latin typeface="Arial"/>
              </a:rPr>
              <a:t>                     MEM/WB.LDMR --</a:t>
            </a:r>
            <a:r>
              <a:rPr lang="en-US" altLang="zh-CN" dirty="0">
                <a:latin typeface="Arial"/>
                <a:sym typeface="Wingdings" pitchFamily="2" charset="2"/>
              </a:rPr>
              <a:t>DM</a:t>
            </a:r>
            <a:r>
              <a:rPr lang="zh-CN" altLang="en-US" dirty="0">
                <a:latin typeface="Arial"/>
                <a:sym typeface="Wingdings" pitchFamily="2" charset="2"/>
              </a:rPr>
              <a:t>  </a:t>
            </a:r>
            <a:r>
              <a:rPr lang="en-US" altLang="zh-CN" dirty="0">
                <a:latin typeface="Arial"/>
                <a:sym typeface="Wingdings" pitchFamily="2" charset="2"/>
              </a:rPr>
              <a:t>input port</a:t>
            </a:r>
            <a:r>
              <a:rPr lang="en-US" altLang="zh-CN" dirty="0">
                <a:latin typeface="Arial"/>
              </a:rPr>
              <a:t> </a:t>
            </a:r>
            <a:endParaRPr lang="zh-CN" altLang="en-US" dirty="0"/>
          </a:p>
        </p:txBody>
      </p:sp>
      <p:cxnSp>
        <p:nvCxnSpPr>
          <p:cNvPr id="115716" name="直接箭头连接符 8"/>
          <p:cNvCxnSpPr>
            <a:cxnSpLocks noChangeShapeType="1"/>
          </p:cNvCxnSpPr>
          <p:nvPr/>
        </p:nvCxnSpPr>
        <p:spPr bwMode="auto">
          <a:xfrm rot="16200000" flipH="1">
            <a:off x="4786312" y="4148509"/>
            <a:ext cx="500062" cy="3571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Reducing stalls from scheduling in BB and delayed branch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28600" y="1600200"/>
            <a:ext cx="419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/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/>
              </a:rPr>
              <a:t>   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/>
              </a:rPr>
              <a:t>         SD   0(R1),  F4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/>
              </a:rPr>
              <a:t>         SUBI R1, R1, #8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/>
              </a:rPr>
              <a:t>   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F  D </a:t>
            </a:r>
            <a:r>
              <a:rPr kumimoji="1" lang="en-US" altLang="zh-CN" b="0">
                <a:solidFill>
                  <a:srgbClr val="FF0066"/>
                </a:solidFill>
                <a:latin typeface="Arial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1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2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3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4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F </a:t>
            </a:r>
            <a:r>
              <a:rPr kumimoji="1" lang="en-US" altLang="zh-CN" b="0">
                <a:solidFill>
                  <a:srgbClr val="FF0066"/>
                </a:solidFill>
                <a:latin typeface="Arial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D   </a:t>
            </a:r>
            <a:r>
              <a:rPr kumimoji="1" lang="en-US" altLang="zh-CN" b="0">
                <a:solidFill>
                  <a:srgbClr val="FF0066"/>
                </a:solidFill>
                <a:latin typeface="Arial" pitchFamily="34" charset="0"/>
              </a:rPr>
              <a:t>s  s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X 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       F   s  s   D 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                     F  </a:t>
            </a:r>
            <a:r>
              <a:rPr kumimoji="1" lang="en-US" altLang="zh-CN" b="0">
                <a:solidFill>
                  <a:srgbClr val="FF0066"/>
                </a:solidFill>
                <a:latin typeface="Arial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2" charset="-122"/>
              </a:rPr>
              <a:t>    </a:t>
            </a:r>
            <a:r>
              <a:rPr kumimoji="1" lang="en-US" altLang="zh-CN">
                <a:solidFill>
                  <a:srgbClr val="0000FF"/>
                </a:solidFill>
                <a:latin typeface="Arial" pitchFamily="2" charset="-122"/>
              </a:rPr>
              <a:t>10 CC</a:t>
            </a:r>
            <a:r>
              <a:rPr kumimoji="1" lang="en-US" altLang="zh-CN" b="0">
                <a:solidFill>
                  <a:schemeClr val="tx1"/>
                </a:solidFill>
                <a:latin typeface="Arial" pitchFamily="2" charset="-122"/>
              </a:rPr>
              <a:t>        F F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876800" y="15240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  <a:latin typeface="Arial"/>
              </a:rPr>
              <a:t>Loop: LD   F0, 0(R1)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  <a:latin typeface="Arial"/>
              </a:rPr>
              <a:t>      SUBI R1, R1,#8 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  <a:latin typeface="Arial"/>
              </a:rPr>
              <a:t>      ADDD F4, F0, F2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  <a:latin typeface="Arial"/>
              </a:rPr>
              <a:t>      BNEZ R1, Loop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66FF"/>
                </a:solidFill>
                <a:latin typeface="Arial"/>
              </a:rPr>
              <a:t>      </a:t>
            </a:r>
            <a:r>
              <a:rPr kumimoji="1" lang="en-US" altLang="zh-CN">
                <a:solidFill>
                  <a:srgbClr val="FF0000"/>
                </a:solidFill>
                <a:latin typeface="Arial"/>
              </a:rPr>
              <a:t>SD   +8(R1),  F4</a:t>
            </a:r>
            <a:endParaRPr kumimoji="1" lang="en-US" altLang="zh-CN" b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F  D X M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F DA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A</a:t>
            </a:r>
            <a:r>
              <a:rPr kumimoji="1" lang="en-US" altLang="zh-CN" b="0" baseline="-25000">
                <a:solidFill>
                  <a:schemeClr val="tx1"/>
                </a:solidFill>
                <a:latin typeface="Arial" pitchFamily="34" charset="0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   F D X M W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             </a:t>
            </a:r>
            <a:r>
              <a:rPr kumimoji="1" lang="en-US" altLang="zh-CN" b="0">
                <a:solidFill>
                  <a:srgbClr val="0066FF"/>
                </a:solidFill>
                <a:latin typeface="Arial" pitchFamily="34" charset="0"/>
              </a:rPr>
              <a:t>F D s 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b="0">
                <a:solidFill>
                  <a:schemeClr val="tx1"/>
                </a:solidFill>
                <a:latin typeface="Arial" pitchFamily="2" charset="-122"/>
              </a:rPr>
              <a:t>  </a:t>
            </a:r>
            <a:r>
              <a:rPr kumimoji="1" lang="en-US" altLang="zh-CN" b="0">
                <a:solidFill>
                  <a:srgbClr val="0000FF"/>
                </a:solidFill>
                <a:latin typeface="Arial" pitchFamily="34" charset="0"/>
              </a:rPr>
              <a:t>6  CC</a:t>
            </a:r>
            <a:r>
              <a:rPr kumimoji="1" lang="en-US" altLang="zh-CN" b="0">
                <a:solidFill>
                  <a:schemeClr val="tx1"/>
                </a:solidFill>
                <a:latin typeface="Arial" pitchFamily="2" charset="-122"/>
              </a:rPr>
              <a:t>  F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kumimoji="1" lang="en-US" altLang="zh-CN" b="0">
                <a:solidFill>
                  <a:srgbClr val="FF0066"/>
                </a:solidFill>
                <a:latin typeface="Arial" pitchFamily="34" charset="0"/>
              </a:rPr>
              <a:t>s</a:t>
            </a:r>
            <a:r>
              <a:rPr kumimoji="1" lang="en-US" altLang="zh-CN" b="0">
                <a:solidFill>
                  <a:schemeClr val="tx1"/>
                </a:solidFill>
                <a:latin typeface="Arial" pitchFamily="2" charset="-122"/>
              </a:rPr>
              <a:t> </a:t>
            </a:r>
            <a:r>
              <a:rPr kumimoji="1" lang="en-US" altLang="zh-CN" b="0">
                <a:solidFill>
                  <a:schemeClr val="tx1"/>
                </a:solidFill>
                <a:latin typeface="Arial" pitchFamily="34" charset="0"/>
              </a:rPr>
              <a:t>D X M W</a:t>
            </a:r>
            <a:endParaRPr kumimoji="1" lang="en-US" altLang="zh-CN" b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kumimoji="1" lang="en-US" altLang="zh-CN" sz="2800" b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116749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6750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" name="Group 10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116743" name="Group 11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116746" name="Line 1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7" name="Line 13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6748" name="Line 14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13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44" name="Line 15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6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152400"/>
            <a:ext cx="6600825" cy="8286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Unroll Loop Four Times (straightforward way)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91250" y="1473200"/>
            <a:ext cx="2882900" cy="9271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Arial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/>
              </a:rPr>
              <a:t>Rewrite loop to minimize stalls?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4860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 Loop:	LD	F0,0(R1)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2		ADDD	F4,F0,F2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3		SD	0(R1),F4 	</a:t>
            </a:r>
            <a:r>
              <a:rPr lang="en-US" altLang="zh-CN" sz="1800">
                <a:solidFill>
                  <a:schemeClr val="accent2"/>
                </a:solidFill>
                <a:latin typeface="Arial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4		LD	F6,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5		ADDD	F8,F6,F2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6		SD	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-8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(R1),F8 	</a:t>
            </a:r>
            <a:r>
              <a:rPr lang="en-US" altLang="zh-CN" sz="1800">
                <a:solidFill>
                  <a:schemeClr val="accent2"/>
                </a:solidFill>
                <a:latin typeface="Arial" pitchFamily="49" charset="0"/>
              </a:rPr>
              <a:t>;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drop SUBI &amp; BNEZ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7		LD	F10,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8		ADDD	F12,F10,F2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9		SD	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-16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(R1),F12</a:t>
            </a:r>
            <a:endParaRPr lang="en-US" altLang="zh-CN" sz="1800">
              <a:solidFill>
                <a:srgbClr val="FF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10		LD	F14,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-24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11		ADDD 	F16,F14,F2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12		SUBI	R1,R1,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#32</a:t>
            </a:r>
            <a:r>
              <a:rPr lang="en-US" altLang="zh-CN" sz="1800">
                <a:solidFill>
                  <a:schemeClr val="accent2"/>
                </a:solidFill>
                <a:latin typeface="Arial" pitchFamily="49" charset="0"/>
              </a:rPr>
              <a:t>	;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alter to 4*8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13		SD	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+8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(R1),F16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14		BNEZ	R1,LOOP</a:t>
            </a:r>
            <a:endParaRPr lang="en-US" altLang="zh-CN" sz="1400">
              <a:solidFill>
                <a:schemeClr val="tx1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AutoNum type="arabicPlain" startAt="15"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    NOP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 i="1">
                <a:solidFill>
                  <a:srgbClr val="FF0000"/>
                </a:solidFill>
                <a:latin typeface="Arial"/>
              </a:rPr>
              <a:t>  14 + 3 x (1+2) +1 +1 +1= 26 clock cycles, or 6.5 per iteration</a:t>
            </a:r>
            <a:endParaRPr lang="en-US" altLang="zh-CN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2000">
                <a:solidFill>
                  <a:srgbClr val="FF0000"/>
                </a:solidFill>
                <a:latin typeface="Arial"/>
              </a:rPr>
              <a:t>   Assumes R1 is multiple of 4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4191000" y="1295400"/>
            <a:ext cx="14255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/>
              </a:rPr>
              <a:t>1 cycle stall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191000" y="1676400"/>
            <a:ext cx="157321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/>
              </a:rPr>
              <a:t>2 cycles stall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3352800" y="15240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3352800" y="1828800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Text Box 5"/>
          <p:cNvSpPr txBox="1">
            <a:spLocks noChangeArrowheads="1"/>
          </p:cNvSpPr>
          <p:nvPr/>
        </p:nvSpPr>
        <p:spPr bwMode="auto">
          <a:xfrm>
            <a:off x="4429125" y="3786188"/>
            <a:ext cx="1425575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/>
              </a:rPr>
              <a:t>1 cycle stall</a:t>
            </a:r>
          </a:p>
        </p:txBody>
      </p:sp>
      <p:sp>
        <p:nvSpPr>
          <p:cNvPr id="117770" name="Line 7"/>
          <p:cNvSpPr>
            <a:spLocks noChangeShapeType="1"/>
          </p:cNvSpPr>
          <p:nvPr/>
        </p:nvSpPr>
        <p:spPr bwMode="auto">
          <a:xfrm flipH="1">
            <a:off x="3590925" y="4014788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Text Box 5"/>
          <p:cNvSpPr txBox="1">
            <a:spLocks noChangeArrowheads="1"/>
          </p:cNvSpPr>
          <p:nvPr/>
        </p:nvSpPr>
        <p:spPr bwMode="auto">
          <a:xfrm>
            <a:off x="4357688" y="4143375"/>
            <a:ext cx="3786187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/>
              </a:rPr>
              <a:t>1 cycle stall(waiting for F16</a:t>
            </a:r>
          </a:p>
        </p:txBody>
      </p:sp>
      <p:sp>
        <p:nvSpPr>
          <p:cNvPr id="117772" name="Line 7"/>
          <p:cNvSpPr>
            <a:spLocks noChangeShapeType="1"/>
          </p:cNvSpPr>
          <p:nvPr/>
        </p:nvSpPr>
        <p:spPr bwMode="auto">
          <a:xfrm flipH="1">
            <a:off x="3519488" y="4357688"/>
            <a:ext cx="981075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Text Box 5"/>
          <p:cNvSpPr txBox="1">
            <a:spLocks noChangeArrowheads="1"/>
          </p:cNvSpPr>
          <p:nvPr/>
        </p:nvSpPr>
        <p:spPr bwMode="auto">
          <a:xfrm>
            <a:off x="4000500" y="5000625"/>
            <a:ext cx="2339975" cy="36988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/>
              </a:rPr>
              <a:t>1 cycle control  stall</a:t>
            </a:r>
          </a:p>
        </p:txBody>
      </p:sp>
      <p:sp>
        <p:nvSpPr>
          <p:cNvPr id="117774" name="Line 7"/>
          <p:cNvSpPr>
            <a:spLocks noChangeShapeType="1"/>
          </p:cNvSpPr>
          <p:nvPr/>
        </p:nvSpPr>
        <p:spPr bwMode="auto">
          <a:xfrm flipH="1">
            <a:off x="3162300" y="5229225"/>
            <a:ext cx="9144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624" y="0"/>
            <a:ext cx="7481714" cy="9255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dirty="0">
                <a:latin typeface="Arial"/>
              </a:rPr>
              <a:t>Unrolled Loop That Minimizes Stalls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3638" y="1181100"/>
            <a:ext cx="3851275" cy="3433763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Arial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Arial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>
                <a:latin typeface="Arial" pitchFamily="66" charset="0"/>
              </a:rPr>
              <a:t>When is it safe for compiler to do such changes?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39750" y="1052513"/>
            <a:ext cx="6678613" cy="493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 Loop:	LD	F0,0(R1)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2	LD	F6,-8(R1)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3	LD	F10,-16(R1)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4	LD	F14,-24(R1)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5	ADDD	F4,F0,F2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6	ADDD	F8,F6,F2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7	ADDD	F12,F10,F2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8	ADDD	F16,F14,F2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9	SD	0(R1),F4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10	SD	-8(R1),F8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11	SUBI	R1,R1,#32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12	SD	</a:t>
            </a:r>
            <a:r>
              <a:rPr lang="en-US" altLang="zh-CN" sz="1800">
                <a:solidFill>
                  <a:srgbClr val="0000FF"/>
                </a:solidFill>
                <a:latin typeface="Arial" pitchFamily="49" charset="0"/>
              </a:rPr>
              <a:t>+16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(R1),F12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13	BNEZ	R1,LOOP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14	SD	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8</a:t>
            </a:r>
            <a:r>
              <a:rPr lang="en-US" altLang="zh-CN" sz="1800">
                <a:solidFill>
                  <a:schemeClr val="tx1"/>
                </a:solidFill>
                <a:latin typeface="Arial" pitchFamily="49" charset="0"/>
              </a:rPr>
              <a:t>(R1),F16	</a:t>
            </a:r>
            <a:r>
              <a:rPr lang="en-US" altLang="zh-CN" sz="1800">
                <a:solidFill>
                  <a:srgbClr val="FF0000"/>
                </a:solidFill>
                <a:latin typeface="Arial" pitchFamily="49" charset="0"/>
              </a:rPr>
              <a:t>; 8-32 = -24</a:t>
            </a:r>
            <a:br>
              <a:rPr lang="en-US" altLang="zh-CN" sz="1800">
                <a:solidFill>
                  <a:schemeClr val="accent2"/>
                </a:solidFill>
                <a:latin typeface="Courier New" pitchFamily="49" charset="0"/>
              </a:rPr>
            </a:br>
            <a:endParaRPr lang="en-US" altLang="zh-CN" sz="180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r>
              <a:rPr lang="en-US" altLang="zh-CN">
                <a:solidFill>
                  <a:schemeClr val="tx1"/>
                </a:solidFill>
                <a:latin typeface="Arial" pitchFamily="49" charset="0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Arial"/>
              </a:rPr>
              <a:t>14 clock cycles, or 3.5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971550" algn="l"/>
                <a:tab pos="1885950" algn="l"/>
                <a:tab pos="3657600" algn="l"/>
              </a:tabLst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/>
              </a:rPr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Document" r:id="rId3" imgW="8170682" imgH="5418045" progId="Word.Document.8">
                  <p:embed/>
                </p:oleObj>
              </mc:Choice>
              <mc:Fallback>
                <p:oleObj name="Document" r:id="rId3" imgW="8170682" imgH="5418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/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  <a:latin typeface="Arial"/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  <a:latin typeface="Arial"/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  <a:latin typeface="Arial"/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1209"/>
      </p:ext>
    </p:extLst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Why Dynamic Scheduling ?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39334" y="981077"/>
            <a:ext cx="8642350" cy="35988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Example1 :</a:t>
            </a:r>
          </a:p>
          <a:p>
            <a:pPr lvl="1" eaLnBrk="1" hangingPunct="1"/>
            <a:r>
              <a:rPr lang="en-US" altLang="zh-CN" sz="2000" dirty="0">
                <a:latin typeface="Arial" pitchFamily="66" charset="0"/>
              </a:rPr>
              <a:t>DIVD	</a:t>
            </a:r>
            <a:r>
              <a:rPr lang="en-US" altLang="zh-CN" sz="2000" dirty="0">
                <a:solidFill>
                  <a:srgbClr val="0000FF"/>
                </a:solidFill>
                <a:latin typeface="Arial" pitchFamily="66" charset="0"/>
              </a:rPr>
              <a:t>F0</a:t>
            </a:r>
            <a:r>
              <a:rPr lang="en-US" altLang="zh-CN" sz="2000" dirty="0">
                <a:latin typeface="Arial" pitchFamily="66" charset="0"/>
              </a:rPr>
              <a:t>,F2,F4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latin typeface="Arial" pitchFamily="66" charset="0"/>
              </a:rPr>
              <a:t>ADDD	F10,</a:t>
            </a:r>
            <a:r>
              <a:rPr lang="en-US" altLang="zh-CN" sz="2000" dirty="0">
                <a:solidFill>
                  <a:srgbClr val="0000FF"/>
                </a:solidFill>
                <a:latin typeface="Arial" pitchFamily="66" charset="0"/>
              </a:rPr>
              <a:t>F0</a:t>
            </a:r>
            <a:r>
              <a:rPr lang="en-US" altLang="zh-CN" sz="2000" dirty="0">
                <a:latin typeface="Arial" pitchFamily="66" charset="0"/>
              </a:rPr>
              <a:t>,F8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itchFamily="66" charset="0"/>
              </a:rPr>
              <a:t>SUBD	F12,F8,F14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latin typeface="Arial"/>
              </a:rPr>
              <a:t>Example2:  Structure Hazard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Arial" pitchFamily="66" charset="0"/>
              </a:rPr>
              <a:t>DIVD	</a:t>
            </a:r>
            <a:r>
              <a:rPr lang="en-US" altLang="zh-CN" sz="1800" dirty="0">
                <a:solidFill>
                  <a:srgbClr val="0000FF"/>
                </a:solidFill>
                <a:latin typeface="Arial" pitchFamily="66" charset="0"/>
              </a:rPr>
              <a:t>F2</a:t>
            </a:r>
            <a:r>
              <a:rPr lang="en-US" altLang="zh-CN" sz="1800" dirty="0">
                <a:latin typeface="Arial" pitchFamily="66" charset="0"/>
              </a:rPr>
              <a:t>,F2,F4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Arial" pitchFamily="66" charset="0"/>
              </a:rPr>
              <a:t>ADDD	F10,</a:t>
            </a:r>
            <a:r>
              <a:rPr lang="en-US" altLang="zh-CN" sz="1800" dirty="0">
                <a:solidFill>
                  <a:srgbClr val="0000FF"/>
                </a:solidFill>
                <a:latin typeface="Arial" pitchFamily="66" charset="0"/>
              </a:rPr>
              <a:t>F0</a:t>
            </a:r>
            <a:r>
              <a:rPr lang="en-US" altLang="zh-CN" sz="1800" dirty="0">
                <a:latin typeface="Arial" pitchFamily="66" charset="0"/>
              </a:rPr>
              <a:t>,F8               ; FP </a:t>
            </a:r>
            <a:r>
              <a:rPr lang="en-US" altLang="zh-CN" sz="1800" dirty="0" err="1">
                <a:latin typeface="Arial" pitchFamily="66" charset="0"/>
              </a:rPr>
              <a:t>ADDer</a:t>
            </a:r>
            <a:r>
              <a:rPr lang="en-US" altLang="zh-CN" sz="1800" dirty="0">
                <a:latin typeface="Arial" pitchFamily="66" charset="0"/>
              </a:rPr>
              <a:t> </a:t>
            </a:r>
            <a:r>
              <a:rPr lang="en-US" altLang="zh-CN" sz="1800" dirty="0" err="1">
                <a:latin typeface="Arial" pitchFamily="66" charset="0"/>
              </a:rPr>
              <a:t>unpipelined</a:t>
            </a:r>
            <a:endParaRPr lang="en-US" altLang="zh-CN" sz="1800" dirty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latin typeface="Arial" pitchFamily="66" charset="0"/>
              </a:rPr>
              <a:t>ADDD       F12, F0,F4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itchFamily="66" charset="0"/>
              </a:rPr>
              <a:t>MULD       F16, F14, F4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>
              <a:latin typeface="Comic Sans MS" pitchFamily="66" charset="0"/>
            </a:endParaRPr>
          </a:p>
          <a:p>
            <a:pPr lvl="2" eaLnBrk="1" hangingPunct="1">
              <a:buFont typeface="Wingdings 2" pitchFamily="18" charset="2"/>
              <a:buNone/>
            </a:pPr>
            <a:endParaRPr lang="en-US" altLang="zh-CN" sz="1800" dirty="0">
              <a:latin typeface="Comic Sans MS" pitchFamily="66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39334" y="5013176"/>
            <a:ext cx="8460432" cy="7545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85750" indent="-285750"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>
                <a:latin typeface="Arial"/>
              </a:rPr>
              <a:t>Problem:   instruction (SUBD, MULD) stalled       </a:t>
            </a:r>
          </a:p>
          <a:p>
            <a:pPr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dirty="0">
                <a:latin typeface="Arial"/>
              </a:rPr>
              <a:t>               due to </a:t>
            </a:r>
            <a:r>
              <a:rPr lang="en-US" altLang="zh-CN" dirty="0" err="1">
                <a:solidFill>
                  <a:srgbClr val="FF0000"/>
                </a:solidFill>
                <a:latin typeface="Arial"/>
              </a:rPr>
              <a:t>irrelevent</a:t>
            </a:r>
            <a:r>
              <a:rPr lang="en-US" altLang="zh-CN" dirty="0">
                <a:latin typeface="Arial"/>
              </a:rPr>
              <a:t> forward instructions.</a:t>
            </a:r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0"/>
            <a:ext cx="7885112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latin typeface="Arial"/>
              </a:rPr>
              <a:t>HW Schemes: Dynamic scheduling</a:t>
            </a:r>
            <a:r>
              <a:rPr lang="en-US" altLang="zh-CN" sz="4000">
                <a:latin typeface="Arial"/>
              </a:rPr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08720"/>
            <a:ext cx="8748712" cy="5328592"/>
          </a:xfrm>
        </p:spPr>
        <p:txBody>
          <a:bodyPr lIns="90487" tIns="44450" rIns="90487" bIns="44450"/>
          <a:lstStyle/>
          <a:p>
            <a:r>
              <a:rPr lang="en-US" altLang="zh-CN" dirty="0">
                <a:latin typeface="Arial" pitchFamily="66" charset="0"/>
              </a:rPr>
              <a:t>Key idea: </a:t>
            </a:r>
            <a:r>
              <a:rPr lang="en-US" altLang="zh-CN" dirty="0">
                <a:solidFill>
                  <a:srgbClr val="FF0000"/>
                </a:solidFill>
                <a:latin typeface="Arial" pitchFamily="66" charset="0"/>
              </a:rPr>
              <a:t>Allow instructions behind stall to proceed. </a:t>
            </a:r>
            <a:r>
              <a:rPr lang="en-US" altLang="zh-CN" dirty="0">
                <a:latin typeface="Arial"/>
              </a:rPr>
              <a:t>Rearrange order of instructions to reduce stalls while maintaining data flow</a:t>
            </a:r>
          </a:p>
          <a:p>
            <a:pPr eaLnBrk="1" hangingPunct="1"/>
            <a:endParaRPr lang="en-US" altLang="zh-CN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dirty="0">
                <a:latin typeface="Arial" pitchFamily="66" charset="0"/>
              </a:rPr>
              <a:t>Enables </a:t>
            </a: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out-of-order execution</a:t>
            </a:r>
            <a:r>
              <a:rPr lang="en-US" altLang="zh-CN" dirty="0">
                <a:latin typeface="Arial" pitchFamily="66" charset="0"/>
              </a:rPr>
              <a:t> </a:t>
            </a:r>
            <a:br>
              <a:rPr lang="en-US" altLang="zh-CN" dirty="0">
                <a:latin typeface="Comic Sans MS" pitchFamily="66" charset="0"/>
              </a:rPr>
            </a:br>
            <a:r>
              <a:rPr lang="en-US" altLang="zh-CN" dirty="0">
                <a:latin typeface="Arial" pitchFamily="66" charset="0"/>
              </a:rPr>
              <a:t>and allows </a:t>
            </a: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out-of-order completion</a:t>
            </a:r>
          </a:p>
          <a:p>
            <a:pPr algn="just" eaLnBrk="1" hangingPunct="1"/>
            <a:endParaRPr lang="en-US" altLang="zh-CN" dirty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>
                <a:latin typeface="Arial" pitchFamily="66" charset="0"/>
              </a:rPr>
              <a:t>Will distinguish when an instruction </a:t>
            </a:r>
            <a:r>
              <a:rPr lang="en-US" altLang="zh-CN" i="1" dirty="0">
                <a:solidFill>
                  <a:srgbClr val="0000FF"/>
                </a:solidFill>
                <a:latin typeface="Arial" pitchFamily="66" charset="0"/>
              </a:rPr>
              <a:t>begins execution</a:t>
            </a:r>
            <a:r>
              <a:rPr lang="en-US" altLang="zh-CN" dirty="0">
                <a:latin typeface="Arial" pitchFamily="66" charset="0"/>
              </a:rPr>
              <a:t> and when it </a:t>
            </a:r>
            <a:r>
              <a:rPr lang="en-US" altLang="zh-CN" i="1" dirty="0">
                <a:solidFill>
                  <a:srgbClr val="0000FF"/>
                </a:solidFill>
                <a:latin typeface="Arial" pitchFamily="66" charset="0"/>
              </a:rPr>
              <a:t>completes execution</a:t>
            </a:r>
            <a:r>
              <a:rPr lang="en-US" altLang="zh-CN" dirty="0">
                <a:latin typeface="Arial" pitchFamily="66" charset="0"/>
              </a:rPr>
              <a:t>; between 2 times, the instruction is </a:t>
            </a:r>
            <a:r>
              <a:rPr lang="en-US" altLang="zh-CN" i="1" dirty="0">
                <a:solidFill>
                  <a:srgbClr val="0000FF"/>
                </a:solidFill>
                <a:latin typeface="Arial" pitchFamily="66" charset="0"/>
              </a:rPr>
              <a:t>in execution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 eaLnBrk="1" hangingPunct="1"/>
            <a:endParaRPr lang="en-US" altLang="zh-CN" dirty="0">
              <a:latin typeface="Comic Sans MS" pitchFamily="66" charset="0"/>
            </a:endParaRPr>
          </a:p>
          <a:p>
            <a:pPr algn="just" eaLnBrk="1" hangingPunct="1"/>
            <a:r>
              <a:rPr lang="en-US" altLang="zh-CN" dirty="0">
                <a:latin typeface="Arial" pitchFamily="66" charset="0"/>
              </a:rPr>
              <a:t>In a dynamically scheduled pipeline, all instructions pass through issue stage in order (</a:t>
            </a:r>
            <a:r>
              <a:rPr lang="en-US" altLang="zh-CN" dirty="0">
                <a:solidFill>
                  <a:srgbClr val="FF0000"/>
                </a:solidFill>
                <a:latin typeface="Arial" pitchFamily="66" charset="0"/>
              </a:rPr>
              <a:t>in-order</a:t>
            </a: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 issue</a:t>
            </a:r>
            <a:r>
              <a:rPr lang="en-US" altLang="zh-CN" dirty="0">
                <a:latin typeface="Arial" pitchFamily="66" charset="0"/>
              </a:rPr>
              <a:t>)</a:t>
            </a:r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100">
                <a:latin typeface="Arial"/>
              </a:rPr>
              <a:t>Adv. Of   Dynamic Scheduling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6" y="1125540"/>
            <a:ext cx="8642350" cy="479583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Handles cases when dependences unknown at compile time </a:t>
            </a:r>
          </a:p>
          <a:p>
            <a:pPr lvl="1" eaLnBrk="1" hangingPunct="1"/>
            <a:r>
              <a:rPr lang="en-US" altLang="zh-CN" sz="2000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(e.g., because they may involve a memory reference)</a:t>
            </a:r>
          </a:p>
          <a:p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simplifies</a:t>
            </a:r>
            <a:r>
              <a:rPr lang="en-US" altLang="zh-CN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the compiler, Compiler doesn’t need to have knowledge of microarchitecture</a:t>
            </a:r>
          </a:p>
          <a:p>
            <a:pPr eaLnBrk="1" hangingPunct="1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Allows code that compiled for one pipeline to run efficiently on a different pipeline </a:t>
            </a:r>
          </a:p>
          <a:p>
            <a:pPr eaLnBrk="1" hangingPunct="1"/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Hardware speculation, a technique with significant performance advantages, that builds on dynamic scheduling</a:t>
            </a:r>
          </a:p>
          <a:p>
            <a:pPr eaLnBrk="1" hangingPunct="1"/>
            <a:endParaRPr lang="en-US" altLang="zh-CN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Arial"/>
              </a:rPr>
              <a:t>Recall from Pipelining Review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81077"/>
            <a:ext cx="8305800" cy="5237161"/>
          </a:xfrm>
        </p:spPr>
        <p:txBody>
          <a:bodyPr/>
          <a:lstStyle/>
          <a:p>
            <a:r>
              <a:rPr lang="en-US" altLang="zh-CN" sz="2800" dirty="0">
                <a:latin typeface="Arial"/>
              </a:rPr>
              <a:t>When exploiting instruction-level parallelism, goal   is to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maximize CPI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Arial" pitchFamily="66" charset="0"/>
              </a:rPr>
              <a:t>Pipeline CPI = Ideal pipeline CPI + Structural Stalls + Data Hazard Stalls + Control Stalls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Arial" pitchFamily="66" charset="0"/>
              </a:rPr>
              <a:t>Ideal pipeline CPI</a:t>
            </a:r>
            <a:r>
              <a:rPr lang="en-US" altLang="en-US" sz="2400" dirty="0">
                <a:latin typeface="Arial" pitchFamily="66" charset="0"/>
              </a:rPr>
              <a:t>: measure of the maximum performance attainable by the implementation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Arial" pitchFamily="66" charset="0"/>
              </a:rPr>
              <a:t>Structural hazards</a:t>
            </a:r>
            <a:r>
              <a:rPr lang="en-US" altLang="en-US" sz="2400" dirty="0">
                <a:latin typeface="Arial" pitchFamily="66" charset="0"/>
              </a:rPr>
              <a:t>: HW cannot support this combination of instructions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Arial" pitchFamily="66" charset="0"/>
              </a:rPr>
              <a:t>Data hazards</a:t>
            </a:r>
            <a:r>
              <a:rPr lang="en-US" altLang="en-US" sz="2400" dirty="0">
                <a:latin typeface="Arial" pitchFamily="66" charset="0"/>
              </a:rPr>
              <a:t>: Instruction depends on result of prior instruction still in the pipeline</a:t>
            </a:r>
          </a:p>
          <a:p>
            <a:pPr lvl="1" eaLnBrk="1" hangingPunct="1"/>
            <a:r>
              <a:rPr lang="en-US" altLang="en-US" sz="2400" u="sng" dirty="0">
                <a:solidFill>
                  <a:srgbClr val="FF0000"/>
                </a:solidFill>
                <a:latin typeface="Arial" pitchFamily="66" charset="0"/>
              </a:rPr>
              <a:t>Control hazards</a:t>
            </a:r>
            <a:r>
              <a:rPr lang="en-US" altLang="en-US" sz="2400" dirty="0">
                <a:latin typeface="Arial" pitchFamily="66" charset="0"/>
              </a:rPr>
              <a:t>: Caused by delay between the fetching of instructions and decisions about changes in control flow (branches and jumps)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0"/>
            <a:ext cx="7956550" cy="981075"/>
          </a:xfrm>
        </p:spPr>
        <p:txBody>
          <a:bodyPr/>
          <a:lstStyle/>
          <a:p>
            <a:pPr eaLnBrk="1" hangingPunct="1"/>
            <a:r>
              <a:rPr lang="en-US" altLang="zh-CN" sz="4900">
                <a:latin typeface="Arial"/>
              </a:rPr>
              <a:t>Dynamic Scheduling Step 1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71625"/>
            <a:ext cx="8566150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66" charset="0"/>
              </a:rPr>
              <a:t>Simple pipeline had 1 stage to check both structural and data hazards:  Instruction Decode (ID), </a:t>
            </a:r>
            <a:r>
              <a:rPr lang="en-US" altLang="zh-CN" sz="2800" dirty="0">
                <a:solidFill>
                  <a:srgbClr val="FF0000"/>
                </a:solidFill>
                <a:latin typeface="Arial" pitchFamily="66" charset="0"/>
              </a:rPr>
              <a:t>also called Instruction Issue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66" charset="0"/>
              </a:rPr>
              <a:t>Split the ID pipe stage of simple 5-stage pipeline into 2 stages: </a:t>
            </a:r>
          </a:p>
          <a:p>
            <a:pPr algn="just" eaLnBrk="1" hangingPunct="1">
              <a:lnSpc>
                <a:spcPct val="9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altLang="zh-CN" sz="2800" i="1" dirty="0">
                <a:solidFill>
                  <a:srgbClr val="FF0000"/>
                </a:solidFill>
                <a:latin typeface="Arial" pitchFamily="66" charset="0"/>
              </a:rPr>
              <a:t>Issue</a:t>
            </a:r>
            <a:r>
              <a:rPr lang="en-US" altLang="zh-CN" sz="2800" i="1" dirty="0">
                <a:latin typeface="Arial" pitchFamily="66" charset="0"/>
              </a:rPr>
              <a:t>—</a:t>
            </a:r>
            <a:r>
              <a:rPr lang="en-US" altLang="zh-CN" sz="2800" dirty="0">
                <a:latin typeface="Arial" pitchFamily="66" charset="0"/>
              </a:rPr>
              <a:t>Decode instructions, check for structural hazards </a:t>
            </a:r>
          </a:p>
          <a:p>
            <a:pPr algn="just"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zh-CN" sz="2800" i="1" dirty="0">
                <a:solidFill>
                  <a:srgbClr val="FF0000"/>
                </a:solidFill>
                <a:latin typeface="Arial" pitchFamily="66" charset="0"/>
              </a:rPr>
              <a:t>Read operands</a:t>
            </a:r>
            <a:r>
              <a:rPr lang="en-US" altLang="zh-CN" sz="2800" i="1" dirty="0">
                <a:latin typeface="Arial" pitchFamily="66" charset="0"/>
              </a:rPr>
              <a:t>—</a:t>
            </a:r>
            <a:r>
              <a:rPr lang="en-US" altLang="zh-CN" sz="2800" dirty="0">
                <a:latin typeface="Arial" pitchFamily="66" charset="0"/>
              </a:rPr>
              <a:t>Wait until no data hazards, then read operands</a:t>
            </a:r>
            <a:r>
              <a:rPr lang="en-US" altLang="zh-CN" sz="2800" b="1" dirty="0">
                <a:latin typeface="Arial" pitchFamily="66" charset="0"/>
              </a:rPr>
              <a:t> </a:t>
            </a:r>
            <a:endParaRPr lang="en-US" altLang="zh-CN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119697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/>
              </a:rPr>
              <a:t>Dynamic Scheduling with a Scoreboard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Scoreboarding</a:t>
            </a:r>
          </a:p>
          <a:p>
            <a:pPr lvl="1" eaLnBrk="1" hangingPunct="1"/>
            <a:r>
              <a:rPr lang="en-US" altLang="zh-CN" sz="2800">
                <a:latin typeface="Arial" pitchFamily="66" charset="0"/>
              </a:rPr>
              <a:t>Named after CDC6600 scoreboard</a:t>
            </a:r>
          </a:p>
          <a:p>
            <a:pPr lvl="1" eaLnBrk="1" hangingPunct="1"/>
            <a:r>
              <a:rPr lang="en-US" altLang="zh-CN" sz="2800">
                <a:latin typeface="Arial" pitchFamily="66" charset="0"/>
              </a:rPr>
              <a:t>Allowing instructions to </a:t>
            </a:r>
            <a:r>
              <a:rPr lang="en-US" altLang="zh-CN" sz="2800">
                <a:solidFill>
                  <a:srgbClr val="0000FF"/>
                </a:solidFill>
                <a:latin typeface="Arial" pitchFamily="66" charset="0"/>
              </a:rPr>
              <a:t>execute out of order</a:t>
            </a:r>
            <a:r>
              <a:rPr lang="en-US" altLang="zh-CN" sz="2800">
                <a:latin typeface="Arial" pitchFamily="66" charset="0"/>
              </a:rPr>
              <a:t> when there are </a:t>
            </a:r>
            <a:r>
              <a:rPr lang="en-US" altLang="zh-CN" sz="2800" u="sng">
                <a:solidFill>
                  <a:srgbClr val="0000FF"/>
                </a:solidFill>
                <a:latin typeface="Arial" pitchFamily="66" charset="0"/>
              </a:rPr>
              <a:t>sufficient resources </a:t>
            </a:r>
            <a:r>
              <a:rPr lang="en-US" altLang="zh-CN" sz="2800">
                <a:latin typeface="Arial" pitchFamily="66" charset="0"/>
              </a:rPr>
              <a:t>and no data dependences.</a:t>
            </a:r>
          </a:p>
          <a:p>
            <a:pPr lvl="1" eaLnBrk="1" hangingPunct="1"/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In-order issue</a:t>
            </a:r>
          </a:p>
          <a:p>
            <a:pPr lvl="1" eaLnBrk="1" hangingPunct="1"/>
            <a:r>
              <a:rPr lang="en-US" altLang="zh-CN" sz="2800">
                <a:solidFill>
                  <a:srgbClr val="FF0000"/>
                </a:solidFill>
                <a:latin typeface="Arial" pitchFamily="66" charset="0"/>
              </a:rPr>
              <a:t>Out-of order completion</a:t>
            </a:r>
          </a:p>
          <a:p>
            <a:pPr lvl="1" eaLnBrk="1" hangingPunct="1"/>
            <a:r>
              <a:rPr lang="en-US" altLang="zh-CN" sz="2800">
                <a:latin typeface="Arial" pitchFamily="66" charset="0"/>
              </a:rPr>
              <a:t>Executing an instruction as early as possible</a:t>
            </a:r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640" y="188640"/>
            <a:ext cx="7993063" cy="7667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/>
              </a:rPr>
              <a:t>Basic structure of a pipelined processor with a scoreboard</a:t>
            </a:r>
          </a:p>
        </p:txBody>
      </p:sp>
      <p:pic>
        <p:nvPicPr>
          <p:cNvPr id="124931" name="Picture 3" descr="chap4_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9296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057" y="74116"/>
            <a:ext cx="7135391" cy="766763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CDC6600 –First Supercomputer</a:t>
            </a:r>
            <a:br>
              <a:rPr lang="en-US" altLang="zh-CN" dirty="0"/>
            </a:br>
            <a:r>
              <a:rPr lang="en-US" altLang="zh-CN" sz="2400" dirty="0">
                <a:latin typeface="Arial"/>
              </a:rPr>
              <a:t>top1 1964-1969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9" y="2300547"/>
            <a:ext cx="7047608" cy="455745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89" y="815704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3227"/>
      </p:ext>
    </p:extLst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55594" y="116632"/>
            <a:ext cx="7788406" cy="7667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The pipeline stages with scoreboard 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Arial" pitchFamily="66" charset="0"/>
              </a:rPr>
              <a:t>The Five stages: IF, ID, EX, MEM, WB</a:t>
            </a:r>
          </a:p>
          <a:p>
            <a:pPr lvl="1" eaLnBrk="1" hangingPunct="1"/>
            <a:r>
              <a:rPr lang="en-US" altLang="zh-CN" sz="2800" dirty="0">
                <a:latin typeface="Arial" pitchFamily="66" charset="0"/>
              </a:rPr>
              <a:t>IF: the same for all instructions</a:t>
            </a:r>
          </a:p>
          <a:p>
            <a:pPr lvl="1" eaLnBrk="1" hangingPunct="1"/>
            <a:r>
              <a:rPr lang="en-US" altLang="zh-CN" sz="2800" dirty="0">
                <a:latin typeface="Arial" pitchFamily="66" charset="0"/>
              </a:rPr>
              <a:t>ID: </a:t>
            </a: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split into two stages</a:t>
            </a:r>
            <a:r>
              <a:rPr lang="en-US" altLang="zh-CN" sz="2800" dirty="0">
                <a:latin typeface="Arial" pitchFamily="66" charset="0"/>
              </a:rPr>
              <a:t>: </a:t>
            </a: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issue and read operands</a:t>
            </a:r>
          </a:p>
          <a:p>
            <a:pPr lvl="1" eaLnBrk="1" hangingPunct="1"/>
            <a:r>
              <a:rPr lang="en-US" altLang="zh-CN" sz="2800" dirty="0">
                <a:latin typeface="Arial" pitchFamily="66" charset="0"/>
              </a:rPr>
              <a:t>EX: no change</a:t>
            </a:r>
          </a:p>
          <a:p>
            <a:pPr lvl="1" eaLnBrk="1" hangingPunct="1"/>
            <a:r>
              <a:rPr lang="en-US" altLang="zh-CN" sz="2800" dirty="0">
                <a:latin typeface="Arial" pitchFamily="66" charset="0"/>
              </a:rPr>
              <a:t>MEM: </a:t>
            </a: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omitted </a:t>
            </a:r>
            <a:r>
              <a:rPr lang="en-US" altLang="zh-CN" sz="2800" dirty="0">
                <a:latin typeface="Arial" pitchFamily="66" charset="0"/>
              </a:rPr>
              <a:t>for only concentrating on the FP operations </a:t>
            </a:r>
          </a:p>
          <a:p>
            <a:pPr lvl="1" eaLnBrk="1" hangingPunct="1"/>
            <a:r>
              <a:rPr lang="en-US" altLang="zh-CN" sz="2800" dirty="0">
                <a:latin typeface="Arial" pitchFamily="66" charset="0"/>
              </a:rPr>
              <a:t>WB: no change</a:t>
            </a:r>
          </a:p>
          <a:p>
            <a:pPr eaLnBrk="1" hangingPunct="1"/>
            <a:r>
              <a:rPr lang="en-US" altLang="zh-CN" sz="2800" dirty="0">
                <a:latin typeface="Arial" pitchFamily="66" charset="0"/>
              </a:rPr>
              <a:t>So, the stages are: IF, IS, RO, EX,WB.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3286125"/>
            <a:ext cx="6143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/>
              </a:rPr>
              <a:t>Another way to </a:t>
            </a:r>
            <a:r>
              <a:rPr lang="en-US" altLang="zh-CN" dirty="0" err="1">
                <a:latin typeface="Arial"/>
              </a:rPr>
              <a:t>lookat</a:t>
            </a:r>
            <a:r>
              <a:rPr lang="en-US" altLang="zh-CN" dirty="0">
                <a:latin typeface="Arial"/>
              </a:rPr>
              <a:t> missing MEM ?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Arial"/>
              </a:rPr>
              <a:t>Pipeline supports multiple outstanding FP operations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17170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36" name="组合 235"/>
          <p:cNvGrpSpPr/>
          <p:nvPr/>
        </p:nvGrpSpPr>
        <p:grpSpPr>
          <a:xfrm>
            <a:off x="214282" y="1571612"/>
            <a:ext cx="8643966" cy="4572826"/>
            <a:chOff x="428596" y="1071546"/>
            <a:chExt cx="8215370" cy="4572826"/>
          </a:xfrm>
        </p:grpSpPr>
        <p:cxnSp>
          <p:nvCxnSpPr>
            <p:cNvPr id="237" name="直接连接符 236"/>
            <p:cNvCxnSpPr>
              <a:endCxn id="262" idx="3"/>
            </p:cNvCxnSpPr>
            <p:nvPr/>
          </p:nvCxnSpPr>
          <p:spPr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238" name="组合 108"/>
            <p:cNvGrpSpPr/>
            <p:nvPr/>
          </p:nvGrpSpPr>
          <p:grpSpPr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240" name="直接连接符 239"/>
              <p:cNvCxnSpPr>
                <a:stCxn id="270" idx="1"/>
                <a:endCxn id="273" idx="3"/>
              </p:cNvCxnSpPr>
              <p:nvPr/>
            </p:nvCxnSpPr>
            <p:spPr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41" name="组合 83"/>
              <p:cNvGrpSpPr/>
              <p:nvPr/>
            </p:nvGrpSpPr>
            <p:grpSpPr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260" name="直接连接符 259"/>
                <p:cNvCxnSpPr>
                  <a:stCxn id="263" idx="3"/>
                  <a:endCxn id="269" idx="1"/>
                </p:cNvCxnSpPr>
                <p:nvPr/>
              </p:nvCxnSpPr>
              <p:spPr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IF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414" y="2928934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ID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29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M1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4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M2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905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M3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8678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M4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77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M5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63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M6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8016" y="228599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M7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3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A1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81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A2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19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A3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3570" y="3623312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A4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462" y="2786058"/>
                  <a:ext cx="571504" cy="1000132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9058" y="1071546"/>
                  <a:ext cx="500066" cy="857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EX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464"/>
                  <a:ext cx="714380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MEM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77" name="直接箭头连接符 276"/>
                <p:cNvCxnSpPr>
                  <a:endCxn id="275" idx="1"/>
                </p:cNvCxnSpPr>
                <p:nvPr/>
              </p:nvCxnSpPr>
              <p:spPr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78" name="直接连接符 277"/>
                <p:cNvCxnSpPr/>
                <p:nvPr/>
              </p:nvCxnSpPr>
              <p:spPr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79" name="直接箭头连接符 278"/>
                <p:cNvCxnSpPr>
                  <a:stCxn id="275" idx="3"/>
                  <a:endCxn id="276" idx="1"/>
                </p:cNvCxnSpPr>
                <p:nvPr/>
              </p:nvCxnSpPr>
              <p:spPr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0" name="直接连接符 279"/>
                <p:cNvCxnSpPr>
                  <a:stCxn id="276" idx="3"/>
                </p:cNvCxnSpPr>
                <p:nvPr/>
              </p:nvCxnSpPr>
              <p:spPr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1" name="直接箭头连接符 280"/>
                <p:cNvCxnSpPr/>
                <p:nvPr/>
              </p:nvCxnSpPr>
              <p:spPr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2" name="直接箭头连接符 281"/>
                <p:cNvCxnSpPr>
                  <a:stCxn id="262" idx="3"/>
                  <a:endCxn id="263" idx="1"/>
                </p:cNvCxnSpPr>
                <p:nvPr/>
              </p:nvCxnSpPr>
              <p:spPr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3" name="直接箭头连接符 282"/>
                <p:cNvCxnSpPr>
                  <a:stCxn id="269" idx="3"/>
                  <a:endCxn id="274" idx="1"/>
                </p:cNvCxnSpPr>
                <p:nvPr/>
              </p:nvCxnSpPr>
              <p:spPr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4" name="直接箭头连接符 283"/>
                <p:cNvCxnSpPr>
                  <a:endCxn id="270" idx="1"/>
                </p:cNvCxnSpPr>
                <p:nvPr/>
              </p:nvCxnSpPr>
              <p:spPr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5" name="直接连接符 284"/>
                <p:cNvCxnSpPr/>
                <p:nvPr/>
              </p:nvCxnSpPr>
              <p:spPr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6" name="直接连接符 285"/>
                <p:cNvCxnSpPr/>
                <p:nvPr/>
              </p:nvCxnSpPr>
              <p:spPr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87" name="直接箭头连接符 286"/>
                <p:cNvCxnSpPr/>
                <p:nvPr/>
              </p:nvCxnSpPr>
              <p:spPr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288" name="直接箭头连接符 287"/>
                <p:cNvCxnSpPr>
                  <a:stCxn id="273" idx="3"/>
                </p:cNvCxnSpPr>
                <p:nvPr/>
              </p:nvCxnSpPr>
              <p:spPr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8860" y="5000636"/>
                  <a:ext cx="5143536" cy="642942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宋体"/>
                      <a:cs typeface="+mn-cs"/>
                    </a:rPr>
                    <a:t>DIV</a:t>
                  </a:r>
                  <a:endPara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endParaRPr>
                </a:p>
              </p:txBody>
            </p:sp>
            <p:cxnSp>
              <p:nvCxnSpPr>
                <p:cNvPr id="290" name="直接连接符 289"/>
                <p:cNvCxnSpPr/>
                <p:nvPr/>
              </p:nvCxnSpPr>
              <p:spPr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1" name="直接连接符 290"/>
                <p:cNvCxnSpPr/>
                <p:nvPr/>
              </p:nvCxnSpPr>
              <p:spPr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2" name="直接连接符 291"/>
                <p:cNvCxnSpPr/>
                <p:nvPr/>
              </p:nvCxnSpPr>
              <p:spPr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299" name="直接连接符 298"/>
                <p:cNvCxnSpPr/>
                <p:nvPr/>
              </p:nvCxnSpPr>
              <p:spPr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1" name="直接连接符 300"/>
                <p:cNvCxnSpPr/>
                <p:nvPr/>
              </p:nvCxnSpPr>
              <p:spPr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2" name="直接连接符 301"/>
                <p:cNvCxnSpPr/>
                <p:nvPr/>
              </p:nvCxnSpPr>
              <p:spPr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3" name="直接连接符 302"/>
                <p:cNvCxnSpPr/>
                <p:nvPr/>
              </p:nvCxnSpPr>
              <p:spPr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4" name="直接连接符 303"/>
                <p:cNvCxnSpPr/>
                <p:nvPr/>
              </p:nvCxnSpPr>
              <p:spPr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5" name="直接连接符 304"/>
                <p:cNvCxnSpPr/>
                <p:nvPr/>
              </p:nvCxnSpPr>
              <p:spPr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6" name="直接连接符 305"/>
                <p:cNvCxnSpPr/>
                <p:nvPr/>
              </p:nvCxnSpPr>
              <p:spPr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7" name="直接连接符 306"/>
                <p:cNvCxnSpPr/>
                <p:nvPr/>
              </p:nvCxnSpPr>
              <p:spPr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8" name="直接连接符 307"/>
                <p:cNvCxnSpPr/>
                <p:nvPr/>
              </p:nvCxnSpPr>
              <p:spPr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09" name="直接连接符 308"/>
                <p:cNvCxnSpPr/>
                <p:nvPr/>
              </p:nvCxnSpPr>
              <p:spPr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0" name="直接连接符 309"/>
                <p:cNvCxnSpPr/>
                <p:nvPr/>
              </p:nvCxnSpPr>
              <p:spPr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1" name="直接连接符 310"/>
                <p:cNvCxnSpPr/>
                <p:nvPr/>
              </p:nvCxnSpPr>
              <p:spPr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2" name="直接连接符 311"/>
                <p:cNvCxnSpPr/>
                <p:nvPr/>
              </p:nvCxnSpPr>
              <p:spPr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313" name="直接箭头连接符 312"/>
                <p:cNvCxnSpPr>
                  <a:endCxn id="289" idx="1"/>
                </p:cNvCxnSpPr>
                <p:nvPr/>
              </p:nvCxnSpPr>
              <p:spPr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  <p:cxnSp>
              <p:nvCxnSpPr>
                <p:cNvPr id="314" name="直接箭头连接符 313"/>
                <p:cNvCxnSpPr>
                  <a:stCxn id="289" idx="3"/>
                </p:cNvCxnSpPr>
                <p:nvPr/>
              </p:nvCxnSpPr>
              <p:spPr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arrow"/>
                </a:ln>
                <a:effectLst/>
              </p:spPr>
            </p:cxnSp>
          </p:grpSp>
          <p:cxnSp>
            <p:nvCxnSpPr>
              <p:cNvPr id="242" name="直接连接符 241"/>
              <p:cNvCxnSpPr/>
              <p:nvPr/>
            </p:nvCxnSpPr>
            <p:spPr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直接连接符 243"/>
              <p:cNvCxnSpPr/>
              <p:nvPr/>
            </p:nvCxnSpPr>
            <p:spPr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直接连接符 245"/>
              <p:cNvCxnSpPr/>
              <p:nvPr/>
            </p:nvCxnSpPr>
            <p:spPr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直接连接符 246"/>
              <p:cNvCxnSpPr/>
              <p:nvPr/>
            </p:nvCxnSpPr>
            <p:spPr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直接连接符 247"/>
              <p:cNvCxnSpPr/>
              <p:nvPr/>
            </p:nvCxnSpPr>
            <p:spPr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直接连接符 249"/>
              <p:cNvCxnSpPr/>
              <p:nvPr/>
            </p:nvCxnSpPr>
            <p:spPr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直接连接符 250"/>
              <p:cNvCxnSpPr/>
              <p:nvPr/>
            </p:nvCxnSpPr>
            <p:spPr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直接连接符 251"/>
              <p:cNvCxnSpPr/>
              <p:nvPr/>
            </p:nvCxnSpPr>
            <p:spPr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直接连接符 252"/>
              <p:cNvCxnSpPr/>
              <p:nvPr/>
            </p:nvCxnSpPr>
            <p:spPr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直接连接符 253"/>
              <p:cNvCxnSpPr/>
              <p:nvPr/>
            </p:nvCxnSpPr>
            <p:spPr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5" name="直接连接符 254"/>
              <p:cNvCxnSpPr/>
              <p:nvPr/>
            </p:nvCxnSpPr>
            <p:spPr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39" name="直接连接符 238"/>
            <p:cNvCxnSpPr/>
            <p:nvPr/>
          </p:nvCxnSpPr>
          <p:spPr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4995192"/>
      </p:ext>
    </p:extLst>
  </p:cSld>
  <p:clrMapOvr>
    <a:masterClrMapping/>
  </p:clrMapOvr>
  <p:transition spd="slow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7956550" cy="8572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/>
              </a:rPr>
              <a:t>Scoreboard Pipeline stage description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000125"/>
            <a:ext cx="88582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latin typeface="Arial" pitchFamily="66" charset="0"/>
              </a:rPr>
              <a:t>Issue:</a:t>
            </a:r>
            <a:r>
              <a:rPr lang="en-US" altLang="zh-CN" sz="2400">
                <a:latin typeface="Arial" pitchFamily="66" charset="0"/>
              </a:rPr>
              <a:t> a instruction is issued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functional unit is available and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No other active instruction has the </a:t>
            </a:r>
            <a:r>
              <a:rPr lang="en-US" altLang="zh-CN" sz="2000" b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same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destination register.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Avoid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strutural</a:t>
            </a:r>
            <a:r>
              <a:rPr lang="en-US" altLang="zh-CN" sz="2000">
                <a:latin typeface="Arial" pitchFamily="66" charset="0"/>
              </a:rPr>
              <a:t> hazard and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WAW</a:t>
            </a:r>
            <a:r>
              <a:rPr lang="en-US" altLang="zh-CN" sz="2000">
                <a:latin typeface="Arial" pitchFamily="66" charset="0"/>
              </a:rPr>
              <a:t>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Read Operands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(RO)</a:t>
            </a:r>
            <a:r>
              <a:rPr lang="en-US" altLang="zh-CN" sz="24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read operation is delayed until </a:t>
            </a:r>
            <a:r>
              <a:rPr lang="en-US" altLang="zh-CN" sz="2000" i="1">
                <a:solidFill>
                  <a:srgbClr val="FF0000"/>
                </a:solidFill>
                <a:latin typeface="Arial" pitchFamily="66" charset="0"/>
                <a:ea typeface="Palatino"/>
                <a:cs typeface="Palatino"/>
              </a:rPr>
              <a:t>both 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operands are available.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means that no previously issued but ncompleted</a:t>
            </a:r>
            <a:r>
              <a:rPr lang="en-US" altLang="zh-CN" sz="2000">
                <a:latin typeface="Arial" pitchFamily="66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instruction has the operand as its destination.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resolves </a:t>
            </a:r>
            <a:r>
              <a:rPr lang="en-US" altLang="zh-CN" sz="2000" b="1">
                <a:solidFill>
                  <a:srgbClr val="CC00FF"/>
                </a:solidFill>
                <a:latin typeface="Arial" pitchFamily="66" charset="0"/>
              </a:rPr>
              <a:t>RAW</a:t>
            </a:r>
            <a:r>
              <a:rPr lang="en-US" altLang="zh-CN" sz="2000">
                <a:solidFill>
                  <a:srgbClr val="0000FF"/>
                </a:solidFill>
                <a:latin typeface="Arial" pitchFamily="66" charset="0"/>
              </a:rPr>
              <a:t> </a:t>
            </a:r>
            <a:r>
              <a:rPr lang="en-US" altLang="zh-CN" sz="2000">
                <a:latin typeface="Arial" pitchFamily="66" charset="0"/>
                <a:ea typeface="Palatino"/>
                <a:cs typeface="Palatino"/>
              </a:rPr>
              <a:t>hazards </a:t>
            </a:r>
            <a:r>
              <a:rPr lang="en-US" altLang="zh-CN" sz="2000" b="1">
                <a:latin typeface="Arial" pitchFamily="66" charset="0"/>
                <a:ea typeface="Palatino"/>
                <a:cs typeface="Palatino"/>
              </a:rPr>
              <a:t>dynamically</a:t>
            </a:r>
            <a:r>
              <a:rPr lang="en-US" altLang="zh-CN" sz="2000">
                <a:latin typeface="Arial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Execution (EX)</a:t>
            </a:r>
            <a:r>
              <a:rPr lang="en-US" altLang="zh-CN" sz="24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Notify the scoreboard when completed so the functional unit can be reused</a:t>
            </a:r>
            <a:r>
              <a:rPr lang="en-US" altLang="zh-CN" sz="20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Write result (WB)</a:t>
            </a:r>
            <a:r>
              <a:rPr lang="en-US" altLang="zh-CN" sz="2400" i="1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scoreboard checks for </a:t>
            </a:r>
            <a:r>
              <a:rPr lang="en-US" altLang="zh-CN" sz="2000" b="1" i="1">
                <a:solidFill>
                  <a:srgbClr val="CC00FF"/>
                </a:solidFill>
                <a:latin typeface="Arial" pitchFamily="66" charset="0"/>
                <a:ea typeface="Palatino"/>
                <a:cs typeface="Palatino"/>
              </a:rPr>
              <a:t>WAR</a:t>
            </a:r>
            <a:r>
              <a:rPr lang="en-US" altLang="zh-CN" sz="2000" i="1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 hazards and stalls the completing instruction if necessary.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0"/>
            <a:ext cx="8143875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The scoreboard algorithm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196752"/>
            <a:ext cx="8621713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Scoreboard-takes full responsibility for instruction issue and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itchFamily="66" charset="0"/>
              </a:rPr>
              <a:t>Create the dependence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itchFamily="66" charset="0"/>
              </a:rPr>
              <a:t>Decide when to fetch the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itchFamily="66" charset="0"/>
              </a:rPr>
              <a:t>Decide when to enter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Arial" pitchFamily="66" charset="0"/>
              </a:rPr>
              <a:t>Decide when the result can be written into the register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</a:rPr>
              <a:t>Three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Instruction status: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C00FF"/>
                </a:solidFill>
                <a:latin typeface="Arial" pitchFamily="66" charset="0"/>
              </a:rPr>
              <a:t>which of the four steps the instruction is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Functional unit status: </a:t>
            </a:r>
            <a:r>
              <a:rPr lang="en-US" altLang="zh-CN" sz="2400" dirty="0" err="1">
                <a:solidFill>
                  <a:srgbClr val="CC00FF"/>
                </a:solidFill>
                <a:latin typeface="Arial" pitchFamily="66" charset="0"/>
              </a:rPr>
              <a:t>buzy,op,Fi</a:t>
            </a:r>
            <a:r>
              <a:rPr lang="en-US" altLang="zh-CN" sz="2400" dirty="0">
                <a:solidFill>
                  <a:srgbClr val="CC00FF"/>
                </a:solidFill>
                <a:latin typeface="Arial" pitchFamily="66" charset="0"/>
              </a:rPr>
              <a:t>, </a:t>
            </a:r>
            <a:r>
              <a:rPr lang="en-US" altLang="zh-CN" sz="2400" dirty="0" err="1">
                <a:solidFill>
                  <a:srgbClr val="CC00FF"/>
                </a:solidFill>
                <a:latin typeface="Arial" pitchFamily="66" charset="0"/>
              </a:rPr>
              <a:t>Fj,Fk,Qj,Qk</a:t>
            </a:r>
            <a:r>
              <a:rPr lang="en-US" altLang="zh-CN" sz="2400" dirty="0">
                <a:solidFill>
                  <a:srgbClr val="CC00FF"/>
                </a:solidFill>
                <a:latin typeface="Arial" pitchFamily="66" charset="0"/>
              </a:rPr>
              <a:t> ,</a:t>
            </a:r>
            <a:r>
              <a:rPr lang="en-US" altLang="zh-CN" sz="2400" dirty="0" err="1">
                <a:solidFill>
                  <a:srgbClr val="CC00FF"/>
                </a:solidFill>
                <a:latin typeface="Arial" pitchFamily="66" charset="0"/>
              </a:rPr>
              <a:t>Rj,Rk</a:t>
            </a:r>
            <a:endParaRPr lang="en-US" altLang="zh-CN" sz="2400" dirty="0">
              <a:solidFill>
                <a:srgbClr val="CC00FF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itchFamily="66" charset="0"/>
              </a:rPr>
              <a:t>Register result status: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C00FF"/>
                </a:solidFill>
                <a:latin typeface="Arial" pitchFamily="66" charset="0"/>
              </a:rPr>
              <a:t>which functional unit will write that register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Example: Instruction status</a:t>
            </a:r>
          </a:p>
        </p:txBody>
      </p:sp>
      <p:sp>
        <p:nvSpPr>
          <p:cNvPr id="205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LD         F6, 34(R2)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LD         F2, 45(R3)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MULTD F0, F2, F4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SUBD   F8, F6,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DIVD     F10, F0, F6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Arial" pitchFamily="66" charset="0"/>
              </a:rPr>
              <a:t>ADDD   F6, F8, F2</a:t>
            </a:r>
            <a:endParaRPr lang="en-US" altLang="zh-CN">
              <a:latin typeface="Comic Sans MS" pitchFamily="66" charset="0"/>
            </a:endParaRPr>
          </a:p>
          <a:p>
            <a:pPr eaLnBrk="1" hangingPunct="1"/>
            <a:endParaRPr lang="en-US" altLang="zh-CN">
              <a:latin typeface="Comic Sans MS" pitchFamily="66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13225" y="1501775"/>
          <a:ext cx="4473575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4" imgW="4733880" imgH="5554172" progId="Word.Document.8">
                  <p:embed/>
                </p:oleObj>
              </mc:Choice>
              <mc:Fallback>
                <p:oleObj name="Document" r:id="rId4" imgW="4733880" imgH="55541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1501775"/>
                        <a:ext cx="4473575" cy="542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76200"/>
            <a:ext cx="6897687" cy="8318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>
                <a:latin typeface="Arial"/>
              </a:rPr>
              <a:t>Scoreboard 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78700" y="1014897"/>
            <a:ext cx="9411613" cy="5843103"/>
            <a:chOff x="125" y="600"/>
            <a:chExt cx="5682" cy="5133"/>
          </a:xfrm>
        </p:grpSpPr>
        <p:graphicFrame>
          <p:nvGraphicFramePr>
            <p:cNvPr id="3074" name="Object 4"/>
            <p:cNvGraphicFramePr>
              <a:graphicFrameLocks/>
            </p:cNvGraphicFramePr>
            <p:nvPr/>
          </p:nvGraphicFramePr>
          <p:xfrm>
            <a:off x="131" y="600"/>
            <a:ext cx="5676" cy="5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Worksheet" r:id="rId3" imgW="9782251" imgH="6610502" progId="Excel.Sheet.8">
                    <p:embed/>
                  </p:oleObj>
                </mc:Choice>
                <mc:Fallback>
                  <p:oleObj name="Worksheet" r:id="rId3" imgW="9782251" imgH="66105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0"/>
                          <a:ext cx="5676" cy="5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125" y="335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</a:rPr>
              <a:t>How to exploit ILP</a:t>
            </a:r>
            <a:r>
              <a:rPr lang="zh-CN" altLang="en-US" dirty="0">
                <a:latin typeface="Arial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there are two main approaches: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Hardware-based dynamic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Not used as extensively in PMP processors</a:t>
            </a:r>
          </a:p>
          <a:p>
            <a:pPr lvl="1">
              <a:lnSpc>
                <a:spcPct val="90000"/>
              </a:lnSpc>
            </a:pP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Compiler-based static approaches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Not as successful outside of scientific applications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9482662"/>
      </p:ext>
    </p:extLst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76200"/>
            <a:ext cx="7300912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 Cycle 1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-68203" y="1017457"/>
            <a:ext cx="9402703" cy="6212020"/>
            <a:chOff x="131" y="602"/>
            <a:chExt cx="5662" cy="5452"/>
          </a:xfrm>
        </p:grpSpPr>
        <p:graphicFrame>
          <p:nvGraphicFramePr>
            <p:cNvPr id="4098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Worksheet" r:id="rId4" imgW="9782251" imgH="6486449" progId="Excel.Sheet.8">
                    <p:embed/>
                  </p:oleObj>
                </mc:Choice>
                <mc:Fallback>
                  <p:oleObj name="Worksheet" r:id="rId4" imgW="9782251" imgH="64864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31" y="354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2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5122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405" y="3390"/>
              <a:ext cx="944" cy="493"/>
              <a:chOff x="405" y="3390"/>
              <a:chExt cx="944" cy="493"/>
            </a:xfrm>
          </p:grpSpPr>
          <p:sp>
            <p:nvSpPr>
              <p:cNvPr id="5129" name="Text Box 6"/>
              <p:cNvSpPr txBox="1">
                <a:spLocks noChangeArrowheads="1"/>
              </p:cNvSpPr>
              <p:nvPr/>
            </p:nvSpPr>
            <p:spPr bwMode="auto">
              <a:xfrm>
                <a:off x="405" y="3440"/>
                <a:ext cx="944" cy="4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</a:rPr>
                  <a:t>Clock cycle </a:t>
                </a:r>
                <a:br>
                  <a:rPr lang="en-US" altLang="zh-CN" sz="1800">
                    <a:solidFill>
                      <a:srgbClr val="0000FF"/>
                    </a:solidFill>
                  </a:rPr>
                </a:br>
                <a:r>
                  <a:rPr lang="en-US" altLang="zh-CN" sz="1800">
                    <a:solidFill>
                      <a:srgbClr val="0000FF"/>
                    </a:solidFill>
                  </a:rPr>
                  <a:t>counter</a:t>
                </a:r>
              </a:p>
            </p:txBody>
          </p:sp>
          <p:sp>
            <p:nvSpPr>
              <p:cNvPr id="5130" name="Line 7"/>
              <p:cNvSpPr>
                <a:spLocks noChangeShapeType="1"/>
              </p:cNvSpPr>
              <p:nvPr/>
            </p:nvSpPr>
            <p:spPr bwMode="auto">
              <a:xfrm flipV="1">
                <a:off x="405" y="339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0FEFEA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3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6146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131" y="360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4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-68203" y="1000175"/>
            <a:ext cx="9402703" cy="5857825"/>
            <a:chOff x="131" y="602"/>
            <a:chExt cx="5662" cy="5452"/>
          </a:xfrm>
        </p:grpSpPr>
        <p:graphicFrame>
          <p:nvGraphicFramePr>
            <p:cNvPr id="7170" name="Object 4"/>
            <p:cNvGraphicFramePr>
              <a:graphicFrameLocks/>
            </p:cNvGraphicFramePr>
            <p:nvPr/>
          </p:nvGraphicFramePr>
          <p:xfrm>
            <a:off x="131" y="602"/>
            <a:ext cx="5662" cy="5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2"/>
                          <a:ext cx="5662" cy="5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57" y="3533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5 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-26480" y="982260"/>
            <a:ext cx="9402703" cy="5875740"/>
            <a:chOff x="131" y="608"/>
            <a:chExt cx="5662" cy="5966"/>
          </a:xfrm>
        </p:grpSpPr>
        <p:graphicFrame>
          <p:nvGraphicFramePr>
            <p:cNvPr id="8194" name="Object 4"/>
            <p:cNvGraphicFramePr>
              <a:graphicFrameLocks/>
            </p:cNvGraphicFramePr>
            <p:nvPr/>
          </p:nvGraphicFramePr>
          <p:xfrm>
            <a:off x="131" y="608"/>
            <a:ext cx="5662" cy="5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Worksheet" r:id="rId4" imgW="9782251" imgH="6553200" progId="Excel.Sheet.8">
                    <p:embed/>
                  </p:oleObj>
                </mc:Choice>
                <mc:Fallback>
                  <p:oleObj name="Worksheet" r:id="rId4" imgW="9782251" imgH="65532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8"/>
                          <a:ext cx="5662" cy="5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6"/>
            <p:cNvSpPr txBox="1">
              <a:spLocks noChangeArrowheads="1"/>
            </p:cNvSpPr>
            <p:nvPr/>
          </p:nvSpPr>
          <p:spPr bwMode="auto">
            <a:xfrm>
              <a:off x="172" y="3897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5F55320-460A-4D44-93D1-711E90687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61" y="1700808"/>
            <a:ext cx="2857500" cy="105410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6 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-71005" y="984358"/>
            <a:ext cx="9405505" cy="5873642"/>
            <a:chOff x="129" y="606"/>
            <a:chExt cx="5650" cy="5874"/>
          </a:xfrm>
        </p:grpSpPr>
        <p:graphicFrame>
          <p:nvGraphicFramePr>
            <p:cNvPr id="9218" name="Object 4"/>
            <p:cNvGraphicFramePr>
              <a:graphicFrameLocks/>
            </p:cNvGraphicFramePr>
            <p:nvPr/>
          </p:nvGraphicFramePr>
          <p:xfrm>
            <a:off x="131" y="606"/>
            <a:ext cx="5648" cy="5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Worksheet" r:id="rId4" imgW="9782251" imgH="6496202" progId="Excel.Sheet.8">
                    <p:embed/>
                  </p:oleObj>
                </mc:Choice>
                <mc:Fallback>
                  <p:oleObj name="Worksheet" r:id="rId4" imgW="9782251" imgH="6496202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606"/>
                          <a:ext cx="5648" cy="5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29" y="3915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7 </a:t>
            </a:r>
          </a:p>
        </p:txBody>
      </p:sp>
      <p:graphicFrame>
        <p:nvGraphicFramePr>
          <p:cNvPr id="10242" name="Object 4"/>
          <p:cNvGraphicFramePr>
            <a:graphicFrameLocks/>
          </p:cNvGraphicFramePr>
          <p:nvPr/>
        </p:nvGraphicFramePr>
        <p:xfrm>
          <a:off x="-68866" y="1148321"/>
          <a:ext cx="9574816" cy="570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Worksheet" r:id="rId4" imgW="9782251" imgH="6505651" progId="Excel.Sheet.8">
                  <p:embed/>
                </p:oleObj>
              </mc:Choice>
              <mc:Fallback>
                <p:oleObj name="Worksheet" r:id="rId4" imgW="9782251" imgH="65056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866" y="1148321"/>
                        <a:ext cx="9574816" cy="570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8 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-438" y="1052513"/>
            <a:ext cx="9282551" cy="6210300"/>
            <a:chOff x="132" y="48"/>
            <a:chExt cx="5729" cy="7747"/>
          </a:xfrm>
        </p:grpSpPr>
        <p:graphicFrame>
          <p:nvGraphicFramePr>
            <p:cNvPr id="11266" name="Object 4"/>
            <p:cNvGraphicFramePr>
              <a:graphicFrameLocks/>
            </p:cNvGraphicFramePr>
            <p:nvPr/>
          </p:nvGraphicFramePr>
          <p:xfrm>
            <a:off x="174" y="48"/>
            <a:ext cx="5687" cy="7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Worksheet" r:id="rId4" imgW="9782251" imgH="6515100" progId="Excel.Sheet.8">
                    <p:embed/>
                  </p:oleObj>
                </mc:Choice>
                <mc:Fallback>
                  <p:oleObj name="Worksheet" r:id="rId4" imgW="9782251" imgH="6515100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48"/>
                          <a:ext cx="5687" cy="7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32" y="4360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9 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-68730" y="936669"/>
            <a:ext cx="9212730" cy="5921331"/>
            <a:chOff x="133" y="598"/>
            <a:chExt cx="5646" cy="6979"/>
          </a:xfrm>
        </p:grpSpPr>
        <p:graphicFrame>
          <p:nvGraphicFramePr>
            <p:cNvPr id="12290" name="Object 4"/>
            <p:cNvGraphicFramePr>
              <a:graphicFrameLocks/>
            </p:cNvGraphicFramePr>
            <p:nvPr/>
          </p:nvGraphicFramePr>
          <p:xfrm>
            <a:off x="133" y="598"/>
            <a:ext cx="5646" cy="6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Worksheet" r:id="rId3" imgW="9782251" imgH="6524549" progId="Excel.Sheet.8">
                    <p:embed/>
                  </p:oleObj>
                </mc:Choice>
                <mc:Fallback>
                  <p:oleObj name="Worksheet" r:id="rId3" imgW="9782251" imgH="6524549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6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6"/>
            <p:cNvSpPr txBox="1">
              <a:spLocks noChangeArrowheads="1"/>
            </p:cNvSpPr>
            <p:nvPr/>
          </p:nvSpPr>
          <p:spPr bwMode="auto">
            <a:xfrm>
              <a:off x="133" y="4469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0"/>
            <a:ext cx="7993062" cy="126682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/>
              </a:rPr>
              <a:t>Example: Function unit status </a:t>
            </a:r>
            <a:br>
              <a:rPr lang="en-US" altLang="zh-CN" sz="3600"/>
            </a:br>
            <a:r>
              <a:rPr lang="en-US" altLang="zh-CN" sz="3600">
                <a:latin typeface="Arial"/>
              </a:rPr>
              <a:t>and Register status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3400" y="1524000"/>
          <a:ext cx="82597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文档" r:id="rId3" imgW="8179560" imgH="2769840" progId="Word.Document.8">
                  <p:embed/>
                </p:oleObj>
              </mc:Choice>
              <mc:Fallback>
                <p:oleObj name="文档" r:id="rId3" imgW="8179560" imgH="2769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82597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533400" y="4648200"/>
          <a:ext cx="8077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文档" r:id="rId5" imgW="7632720" imgH="1258560" progId="Word.Document.8">
                  <p:embed/>
                </p:oleObj>
              </mc:Choice>
              <mc:Fallback>
                <p:oleObj name="文档" r:id="rId5" imgW="7632720" imgH="1258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0772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69188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Chapter 3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62265" y="936625"/>
            <a:ext cx="8893175" cy="5543822"/>
          </a:xfrm>
        </p:spPr>
        <p:txBody>
          <a:bodyPr/>
          <a:lstStyle/>
          <a:p>
            <a:pPr eaLnBrk="1" fontAlgn="t" hangingPunct="1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ILP: Concepts and Challenge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Basic compiler Techniques for exposing ILP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Overcoming Data Hazards with Dynamic  Scheduling</a:t>
            </a:r>
          </a:p>
          <a:p>
            <a:pPr eaLnBrk="1" fontAlgn="t" hangingPunct="1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Reducing Branch Costs with Dynamic Branch Prediction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Hardware-based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Exploiting ILP with Multiple Issue &amp;  Static Scheduling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Exploiting ILP with Dynamic scheduling, Multiple issue, &amp;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Advanced Techniques for instruction Delivery and speculation</a:t>
            </a:r>
          </a:p>
          <a:p>
            <a:pPr fontAlgn="t">
              <a:spcBef>
                <a:spcPct val="30000"/>
              </a:spcBef>
            </a:pPr>
            <a:r>
              <a:rPr lang="en-US" altLang="zh-CN" dirty="0">
                <a:solidFill>
                  <a:srgbClr val="0000FF"/>
                </a:solidFill>
                <a:latin typeface="Arial" pitchFamily="66" charset="0"/>
              </a:rPr>
              <a:t>Multithreading: exploiting TLP improve uniprocessor throughput</a:t>
            </a:r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10 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-85047" y="935478"/>
            <a:ext cx="9229047" cy="5922522"/>
            <a:chOff x="123" y="598"/>
            <a:chExt cx="5656" cy="7018"/>
          </a:xfrm>
        </p:grpSpPr>
        <p:graphicFrame>
          <p:nvGraphicFramePr>
            <p:cNvPr id="14338" name="Object 4"/>
            <p:cNvGraphicFramePr>
              <a:graphicFrameLocks/>
            </p:cNvGraphicFramePr>
            <p:nvPr/>
          </p:nvGraphicFramePr>
          <p:xfrm>
            <a:off x="133" y="598"/>
            <a:ext cx="5646" cy="7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8"/>
                          <a:ext cx="5646" cy="70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23" y="4491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11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-137263" y="919692"/>
            <a:ext cx="9281263" cy="5938306"/>
            <a:chOff x="91" y="594"/>
            <a:chExt cx="5688" cy="7462"/>
          </a:xfrm>
        </p:grpSpPr>
        <p:graphicFrame>
          <p:nvGraphicFramePr>
            <p:cNvPr id="15362" name="Object 4"/>
            <p:cNvGraphicFramePr>
              <a:graphicFrameLocks/>
            </p:cNvGraphicFramePr>
            <p:nvPr/>
          </p:nvGraphicFramePr>
          <p:xfrm>
            <a:off x="133" y="594"/>
            <a:ext cx="5646" cy="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Worksheet" r:id="rId4" imgW="9782251" imgH="6658051" progId="Excel.Sheet.8">
                    <p:embed/>
                  </p:oleObj>
                </mc:Choice>
                <mc:Fallback>
                  <p:oleObj name="Worksheet" r:id="rId4" imgW="9782251" imgH="6658051" progId="Excel.Shee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" y="594"/>
                          <a:ext cx="5646" cy="7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/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91" y="4742"/>
              <a:ext cx="944" cy="44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Clock cycle </a:t>
              </a:r>
              <a:br>
                <a:rPr lang="en-US" altLang="zh-CN" sz="1800" dirty="0">
                  <a:solidFill>
                    <a:srgbClr val="0000FF"/>
                  </a:solidFill>
                </a:rPr>
              </a:br>
              <a:r>
                <a:rPr lang="en-US" altLang="zh-CN" sz="1800" dirty="0">
                  <a:solidFill>
                    <a:srgbClr val="0000FF"/>
                  </a:solidFill>
                  <a:latin typeface="Arial"/>
                </a:rPr>
                <a:t>counter</a:t>
              </a:r>
            </a:p>
          </p:txBody>
        </p:sp>
      </p:grpSp>
    </p:spTree>
  </p:cSld>
  <p:clrMapOvr>
    <a:masterClrMapping/>
  </p:clrMapOvr>
  <p:transition spd="slow"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12 </a:t>
            </a:r>
          </a:p>
        </p:txBody>
      </p:sp>
      <p:graphicFrame>
        <p:nvGraphicFramePr>
          <p:cNvPr id="16386" name="Object 4"/>
          <p:cNvGraphicFramePr>
            <a:graphicFrameLocks/>
          </p:cNvGraphicFramePr>
          <p:nvPr/>
        </p:nvGraphicFramePr>
        <p:xfrm>
          <a:off x="-68730" y="914143"/>
          <a:ext cx="9212730" cy="629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Worksheet" r:id="rId3" imgW="9782251" imgH="6658051" progId="Excel.Sheet.8">
                  <p:embed/>
                </p:oleObj>
              </mc:Choice>
              <mc:Fallback>
                <p:oleObj name="Worksheet" r:id="rId3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14143"/>
                        <a:ext cx="9212730" cy="6297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15 </a:t>
            </a:r>
          </a:p>
        </p:txBody>
      </p:sp>
      <p:graphicFrame>
        <p:nvGraphicFramePr>
          <p:cNvPr id="17410" name="Object 4"/>
          <p:cNvGraphicFramePr>
            <a:graphicFrameLocks/>
          </p:cNvGraphicFramePr>
          <p:nvPr/>
        </p:nvGraphicFramePr>
        <p:xfrm>
          <a:off x="-68730" y="903259"/>
          <a:ext cx="9212730" cy="595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Worksheet" r:id="rId4" imgW="9782251" imgH="6658051" progId="Excel.Sheet.8">
                  <p:embed/>
                </p:oleObj>
              </mc:Choice>
              <mc:Fallback>
                <p:oleObj name="Worksheet" r:id="rId4" imgW="9782251" imgH="66580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903259"/>
                        <a:ext cx="9212730" cy="595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16 </a:t>
            </a:r>
          </a:p>
        </p:txBody>
      </p:sp>
      <p:graphicFrame>
        <p:nvGraphicFramePr>
          <p:cNvPr id="18434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Worksheet" r:id="rId3" imgW="9782251" imgH="6667500" progId="Excel.Sheet.8">
                  <p:embed/>
                </p:oleObj>
              </mc:Choice>
              <mc:Fallback>
                <p:oleObj name="Worksheet" r:id="rId3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17 </a:t>
            </a:r>
          </a:p>
        </p:txBody>
      </p:sp>
      <p:graphicFrame>
        <p:nvGraphicFramePr>
          <p:cNvPr id="19458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Worksheet" r:id="rId3" imgW="9782251" imgH="6667500" progId="Excel.Sheet.8">
                  <p:embed/>
                </p:oleObj>
              </mc:Choice>
              <mc:Fallback>
                <p:oleObj name="Worksheet" r:id="rId3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18 </a:t>
            </a:r>
          </a:p>
        </p:txBody>
      </p:sp>
      <p:graphicFrame>
        <p:nvGraphicFramePr>
          <p:cNvPr id="20482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Worksheet" r:id="rId3" imgW="9782251" imgH="6667500" progId="Excel.Sheet.8">
                  <p:embed/>
                </p:oleObj>
              </mc:Choice>
              <mc:Fallback>
                <p:oleObj name="Worksheet" r:id="rId3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76200"/>
            <a:ext cx="6826250" cy="7810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>
                <a:latin typeface="Arial"/>
              </a:rPr>
              <a:t>Scoreboard  Cycle 19 </a:t>
            </a:r>
          </a:p>
        </p:txBody>
      </p:sp>
      <p:graphicFrame>
        <p:nvGraphicFramePr>
          <p:cNvPr id="21506" name="Object 4"/>
          <p:cNvGraphicFramePr>
            <a:graphicFrameLocks/>
          </p:cNvGraphicFramePr>
          <p:nvPr/>
        </p:nvGraphicFramePr>
        <p:xfrm>
          <a:off x="-68730" y="887264"/>
          <a:ext cx="9212730" cy="59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Worksheet" r:id="rId4" imgW="9782251" imgH="6667500" progId="Excel.Sheet.8">
                  <p:embed/>
                </p:oleObj>
              </mc:Choice>
              <mc:Fallback>
                <p:oleObj name="Worksheet" r:id="rId4" imgW="9782251" imgH="666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730" y="887264"/>
                        <a:ext cx="9212730" cy="59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87468"/>
            <a:ext cx="8281987" cy="707886"/>
          </a:xfrm>
        </p:spPr>
        <p:txBody>
          <a:bodyPr/>
          <a:lstStyle/>
          <a:p>
            <a:r>
              <a:rPr lang="en-US" altLang="zh-CN" dirty="0">
                <a:latin typeface="Arial"/>
              </a:rPr>
              <a:t>Examples: </a:t>
            </a:r>
            <a:r>
              <a:rPr lang="en-AU" dirty="0">
                <a:latin typeface="Arial"/>
              </a:rPr>
              <a:t>Dynamic Scheduling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95354"/>
            <a:ext cx="8642350" cy="57606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/>
              </a:rPr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/>
              </a:rPr>
              <a:t>Out-of-order completion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</a:rPr>
              <a:t>Example 1:</a:t>
            </a:r>
          </a:p>
          <a:p>
            <a:pPr marL="400050" lvl="1" indent="0">
              <a:buNone/>
            </a:pPr>
            <a:r>
              <a:rPr lang="en-US" dirty="0" err="1">
                <a:latin typeface="Arial"/>
              </a:rPr>
              <a:t>fdiv.d</a:t>
            </a:r>
            <a:r>
              <a:rPr lang="en-US" dirty="0">
                <a:latin typeface="Arial"/>
              </a:rPr>
              <a:t> f0,f2,f4</a:t>
            </a:r>
          </a:p>
          <a:p>
            <a:pPr marL="400050" lvl="1" indent="0">
              <a:buNone/>
            </a:pPr>
            <a:r>
              <a:rPr lang="en-US" dirty="0" err="1">
                <a:latin typeface="Arial"/>
              </a:rPr>
              <a:t>fadd.d</a:t>
            </a:r>
            <a:r>
              <a:rPr lang="en-US" dirty="0">
                <a:latin typeface="Arial"/>
              </a:rPr>
              <a:t> f10,f0,f8</a:t>
            </a:r>
          </a:p>
          <a:p>
            <a:pPr marL="400050" lvl="1" indent="0">
              <a:buNone/>
            </a:pPr>
            <a:r>
              <a:rPr lang="en-US" dirty="0" err="1">
                <a:latin typeface="Arial"/>
              </a:rPr>
              <a:t>fsub.d</a:t>
            </a:r>
            <a:r>
              <a:rPr lang="en-US" dirty="0">
                <a:latin typeface="Arial"/>
              </a:rPr>
              <a:t> f12,f8,f14</a:t>
            </a:r>
          </a:p>
          <a:p>
            <a:pPr marL="741363" lvl="1" indent="-284163"/>
            <a:r>
              <a:rPr lang="en-US" dirty="0" err="1">
                <a:latin typeface="Arial"/>
              </a:rPr>
              <a:t>fsub.d</a:t>
            </a:r>
            <a:r>
              <a:rPr lang="en-US" dirty="0">
                <a:latin typeface="Arial"/>
              </a:rPr>
              <a:t> is not dependent, issue before </a:t>
            </a:r>
            <a:r>
              <a:rPr lang="en-US" dirty="0" err="1">
                <a:latin typeface="Arial"/>
              </a:rPr>
              <a:t>fadd.d</a:t>
            </a:r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  <a:latin typeface="Arial"/>
              </a:rPr>
              <a:t>Example 2: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Arial"/>
              </a:rPr>
              <a:t>fdiv.d</a:t>
            </a:r>
            <a:r>
              <a:rPr lang="en-US" altLang="zh-CN" dirty="0">
                <a:latin typeface="Arial"/>
              </a:rPr>
              <a:t> f0,f2,f4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Arial"/>
              </a:rPr>
              <a:t>fmul.d</a:t>
            </a:r>
            <a:r>
              <a:rPr lang="en-US" altLang="zh-CN" dirty="0">
                <a:latin typeface="Arial"/>
              </a:rPr>
              <a:t> f6,f0,f8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Arial"/>
              </a:rPr>
              <a:t>fadd.d</a:t>
            </a:r>
            <a:r>
              <a:rPr lang="en-US" altLang="zh-CN" dirty="0">
                <a:latin typeface="Arial"/>
              </a:rPr>
              <a:t> f0,f10,f14</a:t>
            </a:r>
          </a:p>
          <a:p>
            <a:pPr marL="741363" lvl="1" indent="-284163"/>
            <a:r>
              <a:rPr lang="en-US" altLang="zh-CN" dirty="0" err="1">
                <a:latin typeface="Arial"/>
              </a:rPr>
              <a:t>fadd.d</a:t>
            </a:r>
            <a:r>
              <a:rPr lang="en-US" altLang="zh-CN" dirty="0">
                <a:latin typeface="Arial"/>
              </a:rPr>
              <a:t> is not dependent, but the </a:t>
            </a:r>
            <a:r>
              <a:rPr lang="en-US" altLang="zh-CN" dirty="0" err="1">
                <a:latin typeface="Arial"/>
              </a:rPr>
              <a:t>antidependence</a:t>
            </a:r>
            <a:r>
              <a:rPr lang="en-US" altLang="zh-CN" dirty="0">
                <a:latin typeface="Arial"/>
              </a:rPr>
              <a:t> makes it impossible to issue earlier without register renaming</a:t>
            </a:r>
          </a:p>
          <a:p>
            <a:pPr marL="6858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944238"/>
      </p:ext>
    </p:extLst>
  </p:cSld>
  <p:clrMapOvr>
    <a:masterClrMapping/>
  </p:clrMapOvr>
  <p:transition spd="slow"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48782"/>
            <a:ext cx="8281987" cy="707886"/>
          </a:xfrm>
        </p:spPr>
        <p:txBody>
          <a:bodyPr/>
          <a:lstStyle/>
          <a:p>
            <a:r>
              <a:rPr lang="en-AU" dirty="0">
                <a:latin typeface="Arial"/>
              </a:rPr>
              <a:t>Register Renaming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Example 3: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fdiv.d</a:t>
            </a:r>
            <a:r>
              <a:rPr lang="en-US" sz="2400" dirty="0">
                <a:latin typeface="Arial"/>
              </a:rPr>
              <a:t> f0,f2,f4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fadd.d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f6</a:t>
            </a:r>
            <a:r>
              <a:rPr lang="en-US" sz="2400" dirty="0">
                <a:latin typeface="Arial"/>
              </a:rPr>
              <a:t>,f0,f8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fsd</a:t>
            </a:r>
            <a:r>
              <a:rPr lang="en-US" sz="2400" dirty="0">
                <a:latin typeface="Arial"/>
              </a:rPr>
              <a:t> f6,0(x1)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fsub.d</a:t>
            </a:r>
            <a:r>
              <a:rPr lang="en-US" sz="2400" dirty="0">
                <a:latin typeface="Arial"/>
              </a:rPr>
              <a:t> f8,f10,f14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fmul.d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f6</a:t>
            </a:r>
            <a:r>
              <a:rPr lang="en-US" sz="2400" dirty="0">
                <a:latin typeface="Arial"/>
              </a:rPr>
              <a:t>,f10,f8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987824" y="2667000"/>
            <a:ext cx="4248471" cy="1343025"/>
            <a:chOff x="2987824" y="2667000"/>
            <a:chExt cx="4248471" cy="1343025"/>
          </a:xfrm>
        </p:grpSpPr>
        <p:sp>
          <p:nvSpPr>
            <p:cNvPr id="6" name="Freeform 5"/>
            <p:cNvSpPr/>
            <p:nvPr/>
          </p:nvSpPr>
          <p:spPr bwMode="auto">
            <a:xfrm>
              <a:off x="3445024" y="2667000"/>
              <a:ext cx="890588" cy="857250"/>
            </a:xfrm>
            <a:custGeom>
              <a:avLst/>
              <a:gdLst>
                <a:gd name="connsiteX0" fmla="*/ 0 w 890588"/>
                <a:gd name="connsiteY0" fmla="*/ 0 h 857250"/>
                <a:gd name="connsiteX1" fmla="*/ 828675 w 890588"/>
                <a:gd name="connsiteY1" fmla="*/ 333375 h 857250"/>
                <a:gd name="connsiteX2" fmla="*/ 371475 w 890588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588" h="857250">
                  <a:moveTo>
                    <a:pt x="0" y="0"/>
                  </a:moveTo>
                  <a:cubicBezTo>
                    <a:pt x="383381" y="95250"/>
                    <a:pt x="766763" y="190500"/>
                    <a:pt x="828675" y="333375"/>
                  </a:cubicBezTo>
                  <a:cubicBezTo>
                    <a:pt x="890588" y="476250"/>
                    <a:pt x="631031" y="666750"/>
                    <a:pt x="371475" y="85725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8458" y="2780928"/>
              <a:ext cx="236976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003399"/>
                  </a:solidFill>
                  <a:latin typeface="Arial"/>
                </a:rPr>
                <a:t>antidependence</a:t>
              </a:r>
              <a:endParaRPr lang="en-US" sz="2000" dirty="0">
                <a:solidFill>
                  <a:srgbClr val="003399"/>
                </a:solidFill>
                <a:latin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987824" y="3162300"/>
              <a:ext cx="1965325" cy="847725"/>
            </a:xfrm>
            <a:custGeom>
              <a:avLst/>
              <a:gdLst>
                <a:gd name="connsiteX0" fmla="*/ 0 w 1965325"/>
                <a:gd name="connsiteY0" fmla="*/ 0 h 847725"/>
                <a:gd name="connsiteX1" fmla="*/ 1847850 w 1965325"/>
                <a:gd name="connsiteY1" fmla="*/ 342900 h 847725"/>
                <a:gd name="connsiteX2" fmla="*/ 704850 w 1965325"/>
                <a:gd name="connsiteY2" fmla="*/ 84772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325" h="847725">
                  <a:moveTo>
                    <a:pt x="0" y="0"/>
                  </a:moveTo>
                  <a:cubicBezTo>
                    <a:pt x="865187" y="100806"/>
                    <a:pt x="1730375" y="201613"/>
                    <a:pt x="1847850" y="342900"/>
                  </a:cubicBezTo>
                  <a:cubicBezTo>
                    <a:pt x="1965325" y="484187"/>
                    <a:pt x="1335087" y="665956"/>
                    <a:pt x="704850" y="84772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4522" y="3356992"/>
              <a:ext cx="244177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003399"/>
                  </a:solidFill>
                  <a:latin typeface="Arial"/>
                </a:rPr>
                <a:t>antidependence</a:t>
              </a:r>
              <a:endParaRPr lang="en-US" sz="2000" dirty="0">
                <a:solidFill>
                  <a:srgbClr val="003399"/>
                </a:solidFill>
                <a:latin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DD51FCC-333C-BB4B-BB62-7B2F149D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45" y="4037454"/>
            <a:ext cx="3057674" cy="22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26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948488" cy="7651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/>
              </a:rPr>
              <a:t>Ideas to Reduce Stalls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21395"/>
              </p:ext>
            </p:extLst>
          </p:nvPr>
        </p:nvGraphicFramePr>
        <p:xfrm>
          <a:off x="786676" y="1052736"/>
          <a:ext cx="8404225" cy="556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8170682" imgH="5418045" progId="Word.Document.8">
                  <p:embed/>
                </p:oleObj>
              </mc:Choice>
              <mc:Fallback>
                <p:oleObj name="Document" r:id="rId3" imgW="8170682" imgH="54180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76" y="1052736"/>
                        <a:ext cx="8404225" cy="556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5496" y="3108296"/>
            <a:ext cx="64793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/>
              </a:rPr>
              <a:t>Ch</a:t>
            </a:r>
            <a:r>
              <a:rPr lang="en-US" altLang="zh-CN" sz="2000" dirty="0">
                <a:solidFill>
                  <a:srgbClr val="FF0000"/>
                </a:solidFill>
                <a:latin typeface="Arial"/>
              </a:rPr>
              <a:t>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799007" y="1916832"/>
            <a:ext cx="28575" cy="316835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2453" y="5148655"/>
            <a:ext cx="688009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solidFill>
                  <a:srgbClr val="0FEFEA"/>
                </a:solidFill>
                <a:latin typeface="Arial"/>
              </a:rPr>
              <a:t>Ch</a:t>
            </a:r>
            <a:r>
              <a:rPr lang="en-US" altLang="zh-CN" sz="2000" dirty="0" err="1">
                <a:solidFill>
                  <a:srgbClr val="0FEFEA"/>
                </a:solidFill>
                <a:latin typeface="Arial"/>
              </a:rPr>
              <a:t>H</a:t>
            </a:r>
            <a:endParaRPr lang="en-US" altLang="en-US" sz="2000" dirty="0">
              <a:solidFill>
                <a:srgbClr val="0FEFEA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00597" y="5085184"/>
            <a:ext cx="0" cy="1223963"/>
          </a:xfrm>
          <a:prstGeom prst="line">
            <a:avLst/>
          </a:prstGeom>
          <a:noFill/>
          <a:ln w="57150">
            <a:solidFill>
              <a:srgbClr val="0FEFEA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827583" y="1371600"/>
            <a:ext cx="1" cy="54523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0544" y="1617663"/>
            <a:ext cx="64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solidFill>
                  <a:srgbClr val="0000FF"/>
                </a:solidFill>
                <a:latin typeface="Arial"/>
              </a:rPr>
              <a:t>ChC</a:t>
            </a:r>
            <a:endParaRPr kumimoji="1" lang="en-US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109677"/>
            <a:ext cx="7417519" cy="707886"/>
          </a:xfrm>
        </p:spPr>
        <p:txBody>
          <a:bodyPr/>
          <a:lstStyle/>
          <a:p>
            <a:r>
              <a:rPr lang="en-AU" dirty="0">
                <a:latin typeface="Arial"/>
              </a:rPr>
              <a:t>Register Renaming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Example 3: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fdiv.d</a:t>
            </a:r>
            <a:r>
              <a:rPr lang="en-US" sz="2400" dirty="0">
                <a:latin typeface="Arial"/>
              </a:rPr>
              <a:t> f0,f2,f4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fadd.d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S</a:t>
            </a:r>
            <a:r>
              <a:rPr lang="en-US" sz="2400" dirty="0">
                <a:latin typeface="Arial"/>
              </a:rPr>
              <a:t>,f0,f8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fsd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S</a:t>
            </a:r>
            <a:r>
              <a:rPr lang="en-US" sz="2400" dirty="0">
                <a:latin typeface="Arial"/>
              </a:rPr>
              <a:t>,0(x1)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fsub.d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rial"/>
              </a:rPr>
              <a:t>T</a:t>
            </a:r>
            <a:r>
              <a:rPr lang="en-US" sz="2400" dirty="0">
                <a:latin typeface="Arial"/>
              </a:rPr>
              <a:t>,f10,f14</a:t>
            </a:r>
          </a:p>
          <a:p>
            <a:pPr>
              <a:buNone/>
            </a:pPr>
            <a:r>
              <a:rPr lang="en-US" sz="2400" dirty="0">
                <a:latin typeface="Arial"/>
              </a:rPr>
              <a:t>	</a:t>
            </a:r>
            <a:r>
              <a:rPr lang="en-US" sz="2400" dirty="0" err="1">
                <a:latin typeface="Arial"/>
              </a:rPr>
              <a:t>fmul.d</a:t>
            </a:r>
            <a:r>
              <a:rPr lang="en-US" sz="2400" dirty="0">
                <a:latin typeface="Arial"/>
              </a:rPr>
              <a:t> f6,f10,</a:t>
            </a:r>
            <a:r>
              <a:rPr lang="en-US" sz="2400" dirty="0">
                <a:solidFill>
                  <a:srgbClr val="00B050"/>
                </a:solidFill>
                <a:latin typeface="Arial"/>
              </a:rPr>
              <a:t>T</a:t>
            </a:r>
          </a:p>
          <a:p>
            <a:pPr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Arial"/>
              </a:rPr>
              <a:t>Now only RAW hazards remain, which can be strictly ordered</a:t>
            </a:r>
          </a:p>
        </p:txBody>
      </p:sp>
    </p:spTree>
    <p:extLst>
      <p:ext uri="{BB962C8B-B14F-4D97-AF65-F5344CB8AC3E}">
        <p14:creationId xmlns:p14="http://schemas.microsoft.com/office/powerpoint/2010/main" val="319649763"/>
      </p:ext>
    </p:extLst>
  </p:cSld>
  <p:clrMapOvr>
    <a:masterClrMapping/>
  </p:clrMapOvr>
  <p:transition spd="slow">
    <p:pull dir="r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Limitations of Scoreboard-1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If we can't find independent instructions to execute, scoreboard (or any dynamic scheduling scheme for that matter) helps very little.</a:t>
            </a:r>
            <a:r>
              <a:rPr lang="en-US" altLang="zh-CN" sz="2400">
                <a:latin typeface="Arial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Size of the "issued" queue</a:t>
            </a:r>
            <a:r>
              <a:rPr lang="en-US" altLang="zh-CN" sz="28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determines how far ahead the CPU can look for instructions to execute in parallel. </a:t>
            </a:r>
            <a:endParaRPr lang="en-US" altLang="zh-CN" sz="240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It's called the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window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. </a:t>
            </a:r>
            <a:endParaRPr lang="en-US" altLang="zh-CN" sz="240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For now, we assume that a </a:t>
            </a:r>
            <a:r>
              <a:rPr lang="en-US" altLang="zh-CN" sz="240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window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 can</a:t>
            </a:r>
            <a:r>
              <a:rPr lang="en-US" altLang="zh-CN" sz="2400">
                <a:latin typeface="Arial" pitchFamily="66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itchFamily="66" charset="0"/>
                <a:ea typeface="Palatino"/>
                <a:cs typeface="Palatino"/>
              </a:rPr>
              <a:t>not</a:t>
            </a:r>
            <a:r>
              <a:rPr lang="en-US" altLang="zh-CN" sz="2400">
                <a:latin typeface="Arial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span a branch.</a:t>
            </a:r>
            <a:r>
              <a:rPr lang="en-US" altLang="zh-CN" sz="2400">
                <a:latin typeface="Arial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In other words, the window includes instructions only within basic blocks.</a:t>
            </a:r>
            <a:endParaRPr lang="en-US" altLang="zh-CN" sz="240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116632"/>
            <a:ext cx="7668344" cy="839787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/>
              </a:rPr>
              <a:t>Limitations of Scoreboard-2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2288" y="1428750"/>
            <a:ext cx="8621712" cy="489743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Number, types, and speed of the functional units</a:t>
            </a:r>
            <a:r>
              <a:rPr lang="en-US" altLang="zh-CN" sz="2800" dirty="0">
                <a:latin typeface="Arial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This determines how often a structural hazard results in stall.</a:t>
            </a:r>
            <a:r>
              <a:rPr lang="en-US" altLang="zh-CN" sz="2400" dirty="0">
                <a:latin typeface="Arial" pitchFamily="66" charset="0"/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Arial" pitchFamily="66" charset="0"/>
                <a:ea typeface="Palatino"/>
                <a:cs typeface="Palatino"/>
              </a:rPr>
              <a:t>The presence of anti-dependences and output dependences</a:t>
            </a:r>
            <a:r>
              <a:rPr lang="en-US" altLang="zh-CN" sz="2800" dirty="0">
                <a:latin typeface="Arial" pitchFamily="66" charset="0"/>
              </a:rPr>
              <a:t> </a:t>
            </a:r>
          </a:p>
          <a:p>
            <a:pPr lvl="1" eaLnBrk="1" hangingPunct="1"/>
            <a:r>
              <a:rPr lang="en-US" altLang="zh-CN" sz="2400" b="1" dirty="0">
                <a:solidFill>
                  <a:srgbClr val="CC00FF"/>
                </a:solidFill>
                <a:latin typeface="Arial" pitchFamily="66" charset="0"/>
                <a:ea typeface="Palatino"/>
                <a:cs typeface="Palatino"/>
              </a:rPr>
              <a:t>WAR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>
                <a:solidFill>
                  <a:srgbClr val="CC00FF"/>
                </a:solidFill>
                <a:latin typeface="Arial" pitchFamily="66" charset="0"/>
                <a:ea typeface="Palatino"/>
                <a:cs typeface="Palatino"/>
              </a:rPr>
              <a:t>WAW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hazards limit the scoreboard more than 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RAW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hazards, </a:t>
            </a:r>
            <a:r>
              <a:rPr lang="en-US" altLang="zh-CN" sz="2400" dirty="0">
                <a:solidFill>
                  <a:srgbClr val="CC00FF"/>
                </a:solidFill>
                <a:latin typeface="Arial" pitchFamily="66" charset="0"/>
                <a:ea typeface="Palatino"/>
                <a:cs typeface="Palatino"/>
              </a:rPr>
              <a:t>lead to WAR and WAW stalls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. 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RAW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hazards are problems for any technique.</a:t>
            </a:r>
            <a:r>
              <a:rPr lang="en-US" altLang="zh-CN" sz="2400" dirty="0">
                <a:latin typeface="Arial" pitchFamily="66" charset="0"/>
              </a:rPr>
              <a:t> </a:t>
            </a:r>
          </a:p>
          <a:p>
            <a:pPr lvl="1" eaLnBrk="1" hangingPunct="1"/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But 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WAR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and 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WAW</a:t>
            </a:r>
            <a:r>
              <a:rPr lang="en-US" altLang="zh-CN" sz="2400" dirty="0">
                <a:latin typeface="Arial" pitchFamily="66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itchFamily="66" charset="0"/>
                <a:ea typeface="Palatino"/>
                <a:cs typeface="Palatino"/>
              </a:rPr>
              <a:t>hazards can be solved in ways other than scoreboards.</a:t>
            </a:r>
            <a:endParaRPr lang="en-US" altLang="zh-CN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/>
              </a:rPr>
              <a:t>Scoreboard vs. Tomasulo</a:t>
            </a:r>
            <a:endParaRPr lang="zh-CN" altLang="en-US"/>
          </a:p>
        </p:txBody>
      </p:sp>
      <p:sp>
        <p:nvSpPr>
          <p:cNvPr id="131075" name="内容占位符 4"/>
          <p:cNvSpPr>
            <a:spLocks noGrp="1"/>
          </p:cNvSpPr>
          <p:nvPr>
            <p:ph sz="half" idx="1"/>
          </p:nvPr>
        </p:nvSpPr>
        <p:spPr>
          <a:xfrm>
            <a:off x="395536" y="1590711"/>
            <a:ext cx="5072063" cy="4575175"/>
          </a:xfrm>
        </p:spPr>
        <p:txBody>
          <a:bodyPr/>
          <a:lstStyle/>
          <a:p>
            <a:r>
              <a:rPr lang="zh-CN" altLang="en-US" dirty="0">
                <a:latin typeface="Arial"/>
              </a:rPr>
              <a:t>特点</a:t>
            </a:r>
            <a:endParaRPr lang="en-US" altLang="zh-CN" dirty="0"/>
          </a:p>
          <a:p>
            <a:pPr lvl="1"/>
            <a:r>
              <a:rPr lang="en-US" altLang="zh-CN" dirty="0">
                <a:latin typeface="Arial"/>
              </a:rPr>
              <a:t>Multiple  multiplier, etc. </a:t>
            </a:r>
            <a:r>
              <a:rPr lang="en-US" altLang="zh-CN" dirty="0" err="1">
                <a:latin typeface="Arial"/>
              </a:rPr>
              <a:t>Funcs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lvl="1"/>
            <a:r>
              <a:rPr lang="en-US" altLang="zh-CN" dirty="0">
                <a:latin typeface="Arial"/>
              </a:rPr>
              <a:t>IF</a:t>
            </a:r>
            <a:r>
              <a:rPr lang="en-US" altLang="zh-CN" dirty="0">
                <a:latin typeface="Arial"/>
                <a:sym typeface="Wingdings" pitchFamily="2" charset="2"/>
              </a:rPr>
              <a:t> Issue, Ro</a:t>
            </a:r>
          </a:p>
          <a:p>
            <a:pPr lvl="1"/>
            <a:r>
              <a:rPr lang="en-US" altLang="zh-CN" dirty="0">
                <a:latin typeface="Arial"/>
                <a:sym typeface="Wingdings" pitchFamily="2" charset="2"/>
              </a:rPr>
              <a:t>4 stages pipeline</a:t>
            </a:r>
          </a:p>
          <a:p>
            <a:pPr lvl="1"/>
            <a:r>
              <a:rPr lang="en-US" altLang="zh-CN" dirty="0" err="1">
                <a:latin typeface="Arial"/>
                <a:sym typeface="Wingdings" pitchFamily="2" charset="2"/>
              </a:rPr>
              <a:t>Scoreboare</a:t>
            </a:r>
            <a:r>
              <a:rPr lang="en-US" altLang="zh-CN" dirty="0">
                <a:latin typeface="Arial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/>
                <a:sym typeface="Wingdings" pitchFamily="2" charset="2"/>
              </a:rPr>
              <a:t>centralized </a:t>
            </a:r>
            <a:r>
              <a:rPr lang="en-US" altLang="zh-CN" dirty="0">
                <a:latin typeface="Arial"/>
                <a:sym typeface="Wingdings" pitchFamily="2" charset="2"/>
              </a:rPr>
              <a:t>control</a:t>
            </a:r>
          </a:p>
          <a:p>
            <a:r>
              <a:rPr lang="zh-CN" altLang="en-US" dirty="0">
                <a:latin typeface="Arial"/>
              </a:rPr>
              <a:t>缺点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Arial"/>
              </a:rPr>
              <a:t>Stall when WAW, WAR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31076" name="内容占位符 5"/>
          <p:cNvSpPr>
            <a:spLocks noGrp="1"/>
          </p:cNvSpPr>
          <p:nvPr>
            <p:ph sz="half" idx="2"/>
          </p:nvPr>
        </p:nvSpPr>
        <p:spPr>
          <a:xfrm>
            <a:off x="4557713" y="1557338"/>
            <a:ext cx="4872037" cy="457517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>
              <a:sym typeface="Wingdings" pitchFamily="2" charset="2"/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Fewer </a:t>
            </a:r>
            <a:r>
              <a:rPr lang="en-US" altLang="zh-CN" dirty="0" err="1">
                <a:latin typeface="Arial"/>
                <a:sym typeface="Wingdings" pitchFamily="2" charset="2"/>
              </a:rPr>
              <a:t>Func</a:t>
            </a:r>
            <a:r>
              <a:rPr lang="en-US" altLang="zh-CN" dirty="0">
                <a:latin typeface="Arial"/>
                <a:sym typeface="Wingdings" pitchFamily="2" charset="2"/>
              </a:rPr>
              <a:t>, </a:t>
            </a:r>
            <a:r>
              <a:rPr lang="en-US" altLang="zh-CN" dirty="0" err="1">
                <a:latin typeface="Arial"/>
                <a:sym typeface="Wingdings" pitchFamily="2" charset="2"/>
              </a:rPr>
              <a:t>unpipelined</a:t>
            </a:r>
            <a:r>
              <a:rPr lang="en-US" altLang="zh-CN" dirty="0">
                <a:latin typeface="Arial"/>
                <a:sym typeface="Wingdings" pitchFamily="2" charset="2"/>
              </a:rPr>
              <a:t>  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Issue in order, Complete OOO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FP op. queue, Reservation station, LD/ST buffer, CDB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Reg. </a:t>
            </a:r>
            <a:r>
              <a:rPr lang="en-US" altLang="zh-CN" dirty="0" err="1">
                <a:solidFill>
                  <a:srgbClr val="FF0000"/>
                </a:solidFill>
                <a:latin typeface="Arial"/>
                <a:sym typeface="Wingdings" pitchFamily="2" charset="2"/>
              </a:rPr>
              <a:t>RenameNo</a:t>
            </a: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 WAW, WAR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Reduce structural hazard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latin typeface="Arial"/>
                <a:sym typeface="Wingdings" pitchFamily="2" charset="2"/>
              </a:rPr>
              <a:t>RAW detection </a:t>
            </a: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decentralized</a:t>
            </a:r>
            <a:r>
              <a:rPr lang="en-US" altLang="zh-CN" dirty="0">
                <a:latin typeface="Arial"/>
                <a:sym typeface="Wingdings" pitchFamily="2" charset="2"/>
              </a:rPr>
              <a:t>—reservation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Arial"/>
                <a:sym typeface="Wingdings" pitchFamily="2" charset="2"/>
              </a:rPr>
              <a:t>CDB forwarding path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8027987" cy="98107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"/>
              </a:rPr>
              <a:t>Instruction-Level Parallelism (ILP)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268760"/>
            <a:ext cx="8534400" cy="4876800"/>
          </a:xfrm>
        </p:spPr>
        <p:txBody>
          <a:bodyPr/>
          <a:lstStyle/>
          <a:p>
            <a:pPr marL="285750" indent="-285750" eaLnBrk="1" hangingPunct="1"/>
            <a:r>
              <a:rPr lang="en-US" altLang="en-US" sz="2800" dirty="0">
                <a:latin typeface="Arial" pitchFamily="66" charset="0"/>
              </a:rPr>
              <a:t>To obtain substantial performance enhancements, we must exploit ILP across multiple basic blocks</a:t>
            </a:r>
          </a:p>
          <a:p>
            <a:pPr marL="285750" indent="-285750" eaLnBrk="1" hangingPunct="1"/>
            <a:endParaRPr lang="en-US" altLang="en-US" sz="2800" dirty="0">
              <a:latin typeface="Comic Sans MS" pitchFamily="66" charset="0"/>
            </a:endParaRPr>
          </a:p>
          <a:p>
            <a:pPr marL="285750" indent="-285750" eaLnBrk="1" hangingPunct="1"/>
            <a:r>
              <a:rPr lang="en-US" altLang="en-US" sz="2800" dirty="0">
                <a:latin typeface="Arial" pitchFamily="66" charset="0"/>
              </a:rPr>
              <a:t>Simplest: </a:t>
            </a:r>
            <a:r>
              <a:rPr lang="en-US" altLang="en-US" sz="2800" u="sng" dirty="0">
                <a:solidFill>
                  <a:srgbClr val="FF0000"/>
                </a:solidFill>
                <a:latin typeface="Arial" pitchFamily="66" charset="0"/>
              </a:rPr>
              <a:t>loop-level parallelism</a:t>
            </a:r>
            <a:r>
              <a:rPr lang="en-US" altLang="en-US" sz="2800" dirty="0">
                <a:latin typeface="Arial" pitchFamily="66" charset="0"/>
              </a:rPr>
              <a:t> to exploit parallelism among iterations of a loop</a:t>
            </a:r>
          </a:p>
          <a:p>
            <a:pPr marL="685800" lvl="1" indent="-228600" eaLnBrk="1" hangingPunct="1"/>
            <a:r>
              <a:rPr lang="en-US" altLang="en-US" sz="2400" dirty="0">
                <a:latin typeface="Arial" pitchFamily="66" charset="0"/>
              </a:rPr>
              <a:t>Vector</a:t>
            </a:r>
            <a:r>
              <a:rPr lang="zh-CN" altLang="en-US" sz="2400" dirty="0">
                <a:latin typeface="Arial" pitchFamily="66" charset="0"/>
              </a:rPr>
              <a:t> </a:t>
            </a:r>
            <a:r>
              <a:rPr lang="en-US" altLang="zh-CN" sz="2400" dirty="0">
                <a:latin typeface="Arial" pitchFamily="66" charset="0"/>
              </a:rPr>
              <a:t>&amp;</a:t>
            </a:r>
            <a:r>
              <a:rPr lang="en-US" altLang="en-US" sz="2400" dirty="0">
                <a:latin typeface="Arial" pitchFamily="66" charset="0"/>
              </a:rPr>
              <a:t> GPU is one way</a:t>
            </a:r>
          </a:p>
          <a:p>
            <a:pPr marL="685800" lvl="1" indent="-228600" eaLnBrk="1" hangingPunct="1"/>
            <a:r>
              <a:rPr lang="en-US" altLang="en-US" sz="2400" dirty="0">
                <a:latin typeface="Arial" pitchFamily="66" charset="0"/>
              </a:rPr>
              <a:t>If not vector, then either dynamic via branch prediction or static via loop unrolling by compiler</a:t>
            </a: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Data Dependence &amp; hazard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6" y="1124744"/>
            <a:ext cx="842563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Dependencies are a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property of programs,</a:t>
            </a:r>
            <a:r>
              <a:rPr lang="en-US" dirty="0">
                <a:latin typeface="Arial"/>
              </a:rPr>
              <a:t> </a:t>
            </a:r>
            <a:r>
              <a:rPr lang="en-US" altLang="en-US" dirty="0">
                <a:latin typeface="Arial"/>
              </a:rPr>
              <a:t>presence of dependence indicates potential for a hazard,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Pipeline organization determines if dependence is detected and if it causes a stall, </a:t>
            </a:r>
            <a:r>
              <a:rPr lang="en-US" altLang="en-US" dirty="0">
                <a:latin typeface="Arial"/>
              </a:rPr>
              <a:t>actual hazard and length of any stall is a </a:t>
            </a:r>
            <a:r>
              <a:rPr lang="en-US" altLang="en-US" dirty="0">
                <a:solidFill>
                  <a:srgbClr val="FF0000"/>
                </a:solidFill>
                <a:latin typeface="Arial"/>
              </a:rPr>
              <a:t>property of the pipeline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Possibility of a hazard  ( 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register &amp; memory location</a:t>
            </a:r>
            <a:r>
              <a:rPr lang="en-US" sz="2000" dirty="0">
                <a:latin typeface="Arial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Dependencies that flow through memory locations are difficult to detect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150505"/>
      </p:ext>
    </p:extLst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0"/>
            <a:ext cx="7812087" cy="90805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Arial"/>
              </a:rPr>
              <a:t>Recall: Types of data hazards 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90805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</a:rPr>
              <a:t>Consider two instructions, A and B. A occurs before B.</a:t>
            </a:r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RAW( Read after write)  true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Instruction A writes Rx</a:t>
            </a:r>
            <a:r>
              <a:rPr lang="zh-CN" altLang="en-US" sz="2000">
                <a:latin typeface="Arial" pitchFamily="66" charset="0"/>
              </a:rPr>
              <a:t>，</a:t>
            </a:r>
            <a:r>
              <a:rPr lang="en-US" altLang="zh-CN" sz="2000">
                <a:latin typeface="Arial" pitchFamily="66" charset="0"/>
              </a:rPr>
              <a:t>instruction B reads Rx</a:t>
            </a:r>
            <a:endParaRPr lang="en-US" altLang="zh-CN" sz="18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WAW(Write after write) output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Instruction A writes Rx</a:t>
            </a:r>
            <a:r>
              <a:rPr lang="zh-CN" altLang="en-US" sz="2000">
                <a:latin typeface="Arial" pitchFamily="66" charset="0"/>
              </a:rPr>
              <a:t>，</a:t>
            </a:r>
            <a:r>
              <a:rPr lang="en-US" altLang="zh-CN" sz="2000">
                <a:latin typeface="Arial" pitchFamily="66" charset="0"/>
              </a:rPr>
              <a:t>instruction B writes Rx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Arial" pitchFamily="66" charset="0"/>
              </a:rPr>
              <a:t>WAR( Write after read) anti-denpendence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itchFamily="66" charset="0"/>
              </a:rPr>
              <a:t>Instruction A reads Rx</a:t>
            </a:r>
            <a:r>
              <a:rPr lang="zh-CN" altLang="en-US" sz="2000">
                <a:latin typeface="Arial" pitchFamily="66" charset="0"/>
              </a:rPr>
              <a:t>，</a:t>
            </a:r>
            <a:r>
              <a:rPr lang="en-US" altLang="zh-CN" sz="2000">
                <a:latin typeface="Arial" pitchFamily="66" charset="0"/>
              </a:rPr>
              <a:t>instruction B writes  Rx</a:t>
            </a:r>
            <a:endParaRPr lang="en-US" altLang="zh-CN" sz="200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itchFamily="66" charset="0"/>
              </a:rPr>
              <a:t>Hazards are named according to the ordering that </a:t>
            </a:r>
            <a:r>
              <a:rPr lang="en-US" altLang="zh-CN" sz="2400">
                <a:solidFill>
                  <a:srgbClr val="FF0000"/>
                </a:solidFill>
                <a:latin typeface="Arial" pitchFamily="66" charset="0"/>
              </a:rPr>
              <a:t>MUST</a:t>
            </a:r>
            <a:r>
              <a:rPr lang="en-US" altLang="zh-CN" sz="2400">
                <a:solidFill>
                  <a:srgbClr val="000000"/>
                </a:solidFill>
                <a:latin typeface="Arial" pitchFamily="66" charset="0"/>
              </a:rPr>
              <a:t> be preserved by the pipeline</a:t>
            </a:r>
            <a:endParaRPr lang="en-US" altLang="en-US" sz="2400">
              <a:latin typeface="Comic Sans MS" pitchFamily="66" charset="0"/>
            </a:endParaRPr>
          </a:p>
        </p:txBody>
      </p:sp>
      <p:pic>
        <p:nvPicPr>
          <p:cNvPr id="102404" name="Picture 4" descr="chap3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12875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6831</TotalTime>
  <Words>4189</Words>
  <Application>Microsoft Macintosh PowerPoint</Application>
  <PresentationFormat>全屏显示(4:3)</PresentationFormat>
  <Paragraphs>573</Paragraphs>
  <Slides>63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宋体</vt:lpstr>
      <vt:lpstr>Arial Unicode MS</vt:lpstr>
      <vt:lpstr>LXGW WenKai Screen</vt:lpstr>
      <vt:lpstr>Arial</vt:lpstr>
      <vt:lpstr>Arial Black</vt:lpstr>
      <vt:lpstr>Arial Narrow</vt:lpstr>
      <vt:lpstr>Calibri</vt:lpstr>
      <vt:lpstr>Comic Sans MS</vt:lpstr>
      <vt:lpstr>Courier</vt:lpstr>
      <vt:lpstr>Courier New</vt:lpstr>
      <vt:lpstr>Times New Roman</vt:lpstr>
      <vt:lpstr>Wingdings</vt:lpstr>
      <vt:lpstr>Wingdings 2</vt:lpstr>
      <vt:lpstr>SpringFestivalGreeting</vt:lpstr>
      <vt:lpstr>Worksheet</vt:lpstr>
      <vt:lpstr>Document</vt:lpstr>
      <vt:lpstr>文档</vt:lpstr>
      <vt:lpstr>PowerPoint 演示文稿</vt:lpstr>
      <vt:lpstr>What is Instruction-Level Parallelism ?</vt:lpstr>
      <vt:lpstr>Recall from Pipelining Review</vt:lpstr>
      <vt:lpstr>How to exploit ILP？</vt:lpstr>
      <vt:lpstr>Chapter 3</vt:lpstr>
      <vt:lpstr>Ideas to Reduce Stalls</vt:lpstr>
      <vt:lpstr>Instruction-Level Parallelism (ILP)</vt:lpstr>
      <vt:lpstr>Data Dependence &amp; hazard</vt:lpstr>
      <vt:lpstr>Recall: Types of data hazards </vt:lpstr>
      <vt:lpstr>True Data Dependence and Hazards</vt:lpstr>
      <vt:lpstr>Name Dependence 1:Anti-dependence</vt:lpstr>
      <vt:lpstr>Name Dependence 2: Output dependence</vt:lpstr>
      <vt:lpstr>Name Dependence</vt:lpstr>
      <vt:lpstr>ILP and Data Hazards</vt:lpstr>
      <vt:lpstr>Control Dependencies</vt:lpstr>
      <vt:lpstr>Control Dependence Ignored</vt:lpstr>
      <vt:lpstr>Examples</vt:lpstr>
      <vt:lpstr>Exception Behavior</vt:lpstr>
      <vt:lpstr> A short summary</vt:lpstr>
      <vt:lpstr>Lecture for ILP: Software approaches</vt:lpstr>
      <vt:lpstr>FP Loop: Where are the Hazards?</vt:lpstr>
      <vt:lpstr>Specification for the latency</vt:lpstr>
      <vt:lpstr>Reducing stalls from scheduling in BB and delayed branch</vt:lpstr>
      <vt:lpstr>Unroll Loop Four Times (straightforward way)</vt:lpstr>
      <vt:lpstr>Unrolled Loop That Minimizes Stalls</vt:lpstr>
      <vt:lpstr>Ideas to Reduce Stalls</vt:lpstr>
      <vt:lpstr>Why Dynamic Scheduling ?</vt:lpstr>
      <vt:lpstr>HW Schemes: Dynamic scheduling </vt:lpstr>
      <vt:lpstr>Adv. Of   Dynamic Scheduling</vt:lpstr>
      <vt:lpstr>Dynamic Scheduling Step 1</vt:lpstr>
      <vt:lpstr>Dynamic Scheduling with a Scoreboard</vt:lpstr>
      <vt:lpstr>Basic structure of a pipelined processor with a scoreboard</vt:lpstr>
      <vt:lpstr>CDC6600 –First Supercomputer top1 1964-1969</vt:lpstr>
      <vt:lpstr>The pipeline stages with scoreboard </vt:lpstr>
      <vt:lpstr>Pipeline supports multiple outstanding FP operations</vt:lpstr>
      <vt:lpstr>Scoreboard Pipeline stage description</vt:lpstr>
      <vt:lpstr>The scoreboard algorithm</vt:lpstr>
      <vt:lpstr>Example: Instruction status</vt:lpstr>
      <vt:lpstr>Scoreboard Example</vt:lpstr>
      <vt:lpstr>Scoreboard   Cycle 1</vt:lpstr>
      <vt:lpstr>Scoreboard  Cycle 2</vt:lpstr>
      <vt:lpstr>Scoreboard  Cycle 3</vt:lpstr>
      <vt:lpstr>Scoreboard  Cycle 4</vt:lpstr>
      <vt:lpstr>Scoreboard  Cycle 5 </vt:lpstr>
      <vt:lpstr>Scoreboard  Cycle 6 </vt:lpstr>
      <vt:lpstr>Scoreboard  Cycle 7 </vt:lpstr>
      <vt:lpstr>Scoreboard  Cycle 8 </vt:lpstr>
      <vt:lpstr>Scoreboard  Cycle 9 </vt:lpstr>
      <vt:lpstr>Example: Function unit status  and Register status</vt:lpstr>
      <vt:lpstr>Scoreboard  Cycle 10 </vt:lpstr>
      <vt:lpstr>Scoreboard  Cycle 11 </vt:lpstr>
      <vt:lpstr>Scoreboard  Cycle 12 </vt:lpstr>
      <vt:lpstr>Scoreboard  Cycle 15 </vt:lpstr>
      <vt:lpstr>Scoreboard  Cycle 16 </vt:lpstr>
      <vt:lpstr>Scoreboard  Cycle 17 </vt:lpstr>
      <vt:lpstr>Scoreboard  Cycle 18 </vt:lpstr>
      <vt:lpstr>Scoreboard  Cycle 19 </vt:lpstr>
      <vt:lpstr>Examples: Dynamic Scheduling</vt:lpstr>
      <vt:lpstr>Register Renaming</vt:lpstr>
      <vt:lpstr>Register Renaming</vt:lpstr>
      <vt:lpstr>Limitations of Scoreboard-1</vt:lpstr>
      <vt:lpstr>Limitations of Scoreboard-2</vt:lpstr>
      <vt:lpstr>Scoreboard vs. Tomasulo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Instruction-level Parallelism</dc:title>
  <dc:creator>Jiangxh</dc:creator>
  <cp:lastModifiedBy>杨正宇</cp:lastModifiedBy>
  <cp:revision>69</cp:revision>
  <dcterms:created xsi:type="dcterms:W3CDTF">2003-04-27T12:29:29Z</dcterms:created>
  <dcterms:modified xsi:type="dcterms:W3CDTF">2024-12-13T05:58:16Z</dcterms:modified>
</cp:coreProperties>
</file>