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15.vml" ContentType="application/vnd.openxmlformats-officedocument.vmlDrawing"/>
  <Override PartName="/ppt/drawings/vmlDrawing16.vml" ContentType="application/vnd.openxmlformats-officedocument.vmlDrawing"/>
  <Override PartName="/ppt/drawings/vmlDrawing17.vml" ContentType="application/vnd.openxmlformats-officedocument.vmlDrawing"/>
  <Override PartName="/ppt/drawings/vmlDrawing18.vml" ContentType="application/vnd.openxmlformats-officedocument.vmlDrawing"/>
  <Override PartName="/ppt/drawings/vmlDrawing19.vml" ContentType="application/vnd.openxmlformats-officedocument.vmlDrawing"/>
  <Override PartName="/ppt/drawings/vmlDrawing2.vml" ContentType="application/vnd.openxmlformats-officedocument.vmlDrawing"/>
  <Override PartName="/ppt/drawings/vmlDrawing20.vml" ContentType="application/vnd.openxmlformats-officedocument.vmlDrawing"/>
  <Override PartName="/ppt/drawings/vmlDrawing21.vml" ContentType="application/vnd.openxmlformats-officedocument.vmlDrawing"/>
  <Override PartName="/ppt/drawings/vmlDrawing22.vml" ContentType="application/vnd.openxmlformats-officedocument.vmlDrawing"/>
  <Override PartName="/ppt/drawings/vmlDrawing23.vml" ContentType="application/vnd.openxmlformats-officedocument.vmlDrawing"/>
  <Override PartName="/ppt/drawings/vmlDrawing24.vml" ContentType="application/vnd.openxmlformats-officedocument.vmlDrawing"/>
  <Override PartName="/ppt/drawings/vmlDrawing25.vml" ContentType="application/vnd.openxmlformats-officedocument.vmlDrawing"/>
  <Override PartName="/ppt/drawings/vmlDrawing26.vml" ContentType="application/vnd.openxmlformats-officedocument.vmlDrawing"/>
  <Override PartName="/ppt/drawings/vmlDrawing27.vml" ContentType="application/vnd.openxmlformats-officedocument.vmlDrawing"/>
  <Override PartName="/ppt/drawings/vmlDrawing28.vml" ContentType="application/vnd.openxmlformats-officedocument.vmlDrawing"/>
  <Override PartName="/ppt/drawings/vmlDrawing29.vml" ContentType="application/vnd.openxmlformats-officedocument.vmlDrawing"/>
  <Override PartName="/ppt/drawings/vmlDrawing3.vml" ContentType="application/vnd.openxmlformats-officedocument.vmlDrawing"/>
  <Override PartName="/ppt/drawings/vmlDrawing30.vml" ContentType="application/vnd.openxmlformats-officedocument.vmlDrawing"/>
  <Override PartName="/ppt/drawings/vmlDrawing31.vml" ContentType="application/vnd.openxmlformats-officedocument.vmlDrawing"/>
  <Override PartName="/ppt/drawings/vmlDrawing32.vml" ContentType="application/vnd.openxmlformats-officedocument.vmlDrawing"/>
  <Override PartName="/ppt/drawings/vmlDrawing33.vml" ContentType="application/vnd.openxmlformats-officedocument.vmlDrawing"/>
  <Override PartName="/ppt/drawings/vmlDrawing34.vml" ContentType="application/vnd.openxmlformats-officedocument.vmlDrawing"/>
  <Override PartName="/ppt/drawings/vmlDrawing35.vml" ContentType="application/vnd.openxmlformats-officedocument.vmlDrawing"/>
  <Override PartName="/ppt/drawings/vmlDrawing36.vml" ContentType="application/vnd.openxmlformats-officedocument.vmlDrawing"/>
  <Override PartName="/ppt/drawings/vmlDrawing37.vml" ContentType="application/vnd.openxmlformats-officedocument.vmlDrawing"/>
  <Override PartName="/ppt/drawings/vmlDrawing38.vml" ContentType="application/vnd.openxmlformats-officedocument.vmlDrawing"/>
  <Override PartName="/ppt/drawings/vmlDrawing39.vml" ContentType="application/vnd.openxmlformats-officedocument.vmlDrawing"/>
  <Override PartName="/ppt/drawings/vmlDrawing4.vml" ContentType="application/vnd.openxmlformats-officedocument.vmlDrawing"/>
  <Override PartName="/ppt/drawings/vmlDrawing40.vml" ContentType="application/vnd.openxmlformats-officedocument.vmlDrawing"/>
  <Override PartName="/ppt/drawings/vmlDrawing41.vml" ContentType="application/vnd.openxmlformats-officedocument.vmlDrawing"/>
  <Override PartName="/ppt/drawings/vmlDrawing42.vml" ContentType="application/vnd.openxmlformats-officedocument.vmlDrawing"/>
  <Override PartName="/ppt/drawings/vmlDrawing43.vml" ContentType="application/vnd.openxmlformats-officedocument.vmlDrawing"/>
  <Override PartName="/ppt/drawings/vmlDrawing44.vml" ContentType="application/vnd.openxmlformats-officedocument.vmlDrawing"/>
  <Override PartName="/ppt/drawings/vmlDrawing45.vml" ContentType="application/vnd.openxmlformats-officedocument.vmlDrawing"/>
  <Override PartName="/ppt/drawings/vmlDrawing46.vml" ContentType="application/vnd.openxmlformats-officedocument.vmlDrawing"/>
  <Override PartName="/ppt/drawings/vmlDrawing47.vml" ContentType="application/vnd.openxmlformats-officedocument.vmlDrawing"/>
  <Override PartName="/ppt/drawings/vmlDrawing48.vml" ContentType="application/vnd.openxmlformats-officedocument.vmlDrawing"/>
  <Override PartName="/ppt/drawings/vmlDrawing49.vml" ContentType="application/vnd.openxmlformats-officedocument.vmlDrawing"/>
  <Override PartName="/ppt/drawings/vmlDrawing5.vml" ContentType="application/vnd.openxmlformats-officedocument.vmlDrawing"/>
  <Override PartName="/ppt/drawings/vmlDrawing50.vml" ContentType="application/vnd.openxmlformats-officedocument.vmlDrawing"/>
  <Override PartName="/ppt/drawings/vmlDrawing51.vml" ContentType="application/vnd.openxmlformats-officedocument.vmlDrawing"/>
  <Override PartName="/ppt/drawings/vmlDrawing52.vml" ContentType="application/vnd.openxmlformats-officedocument.vmlDrawing"/>
  <Override PartName="/ppt/drawings/vmlDrawing53.vml" ContentType="application/vnd.openxmlformats-officedocument.vmlDrawing"/>
  <Override PartName="/ppt/drawings/vmlDrawing54.vml" ContentType="application/vnd.openxmlformats-officedocument.vmlDrawing"/>
  <Override PartName="/ppt/drawings/vmlDrawing55.vml" ContentType="application/vnd.openxmlformats-officedocument.vmlDrawing"/>
  <Override PartName="/ppt/drawings/vmlDrawing56.vml" ContentType="application/vnd.openxmlformats-officedocument.vmlDrawing"/>
  <Override PartName="/ppt/drawings/vmlDrawing57.vml" ContentType="application/vnd.openxmlformats-officedocument.vmlDrawing"/>
  <Override PartName="/ppt/drawings/vmlDrawing58.vml" ContentType="application/vnd.openxmlformats-officedocument.vmlDrawing"/>
  <Override PartName="/ppt/drawings/vmlDrawing59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93"/>
  </p:notesMasterIdLst>
  <p:handoutMasterIdLst>
    <p:handoutMasterId r:id="rId94"/>
  </p:handoutMasterIdLst>
  <p:sldIdLst>
    <p:sldId id="352" r:id="rId2"/>
    <p:sldId id="431" r:id="rId3"/>
    <p:sldId id="286" r:id="rId4"/>
    <p:sldId id="287" r:id="rId5"/>
    <p:sldId id="288" r:id="rId6"/>
    <p:sldId id="289" r:id="rId7"/>
    <p:sldId id="290" r:id="rId8"/>
    <p:sldId id="291" r:id="rId9"/>
    <p:sldId id="433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401" r:id="rId28"/>
    <p:sldId id="310" r:id="rId29"/>
    <p:sldId id="311" r:id="rId30"/>
    <p:sldId id="312" r:id="rId31"/>
    <p:sldId id="315" r:id="rId32"/>
    <p:sldId id="313" r:id="rId33"/>
    <p:sldId id="314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9" r:id="rId55"/>
    <p:sldId id="316" r:id="rId56"/>
    <p:sldId id="432" r:id="rId57"/>
    <p:sldId id="404" r:id="rId58"/>
    <p:sldId id="405" r:id="rId59"/>
    <p:sldId id="353" r:id="rId60"/>
    <p:sldId id="35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452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375" r:id="rId91"/>
    <p:sldId id="384" r:id="rId9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9"/>
    <a:srgbClr val="F6F1EC"/>
    <a:srgbClr val="000000"/>
    <a:srgbClr val="0000FF"/>
    <a:srgbClr val="BFDBF1"/>
    <a:srgbClr val="FF0000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68410" autoAdjust="0"/>
  </p:normalViewPr>
  <p:slideViewPr>
    <p:cSldViewPr>
      <p:cViewPr varScale="1">
        <p:scale>
          <a:sx n="83" d="100"/>
          <a:sy n="83" d="100"/>
        </p:scale>
        <p:origin x="2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'1.0' encoding='UTF-8' standalone='yes'?>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'1.0' encoding='UTF-8' standalone='yes'?>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'1.0' encoding='UTF-8' standalone='yes'?>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'1.0' encoding='UTF-8' standalone='yes'?>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'1.0' encoding='UTF-8' standalone='yes'?>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'1.0' encoding='UTF-8' standalone='yes'?>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'1.0' encoding='UTF-8' standalone='yes'?>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'1.0' encoding='UTF-8' standalone='yes'?>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'1.0' encoding='UTF-8' standalone='yes'?>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'1.0' encoding='UTF-8' standalone='yes'?>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'1.0' encoding='UTF-8' standalone='yes'?>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'1.0' encoding='UTF-8' standalone='yes'?>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'1.0' encoding='UTF-8' standalone='yes'?>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'1.0' encoding='UTF-8' standalone='yes'?>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'1.0' encoding='UTF-8' standalone='yes'?>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'1.0' encoding='UTF-8' standalone='yes'?>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'1.0' encoding='UTF-8' standalone='yes'?>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'1.0' encoding='UTF-8' standalone='yes'?>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'1.0' encoding='UTF-8' standalone='yes'?>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'1.0' encoding='UTF-8' standalone='yes'?>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'1.0' encoding='UTF-8' standalone='yes'?>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'1.0' encoding='UTF-8' standalone='yes'?>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'1.0' encoding='UTF-8' standalone='yes'?>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'1.0' encoding='UTF-8' standalone='yes'?>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'1.0' encoding='UTF-8' standalone='yes'?>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'1.0' encoding='UTF-8' standalone='yes'?>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'1.0' encoding='UTF-8' standalone='yes'?>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'1.0' encoding='UTF-8' standalone='yes'?>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'1.0' encoding='UTF-8' standalone='yes'?>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'1.0' encoding='UTF-8' standalone='yes'?>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'1.0' encoding='UTF-8' standalone='yes'?>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'1.0' encoding='UTF-8' standalone='yes'?>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'1.0' encoding='UTF-8' standalone='yes'?>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'1.0' encoding='UTF-8' standalone='yes'?>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'1.0' encoding='UTF-8' standalone='yes'?>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0.vml.rels><?xml version='1.0' encoding='UTF-8' standalone='yes'?>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'1.0' encoding='UTF-8' standalone='yes'?>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'1.0' encoding='UTF-8' standalone='yes'?>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3.vml.rels><?xml version='1.0' encoding='UTF-8' standalone='yes'?>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4.vml.rels><?xml version='1.0' encoding='UTF-8' standalone='yes'?>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5.vml.rels><?xml version='1.0' encoding='UTF-8' standalone='yes'?>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6.vml.rels><?xml version='1.0' encoding='UTF-8' standalone='yes'?>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7.vml.rels><?xml version='1.0' encoding='UTF-8' standalone='yes'?>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8.vml.rels><?xml version='1.0' encoding='UTF-8' standalone='yes'?>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9.vml.rels><?xml version='1.0' encoding='UTF-8' standalone='yes'?>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那时候浮点寄存器数量太少了，不大能在编译的时候进行重命名</a:t>
            </a:r>
            <a:endParaRPr kumimoji="1" lang="en-US" altLang="zh-CN" dirty="0"/>
          </a:p>
          <a:p>
            <a:r>
              <a:rPr kumimoji="1" lang="zh-CN" altLang="en-US" dirty="0"/>
              <a:t>这时候</a:t>
            </a:r>
            <a:r>
              <a:rPr kumimoji="1" lang="en-US" altLang="zh-CN" dirty="0"/>
              <a:t>WAW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WAR</a:t>
            </a:r>
            <a:r>
              <a:rPr kumimoji="1" lang="zh-CN" altLang="en-US" dirty="0"/>
              <a:t>很严重，因为寄存器太少</a:t>
            </a:r>
            <a:endParaRPr kumimoji="1" lang="en-US" altLang="zh-CN" dirty="0"/>
          </a:p>
          <a:p>
            <a:r>
              <a:rPr kumimoji="1" lang="zh-CN" altLang="en-US" dirty="0"/>
              <a:t>并且</a:t>
            </a:r>
            <a:r>
              <a:rPr kumimoji="1" lang="en-US" altLang="zh-CN" dirty="0"/>
              <a:t>FU</a:t>
            </a:r>
            <a:r>
              <a:rPr kumimoji="1" lang="zh-CN" altLang="en-US" dirty="0"/>
              <a:t>也太少了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64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第一条指令在访问存储器，第二条开始计算地址，第三条发射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这里的改名作用：</a:t>
            </a:r>
            <a:r>
              <a:rPr kumimoji="1" lang="en-US" altLang="zh-CN" dirty="0"/>
              <a:t>F6</a:t>
            </a:r>
            <a:r>
              <a:rPr kumimoji="1" lang="zh-CN" altLang="en-US" dirty="0"/>
              <a:t>被改名成</a:t>
            </a:r>
            <a:r>
              <a:rPr kumimoji="1" lang="en-US" altLang="zh-CN" dirty="0"/>
              <a:t>Load1……</a:t>
            </a:r>
            <a:r>
              <a:rPr kumimoji="1" lang="zh-CN" altLang="en-US" dirty="0"/>
              <a:t>   </a:t>
            </a:r>
            <a:r>
              <a:rPr kumimoji="1" lang="en-US" altLang="zh-CN" dirty="0"/>
              <a:t>RS</a:t>
            </a:r>
            <a:r>
              <a:rPr kumimoji="1" lang="zh-CN" altLang="en-US" dirty="0"/>
              <a:t>可以看成物理的隐式的寄存器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59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LD</a:t>
            </a:r>
            <a:r>
              <a:rPr kumimoji="1" lang="zh-CN" altLang="en-US" dirty="0"/>
              <a:t>一拍算地址，一拍访问存储器，一拍写结果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公共数据总线上放的是读到的值 </a:t>
            </a:r>
            <a:r>
              <a:rPr kumimoji="1" lang="en-US" altLang="zh-CN" dirty="0"/>
              <a:t>MEM[R2+34]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load1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F6</a:t>
            </a:r>
            <a:r>
              <a:rPr kumimoji="1" lang="zh-CN" altLang="en-US" dirty="0"/>
              <a:t>就是放上值了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通识所有</a:t>
            </a:r>
            <a:r>
              <a:rPr kumimoji="1" lang="en-US" altLang="zh-CN" dirty="0"/>
              <a:t>busy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RS</a:t>
            </a:r>
            <a:r>
              <a:rPr kumimoji="1" lang="zh-CN" altLang="en-US" dirty="0"/>
              <a:t>会去检测自己的</a:t>
            </a:r>
            <a:r>
              <a:rPr kumimoji="1" lang="en-US" altLang="zh-CN" dirty="0"/>
              <a:t>Q</a:t>
            </a:r>
            <a:r>
              <a:rPr kumimoji="1" lang="zh-CN" altLang="en-US" dirty="0"/>
              <a:t>是否和总线上面的</a:t>
            </a:r>
            <a:r>
              <a:rPr kumimoji="1" lang="en-US" altLang="zh-CN" dirty="0"/>
              <a:t>Q</a:t>
            </a:r>
            <a:r>
              <a:rPr kumimoji="1" lang="zh-CN" altLang="en-US" dirty="0"/>
              <a:t>进行比对   比较器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47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乱序完成，中断不精确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84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Iter1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F2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F6,F2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Iter2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F2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F6,F2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en-US" altLang="zh-CN" dirty="0"/>
              <a:t>Sb</a:t>
            </a:r>
            <a:r>
              <a:rPr kumimoji="1" lang="zh-CN" altLang="en-US" dirty="0"/>
              <a:t>会有</a:t>
            </a:r>
            <a:r>
              <a:rPr kumimoji="1" lang="en-US" altLang="zh-CN" dirty="0"/>
              <a:t>WAW</a:t>
            </a:r>
            <a:r>
              <a:rPr kumimoji="1" lang="zh-CN" altLang="en-US" dirty="0"/>
              <a:t>相关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84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下标是整数运算，不在这里写了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34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Load2</a:t>
            </a:r>
            <a:r>
              <a:rPr kumimoji="1" lang="zh-CN" altLang="en-US" dirty="0"/>
              <a:t>直接被看到的是</a:t>
            </a:r>
            <a:r>
              <a:rPr kumimoji="1" lang="en-US" altLang="zh-CN" dirty="0"/>
              <a:t>LD2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29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两个没有解决控制竞争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932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32</a:t>
            </a:r>
            <a:r>
              <a:rPr kumimoji="1" lang="zh-CN" altLang="en-US" dirty="0"/>
              <a:t>个逻辑寄存器，但是我们实际的物理寄存器是非常大的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868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算可以先算，但是先保存在一个文件里面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这个值将来会被该写到目的寄存器的时候 </a:t>
            </a:r>
            <a:endParaRPr kumimoji="1" lang="en-US" altLang="zh-CN" dirty="0"/>
          </a:p>
          <a:p>
            <a:r>
              <a:rPr kumimoji="1" lang="zh-CN" altLang="en-US" dirty="0"/>
              <a:t>当一个指令流出流水线，发现没有引起异常，是正常执行，这时候才把文件里的写进去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按序发射，乱序执行，按序写结果交付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300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B42C4-1AA6-444C-9E42-FB1523BFC528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dirty="0"/>
              <a:t>Resolve RAW memory conflict? (address in memory buffers)</a:t>
            </a:r>
          </a:p>
          <a:p>
            <a:pPr eaLnBrk="1" hangingPunct="1"/>
            <a:r>
              <a:rPr lang="en-US" altLang="zh-CN" dirty="0"/>
              <a:t>Integer unit executes in parallel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64bit</a:t>
            </a:r>
            <a:r>
              <a:rPr lang="zh-CN" altLang="en-US" dirty="0"/>
              <a:t> 浮点，所以两个拼在一起，都是偶数</a:t>
            </a:r>
            <a:endParaRPr lang="en-US" altLang="zh-CN" dirty="0"/>
          </a:p>
          <a:p>
            <a:pPr eaLnBrk="1" hangingPunct="1"/>
            <a:r>
              <a:rPr lang="en-US" altLang="zh-CN" dirty="0"/>
              <a:t>F0</a:t>
            </a:r>
            <a:r>
              <a:rPr lang="zh-CN" altLang="en-US" dirty="0"/>
              <a:t>对映</a:t>
            </a:r>
            <a:r>
              <a:rPr lang="en-US" altLang="zh-CN" dirty="0"/>
              <a:t>p0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假设一开始有</a:t>
            </a:r>
            <a:r>
              <a:rPr lang="en-US" altLang="zh-CN" dirty="0"/>
              <a:t>32</a:t>
            </a:r>
            <a:r>
              <a:rPr lang="zh-CN" altLang="en-US" dirty="0"/>
              <a:t>个空的物理寄存器</a:t>
            </a:r>
            <a:endParaRPr lang="en-US" altLang="zh-CN" dirty="0"/>
          </a:p>
        </p:txBody>
      </p:sp>
      <p:sp>
        <p:nvSpPr>
          <p:cNvPr id="168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0274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可以解决结构竞争，</a:t>
            </a:r>
            <a:r>
              <a:rPr kumimoji="1" lang="en-US" altLang="zh-CN" dirty="0"/>
              <a:t>scoreboard</a:t>
            </a:r>
            <a:r>
              <a:rPr kumimoji="1" lang="zh-CN" altLang="en-US" dirty="0"/>
              <a:t>里面如果</a:t>
            </a:r>
            <a:r>
              <a:rPr kumimoji="1" lang="en-US" altLang="zh-CN" dirty="0"/>
              <a:t>FU</a:t>
            </a:r>
            <a:r>
              <a:rPr kumimoji="1" lang="zh-CN" altLang="en-US" dirty="0"/>
              <a:t>被占用那后面的无法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，现在允许后面的排到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里面去  </a:t>
            </a:r>
            <a:r>
              <a:rPr kumimoji="1" lang="en-US" altLang="zh-CN" dirty="0"/>
              <a:t>reservation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station</a:t>
            </a:r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RS</a:t>
            </a:r>
            <a:r>
              <a:rPr kumimoji="1" lang="zh-CN" altLang="en-US" dirty="0"/>
              <a:t>还起到了间接的改名过程，以前是需要几号目的寄存器，现在是几号</a:t>
            </a:r>
            <a:r>
              <a:rPr kumimoji="1" lang="en-US" altLang="zh-CN" dirty="0"/>
              <a:t>RS</a:t>
            </a:r>
            <a:r>
              <a:rPr kumimoji="1" lang="zh-CN" altLang="en-US" dirty="0"/>
              <a:t>的结果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/>
              <a:t>RS</a:t>
            </a:r>
            <a:r>
              <a:rPr kumimoji="1" lang="zh-CN" altLang="en-US" dirty="0"/>
              <a:t>都在监听总线上面的结果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可以从部件到部件读取结果，有点类似</a:t>
            </a:r>
            <a:r>
              <a:rPr kumimoji="1" lang="en-US" altLang="zh-CN" dirty="0"/>
              <a:t>forwarding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，不需要部件</a:t>
            </a:r>
            <a:r>
              <a:rPr kumimoji="1" lang="en-US" altLang="zh-CN" dirty="0"/>
              <a:t>-</a:t>
            </a:r>
            <a:r>
              <a:rPr kumimoji="1" lang="zh-CN" altLang="en-US" dirty="0"/>
              <a:t>通用寄存器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45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DD3CE-67EC-4863-85EA-24E2009509D9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dirty="0"/>
              <a:t>Resolve RAW memory conflict? (address in memory buffers)</a:t>
            </a:r>
          </a:p>
          <a:p>
            <a:pPr eaLnBrk="1" hangingPunct="1"/>
            <a:r>
              <a:rPr lang="en-US" altLang="zh-CN" dirty="0"/>
              <a:t>Integer unit executes in parallel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F0</a:t>
            </a:r>
            <a:r>
              <a:rPr lang="zh-CN" altLang="en-US" dirty="0"/>
              <a:t>原来对映的老的值在</a:t>
            </a:r>
            <a:r>
              <a:rPr lang="en-US" altLang="zh-CN" dirty="0"/>
              <a:t>P0</a:t>
            </a:r>
            <a:r>
              <a:rPr lang="zh-CN" altLang="en-US" dirty="0"/>
              <a:t>，新的在</a:t>
            </a:r>
            <a:r>
              <a:rPr lang="en-US" altLang="zh-CN" dirty="0"/>
              <a:t>P32</a:t>
            </a:r>
          </a:p>
          <a:p>
            <a:pPr eaLnBrk="1" hangingPunct="1"/>
            <a:r>
              <a:rPr lang="zh-CN" altLang="en-US" dirty="0"/>
              <a:t>如果执行没有结束，结果值没有写进来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没有异常，并且结果是</a:t>
            </a:r>
            <a:r>
              <a:rPr lang="en-US" altLang="zh-CN" dirty="0"/>
              <a:t>done</a:t>
            </a:r>
            <a:r>
              <a:rPr lang="zh-CN" altLang="en-US" dirty="0"/>
              <a:t>，可以交付</a:t>
            </a:r>
            <a:endParaRPr lang="en-US" altLang="zh-CN" dirty="0"/>
          </a:p>
        </p:txBody>
      </p:sp>
      <p:sp>
        <p:nvSpPr>
          <p:cNvPr id="169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116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826AA-6EB5-45F8-A0F2-4AD7F587AC00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71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92015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EE9B5-B9A2-4D59-963E-846BBDE1D08F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dirty="0"/>
              <a:t>Resolve RAW memory conflict? (address in memory buffers)</a:t>
            </a:r>
          </a:p>
          <a:p>
            <a:pPr eaLnBrk="1" hangingPunct="1"/>
            <a:r>
              <a:rPr lang="en-US" altLang="zh-CN" dirty="0"/>
              <a:t>Integer unit executes in parallel</a:t>
            </a:r>
          </a:p>
        </p:txBody>
      </p:sp>
      <p:sp>
        <p:nvSpPr>
          <p:cNvPr id="172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4880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49A52-AF60-4904-9C42-A6372C089858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73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53896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B8F7C-077A-433E-B42B-1DCE44C5744F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74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34567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271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F6</a:t>
            </a:r>
            <a:r>
              <a:rPr kumimoji="1" lang="zh-CN" altLang="en-US" dirty="0"/>
              <a:t>要等</a:t>
            </a:r>
            <a:r>
              <a:rPr kumimoji="1" lang="en-US" altLang="zh-CN" dirty="0"/>
              <a:t>P32</a:t>
            </a:r>
            <a:r>
              <a:rPr kumimoji="1" lang="zh-CN" altLang="en-US" dirty="0"/>
              <a:t>，流出的时候才会改写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04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37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C594C-BFF9-4B5B-BE91-58BE2D920B84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66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2032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C30E7-8641-4AF4-9E4C-CC5D19C0C8C4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 dirty="0"/>
              <a:t>What you might have thought</a:t>
            </a:r>
          </a:p>
          <a:p>
            <a:pPr eaLnBrk="1" hangingPunct="1"/>
            <a:r>
              <a:rPr lang="en-US" altLang="zh-CN" dirty="0"/>
              <a:t>1. 4 stages of instruction </a:t>
            </a:r>
            <a:r>
              <a:rPr lang="en-US" altLang="zh-CN" dirty="0" err="1"/>
              <a:t>executino</a:t>
            </a:r>
            <a:endParaRPr lang="en-US" altLang="zh-CN" dirty="0"/>
          </a:p>
          <a:p>
            <a:pPr eaLnBrk="1" hangingPunct="1"/>
            <a:r>
              <a:rPr lang="en-US" altLang="zh-CN" dirty="0"/>
              <a:t>2.Status of FU:  Normal things to keep track of (RAW &amp; </a:t>
            </a:r>
            <a:r>
              <a:rPr lang="en-US" altLang="zh-CN" dirty="0" err="1"/>
              <a:t>structura</a:t>
            </a:r>
            <a:r>
              <a:rPr lang="en-US" altLang="zh-CN" dirty="0"/>
              <a:t> for </a:t>
            </a:r>
            <a:r>
              <a:rPr lang="en-US" altLang="zh-CN" dirty="0" err="1"/>
              <a:t>busyl</a:t>
            </a:r>
            <a:r>
              <a:rPr lang="en-US" altLang="zh-CN" dirty="0"/>
              <a:t>):</a:t>
            </a:r>
          </a:p>
          <a:p>
            <a:pPr eaLnBrk="1" hangingPunct="1"/>
            <a:r>
              <a:rPr lang="en-US" altLang="zh-CN" dirty="0"/>
              <a:t>Fi from instruction format of the </a:t>
            </a:r>
            <a:r>
              <a:rPr lang="en-US" altLang="zh-CN" dirty="0" err="1"/>
              <a:t>mahine</a:t>
            </a:r>
            <a:r>
              <a:rPr lang="en-US" altLang="zh-CN" dirty="0"/>
              <a:t> (Fi is </a:t>
            </a:r>
            <a:r>
              <a:rPr lang="en-US" altLang="zh-CN" dirty="0" err="1"/>
              <a:t>dest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Add unit can Add or Sub</a:t>
            </a:r>
          </a:p>
          <a:p>
            <a:pPr eaLnBrk="1" hangingPunct="1"/>
            <a:r>
              <a:rPr lang="en-US" altLang="zh-CN" dirty="0" err="1"/>
              <a:t>Rj</a:t>
            </a:r>
            <a:r>
              <a:rPr lang="en-US" altLang="zh-CN" dirty="0"/>
              <a:t>, </a:t>
            </a:r>
            <a:r>
              <a:rPr lang="en-US" altLang="zh-CN" dirty="0" err="1"/>
              <a:t>Rk</a:t>
            </a:r>
            <a:r>
              <a:rPr lang="en-US" altLang="zh-CN" dirty="0"/>
              <a:t> - status of registers (Yes means ready)</a:t>
            </a:r>
          </a:p>
          <a:p>
            <a:pPr eaLnBrk="1" hangingPunct="1"/>
            <a:r>
              <a:rPr lang="en-US" altLang="zh-CN" dirty="0" err="1"/>
              <a:t>Qj,Qk</a:t>
            </a:r>
            <a:r>
              <a:rPr lang="en-US" altLang="zh-CN" dirty="0"/>
              <a:t> - If a no in </a:t>
            </a:r>
            <a:r>
              <a:rPr lang="en-US" altLang="zh-CN" dirty="0" err="1"/>
              <a:t>Rj</a:t>
            </a:r>
            <a:r>
              <a:rPr lang="en-US" altLang="zh-CN" dirty="0"/>
              <a:t>, </a:t>
            </a:r>
            <a:r>
              <a:rPr lang="en-US" altLang="zh-CN" dirty="0" err="1"/>
              <a:t>Rk</a:t>
            </a:r>
            <a:r>
              <a:rPr lang="en-US" altLang="zh-CN" dirty="0"/>
              <a:t>, means waiting for a FU to write result; </a:t>
            </a:r>
            <a:r>
              <a:rPr lang="en-US" altLang="zh-CN" dirty="0" err="1"/>
              <a:t>Qj</a:t>
            </a:r>
            <a:r>
              <a:rPr lang="en-US" altLang="zh-CN" dirty="0"/>
              <a:t>, </a:t>
            </a:r>
            <a:r>
              <a:rPr lang="en-US" altLang="zh-CN" dirty="0" err="1"/>
              <a:t>Qk</a:t>
            </a:r>
            <a:r>
              <a:rPr lang="en-US" altLang="zh-CN" dirty="0"/>
              <a:t> means </a:t>
            </a:r>
            <a:r>
              <a:rPr lang="en-US" altLang="zh-CN" dirty="0" err="1"/>
              <a:t>wihch</a:t>
            </a:r>
            <a:r>
              <a:rPr lang="en-US" altLang="zh-CN" dirty="0"/>
              <a:t> FU waiting for it</a:t>
            </a:r>
          </a:p>
          <a:p>
            <a:pPr eaLnBrk="1" hangingPunct="1"/>
            <a:r>
              <a:rPr lang="en-US" altLang="zh-CN" dirty="0"/>
              <a:t>3.Status of register result (WAW &amp;WAR)s:</a:t>
            </a:r>
          </a:p>
          <a:p>
            <a:pPr eaLnBrk="1" hangingPunct="1"/>
            <a:r>
              <a:rPr lang="en-US" altLang="zh-CN" dirty="0"/>
              <a:t>which FU is going to write into registers</a:t>
            </a:r>
          </a:p>
          <a:p>
            <a:pPr eaLnBrk="1" hangingPunct="1"/>
            <a:r>
              <a:rPr lang="en-US" altLang="zh-CN" dirty="0"/>
              <a:t>Scoreboard on 6600 = size of FU</a:t>
            </a:r>
          </a:p>
          <a:p>
            <a:pPr eaLnBrk="1" hangingPunct="1"/>
            <a:r>
              <a:rPr lang="en-US" altLang="zh-CN" dirty="0"/>
              <a:t>6.7, 6.8, 6.9, 6.12, 6.13, 6.16, 6.17</a:t>
            </a:r>
          </a:p>
          <a:p>
            <a:pPr eaLnBrk="1" hangingPunct="1"/>
            <a:r>
              <a:rPr lang="en-US" altLang="zh-CN" dirty="0"/>
              <a:t>FU latencies: Add 2, </a:t>
            </a:r>
            <a:r>
              <a:rPr lang="en-US" altLang="zh-CN" dirty="0" err="1"/>
              <a:t>Mult</a:t>
            </a:r>
            <a:r>
              <a:rPr lang="en-US" altLang="zh-CN" dirty="0"/>
              <a:t> 10, </a:t>
            </a:r>
            <a:r>
              <a:rPr lang="en-US" altLang="zh-CN" dirty="0" err="1"/>
              <a:t>Div</a:t>
            </a:r>
            <a:r>
              <a:rPr lang="en-US" altLang="zh-CN" dirty="0"/>
              <a:t> 40 clocks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记录的内容和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的</a:t>
            </a:r>
            <a:r>
              <a:rPr lang="en-US" altLang="zh-CN" dirty="0"/>
              <a:t>scoreboard</a:t>
            </a:r>
            <a:r>
              <a:rPr lang="zh-CN" altLang="en-US" dirty="0"/>
              <a:t>很像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Vj</a:t>
            </a:r>
            <a:r>
              <a:rPr lang="zh-CN" altLang="en-US" dirty="0"/>
              <a:t> </a:t>
            </a:r>
            <a:r>
              <a:rPr lang="en-US" altLang="zh-CN" dirty="0" err="1"/>
              <a:t>vk</a:t>
            </a:r>
            <a:r>
              <a:rPr lang="zh-CN" altLang="en-US" dirty="0"/>
              <a:t>和</a:t>
            </a:r>
            <a:r>
              <a:rPr lang="en-US" altLang="zh-CN" dirty="0"/>
              <a:t>scoreboard</a:t>
            </a:r>
            <a:r>
              <a:rPr lang="zh-CN" altLang="en-US" dirty="0"/>
              <a:t>不一样，</a:t>
            </a:r>
            <a:r>
              <a:rPr lang="en-US" altLang="zh-CN" dirty="0"/>
              <a:t>sb</a:t>
            </a:r>
            <a:r>
              <a:rPr lang="zh-CN" altLang="en-US" dirty="0"/>
              <a:t>不直接读值，要一直到两个值都可用才会读值  这里只要值可用就马上读掉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如果值不可用，会把对映的由哪个</a:t>
            </a:r>
            <a:r>
              <a:rPr lang="en-US" altLang="zh-CN" dirty="0"/>
              <a:t>RS</a:t>
            </a:r>
            <a:r>
              <a:rPr lang="zh-CN" altLang="en-US" dirty="0"/>
              <a:t>产生结果，那个</a:t>
            </a:r>
            <a:r>
              <a:rPr lang="en-US" altLang="zh-CN" dirty="0"/>
              <a:t>RS</a:t>
            </a:r>
            <a:r>
              <a:rPr lang="zh-CN" altLang="en-US" dirty="0"/>
              <a:t>的编号写到</a:t>
            </a:r>
            <a:r>
              <a:rPr lang="en-US" altLang="zh-CN" dirty="0"/>
              <a:t>Q</a:t>
            </a:r>
            <a:r>
              <a:rPr lang="zh-CN" altLang="en-US" dirty="0"/>
              <a:t>里面去，这里和</a:t>
            </a:r>
            <a:r>
              <a:rPr lang="en-US" altLang="zh-CN" dirty="0"/>
              <a:t>sb</a:t>
            </a:r>
            <a:r>
              <a:rPr lang="zh-CN" altLang="en-US" dirty="0"/>
              <a:t>很像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字段用于</a:t>
            </a:r>
            <a:r>
              <a:rPr lang="en-US" altLang="zh-CN" dirty="0" err="1"/>
              <a:t>ld</a:t>
            </a:r>
            <a:r>
              <a:rPr lang="zh-CN" altLang="en-US" dirty="0"/>
              <a:t>和</a:t>
            </a:r>
            <a:r>
              <a:rPr lang="en-US" altLang="zh-CN" dirty="0" err="1"/>
              <a:t>sd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和</a:t>
            </a:r>
            <a:r>
              <a:rPr lang="en-US" altLang="zh-CN" dirty="0"/>
              <a:t>sb</a:t>
            </a:r>
            <a:r>
              <a:rPr lang="zh-CN" altLang="en-US" dirty="0"/>
              <a:t>相似，寄存器除了一个值的字段，还有一个状态字段</a:t>
            </a:r>
            <a:endParaRPr lang="en-US" altLang="zh-CN" dirty="0"/>
          </a:p>
        </p:txBody>
      </p:sp>
      <p:sp>
        <p:nvSpPr>
          <p:cNvPr id="167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4200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不需要专门判断</a:t>
            </a:r>
            <a:r>
              <a:rPr kumimoji="1" lang="en-US" altLang="zh-CN" dirty="0" err="1"/>
              <a:t>ro</a:t>
            </a:r>
            <a:r>
              <a:rPr kumimoji="1" lang="zh-CN" altLang="en-US" dirty="0"/>
              <a:t>，都是操作部件自己判断</a:t>
            </a:r>
            <a:endParaRPr kumimoji="1" lang="en-US" altLang="zh-CN" dirty="0"/>
          </a:p>
          <a:p>
            <a:r>
              <a:rPr kumimoji="1" lang="zh-CN" altLang="en-US" dirty="0"/>
              <a:t>操作部件里哪一个先执行是乱序的！！  哪一个指令两个操作数都好了就哪个先上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写结果乱序但是没有写写竞争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变成</a:t>
            </a:r>
            <a:r>
              <a:rPr kumimoji="1" lang="en-US" altLang="zh-CN" dirty="0"/>
              <a:t>3</a:t>
            </a:r>
            <a:r>
              <a:rPr kumimoji="1" lang="zh-CN" altLang="en-US" dirty="0"/>
              <a:t>级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81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zh-CN" altLang="en-US" dirty="0"/>
              <a:t>指的是是从哪个</a:t>
            </a:r>
            <a:r>
              <a:rPr kumimoji="1" lang="en-US" altLang="zh-CN" dirty="0"/>
              <a:t>RS</a:t>
            </a:r>
            <a:r>
              <a:rPr kumimoji="1" lang="zh-CN" altLang="en-US" dirty="0"/>
              <a:t>来的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比较  送出来的结果是不是自己要的  就解决了</a:t>
            </a:r>
            <a:r>
              <a:rPr kumimoji="1" lang="en-US" altLang="zh-CN" dirty="0"/>
              <a:t>RAW</a:t>
            </a:r>
            <a:r>
              <a:rPr kumimoji="1" lang="zh-CN" altLang="en-US" dirty="0"/>
              <a:t>竞争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4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每一级流水做的事情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目的寄存器的状态也要变，不可用，并且是等待当前</a:t>
            </a:r>
            <a:r>
              <a:rPr kumimoji="1" lang="en-US" altLang="zh-CN" dirty="0"/>
              <a:t>RS</a:t>
            </a:r>
            <a:r>
              <a:rPr kumimoji="1" lang="zh-CN" altLang="en-US" dirty="0"/>
              <a:t>的编号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25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阶段省略了</a:t>
            </a:r>
            <a:endParaRPr kumimoji="1" lang="en-US" altLang="zh-CN" dirty="0"/>
          </a:p>
          <a:p>
            <a:r>
              <a:rPr kumimoji="1" lang="zh-CN" altLang="en-US" dirty="0"/>
              <a:t>这里只是把</a:t>
            </a:r>
            <a:r>
              <a:rPr kumimoji="1" lang="en-US" altLang="zh-CN" dirty="0"/>
              <a:t>34</a:t>
            </a:r>
            <a:r>
              <a:rPr kumimoji="1" lang="zh-CN" altLang="en-US" dirty="0"/>
              <a:t> </a:t>
            </a:r>
            <a:r>
              <a:rPr kumimoji="1" lang="en-US" altLang="zh-CN" dirty="0"/>
              <a:t>R2</a:t>
            </a:r>
            <a:r>
              <a:rPr kumimoji="1" lang="zh-CN" altLang="en-US" dirty="0"/>
              <a:t>送进去  执行的时候可能才会去具体算</a:t>
            </a:r>
            <a:r>
              <a:rPr kumimoji="1" lang="en-US" altLang="zh-CN" dirty="0"/>
              <a:t>34+R2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68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也是有比较器的，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可用才会进去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39256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77140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14089686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537286995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00242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260B-8CD5-46FC-B046-E472157DF26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19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3945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33466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0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2693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4465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6393560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213252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13443991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26907690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65979014"/>
      </p:ext>
    </p:extLst>
  </p:cSld>
  <p:clrMapOvr>
    <a:masterClrMapping/>
  </p:clrMapOvr>
  <p:transition spd="slow">
    <p:pull dir="ru"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20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emf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emf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emf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4.e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8.e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9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emf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2.emf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3.emf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24.emf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5.emf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26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27.emf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8.emf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29.emf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30.emf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31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32.emf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4.emf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5.emf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0.bin"/><Relationship Id="rId4" Type="http://schemas.openxmlformats.org/officeDocument/2006/relationships/image" Target="../media/image36.emf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37.emf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38.emf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39.emf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40.emf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41.e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6.bin"/><Relationship Id="rId4" Type="http://schemas.openxmlformats.org/officeDocument/2006/relationships/image" Target="../media/image42.emf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43.emf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44.emf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45.emf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6.emf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7.emf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48.emf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3.bin"/><Relationship Id="rId4" Type="http://schemas.openxmlformats.org/officeDocument/2006/relationships/image" Target="../media/image49.emf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4.bin"/><Relationship Id="rId4" Type="http://schemas.openxmlformats.org/officeDocument/2006/relationships/image" Target="../media/image50.emf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5.bin"/><Relationship Id="rId4" Type="http://schemas.openxmlformats.org/officeDocument/2006/relationships/image" Target="../media/image51.emf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6.bin"/><Relationship Id="rId4" Type="http://schemas.openxmlformats.org/officeDocument/2006/relationships/image" Target="../media/image52.emf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53.emf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54.e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4" Type="http://schemas.openxmlformats.org/officeDocument/2006/relationships/image" Target="../media/image55.emf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56.emf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1.bin"/><Relationship Id="rId4" Type="http://schemas.openxmlformats.org/officeDocument/2006/relationships/image" Target="../media/image57.emf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2.bin"/><Relationship Id="rId4" Type="http://schemas.openxmlformats.org/officeDocument/2006/relationships/image" Target="../media/image58.emf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59.emf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4.bin"/><Relationship Id="rId4" Type="http://schemas.openxmlformats.org/officeDocument/2006/relationships/image" Target="../media/image60.emf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61.emf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6.bin"/><Relationship Id="rId4" Type="http://schemas.openxmlformats.org/officeDocument/2006/relationships/image" Target="../media/image62.emf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7.bin"/><Relationship Id="rId4" Type="http://schemas.openxmlformats.org/officeDocument/2006/relationships/image" Target="../media/image63.emf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8.bin"/><Relationship Id="rId4" Type="http://schemas.openxmlformats.org/officeDocument/2006/relationships/image" Target="../media/image64.emf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9.bin"/><Relationship Id="rId4" Type="http://schemas.openxmlformats.org/officeDocument/2006/relationships/image" Target="../media/image65.emf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755576" y="908720"/>
            <a:ext cx="4175943" cy="210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4800" b="0" kern="0" dirty="0">
                <a:latin typeface="Arial"/>
              </a:rPr>
              <a:t>Ch3-- </a:t>
            </a:r>
            <a:br>
              <a:rPr lang="en-US" altLang="zh-CN" sz="4800" b="0" kern="0" dirty="0"/>
            </a:br>
            <a:r>
              <a:rPr lang="en-US" altLang="zh-CN" sz="4800" b="0" kern="0" dirty="0">
                <a:latin typeface="Arial"/>
              </a:rPr>
              <a:t>ILP &amp; its exploration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3501008"/>
            <a:ext cx="4572000" cy="2603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>
                <a:latin typeface="Arial"/>
              </a:rPr>
              <a:t>Ch3-2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"/>
              </a:rPr>
              <a:t>Dynamic scheduling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>
                <a:latin typeface="Arial"/>
              </a:rPr>
              <a:t>    --</a:t>
            </a:r>
            <a:r>
              <a:rPr lang="en-US" altLang="zh-CN" dirty="0" err="1">
                <a:latin typeface="Arial"/>
              </a:rPr>
              <a:t>Tomasulo</a:t>
            </a:r>
            <a:r>
              <a:rPr lang="en-US" altLang="zh-CN" dirty="0">
                <a:latin typeface="Arial"/>
              </a:rPr>
              <a:t> Algorithm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"/>
              </a:rPr>
              <a:t>Scoreboard + Register Renaming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>
                <a:latin typeface="Arial"/>
              </a:rPr>
              <a:t>3.4</a:t>
            </a:r>
            <a:r>
              <a:rPr lang="zh-CN" altLang="en-US" dirty="0">
                <a:latin typeface="Arial"/>
              </a:rPr>
              <a:t>， </a:t>
            </a:r>
            <a:r>
              <a:rPr lang="en-US" altLang="zh-CN" dirty="0">
                <a:latin typeface="Arial"/>
              </a:rPr>
              <a:t>3.5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0" y="1295400"/>
            <a:ext cx="8986838" cy="5132388"/>
            <a:chOff x="0" y="336"/>
            <a:chExt cx="5661" cy="3547"/>
          </a:xfrm>
        </p:grpSpPr>
        <p:graphicFrame>
          <p:nvGraphicFramePr>
            <p:cNvPr id="22530" name="Object 4"/>
            <p:cNvGraphicFramePr>
              <a:graphicFrameLocks/>
            </p:cNvGraphicFramePr>
            <p:nvPr/>
          </p:nvGraphicFramePr>
          <p:xfrm>
            <a:off x="134" y="600"/>
            <a:ext cx="5527" cy="3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name="Worksheet" r:id="rId3" imgW="9666000" imgH="6607440" progId="Excel.Sheet.8">
                    <p:embed/>
                  </p:oleObj>
                </mc:Choice>
                <mc:Fallback>
                  <p:oleObj name="Worksheet" r:id="rId3" imgW="9666000" imgH="660744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" y="600"/>
                          <a:ext cx="5527" cy="3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22546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22547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4" name="Group 8"/>
            <p:cNvGrpSpPr>
              <a:grpSpLocks/>
            </p:cNvGrpSpPr>
            <p:nvPr/>
          </p:nvGrpSpPr>
          <p:grpSpPr bwMode="auto">
            <a:xfrm>
              <a:off x="192" y="2160"/>
              <a:ext cx="768" cy="587"/>
              <a:chOff x="192" y="2160"/>
              <a:chExt cx="768" cy="587"/>
            </a:xfrm>
          </p:grpSpPr>
          <p:sp>
            <p:nvSpPr>
              <p:cNvPr id="22544" name="Text Box 9"/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739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FU count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down</a:t>
                </a:r>
              </a:p>
            </p:txBody>
          </p:sp>
          <p:sp>
            <p:nvSpPr>
              <p:cNvPr id="22545" name="Line 10"/>
              <p:cNvSpPr>
                <a:spLocks noChangeShapeType="1"/>
              </p:cNvSpPr>
              <p:nvPr/>
            </p:nvSpPr>
            <p:spPr bwMode="auto">
              <a:xfrm flipV="1">
                <a:off x="816" y="216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5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2542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2543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4080" y="1344"/>
              <a:ext cx="1192" cy="445"/>
              <a:chOff x="4080" y="1344"/>
              <a:chExt cx="1192" cy="445"/>
            </a:xfrm>
          </p:grpSpPr>
          <p:sp>
            <p:nvSpPr>
              <p:cNvPr id="22540" name="Line 15"/>
              <p:cNvSpPr>
                <a:spLocks noChangeShapeType="1"/>
              </p:cNvSpPr>
              <p:nvPr/>
            </p:nvSpPr>
            <p:spPr bwMode="auto">
              <a:xfrm flipH="1" flipV="1">
                <a:off x="4416" y="134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1" name="Text Box 16"/>
              <p:cNvSpPr txBox="1">
                <a:spLocks noChangeArrowheads="1"/>
              </p:cNvSpPr>
              <p:nvPr/>
            </p:nvSpPr>
            <p:spPr bwMode="auto">
              <a:xfrm>
                <a:off x="4080" y="1535"/>
                <a:ext cx="1192" cy="2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Load/Buffers</a:t>
                </a:r>
              </a:p>
            </p:txBody>
          </p:sp>
        </p:grpSp>
        <p:grpSp>
          <p:nvGrpSpPr>
            <p:cNvPr id="22537" name="Group 17"/>
            <p:cNvGrpSpPr>
              <a:grpSpLocks/>
            </p:cNvGrpSpPr>
            <p:nvPr/>
          </p:nvGrpSpPr>
          <p:grpSpPr bwMode="auto">
            <a:xfrm>
              <a:off x="3984" y="2353"/>
              <a:ext cx="1535" cy="443"/>
              <a:chOff x="3984" y="2353"/>
              <a:chExt cx="1535" cy="443"/>
            </a:xfrm>
          </p:grpSpPr>
          <p:sp>
            <p:nvSpPr>
              <p:cNvPr id="22538" name="Text Box 18"/>
              <p:cNvSpPr txBox="1">
                <a:spLocks noChangeArrowheads="1"/>
              </p:cNvSpPr>
              <p:nvPr/>
            </p:nvSpPr>
            <p:spPr bwMode="auto">
              <a:xfrm>
                <a:off x="4224" y="2353"/>
                <a:ext cx="1295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FP Adder R.S.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2 FP Mult R.S.</a:t>
                </a:r>
              </a:p>
            </p:txBody>
          </p:sp>
          <p:sp>
            <p:nvSpPr>
              <p:cNvPr id="22539" name="Line 19"/>
              <p:cNvSpPr>
                <a:spLocks noChangeShapeType="1"/>
              </p:cNvSpPr>
              <p:nvPr/>
            </p:nvSpPr>
            <p:spPr bwMode="auto">
              <a:xfrm flipH="1">
                <a:off x="3984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1</a:t>
            </a:r>
          </a:p>
        </p:txBody>
      </p:sp>
      <p:graphicFrame>
        <p:nvGraphicFramePr>
          <p:cNvPr id="23554" name="Object 4"/>
          <p:cNvGraphicFramePr>
            <a:graphicFrameLocks/>
          </p:cNvGraphicFramePr>
          <p:nvPr/>
        </p:nvGraphicFramePr>
        <p:xfrm>
          <a:off x="339725" y="954088"/>
          <a:ext cx="84804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工作表" r:id="rId4" imgW="9696602" imgH="6638849" progId="Excel.Sheet.8">
                  <p:embed/>
                </p:oleObj>
              </mc:Choice>
              <mc:Fallback>
                <p:oleObj name="工作表" r:id="rId4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4804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3276600" y="1557338"/>
            <a:ext cx="533400" cy="358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6227763" y="1557338"/>
            <a:ext cx="1676400" cy="31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932363" y="5661025"/>
            <a:ext cx="762000" cy="3857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1628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2</a:t>
            </a:r>
          </a:p>
        </p:txBody>
      </p:sp>
      <p:graphicFrame>
        <p:nvGraphicFramePr>
          <p:cNvPr id="24578" name="Object 4"/>
          <p:cNvGraphicFramePr>
            <a:graphicFrameLocks/>
          </p:cNvGraphicFramePr>
          <p:nvPr/>
        </p:nvGraphicFramePr>
        <p:xfrm>
          <a:off x="323850" y="981075"/>
          <a:ext cx="85280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工作表" r:id="rId4" imgW="9696602" imgH="6638849" progId="Excel.Sheet.8">
                  <p:embed/>
                </p:oleObj>
              </mc:Choice>
              <mc:Fallback>
                <p:oleObj name="工作表" r:id="rId4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52805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132138" y="1844675"/>
            <a:ext cx="517525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156325" y="1844675"/>
            <a:ext cx="1622425" cy="2047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635375" y="5661025"/>
            <a:ext cx="738188" cy="4095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684213" y="6403975"/>
            <a:ext cx="6411912" cy="45402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u="sng">
                <a:solidFill>
                  <a:srgbClr val="0000FF"/>
                </a:solidFill>
                <a:latin typeface="Arial"/>
              </a:rPr>
              <a:t>Note: Can have multiple loads outstanding</a:t>
            </a:r>
            <a:endParaRPr lang="en-US" altLang="zh-CN" b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3</a:t>
            </a:r>
          </a:p>
        </p:txBody>
      </p:sp>
      <p:graphicFrame>
        <p:nvGraphicFramePr>
          <p:cNvPr id="25602" name="Object 4"/>
          <p:cNvGraphicFramePr>
            <a:graphicFrameLocks/>
          </p:cNvGraphicFramePr>
          <p:nvPr/>
        </p:nvGraphicFramePr>
        <p:xfrm>
          <a:off x="395288" y="765175"/>
          <a:ext cx="7813675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工作表" r:id="rId4" imgW="9696602" imgH="6638849" progId="Excel.Sheet.8">
                  <p:embed/>
                </p:oleObj>
              </mc:Choice>
              <mc:Fallback>
                <p:oleObj name="工作表" r:id="rId4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813675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2484438" y="4076700"/>
            <a:ext cx="3516312" cy="29051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843213" y="5229225"/>
            <a:ext cx="674687" cy="3635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84213" y="5907088"/>
            <a:ext cx="7500937" cy="950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  <a:latin typeface="Arial"/>
              </a:rPr>
              <a:t>Note: registers names are removed (“renamed”) in Reservation Stations; MULT issued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  <a:latin typeface="Arial"/>
              </a:rPr>
              <a:t>Load1 completing; what is waiting for Load1?</a:t>
            </a:r>
            <a:r>
              <a:rPr lang="en-US" altLang="zh-CN">
                <a:solidFill>
                  <a:srgbClr val="0000FF"/>
                </a:solidFill>
                <a:latin typeface="Arial"/>
              </a:rPr>
              <a:t> 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140200" y="1341438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2916238" y="1844675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  <p:bldP spid="46088" grpId="0" animBg="1"/>
      <p:bldP spid="460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4</a:t>
            </a:r>
          </a:p>
        </p:txBody>
      </p:sp>
      <p:graphicFrame>
        <p:nvGraphicFramePr>
          <p:cNvPr id="26626" name="Object 4"/>
          <p:cNvGraphicFramePr>
            <a:graphicFrameLocks/>
          </p:cNvGraphicFramePr>
          <p:nvPr/>
        </p:nvGraphicFramePr>
        <p:xfrm>
          <a:off x="365125" y="979488"/>
          <a:ext cx="838358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工作表" r:id="rId4" imgW="9696602" imgH="6638849" progId="Excel.Sheet.8">
                  <p:embed/>
                </p:oleObj>
              </mc:Choice>
              <mc:Fallback>
                <p:oleObj name="工作表" r:id="rId4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79488"/>
                        <a:ext cx="8383588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8163" y="5819775"/>
            <a:ext cx="84201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Load2 completing; what is waiting for Load2?</a:t>
            </a:r>
            <a:r>
              <a:rPr lang="en-US" altLang="zh-CN">
                <a:latin typeface="Arial"/>
              </a:rPr>
              <a:t> 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4356100" y="17732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003800" y="148431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3132138" y="22050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555875" y="3573463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55800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4859338" y="5445125"/>
            <a:ext cx="677862" cy="2889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5</a:t>
            </a:r>
          </a:p>
        </p:txBody>
      </p:sp>
      <p:graphicFrame>
        <p:nvGraphicFramePr>
          <p:cNvPr id="27650" name="Object 4"/>
          <p:cNvGraphicFramePr>
            <a:graphicFrameLocks/>
          </p:cNvGraphicFramePr>
          <p:nvPr/>
        </p:nvGraphicFramePr>
        <p:xfrm>
          <a:off x="365125" y="1058863"/>
          <a:ext cx="852805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52805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1963" y="5815013"/>
            <a:ext cx="849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Timer starts down for Add1, Mult1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1547813" y="3644900"/>
            <a:ext cx="503237" cy="1219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4356100" y="36449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779838" y="436562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708400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4932363" y="18446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59113" y="2565400"/>
            <a:ext cx="685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3059113" y="4581525"/>
            <a:ext cx="2952750" cy="28733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6227763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6826250" cy="908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6</a:t>
            </a:r>
          </a:p>
        </p:txBody>
      </p:sp>
      <p:graphicFrame>
        <p:nvGraphicFramePr>
          <p:cNvPr id="28674" name="Object 4"/>
          <p:cNvGraphicFramePr>
            <a:graphicFrameLocks/>
          </p:cNvGraphicFramePr>
          <p:nvPr/>
        </p:nvGraphicFramePr>
        <p:xfrm>
          <a:off x="365125" y="1123950"/>
          <a:ext cx="8310563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310563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46088" y="5849938"/>
            <a:ext cx="84963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Issue ADDD here despite name dependency on F6? 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3059113" y="278130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2555875" y="3860800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3708400" y="2133600"/>
            <a:ext cx="533400" cy="431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1476375" y="3644900"/>
            <a:ext cx="533400" cy="9366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9323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  <p:bldP spid="49160" grpId="0" animBg="1"/>
      <p:bldP spid="49161" grpId="0" animBg="1"/>
      <p:bldP spid="491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7</a:t>
            </a:r>
          </a:p>
        </p:txBody>
      </p:sp>
      <p:graphicFrame>
        <p:nvGraphicFramePr>
          <p:cNvPr id="29698" name="Object 4"/>
          <p:cNvGraphicFramePr>
            <a:graphicFrameLocks/>
          </p:cNvGraphicFramePr>
          <p:nvPr/>
        </p:nvGraphicFramePr>
        <p:xfrm>
          <a:off x="365125" y="1058863"/>
          <a:ext cx="8778875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1763713" y="3716338"/>
            <a:ext cx="287337" cy="10080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8</a:t>
            </a:r>
          </a:p>
        </p:txBody>
      </p:sp>
      <p:graphicFrame>
        <p:nvGraphicFramePr>
          <p:cNvPr id="30722" name="Object 4"/>
          <p:cNvGraphicFramePr>
            <a:graphicFrameLocks/>
          </p:cNvGraphicFramePr>
          <p:nvPr/>
        </p:nvGraphicFramePr>
        <p:xfrm>
          <a:off x="365125" y="1201738"/>
          <a:ext cx="8778875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01738"/>
                        <a:ext cx="8778875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356100" y="2420938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5795963" y="55022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79388" y="5949950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Add1 (SUBD) completing; what is waiting for it?</a:t>
            </a:r>
            <a:r>
              <a:rPr lang="en-US" altLang="zh-CN">
                <a:latin typeface="Arial"/>
              </a:rPr>
              <a:t> </a:t>
            </a: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5148263" y="38608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7" grpId="0" animBg="1" autoUpdateAnimBg="0"/>
      <p:bldP spid="51208" grpId="0" animBg="1"/>
      <p:bldP spid="5120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Tomasulo Example Cycle 9</a:t>
            </a:r>
          </a:p>
        </p:txBody>
      </p:sp>
      <p:graphicFrame>
        <p:nvGraphicFramePr>
          <p:cNvPr id="31746" name="Object 3"/>
          <p:cNvGraphicFramePr>
            <a:graphicFrameLocks/>
          </p:cNvGraphicFramePr>
          <p:nvPr/>
        </p:nvGraphicFramePr>
        <p:xfrm>
          <a:off x="365125" y="1123950"/>
          <a:ext cx="85280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2805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651500" y="5589588"/>
            <a:ext cx="649288" cy="3603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3779838" y="3933825"/>
            <a:ext cx="647700" cy="35877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/>
              </a:rPr>
              <a:t>Scoreboard vs. </a:t>
            </a:r>
            <a:r>
              <a:rPr lang="en-US" altLang="zh-CN" sz="3600" dirty="0" err="1">
                <a:latin typeface="Arial"/>
              </a:rPr>
              <a:t>Tomasulo</a:t>
            </a:r>
            <a:endParaRPr lang="zh-CN" altLang="en-US" sz="3600" dirty="0"/>
          </a:p>
        </p:txBody>
      </p:sp>
      <p:sp>
        <p:nvSpPr>
          <p:cNvPr id="131075" name="内容占位符 4"/>
          <p:cNvSpPr>
            <a:spLocks noGrp="1"/>
          </p:cNvSpPr>
          <p:nvPr>
            <p:ph sz="half" idx="1"/>
          </p:nvPr>
        </p:nvSpPr>
        <p:spPr>
          <a:xfrm>
            <a:off x="395536" y="1590711"/>
            <a:ext cx="5072063" cy="4575175"/>
          </a:xfrm>
        </p:spPr>
        <p:txBody>
          <a:bodyPr/>
          <a:lstStyle/>
          <a:p>
            <a:r>
              <a:rPr lang="zh-CN" altLang="en-US" dirty="0">
                <a:latin typeface="Arial"/>
              </a:rPr>
              <a:t>特点</a:t>
            </a:r>
            <a:endParaRPr lang="en-US" altLang="zh-CN" dirty="0"/>
          </a:p>
          <a:p>
            <a:pPr lvl="1"/>
            <a:r>
              <a:rPr lang="en-US" altLang="zh-CN" dirty="0">
                <a:latin typeface="Arial"/>
              </a:rPr>
              <a:t>Multiple  multiplier, etc. </a:t>
            </a:r>
            <a:r>
              <a:rPr lang="en-US" altLang="zh-CN" dirty="0" err="1">
                <a:latin typeface="Arial"/>
              </a:rPr>
              <a:t>Funcs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>
                <a:latin typeface="Arial"/>
              </a:rPr>
              <a:t>IF</a:t>
            </a:r>
            <a:r>
              <a:rPr lang="en-US" altLang="zh-CN" dirty="0">
                <a:latin typeface="Arial"/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>
                <a:latin typeface="Arial"/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>
                <a:latin typeface="Arial"/>
                <a:sym typeface="Wingdings" pitchFamily="2" charset="2"/>
              </a:rPr>
              <a:t>Scoreboare</a:t>
            </a:r>
            <a:r>
              <a:rPr lang="en-US" altLang="zh-CN" dirty="0">
                <a:latin typeface="Arial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/>
                <a:sym typeface="Wingdings" pitchFamily="2" charset="2"/>
              </a:rPr>
              <a:t>centralized </a:t>
            </a:r>
            <a:r>
              <a:rPr lang="en-US" altLang="zh-CN" dirty="0">
                <a:latin typeface="Arial"/>
                <a:sym typeface="Wingdings" pitchFamily="2" charset="2"/>
              </a:rPr>
              <a:t>control</a:t>
            </a:r>
          </a:p>
          <a:p>
            <a:r>
              <a:rPr lang="zh-CN" altLang="en-US" dirty="0">
                <a:latin typeface="Arial"/>
              </a:rPr>
              <a:t>缺点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Arial"/>
              </a:rPr>
              <a:t>Stall when WAW, WAR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107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457517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>
              <a:sym typeface="Wingdings" pitchFamily="2" charset="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Fewer </a:t>
            </a:r>
            <a:r>
              <a:rPr lang="en-US" altLang="zh-CN" dirty="0" err="1">
                <a:latin typeface="Arial"/>
                <a:sym typeface="Wingdings" pitchFamily="2" charset="2"/>
              </a:rPr>
              <a:t>Func</a:t>
            </a:r>
            <a:r>
              <a:rPr lang="en-US" altLang="zh-CN" dirty="0">
                <a:latin typeface="Arial"/>
                <a:sym typeface="Wingdings" pitchFamily="2" charset="2"/>
              </a:rPr>
              <a:t>, </a:t>
            </a:r>
            <a:r>
              <a:rPr lang="en-US" altLang="zh-CN" dirty="0" err="1">
                <a:latin typeface="Arial"/>
                <a:sym typeface="Wingdings" pitchFamily="2" charset="2"/>
              </a:rPr>
              <a:t>unpipelined</a:t>
            </a:r>
            <a:r>
              <a:rPr lang="en-US" altLang="zh-CN" dirty="0">
                <a:latin typeface="Arial"/>
                <a:sym typeface="Wingdings" pitchFamily="2" charset="2"/>
              </a:rPr>
              <a:t>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Issue in order, Complete OOO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FP op. queue, Reservation station, LD/ST buffer, CDB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Reg. </a:t>
            </a:r>
            <a:r>
              <a:rPr lang="en-US" altLang="zh-CN" dirty="0" err="1">
                <a:solidFill>
                  <a:srgbClr val="FF0000"/>
                </a:solidFill>
                <a:latin typeface="Arial"/>
                <a:sym typeface="Wingdings" pitchFamily="2" charset="2"/>
              </a:rPr>
              <a:t>RenameNo</a:t>
            </a: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 WAW, WAR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Reduce structural hazard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RAW detection </a:t>
            </a: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decentralized</a:t>
            </a:r>
            <a:r>
              <a:rPr lang="en-US" altLang="zh-CN" dirty="0">
                <a:latin typeface="Arial"/>
                <a:sym typeface="Wingdings" pitchFamily="2" charset="2"/>
              </a:rPr>
              <a:t>—reservation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CDB forwarding path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76200"/>
            <a:ext cx="7561262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10</a:t>
            </a:r>
          </a:p>
        </p:txBody>
      </p:sp>
      <p:graphicFrame>
        <p:nvGraphicFramePr>
          <p:cNvPr id="32770" name="Object 4"/>
          <p:cNvGraphicFramePr>
            <a:graphicFrameLocks/>
          </p:cNvGraphicFramePr>
          <p:nvPr/>
        </p:nvGraphicFramePr>
        <p:xfrm>
          <a:off x="365125" y="1123950"/>
          <a:ext cx="8599488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99488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3924300" y="27813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1619250" y="3933825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740650" cy="9763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11</a:t>
            </a:r>
          </a:p>
        </p:txBody>
      </p:sp>
      <p:graphicFrame>
        <p:nvGraphicFramePr>
          <p:cNvPr id="33794" name="Object 4"/>
          <p:cNvGraphicFramePr>
            <a:graphicFrameLocks/>
          </p:cNvGraphicFramePr>
          <p:nvPr/>
        </p:nvGraphicFramePr>
        <p:xfrm>
          <a:off x="339725" y="954088"/>
          <a:ext cx="8624888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35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8"/>
          <p:cNvSpPr>
            <a:spLocks noChangeArrowheads="1"/>
          </p:cNvSpPr>
          <p:nvPr/>
        </p:nvSpPr>
        <p:spPr bwMode="auto">
          <a:xfrm>
            <a:off x="1619250" y="3860800"/>
            <a:ext cx="360363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489825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12</a:t>
            </a:r>
          </a:p>
        </p:txBody>
      </p:sp>
      <p:graphicFrame>
        <p:nvGraphicFramePr>
          <p:cNvPr id="34818" name="Object 3"/>
          <p:cNvGraphicFramePr>
            <a:graphicFrameLocks/>
          </p:cNvGraphicFramePr>
          <p:nvPr/>
        </p:nvGraphicFramePr>
        <p:xfrm>
          <a:off x="339725" y="908050"/>
          <a:ext cx="8804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08050"/>
                        <a:ext cx="8804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Add2 (ADDD) completing; what is waiting for it? 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716463" y="26368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5148263" y="5445125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/>
      <p:bldP spid="553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561262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13</a:t>
            </a:r>
          </a:p>
        </p:txBody>
      </p:sp>
      <p:graphicFrame>
        <p:nvGraphicFramePr>
          <p:cNvPr id="35842" name="Object 3"/>
          <p:cNvGraphicFramePr>
            <a:graphicFrameLocks/>
          </p:cNvGraphicFramePr>
          <p:nvPr/>
        </p:nvGraphicFramePr>
        <p:xfrm>
          <a:off x="365125" y="1058863"/>
          <a:ext cx="8778875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03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All simple operation are end here. 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292725" y="2708275"/>
            <a:ext cx="360363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 autoUpdateAnimBg="0"/>
      <p:bldP spid="563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14</a:t>
            </a:r>
          </a:p>
        </p:txBody>
      </p:sp>
      <p:graphicFrame>
        <p:nvGraphicFramePr>
          <p:cNvPr id="36866" name="Object 4"/>
          <p:cNvGraphicFramePr>
            <a:graphicFrameLocks noGrp="1"/>
          </p:cNvGraphicFramePr>
          <p:nvPr>
            <p:ph idx="1"/>
          </p:nvPr>
        </p:nvGraphicFramePr>
        <p:xfrm>
          <a:off x="711200" y="1143000"/>
          <a:ext cx="77216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143000"/>
                        <a:ext cx="77216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928813" y="4786313"/>
            <a:ext cx="5000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345363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15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23850" y="5805488"/>
            <a:ext cx="8496300" cy="5207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Mult1 (MULTD) completing; what is waiting for it?</a:t>
            </a:r>
            <a:r>
              <a:rPr lang="en-US" altLang="zh-CN">
                <a:latin typeface="Arial"/>
              </a:rPr>
              <a:t> </a:t>
            </a:r>
          </a:p>
        </p:txBody>
      </p:sp>
      <p:graphicFrame>
        <p:nvGraphicFramePr>
          <p:cNvPr id="37890" name="Object 5"/>
          <p:cNvGraphicFramePr>
            <a:graphicFrameLocks/>
          </p:cNvGraphicFramePr>
          <p:nvPr/>
        </p:nvGraphicFramePr>
        <p:xfrm>
          <a:off x="395288" y="908050"/>
          <a:ext cx="8497887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497887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692275" y="4221163"/>
            <a:ext cx="360363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4500563" y="19891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5076825" y="4508500"/>
            <a:ext cx="574675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3132138" y="5516563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 autoUpdateAnimBg="0"/>
      <p:bldP spid="58374" grpId="0" animBg="1"/>
      <p:bldP spid="58377" grpId="0" animBg="1"/>
      <p:bldP spid="58380" grpId="0" animBg="1"/>
      <p:bldP spid="583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488237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16</a:t>
            </a:r>
          </a:p>
        </p:txBody>
      </p:sp>
      <p:graphicFrame>
        <p:nvGraphicFramePr>
          <p:cNvPr id="38914" name="Object 4"/>
          <p:cNvGraphicFramePr>
            <a:graphicFrameLocks/>
          </p:cNvGraphicFramePr>
          <p:nvPr/>
        </p:nvGraphicFramePr>
        <p:xfrm>
          <a:off x="339725" y="954088"/>
          <a:ext cx="86248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3132138" y="5516563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3779838" y="4508500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79388" y="5876925"/>
            <a:ext cx="8323262" cy="34131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Just waiting for Mult2 (DIVD) to complete</a:t>
            </a: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5003800" y="1989138"/>
            <a:ext cx="671513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Tomasulo Example Cycle 17</a:t>
            </a:r>
          </a:p>
        </p:txBody>
      </p:sp>
      <p:graphicFrame>
        <p:nvGraphicFramePr>
          <p:cNvPr id="39938" name="Object 4"/>
          <p:cNvGraphicFramePr>
            <a:graphicFrameLocks noGrp="1"/>
          </p:cNvGraphicFramePr>
          <p:nvPr>
            <p:ph idx="1"/>
          </p:nvPr>
        </p:nvGraphicFramePr>
        <p:xfrm>
          <a:off x="530225" y="1214438"/>
          <a:ext cx="75120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214438"/>
                        <a:ext cx="751205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3571875" y="2643188"/>
            <a:ext cx="360363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1785938" y="4714875"/>
            <a:ext cx="3603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55</a:t>
            </a:r>
          </a:p>
        </p:txBody>
      </p:sp>
      <p:graphicFrame>
        <p:nvGraphicFramePr>
          <p:cNvPr id="40962" name="Object 4"/>
          <p:cNvGraphicFramePr>
            <a:graphicFrameLocks noGrp="1"/>
          </p:cNvGraphicFramePr>
          <p:nvPr>
            <p:ph idx="1"/>
          </p:nvPr>
        </p:nvGraphicFramePr>
        <p:xfrm>
          <a:off x="503238" y="1082675"/>
          <a:ext cx="73914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082675"/>
                        <a:ext cx="73914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56</a:t>
            </a:r>
          </a:p>
        </p:txBody>
      </p:sp>
      <p:graphicFrame>
        <p:nvGraphicFramePr>
          <p:cNvPr id="41986" name="Object 6"/>
          <p:cNvGraphicFramePr>
            <a:graphicFrameLocks noGrp="1"/>
          </p:cNvGraphicFramePr>
          <p:nvPr>
            <p:ph idx="1"/>
          </p:nvPr>
        </p:nvGraphicFramePr>
        <p:xfrm>
          <a:off x="787400" y="836613"/>
          <a:ext cx="7783513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836613"/>
                        <a:ext cx="7783513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3850" y="5876925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Mult2 (DIVD) is completing; what is waiting for it? </a:t>
            </a:r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4572000" y="2349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6227763" y="5373688"/>
            <a:ext cx="576262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2" grpId="0" animBg="1"/>
      <p:bldP spid="62473" grpId="0" animBg="1"/>
      <p:bldP spid="624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1295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Dynamic Scheduling with </a:t>
            </a:r>
            <a:br>
              <a:rPr lang="en-US" altLang="zh-CN" sz="4000"/>
            </a:br>
            <a:r>
              <a:rPr lang="en-US" altLang="zh-CN" sz="4000">
                <a:latin typeface="Arial"/>
              </a:rPr>
              <a:t>Tomasulo’s Algorithm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50" y="1524000"/>
            <a:ext cx="8934450" cy="48768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For IBM 360/91 (before caches!)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Goal: </a:t>
            </a: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High Performance without special compilers</a:t>
            </a:r>
            <a:endParaRPr lang="en-US" altLang="zh-CN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Small number of floating point registers (4 in 360) prevented interesting compiler scheduling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This led Tomasulo to try to figure out how to get more effective registers — </a:t>
            </a: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renaming in hardware!</a:t>
            </a:r>
            <a:r>
              <a:rPr lang="en-US" altLang="zh-CN" sz="2400">
                <a:solidFill>
                  <a:schemeClr val="hlink"/>
                </a:solidFill>
                <a:latin typeface="Arial" pitchFamily="66" charset="0"/>
              </a:rPr>
              <a:t> </a:t>
            </a:r>
            <a:endParaRPr lang="en-US" altLang="zh-CN" sz="24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Why Study 1966 Computer?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The descendants of this have flourished!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Alpha 21264, HP 8000, MIPS 10000, Pentium III, PowerPC 604, …</a:t>
            </a:r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Example Cycle 57</a:t>
            </a:r>
          </a:p>
        </p:txBody>
      </p:sp>
      <p:graphicFrame>
        <p:nvGraphicFramePr>
          <p:cNvPr id="43010" name="Object 150"/>
          <p:cNvGraphicFramePr>
            <a:graphicFrameLocks noGrp="1"/>
          </p:cNvGraphicFramePr>
          <p:nvPr>
            <p:ph idx="1"/>
          </p:nvPr>
        </p:nvGraphicFramePr>
        <p:xfrm>
          <a:off x="590550" y="836613"/>
          <a:ext cx="7888288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1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836613"/>
                        <a:ext cx="7888288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23850" y="5805488"/>
            <a:ext cx="86106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0">
                <a:solidFill>
                  <a:srgbClr val="0000FF"/>
                </a:solidFill>
                <a:latin typeface="Arial"/>
              </a:rPr>
              <a:t>Once again: In-order issue, out-of-order execution and out-of-order completion.</a:t>
            </a:r>
          </a:p>
        </p:txBody>
      </p:sp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31321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7"/>
          <p:cNvSpPr>
            <a:spLocks noChangeArrowheads="1"/>
          </p:cNvSpPr>
          <p:nvPr/>
        </p:nvSpPr>
        <p:spPr bwMode="auto">
          <a:xfrm>
            <a:off x="37798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9"/>
          <p:cNvSpPr>
            <a:spLocks noChangeArrowheads="1"/>
          </p:cNvSpPr>
          <p:nvPr/>
        </p:nvSpPr>
        <p:spPr bwMode="auto">
          <a:xfrm>
            <a:off x="5003800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41425"/>
          </a:xfrm>
        </p:spPr>
        <p:txBody>
          <a:bodyPr/>
          <a:lstStyle/>
          <a:p>
            <a:pPr eaLnBrk="1" hangingPunct="1"/>
            <a:r>
              <a:rPr lang="en-US" altLang="zh-CN" sz="4000" dirty="0" err="1">
                <a:latin typeface="Arial"/>
              </a:rPr>
              <a:t>Tomasulo’s</a:t>
            </a:r>
            <a:r>
              <a:rPr lang="en-US" altLang="zh-CN" sz="4000" dirty="0">
                <a:latin typeface="Arial"/>
              </a:rPr>
              <a:t> scheme offers </a:t>
            </a:r>
            <a:br>
              <a:rPr lang="en-US" altLang="zh-CN" sz="4000" dirty="0"/>
            </a:br>
            <a:r>
              <a:rPr lang="en-US" altLang="zh-CN" sz="4000" b="1" dirty="0">
                <a:solidFill>
                  <a:srgbClr val="FF0000"/>
                </a:solidFill>
                <a:latin typeface="Arial"/>
              </a:rPr>
              <a:t>3</a:t>
            </a:r>
            <a:r>
              <a:rPr lang="en-US" altLang="zh-CN" sz="4000" dirty="0">
                <a:latin typeface="Arial"/>
              </a:rPr>
              <a:t> major advantages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428750"/>
            <a:ext cx="8534400" cy="4800600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0FF"/>
                </a:solidFill>
                <a:latin typeface="Arial" pitchFamily="66" charset="0"/>
              </a:rPr>
              <a:t>The distribution of the hazard detection logic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distributed reservation stations and the CDB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If multiple instructions waiting on single result, &amp; each instruction has other operand, then instructions can be released simultaneously by broadcast on CDB 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If a centralized register file were used, the units would have to read their results from the registers when register buses are available.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0FF"/>
                </a:solidFill>
                <a:latin typeface="Arial" pitchFamily="66" charset="0"/>
              </a:rPr>
              <a:t>The elimination of stalls for WAW and WAR hazards</a:t>
            </a:r>
            <a:endParaRPr lang="en-US" altLang="zh-CN" sz="280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Drawbacks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610600" cy="49530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latin typeface="Arial" pitchFamily="66" charset="0"/>
              </a:rPr>
              <a:t>Complexity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Arial" pitchFamily="66" charset="0"/>
              </a:rPr>
              <a:t>delays of 360/91, MIPS 10000, Alpha 21264, 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Arial" pitchFamily="66" charset="0"/>
              </a:rPr>
              <a:t>IBM PPC 620 in CA:AQA 2/e, but not in silicon!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latin typeface="Arial" pitchFamily="66" charset="0"/>
              </a:rPr>
              <a:t>Many associative stores (CDB) at high speed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latin typeface="Arial" pitchFamily="66" charset="0"/>
              </a:rPr>
              <a:t>Performance limited by Common Data Bus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Arial" pitchFamily="66" charset="0"/>
              </a:rPr>
              <a:t>Each CDB must go to multiple functional units 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Arial" pitchFamily="66" charset="0"/>
                <a:sym typeface="Symbol" pitchFamily="18" charset="2"/>
              </a:rPr>
              <a:t>high capacitance, high wiring density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Arial" pitchFamily="66" charset="0"/>
                <a:sym typeface="Symbol" pitchFamily="18" charset="2"/>
              </a:rPr>
              <a:t>Number of functional units that can complete per cycle limited to one!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Arial" pitchFamily="66" charset="0"/>
              </a:rPr>
              <a:t>Multiple CDBs </a:t>
            </a:r>
            <a:r>
              <a:rPr lang="en-US" altLang="zh-CN" sz="2000" dirty="0">
                <a:latin typeface="Arial" pitchFamily="66" charset="0"/>
                <a:sym typeface="Symbol" pitchFamily="18" charset="2"/>
              </a:rPr>
              <a:t></a:t>
            </a:r>
            <a:r>
              <a:rPr lang="en-US" altLang="zh-CN" sz="2000" dirty="0">
                <a:latin typeface="Arial" pitchFamily="66" charset="0"/>
              </a:rPr>
              <a:t> more FU logic for parallel </a:t>
            </a:r>
            <a:r>
              <a:rPr lang="en-US" altLang="zh-CN" sz="2000" dirty="0" err="1">
                <a:latin typeface="Arial" pitchFamily="66" charset="0"/>
              </a:rPr>
              <a:t>assoc</a:t>
            </a:r>
            <a:r>
              <a:rPr lang="en-US" altLang="zh-CN" sz="2000" dirty="0">
                <a:latin typeface="Arial" pitchFamily="66" charset="0"/>
              </a:rPr>
              <a:t> stores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</a:rPr>
              <a:t>Non-precise interrupts</a:t>
            </a:r>
            <a:r>
              <a:rPr lang="en-US" altLang="zh-CN" sz="2800" dirty="0">
                <a:latin typeface="Arial" pitchFamily="66" charset="0"/>
              </a:rPr>
              <a:t>!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Arial" pitchFamily="66" charset="0"/>
              </a:rPr>
              <a:t>We will address this later</a:t>
            </a:r>
            <a:endParaRPr lang="en-US" altLang="zh-CN" sz="24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488237" cy="1125538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/>
              </a:rPr>
              <a:t>Why can Tomasulo overlap iterations of loops?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975"/>
            <a:ext cx="8229600" cy="51054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Register renaming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Multiple iterations use different physical destinations for registers (dynamic loop unrolling).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Reservation stations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Permit instruction issue to advance past integer control flow operations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Also buffer old values of registers - totally avoiding the WAR stall that we saw in the scoreboard.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Other perspective: Tomasulo building data flow dependency graph on the fly.</a:t>
            </a:r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>
                <a:solidFill>
                  <a:srgbClr val="9900CC"/>
                </a:solidFill>
                <a:latin typeface="Arial"/>
              </a:rPr>
              <a:t>Tomasulo</a:t>
            </a:r>
            <a:r>
              <a:rPr lang="en-US" altLang="zh-CN" sz="3200" dirty="0">
                <a:solidFill>
                  <a:srgbClr val="9900CC"/>
                </a:solidFill>
                <a:latin typeface="Arial"/>
              </a:rPr>
              <a:t> overlap iterations of loops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Arial" pitchFamily="66" charset="0"/>
              </a:rPr>
              <a:t>Multiple iterations use 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different physical destinations</a:t>
            </a:r>
            <a:r>
              <a:rPr lang="en-US" altLang="zh-CN" sz="2000">
                <a:solidFill>
                  <a:schemeClr val="tx2"/>
                </a:solidFill>
                <a:latin typeface="Arial" pitchFamily="66" charset="0"/>
              </a:rPr>
              <a:t> for registers (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dynamic loop unrolling</a:t>
            </a:r>
            <a:r>
              <a:rPr lang="en-US" altLang="zh-CN" sz="2000">
                <a:solidFill>
                  <a:schemeClr val="tx2"/>
                </a:solidFill>
                <a:latin typeface="Arial" pitchFamily="66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Reservation stations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Arial" pitchFamily="66" charset="0"/>
              </a:rPr>
              <a:t>Permit instruction issue to advance past integer control flow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Arial" pitchFamily="66" charset="0"/>
              </a:rPr>
              <a:t>Also buffer old values of registers - totally avoiding the 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WAR</a:t>
            </a:r>
            <a:r>
              <a:rPr lang="en-US" altLang="zh-CN" sz="2000">
                <a:solidFill>
                  <a:schemeClr val="tx2"/>
                </a:solidFill>
                <a:latin typeface="Arial" pitchFamily="66" charset="0"/>
              </a:rPr>
              <a:t> stall that we saw in the scoreboard</a:t>
            </a:r>
            <a:r>
              <a:rPr lang="en-US" altLang="zh-CN" sz="2400">
                <a:solidFill>
                  <a:schemeClr val="tx2"/>
                </a:solidFill>
                <a:latin typeface="Arial" pitchFamily="66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chemeClr val="tx2"/>
                </a:solidFill>
                <a:latin typeface="Arial" pitchFamily="66" charset="0"/>
              </a:rPr>
              <a:t>Other perspective: Tomasulo building data flow dependency graph on the fly.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3DDEC55-81DD-48FC-8679-8E380DCA781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31EB7F7-C8A9-4CD8-B8C9-7462985F9F9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81000" y="13700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Worksheet" r:id="rId4" imgW="8877960" imgH="5820840" progId="Excel.Sheet.8">
                  <p:embed/>
                </p:oleObj>
              </mc:Choice>
              <mc:Fallback>
                <p:oleObj name="Worksheet" r:id="rId4" imgW="887796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00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3222"/>
            <a:ext cx="7162800" cy="896144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err="1">
                <a:latin typeface="Arial"/>
              </a:rPr>
              <a:t>Tomasulo</a:t>
            </a:r>
            <a:r>
              <a:rPr lang="en-US" altLang="zh-CN" dirty="0">
                <a:latin typeface="Arial"/>
              </a:rPr>
              <a:t> Loop 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Arial" pitchFamily="66" charset="0"/>
              </a:rPr>
              <a:t>Loop:	LD		F0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Arial" pitchFamily="66" charset="0"/>
              </a:rPr>
              <a:t> 		MULTD	F4	F0	F2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Arial" pitchFamily="66" charset="0"/>
              </a:rPr>
              <a:t> 		SD		F4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Arial" pitchFamily="66" charset="0"/>
              </a:rPr>
              <a:t> 		SUBI		R1	R1	#8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Arial" pitchFamily="66" charset="0"/>
              </a:rPr>
              <a:t> 		BNEZ		R1	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Assume Multiply takes 4 clocks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Assume first load takes 8 clocks (cache miss), second load takes 1 clock (hit)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To be clear, will show clocks for SUBI, BNEZ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itchFamily="66" charset="0"/>
              </a:rPr>
              <a:t>Reality: integer instructions ahead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E2C86C6-8342-4D0A-B2E0-467AF872E861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CE42B70-240A-4A7D-8388-BDAFAD81AC46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37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07156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5A75845-B02F-4D31-A9D5-1BE9EC731FC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789" y="209781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3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Arial"/>
              </a:rPr>
              <a:t>Implicit renaming sets up “DataFlow” graph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3225E7E-5A20-4861-9CE9-A1916C185CC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2133600"/>
            <a:ext cx="3657600" cy="2514600"/>
            <a:chOff x="2208" y="1056"/>
            <a:chExt cx="2640" cy="1776"/>
          </a:xfrm>
        </p:grpSpPr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753350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Algorithm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5600" y="1125538"/>
            <a:ext cx="8788400" cy="4800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Control &amp; buffers </a:t>
            </a:r>
            <a:r>
              <a:rPr lang="en-US" altLang="zh-CN" sz="2400" u="sng">
                <a:solidFill>
                  <a:srgbClr val="FF0000"/>
                </a:solidFill>
                <a:latin typeface="Arial" pitchFamily="66" charset="0"/>
              </a:rPr>
              <a:t>distributed</a:t>
            </a:r>
            <a:r>
              <a:rPr lang="en-US" altLang="zh-CN" sz="2400">
                <a:latin typeface="Arial" pitchFamily="66" charset="0"/>
              </a:rPr>
              <a:t> with Function Units (FU)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FU buffers called “</a:t>
            </a:r>
            <a:r>
              <a:rPr lang="en-US" altLang="zh-CN" sz="2400" u="sng">
                <a:solidFill>
                  <a:srgbClr val="FF0000"/>
                </a:solidFill>
                <a:latin typeface="Arial" pitchFamily="66" charset="0"/>
              </a:rPr>
              <a:t>reservation stations</a:t>
            </a:r>
            <a:r>
              <a:rPr lang="en-US" altLang="zh-CN" sz="2400">
                <a:latin typeface="Arial" pitchFamily="66" charset="0"/>
              </a:rPr>
              <a:t>”; have pending operands</a:t>
            </a:r>
            <a:endParaRPr lang="en-US" altLang="zh-CN" sz="200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Registers in instructions replaced by values or pointers to reservation stations(RS); called  </a:t>
            </a:r>
            <a:r>
              <a:rPr lang="en-US" altLang="zh-CN" sz="2400" u="sng">
                <a:solidFill>
                  <a:srgbClr val="FF0000"/>
                </a:solidFill>
                <a:latin typeface="Arial" pitchFamily="66" charset="0"/>
              </a:rPr>
              <a:t>register</a:t>
            </a: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 </a:t>
            </a:r>
            <a:r>
              <a:rPr lang="en-US" altLang="zh-CN" sz="2400" u="sng">
                <a:solidFill>
                  <a:srgbClr val="FF0000"/>
                </a:solidFill>
                <a:latin typeface="Arial" pitchFamily="66" charset="0"/>
              </a:rPr>
              <a:t>renaming</a:t>
            </a:r>
            <a:r>
              <a:rPr lang="en-US" altLang="zh-CN" sz="2400">
                <a:solidFill>
                  <a:schemeClr val="hlink"/>
                </a:solidFill>
                <a:latin typeface="Arial" pitchFamily="66" charset="0"/>
              </a:rPr>
              <a:t> </a:t>
            </a:r>
            <a:r>
              <a:rPr lang="en-US" altLang="zh-CN" sz="2400">
                <a:latin typeface="Arial" pitchFamily="66" charset="0"/>
              </a:rPr>
              <a:t>;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avoids WAR, WAW hazards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More reservation stations than registers, so can do optimizations compilers can’t</a:t>
            </a:r>
            <a:endParaRPr lang="en-US" altLang="zh-CN" sz="200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Results to FU from RS, </a:t>
            </a:r>
            <a:r>
              <a:rPr lang="en-US" altLang="zh-CN" sz="2400" u="sng">
                <a:solidFill>
                  <a:srgbClr val="0000FF"/>
                </a:solidFill>
                <a:latin typeface="Arial" pitchFamily="66" charset="0"/>
              </a:rPr>
              <a:t>not through registers</a:t>
            </a:r>
            <a:r>
              <a:rPr lang="en-US" altLang="zh-CN" sz="2400">
                <a:latin typeface="Arial" pitchFamily="66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over</a:t>
            </a:r>
            <a:r>
              <a:rPr lang="en-US" altLang="zh-CN" sz="2400">
                <a:latin typeface="Arial" pitchFamily="66" charset="0"/>
              </a:rPr>
              <a:t> </a:t>
            </a:r>
            <a:r>
              <a:rPr lang="en-US" altLang="zh-CN" sz="2400" u="sng">
                <a:solidFill>
                  <a:srgbClr val="FF0000"/>
                </a:solidFill>
                <a:latin typeface="Arial" pitchFamily="66" charset="0"/>
              </a:rPr>
              <a:t>Common Data Bus</a:t>
            </a:r>
            <a:r>
              <a:rPr lang="en-US" altLang="zh-CN" sz="2400" u="sng">
                <a:solidFill>
                  <a:schemeClr val="hlink"/>
                </a:solidFill>
                <a:latin typeface="Arial" pitchFamily="66" charset="0"/>
              </a:rPr>
              <a:t> </a:t>
            </a:r>
            <a:r>
              <a:rPr lang="en-US" altLang="zh-CN" sz="2400">
                <a:latin typeface="Arial" pitchFamily="66" charset="0"/>
              </a:rPr>
              <a:t>that broadcasts results to all FUs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Load and Stores treated as FUs with RSs as well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Integer instructions can go past branches, allowing </a:t>
            </a:r>
            <a:br>
              <a:rPr lang="en-US" altLang="zh-CN" sz="2400">
                <a:latin typeface="Comic Sans MS" pitchFamily="66" charset="0"/>
              </a:rPr>
            </a:br>
            <a:r>
              <a:rPr lang="en-US" altLang="zh-CN" sz="2400">
                <a:latin typeface="Arial" pitchFamily="66" charset="0"/>
              </a:rPr>
              <a:t>FP ops beyond basic block in FP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19" y="18864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4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211888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Arial"/>
              </a:rPr>
              <a:t>Dispatching SUBI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D612996-96B3-4274-981C-795EBB457C6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804" y="217488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5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Arial"/>
              </a:rPr>
              <a:t>And, BNEZ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2C0A320C-1DED-42A8-A402-70900C8232B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357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6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idx="1"/>
          </p:nvPr>
        </p:nvSpPr>
        <p:spPr>
          <a:xfrm>
            <a:off x="1365" y="6117725"/>
            <a:ext cx="7405687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/>
              </a:rPr>
              <a:t>Notice that F0 never sees Load from location 80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0E88A1E-80BD-4419-8553-E3DE68571A3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604610"/>
              </p:ext>
            </p:extLst>
          </p:nvPr>
        </p:nvGraphicFramePr>
        <p:xfrm>
          <a:off x="395536" y="1181688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Worksheet" r:id="rId4" imgW="8924849" imgH="5848502" progId="Excel.Sheet.8">
                  <p:embed/>
                </p:oleObj>
              </mc:Choice>
              <mc:Fallback>
                <p:oleObj name="Worksheet" r:id="rId4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81688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56369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7</a:t>
            </a:r>
          </a:p>
        </p:txBody>
      </p:sp>
      <p:sp>
        <p:nvSpPr>
          <p:cNvPr id="4843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638800"/>
            <a:ext cx="82296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Register file completely detached from computation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First and Second iteration completely overlapped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76400EF-5874-4315-BE9A-D10520250D54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07156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32737A0-B427-4FF0-80B5-EC5EFB187F4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27150" y="172488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9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791200"/>
            <a:ext cx="8032750" cy="4445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Load1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Note: Dispatching SUBI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36699B7-53B2-442E-85AD-E5E30B9BF3B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87047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10</a:t>
            </a:r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867400"/>
            <a:ext cx="80010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Load2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Note: Dispatching BNEZ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919D46F-A503-4469-9BA8-A7E32E351EC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1509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11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5857875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Next load in sequence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38938" y="6443663"/>
            <a:ext cx="2405062" cy="5572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279EB2B-2AC1-455D-A5E3-470EF08F4E4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8625" y="1214438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14438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62357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12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idx="1"/>
          </p:nvPr>
        </p:nvSpPr>
        <p:spPr>
          <a:xfrm>
            <a:off x="1111250" y="6072188"/>
            <a:ext cx="8032750" cy="5016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Why not issue third multiply?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DD45051-A327-4972-B282-3A3605E346E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512" y="166211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80200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C540CFA-B2AC-4E22-B0C2-128096AC919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129463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Tomasulo Organization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0" y="692150"/>
            <a:ext cx="8943975" cy="5661025"/>
            <a:chOff x="0" y="576"/>
            <a:chExt cx="5634" cy="3566"/>
          </a:xfrm>
        </p:grpSpPr>
        <p:grpSp>
          <p:nvGrpSpPr>
            <p:cNvPr id="134148" name="Group 4"/>
            <p:cNvGrpSpPr>
              <a:grpSpLocks/>
            </p:cNvGrpSpPr>
            <p:nvPr/>
          </p:nvGrpSpPr>
          <p:grpSpPr bwMode="auto">
            <a:xfrm>
              <a:off x="0" y="958"/>
              <a:ext cx="5634" cy="3184"/>
              <a:chOff x="54" y="722"/>
              <a:chExt cx="5634" cy="3415"/>
            </a:xfrm>
          </p:grpSpPr>
          <p:grpSp>
            <p:nvGrpSpPr>
              <p:cNvPr id="134151" name="Group 5"/>
              <p:cNvGrpSpPr>
                <a:grpSpLocks/>
              </p:cNvGrpSpPr>
              <p:nvPr/>
            </p:nvGrpSpPr>
            <p:grpSpPr bwMode="auto">
              <a:xfrm>
                <a:off x="457" y="1402"/>
                <a:ext cx="576" cy="768"/>
                <a:chOff x="1872" y="1584"/>
                <a:chExt cx="576" cy="864"/>
              </a:xfrm>
            </p:grpSpPr>
            <p:sp>
              <p:nvSpPr>
                <p:cNvPr id="36870" name="Rectangle 6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1" name="Rectangle 7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2" name="Rectangle 8"/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3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2" name="Line 12"/>
              <p:cNvSpPr>
                <a:spLocks noChangeShapeType="1"/>
              </p:cNvSpPr>
              <p:nvPr/>
            </p:nvSpPr>
            <p:spPr bwMode="auto">
              <a:xfrm>
                <a:off x="697" y="1018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53" name="Group 13"/>
              <p:cNvGrpSpPr>
                <a:grpSpLocks/>
              </p:cNvGrpSpPr>
              <p:nvPr/>
            </p:nvGrpSpPr>
            <p:grpSpPr bwMode="auto">
              <a:xfrm>
                <a:off x="2104" y="785"/>
                <a:ext cx="576" cy="768"/>
                <a:chOff x="1872" y="1584"/>
                <a:chExt cx="576" cy="864"/>
              </a:xfrm>
            </p:grpSpPr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2" y="1873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2305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4" name="Group 20"/>
              <p:cNvGrpSpPr>
                <a:grpSpLocks/>
              </p:cNvGrpSpPr>
              <p:nvPr/>
            </p:nvGrpSpPr>
            <p:grpSpPr bwMode="auto">
              <a:xfrm>
                <a:off x="3256" y="929"/>
                <a:ext cx="1392" cy="512"/>
                <a:chOff x="3456" y="1200"/>
                <a:chExt cx="1392" cy="512"/>
              </a:xfrm>
            </p:grpSpPr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6" y="1328"/>
                  <a:ext cx="1392" cy="12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456" y="1456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5" name="Group 25"/>
              <p:cNvGrpSpPr>
                <a:grpSpLocks/>
              </p:cNvGrpSpPr>
              <p:nvPr/>
            </p:nvGrpSpPr>
            <p:grpSpPr bwMode="auto">
              <a:xfrm>
                <a:off x="4777" y="2122"/>
                <a:ext cx="576" cy="384"/>
                <a:chOff x="3888" y="2064"/>
                <a:chExt cx="576" cy="384"/>
              </a:xfrm>
            </p:grpSpPr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89"/>
                  <a:ext cx="576" cy="1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232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6" name="Group 29"/>
              <p:cNvGrpSpPr>
                <a:grpSpLocks/>
              </p:cNvGrpSpPr>
              <p:nvPr/>
            </p:nvGrpSpPr>
            <p:grpSpPr bwMode="auto">
              <a:xfrm>
                <a:off x="1057" y="2465"/>
                <a:ext cx="1392" cy="384"/>
                <a:chOff x="1536" y="2736"/>
                <a:chExt cx="1392" cy="384"/>
              </a:xfrm>
            </p:grpSpPr>
            <p:sp>
              <p:nvSpPr>
                <p:cNvPr id="368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6" y="2864"/>
                  <a:ext cx="1392" cy="13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36" y="2992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7" name="Rectangle 33"/>
              <p:cNvSpPr>
                <a:spLocks noChangeArrowheads="1"/>
              </p:cNvSpPr>
              <p:nvPr/>
            </p:nvSpPr>
            <p:spPr bwMode="auto">
              <a:xfrm>
                <a:off x="1249" y="2465"/>
                <a:ext cx="480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1417" y="3185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adders</a:t>
                </a:r>
              </a:p>
            </p:txBody>
          </p:sp>
          <p:sp>
            <p:nvSpPr>
              <p:cNvPr id="134159" name="Text Box 35"/>
              <p:cNvSpPr txBox="1">
                <a:spLocks noChangeArrowheads="1"/>
              </p:cNvSpPr>
              <p:nvPr/>
            </p:nvSpPr>
            <p:spPr bwMode="auto">
              <a:xfrm>
                <a:off x="690" y="2404"/>
                <a:ext cx="398" cy="4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Add1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Add3</a:t>
                </a:r>
              </a:p>
            </p:txBody>
          </p:sp>
          <p:grpSp>
            <p:nvGrpSpPr>
              <p:cNvPr id="134160" name="Group 36"/>
              <p:cNvGrpSpPr>
                <a:grpSpLocks/>
              </p:cNvGrpSpPr>
              <p:nvPr/>
            </p:nvGrpSpPr>
            <p:grpSpPr bwMode="auto">
              <a:xfrm>
                <a:off x="3064" y="2561"/>
                <a:ext cx="1392" cy="240"/>
                <a:chOff x="3312" y="2688"/>
                <a:chExt cx="1392" cy="256"/>
              </a:xfrm>
            </p:grpSpPr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3312" y="2688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90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2817"/>
                  <a:ext cx="1392" cy="1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61" name="Rectangle 39"/>
              <p:cNvSpPr>
                <a:spLocks noChangeArrowheads="1"/>
              </p:cNvSpPr>
              <p:nvPr/>
            </p:nvSpPr>
            <p:spPr bwMode="auto">
              <a:xfrm>
                <a:off x="3256" y="2561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352" y="3185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multipliers</a:t>
                </a:r>
              </a:p>
            </p:txBody>
          </p:sp>
          <p:sp>
            <p:nvSpPr>
              <p:cNvPr id="134163" name="Text Box 41"/>
              <p:cNvSpPr txBox="1">
                <a:spLocks noChangeArrowheads="1"/>
              </p:cNvSpPr>
              <p:nvPr/>
            </p:nvSpPr>
            <p:spPr bwMode="auto">
              <a:xfrm>
                <a:off x="2665" y="2544"/>
                <a:ext cx="425" cy="32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Mult2</a:t>
                </a:r>
              </a:p>
            </p:txBody>
          </p:sp>
          <p:sp>
            <p:nvSpPr>
              <p:cNvPr id="134164" name="Line 42"/>
              <p:cNvSpPr>
                <a:spLocks noChangeShapeType="1"/>
              </p:cNvSpPr>
              <p:nvPr/>
            </p:nvSpPr>
            <p:spPr bwMode="auto">
              <a:xfrm>
                <a:off x="1528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5" name="Line 43"/>
              <p:cNvSpPr>
                <a:spLocks noChangeShapeType="1"/>
              </p:cNvSpPr>
              <p:nvPr/>
            </p:nvSpPr>
            <p:spPr bwMode="auto">
              <a:xfrm>
                <a:off x="1960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6" name="Line 44"/>
              <p:cNvSpPr>
                <a:spLocks noChangeShapeType="1"/>
              </p:cNvSpPr>
              <p:nvPr/>
            </p:nvSpPr>
            <p:spPr bwMode="auto">
              <a:xfrm>
                <a:off x="3496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7" name="Line 45"/>
              <p:cNvSpPr>
                <a:spLocks noChangeShapeType="1"/>
              </p:cNvSpPr>
              <p:nvPr/>
            </p:nvSpPr>
            <p:spPr bwMode="auto">
              <a:xfrm>
                <a:off x="4072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Freeform 46"/>
              <p:cNvSpPr>
                <a:spLocks/>
              </p:cNvSpPr>
              <p:nvPr/>
            </p:nvSpPr>
            <p:spPr bwMode="auto">
              <a:xfrm>
                <a:off x="1144" y="1553"/>
                <a:ext cx="1248" cy="912"/>
              </a:xfrm>
              <a:custGeom>
                <a:avLst/>
                <a:gdLst>
                  <a:gd name="T0" fmla="*/ 1248 w 1248"/>
                  <a:gd name="T1" fmla="*/ 0 h 912"/>
                  <a:gd name="T2" fmla="*/ 1248 w 1248"/>
                  <a:gd name="T3" fmla="*/ 672 h 912"/>
                  <a:gd name="T4" fmla="*/ 0 w 1248"/>
                  <a:gd name="T5" fmla="*/ 672 h 912"/>
                  <a:gd name="T6" fmla="*/ 0 w 1248"/>
                  <a:gd name="T7" fmla="*/ 912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912"/>
                  <a:gd name="T14" fmla="*/ 1248 w 1248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912">
                    <a:moveTo>
                      <a:pt x="1248" y="0"/>
                    </a:moveTo>
                    <a:lnTo>
                      <a:pt x="1248" y="672"/>
                    </a:lnTo>
                    <a:lnTo>
                      <a:pt x="0" y="672"/>
                    </a:lnTo>
                    <a:lnTo>
                      <a:pt x="0" y="91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Freeform 47"/>
              <p:cNvSpPr>
                <a:spLocks/>
              </p:cNvSpPr>
              <p:nvPr/>
            </p:nvSpPr>
            <p:spPr bwMode="auto">
              <a:xfrm>
                <a:off x="2392" y="2225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768 w 768"/>
                  <a:gd name="T3" fmla="*/ 0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Freeform 48"/>
              <p:cNvSpPr>
                <a:spLocks/>
              </p:cNvSpPr>
              <p:nvPr/>
            </p:nvSpPr>
            <p:spPr bwMode="auto">
              <a:xfrm>
                <a:off x="1480" y="1457"/>
                <a:ext cx="1968" cy="1008"/>
              </a:xfrm>
              <a:custGeom>
                <a:avLst/>
                <a:gdLst>
                  <a:gd name="T0" fmla="*/ 1968 w 1968"/>
                  <a:gd name="T1" fmla="*/ 0 h 1008"/>
                  <a:gd name="T2" fmla="*/ 1968 w 1968"/>
                  <a:gd name="T3" fmla="*/ 528 h 1008"/>
                  <a:gd name="T4" fmla="*/ 0 w 1968"/>
                  <a:gd name="T5" fmla="*/ 528 h 1008"/>
                  <a:gd name="T6" fmla="*/ 0 w 1968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8"/>
                  <a:gd name="T13" fmla="*/ 0 h 1008"/>
                  <a:gd name="T14" fmla="*/ 1968 w 1968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8" h="1008">
                    <a:moveTo>
                      <a:pt x="1968" y="0"/>
                    </a:moveTo>
                    <a:lnTo>
                      <a:pt x="1968" y="528"/>
                    </a:lnTo>
                    <a:lnTo>
                      <a:pt x="0" y="528"/>
                    </a:lnTo>
                    <a:lnTo>
                      <a:pt x="0" y="100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Line 49"/>
              <p:cNvSpPr>
                <a:spLocks noChangeShapeType="1"/>
              </p:cNvSpPr>
              <p:nvPr/>
            </p:nvSpPr>
            <p:spPr bwMode="auto">
              <a:xfrm>
                <a:off x="3448" y="1985"/>
                <a:ext cx="1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2" name="Line 50"/>
              <p:cNvSpPr>
                <a:spLocks noChangeShapeType="1"/>
              </p:cNvSpPr>
              <p:nvPr/>
            </p:nvSpPr>
            <p:spPr bwMode="auto">
              <a:xfrm>
                <a:off x="3976" y="1457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3" name="Freeform 51"/>
              <p:cNvSpPr>
                <a:spLocks/>
              </p:cNvSpPr>
              <p:nvPr/>
            </p:nvSpPr>
            <p:spPr bwMode="auto">
              <a:xfrm>
                <a:off x="2064" y="2064"/>
                <a:ext cx="1920" cy="384"/>
              </a:xfrm>
              <a:custGeom>
                <a:avLst/>
                <a:gdLst>
                  <a:gd name="T0" fmla="*/ 1920 w 1920"/>
                  <a:gd name="T1" fmla="*/ 0 h 384"/>
                  <a:gd name="T2" fmla="*/ 0 w 1920"/>
                  <a:gd name="T3" fmla="*/ 0 h 384"/>
                  <a:gd name="T4" fmla="*/ 0 w 192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384"/>
                  <a:gd name="T11" fmla="*/ 1920 w 192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384">
                    <a:moveTo>
                      <a:pt x="1920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4" name="Freeform 52"/>
              <p:cNvSpPr>
                <a:spLocks/>
              </p:cNvSpPr>
              <p:nvPr/>
            </p:nvSpPr>
            <p:spPr bwMode="auto">
              <a:xfrm>
                <a:off x="3961" y="1786"/>
                <a:ext cx="1104" cy="336"/>
              </a:xfrm>
              <a:custGeom>
                <a:avLst/>
                <a:gdLst>
                  <a:gd name="T0" fmla="*/ 0 w 1008"/>
                  <a:gd name="T1" fmla="*/ 0 h 144"/>
                  <a:gd name="T2" fmla="*/ 2285 w 1008"/>
                  <a:gd name="T3" fmla="*/ 0 h 144"/>
                  <a:gd name="T4" fmla="*/ 2285 w 1008"/>
                  <a:gd name="T5" fmla="*/ 295209 h 144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144"/>
                  <a:gd name="T11" fmla="*/ 1008 w 100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5" name="Line 53"/>
              <p:cNvSpPr>
                <a:spLocks noChangeShapeType="1"/>
              </p:cNvSpPr>
              <p:nvPr/>
            </p:nvSpPr>
            <p:spPr bwMode="auto">
              <a:xfrm>
                <a:off x="5065" y="250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6" name="Text Box 54"/>
              <p:cNvSpPr txBox="1">
                <a:spLocks noChangeArrowheads="1"/>
              </p:cNvSpPr>
              <p:nvPr/>
            </p:nvSpPr>
            <p:spPr bwMode="auto">
              <a:xfrm>
                <a:off x="219" y="770"/>
                <a:ext cx="842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From Mem</a:t>
                </a:r>
              </a:p>
            </p:txBody>
          </p:sp>
          <p:sp>
            <p:nvSpPr>
              <p:cNvPr id="134177" name="Text Box 55"/>
              <p:cNvSpPr txBox="1">
                <a:spLocks noChangeArrowheads="1"/>
              </p:cNvSpPr>
              <p:nvPr/>
            </p:nvSpPr>
            <p:spPr bwMode="auto">
              <a:xfrm>
                <a:off x="3420" y="722"/>
                <a:ext cx="989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Registers</a:t>
                </a:r>
              </a:p>
            </p:txBody>
          </p:sp>
          <p:sp>
            <p:nvSpPr>
              <p:cNvPr id="134178" name="Text Box 56"/>
              <p:cNvSpPr txBox="1">
                <a:spLocks noChangeArrowheads="1"/>
              </p:cNvSpPr>
              <p:nvPr/>
            </p:nvSpPr>
            <p:spPr bwMode="auto">
              <a:xfrm>
                <a:off x="2346" y="2851"/>
                <a:ext cx="980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Reservation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Stations</a:t>
                </a:r>
              </a:p>
            </p:txBody>
          </p:sp>
          <p:sp>
            <p:nvSpPr>
              <p:cNvPr id="134179" name="Line 57"/>
              <p:cNvSpPr>
                <a:spLocks noChangeShapeType="1"/>
              </p:cNvSpPr>
              <p:nvPr/>
            </p:nvSpPr>
            <p:spPr bwMode="auto">
              <a:xfrm flipV="1">
                <a:off x="2233" y="2842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80" name="Group 58"/>
              <p:cNvGrpSpPr>
                <a:grpSpLocks/>
              </p:cNvGrpSpPr>
              <p:nvPr/>
            </p:nvGrpSpPr>
            <p:grpSpPr bwMode="auto">
              <a:xfrm>
                <a:off x="453" y="1162"/>
                <a:ext cx="5235" cy="2640"/>
                <a:chOff x="453" y="1162"/>
                <a:chExt cx="5235" cy="2640"/>
              </a:xfrm>
            </p:grpSpPr>
            <p:sp>
              <p:nvSpPr>
                <p:cNvPr id="134187" name="Line 59"/>
                <p:cNvSpPr>
                  <a:spLocks noChangeShapeType="1"/>
                </p:cNvSpPr>
                <p:nvPr/>
              </p:nvSpPr>
              <p:spPr bwMode="auto">
                <a:xfrm>
                  <a:off x="453" y="3802"/>
                  <a:ext cx="5235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5353" y="231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9" name="Freeform 61"/>
                <p:cNvSpPr>
                  <a:spLocks/>
                </p:cNvSpPr>
                <p:nvPr/>
              </p:nvSpPr>
              <p:spPr bwMode="auto">
                <a:xfrm>
                  <a:off x="4633" y="1162"/>
                  <a:ext cx="960" cy="2640"/>
                </a:xfrm>
                <a:custGeom>
                  <a:avLst/>
                  <a:gdLst>
                    <a:gd name="T0" fmla="*/ 960 w 960"/>
                    <a:gd name="T1" fmla="*/ 4830 h 2448"/>
                    <a:gd name="T2" fmla="*/ 960 w 960"/>
                    <a:gd name="T3" fmla="*/ 0 h 2448"/>
                    <a:gd name="T4" fmla="*/ 0 w 960"/>
                    <a:gd name="T5" fmla="*/ 0 h 2448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2448"/>
                    <a:gd name="T11" fmla="*/ 960 w 960"/>
                    <a:gd name="T12" fmla="*/ 2448 h 2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2448">
                      <a:moveTo>
                        <a:pt x="960" y="2448"/>
                      </a:moveTo>
                      <a:lnTo>
                        <a:pt x="9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0" name="Line 62"/>
                <p:cNvSpPr>
                  <a:spLocks noChangeShapeType="1"/>
                </p:cNvSpPr>
                <p:nvPr/>
              </p:nvSpPr>
              <p:spPr bwMode="auto">
                <a:xfrm>
                  <a:off x="697" y="2170"/>
                  <a:ext cx="0" cy="16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1" name="Line 63"/>
                <p:cNvSpPr>
                  <a:spLocks noChangeShapeType="1"/>
                </p:cNvSpPr>
                <p:nvPr/>
              </p:nvSpPr>
              <p:spPr bwMode="auto">
                <a:xfrm>
                  <a:off x="3817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2" name="Line 64"/>
                <p:cNvSpPr>
                  <a:spLocks noChangeShapeType="1"/>
                </p:cNvSpPr>
                <p:nvPr/>
              </p:nvSpPr>
              <p:spPr bwMode="auto">
                <a:xfrm>
                  <a:off x="1753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33" y="2842"/>
                  <a:ext cx="0" cy="96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345" y="2794"/>
                  <a:ext cx="0" cy="1008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181" name="Text Box 67"/>
              <p:cNvSpPr txBox="1">
                <a:spLocks noChangeArrowheads="1"/>
              </p:cNvSpPr>
              <p:nvPr/>
            </p:nvSpPr>
            <p:spPr bwMode="auto">
              <a:xfrm>
                <a:off x="1861" y="3889"/>
                <a:ext cx="180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Common Data Bus (CDB)</a:t>
                </a:r>
              </a:p>
            </p:txBody>
          </p:sp>
          <p:sp>
            <p:nvSpPr>
              <p:cNvPr id="134182" name="Text Box 68"/>
              <p:cNvSpPr txBox="1">
                <a:spLocks noChangeArrowheads="1"/>
              </p:cNvSpPr>
              <p:nvPr/>
            </p:nvSpPr>
            <p:spPr bwMode="auto">
              <a:xfrm>
                <a:off x="4706" y="2882"/>
                <a:ext cx="674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To Mem</a:t>
                </a:r>
              </a:p>
            </p:txBody>
          </p:sp>
          <p:sp>
            <p:nvSpPr>
              <p:cNvPr id="134183" name="Text Box 69"/>
              <p:cNvSpPr txBox="1">
                <a:spLocks noChangeArrowheads="1"/>
              </p:cNvSpPr>
              <p:nvPr/>
            </p:nvSpPr>
            <p:spPr bwMode="auto">
              <a:xfrm>
                <a:off x="1513" y="764"/>
                <a:ext cx="554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Op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Queue</a:t>
                </a:r>
              </a:p>
            </p:txBody>
          </p:sp>
          <p:sp>
            <p:nvSpPr>
              <p:cNvPr id="134184" name="Text Box 70"/>
              <p:cNvSpPr txBox="1">
                <a:spLocks noChangeArrowheads="1"/>
              </p:cNvSpPr>
              <p:nvPr/>
            </p:nvSpPr>
            <p:spPr bwMode="auto">
              <a:xfrm>
                <a:off x="841" y="1106"/>
                <a:ext cx="103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Load Buffers</a:t>
                </a:r>
              </a:p>
            </p:txBody>
          </p:sp>
          <p:sp>
            <p:nvSpPr>
              <p:cNvPr id="134185" name="Text Box 71"/>
              <p:cNvSpPr txBox="1">
                <a:spLocks noChangeArrowheads="1"/>
              </p:cNvSpPr>
              <p:nvPr/>
            </p:nvSpPr>
            <p:spPr bwMode="auto">
              <a:xfrm>
                <a:off x="4153" y="1866"/>
                <a:ext cx="648" cy="4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Store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Buffers</a:t>
                </a:r>
              </a:p>
            </p:txBody>
          </p:sp>
          <p:sp>
            <p:nvSpPr>
              <p:cNvPr id="134186" name="Text Box 72"/>
              <p:cNvSpPr txBox="1">
                <a:spLocks noChangeArrowheads="1"/>
              </p:cNvSpPr>
              <p:nvPr/>
            </p:nvSpPr>
            <p:spPr bwMode="auto">
              <a:xfrm>
                <a:off x="54" y="1363"/>
                <a:ext cx="433" cy="8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Load3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Load4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Load5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Load6</a:t>
                </a:r>
              </a:p>
            </p:txBody>
          </p:sp>
        </p:grpSp>
        <p:sp>
          <p:nvSpPr>
            <p:cNvPr id="134149" name="Text Box 73"/>
            <p:cNvSpPr txBox="1">
              <a:spLocks noChangeArrowheads="1"/>
            </p:cNvSpPr>
            <p:nvPr/>
          </p:nvSpPr>
          <p:spPr bwMode="auto">
            <a:xfrm>
              <a:off x="1488" y="576"/>
              <a:ext cx="15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From Intruction unit</a:t>
              </a:r>
            </a:p>
          </p:txBody>
        </p:sp>
        <p:sp>
          <p:nvSpPr>
            <p:cNvPr id="134150" name="Line 7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38113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14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Mult1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554A605-DE66-4326-AE22-FBCF981A0B7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687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15</a:t>
            </a:r>
          </a:p>
        </p:txBody>
      </p:sp>
      <p:sp>
        <p:nvSpPr>
          <p:cNvPr id="492548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Mult2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E8F9056A-3BBE-43A6-9D75-5ED7D6C78A6F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41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F420056-CCE0-4C1B-A3B3-B3EE31975D0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32436" y="2429333"/>
            <a:ext cx="294545" cy="301621"/>
          </a:xfrm>
          <a:prstGeom prst="rect">
            <a:avLst/>
          </a:prstGeom>
          <a:solidFill>
            <a:srgbClr val="F6F1EC"/>
          </a:solidFill>
        </p:spPr>
        <p:txBody>
          <a:bodyPr wrap="square" lIns="36000" rIns="36000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1341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Loop Example Cycle 17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ED0D3E4-EFA5-44AA-AA12-32FC790AA3C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15461" y="2420888"/>
            <a:ext cx="294545" cy="301621"/>
          </a:xfrm>
          <a:prstGeom prst="rect">
            <a:avLst/>
          </a:prstGeom>
          <a:solidFill>
            <a:srgbClr val="F6F1EC"/>
          </a:solidFill>
        </p:spPr>
        <p:txBody>
          <a:bodyPr wrap="square" lIns="36000" rIns="36000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3472" y="3201959"/>
            <a:ext cx="294545" cy="252000"/>
          </a:xfrm>
          <a:prstGeom prst="rect">
            <a:avLst/>
          </a:prstGeom>
          <a:solidFill>
            <a:srgbClr val="F6F1EC"/>
          </a:solidFill>
        </p:spPr>
        <p:txBody>
          <a:bodyPr wrap="square" lIns="36000" rIns="36000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20603050405020304" pitchFamily="18" charset="0"/>
                <a:ea typeface="+mn-ea"/>
                <a:cs typeface="Times New Roman" panose="02020603050405020304" pitchFamily="18" charset="0"/>
              </a:rPr>
              <a:t>17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-99392"/>
            <a:ext cx="8529638" cy="108012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Summary of </a:t>
            </a:r>
            <a:r>
              <a:rPr lang="en-US" altLang="zh-CN" dirty="0" err="1">
                <a:latin typeface="Arial"/>
              </a:rPr>
              <a:t>Tomasulo</a:t>
            </a:r>
            <a:r>
              <a:rPr lang="en-US" altLang="zh-CN" dirty="0">
                <a:latin typeface="Arial"/>
              </a:rPr>
              <a:t> Algorithm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0188"/>
            <a:ext cx="8659813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itchFamily="66" charset="0"/>
              </a:rPr>
              <a:t>Reservations stations: </a:t>
            </a:r>
            <a:r>
              <a:rPr lang="en-US" altLang="en-US" sz="2400" i="1">
                <a:solidFill>
                  <a:srgbClr val="FF0000"/>
                </a:solidFill>
                <a:latin typeface="Arial" pitchFamily="66" charset="0"/>
              </a:rPr>
              <a:t>implicit register renaming</a:t>
            </a:r>
            <a:r>
              <a:rPr lang="en-US" altLang="en-US" sz="2400">
                <a:latin typeface="Arial" pitchFamily="66" charset="0"/>
              </a:rPr>
              <a:t> to larger set of registers + </a:t>
            </a:r>
            <a:r>
              <a:rPr lang="en-US" altLang="en-US" sz="2400">
                <a:solidFill>
                  <a:srgbClr val="FF0000"/>
                </a:solidFill>
                <a:latin typeface="Arial" pitchFamily="66" charset="0"/>
              </a:rPr>
              <a:t>buffering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Arial" pitchFamily="66" charset="0"/>
              </a:rPr>
              <a:t>Prevents registers as bottleneck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Arial" pitchFamily="66" charset="0"/>
              </a:rPr>
              <a:t>Avoids WAR, WAW hazards of Scoreboard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Arial" pitchFamily="66" charset="0"/>
              </a:rPr>
              <a:t>Allows loop unrolling in HW</a:t>
            </a:r>
            <a:endParaRPr lang="en-US" altLang="en-US" sz="18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itchFamily="66" charset="0"/>
              </a:rPr>
              <a:t>Not limited to basic blocks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itchFamily="66" charset="0"/>
              </a:rPr>
              <a:t>(integer units gets ahead, beyond branches)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itchFamily="66" charset="0"/>
              </a:rPr>
              <a:t>Lasting Contributions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Arial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  <a:latin typeface="Arial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Arial" pitchFamily="66" charset="0"/>
              </a:rPr>
              <a:t>Load/store disambiguation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itchFamily="66" charset="0"/>
              </a:rPr>
              <a:t>360/91 descendants are Pentium III; PowerPC 604; MIPS R10000; HP-PA 8000; Alpha 21264</a:t>
            </a:r>
            <a:endParaRPr lang="en-US" altLang="zh-CN" sz="240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578F199D-4B31-4870-8E68-DF5F086E3B7D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What about Precise Interrupts?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Arial" pitchFamily="66" charset="0"/>
              </a:rPr>
              <a:t>Tomasulo had:</a:t>
            </a:r>
            <a:br>
              <a:rPr lang="en-US" altLang="zh-CN" sz="2800">
                <a:latin typeface="Comic Sans MS" pitchFamily="66" charset="0"/>
              </a:rPr>
            </a:br>
            <a:br>
              <a:rPr lang="en-US" altLang="zh-CN" sz="2800">
                <a:latin typeface="Comic Sans MS" pitchFamily="66" charset="0"/>
              </a:rPr>
            </a:b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In-order issue, out-of-order execution, and out-of-order completion</a:t>
            </a:r>
          </a:p>
          <a:p>
            <a:pPr eaLnBrk="1" hangingPunct="1"/>
            <a:endParaRPr lang="en-US" altLang="zh-CN" sz="280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>
                <a:latin typeface="Arial" pitchFamily="66" charset="0"/>
              </a:rPr>
              <a:t>Need to “fix” the out-of-order completion aspect so that we can find precise breakpoint in instruction stream.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Arial" pitchFamily="66" charset="0"/>
              </a:rPr>
              <a:t>  </a:t>
            </a:r>
            <a:r>
              <a:rPr lang="en-US" altLang="zh-CN" sz="2800">
                <a:latin typeface="Arial" pitchFamily="66" charset="0"/>
                <a:sym typeface="Wingdings" pitchFamily="2" charset="2"/>
              </a:rPr>
              <a:t> </a:t>
            </a:r>
            <a:r>
              <a:rPr lang="en-US" altLang="zh-CN" sz="2800">
                <a:solidFill>
                  <a:srgbClr val="FF0000"/>
                </a:solidFill>
                <a:latin typeface="Arial" pitchFamily="66" charset="0"/>
                <a:sym typeface="Wingdings" pitchFamily="2" charset="2"/>
              </a:rPr>
              <a:t>Speculation</a:t>
            </a:r>
            <a:r>
              <a:rPr lang="zh-CN" altLang="en-US" sz="2800">
                <a:solidFill>
                  <a:srgbClr val="FF0000"/>
                </a:solidFill>
                <a:latin typeface="Arial" pitchFamily="66" charset="0"/>
                <a:sym typeface="Wingdings" pitchFamily="2" charset="2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Arial" pitchFamily="66" charset="0"/>
                <a:sym typeface="Wingdings" pitchFamily="2" charset="2"/>
              </a:rPr>
              <a:t>Reorder buffer</a:t>
            </a:r>
            <a:r>
              <a:rPr lang="en-US" altLang="zh-CN" sz="2800">
                <a:latin typeface="Arial" pitchFamily="66" charset="0"/>
                <a:sym typeface="Wingdings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itchFamily="66" charset="0"/>
                <a:sym typeface="Wingdings" pitchFamily="2" charset="2"/>
              </a:rPr>
              <a:t>! (later )</a:t>
            </a:r>
            <a:endParaRPr lang="en-US" altLang="zh-CN" sz="280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/>
              </a:rPr>
              <a:t>Scoreboard vs. Tomasulo</a:t>
            </a:r>
            <a:endParaRPr lang="zh-CN" altLang="en-US"/>
          </a:p>
        </p:txBody>
      </p:sp>
      <p:sp>
        <p:nvSpPr>
          <p:cNvPr id="146435" name="内容占位符 4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5072063" cy="4575175"/>
          </a:xfrm>
        </p:spPr>
        <p:txBody>
          <a:bodyPr/>
          <a:lstStyle/>
          <a:p>
            <a:r>
              <a:rPr lang="zh-CN" altLang="en-US" dirty="0">
                <a:latin typeface="Arial"/>
              </a:rPr>
              <a:t>特点</a:t>
            </a:r>
            <a:endParaRPr lang="en-US" altLang="zh-CN" dirty="0"/>
          </a:p>
          <a:p>
            <a:pPr lvl="1"/>
            <a:r>
              <a:rPr lang="en-US" altLang="zh-CN" dirty="0">
                <a:latin typeface="Arial"/>
              </a:rPr>
              <a:t>Multiple  multiplier, etc. </a:t>
            </a:r>
            <a:r>
              <a:rPr lang="en-US" altLang="zh-CN" dirty="0" err="1">
                <a:latin typeface="Arial"/>
              </a:rPr>
              <a:t>Funcs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>
                <a:latin typeface="Arial"/>
              </a:rPr>
              <a:t>IF</a:t>
            </a:r>
            <a:r>
              <a:rPr lang="en-US" altLang="zh-CN" dirty="0">
                <a:latin typeface="Arial"/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>
                <a:latin typeface="Arial"/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>
                <a:latin typeface="Arial"/>
                <a:sym typeface="Wingdings" pitchFamily="2" charset="2"/>
              </a:rPr>
              <a:t>Scoreboare</a:t>
            </a:r>
            <a:r>
              <a:rPr lang="en-US" altLang="zh-CN" dirty="0">
                <a:latin typeface="Arial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/>
                <a:sym typeface="Wingdings" pitchFamily="2" charset="2"/>
              </a:rPr>
              <a:t>centralized </a:t>
            </a:r>
            <a:r>
              <a:rPr lang="en-US" altLang="zh-CN" dirty="0">
                <a:latin typeface="Arial"/>
                <a:sym typeface="Wingdings" pitchFamily="2" charset="2"/>
              </a:rPr>
              <a:t>control</a:t>
            </a:r>
          </a:p>
          <a:p>
            <a:r>
              <a:rPr lang="zh-CN" altLang="en-US" dirty="0">
                <a:latin typeface="Arial"/>
              </a:rPr>
              <a:t>缺点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Arial"/>
              </a:rPr>
              <a:t>Stall when WAW, WAR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643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53006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>
                <a:latin typeface="Arial"/>
                <a:sym typeface="Wingdings" pitchFamily="2" charset="2"/>
              </a:rPr>
              <a:t>特点</a:t>
            </a:r>
            <a:endParaRPr lang="en-US" altLang="zh-CN">
              <a:sym typeface="Wingdings" pitchFamily="2" charset="2"/>
            </a:endParaRPr>
          </a:p>
          <a:p>
            <a:pPr marL="742950" lvl="2" indent="-342900">
              <a:buSzPct val="60000"/>
            </a:pPr>
            <a:r>
              <a:rPr lang="en-US" altLang="zh-CN">
                <a:latin typeface="Arial"/>
                <a:sym typeface="Wingdings" pitchFamily="2" charset="2"/>
              </a:rPr>
              <a:t>Fewer Func, unpipelined  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latin typeface="Arial"/>
                <a:sym typeface="Wingdings" pitchFamily="2" charset="2"/>
              </a:rPr>
              <a:t>Issue in order, Complete OOO</a:t>
            </a:r>
          </a:p>
          <a:p>
            <a:pPr marL="742950" lvl="2" indent="-342900">
              <a:buSzPct val="60000"/>
            </a:pPr>
            <a:r>
              <a:rPr lang="en-US" altLang="zh-CN">
                <a:latin typeface="Arial"/>
                <a:sym typeface="Wingdings" pitchFamily="2" charset="2"/>
              </a:rPr>
              <a:t>FP op. queue, Reservation station, LD/ST buffer, CDB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latin typeface="Arial"/>
                <a:sym typeface="Wingdings" pitchFamily="2" charset="2"/>
              </a:rPr>
              <a:t>3 </a:t>
            </a:r>
            <a:r>
              <a:rPr lang="en-US" altLang="zh-CN">
                <a:latin typeface="Arial"/>
                <a:sym typeface="Wingdings" pitchFamily="2" charset="2"/>
              </a:rPr>
              <a:t>stages pipeline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latin typeface="Arial"/>
                <a:sym typeface="Wingdings" pitchFamily="2" charset="2"/>
              </a:rPr>
              <a:t>Reg. RenameNo WAW, WAR</a:t>
            </a:r>
          </a:p>
          <a:p>
            <a:pPr marL="742950" lvl="2" indent="-342900">
              <a:buSzPct val="60000"/>
            </a:pPr>
            <a:r>
              <a:rPr lang="en-US" altLang="zh-CN">
                <a:latin typeface="Arial"/>
                <a:sym typeface="Wingdings" pitchFamily="2" charset="2"/>
              </a:rPr>
              <a:t>Reduce structural hazard</a:t>
            </a:r>
          </a:p>
          <a:p>
            <a:pPr marL="742950" lvl="2" indent="-342900">
              <a:buSzPct val="60000"/>
            </a:pPr>
            <a:r>
              <a:rPr lang="en-US" altLang="zh-CN">
                <a:latin typeface="Arial"/>
                <a:sym typeface="Wingdings" pitchFamily="2" charset="2"/>
              </a:rPr>
              <a:t>RAW detection </a:t>
            </a:r>
            <a:r>
              <a:rPr lang="en-US" altLang="zh-CN">
                <a:solidFill>
                  <a:srgbClr val="FF0000"/>
                </a:solidFill>
                <a:latin typeface="Arial"/>
                <a:sym typeface="Wingdings" pitchFamily="2" charset="2"/>
              </a:rPr>
              <a:t>decentralized</a:t>
            </a:r>
            <a:r>
              <a:rPr lang="en-US" altLang="zh-CN">
                <a:latin typeface="Arial"/>
                <a:sym typeface="Wingdings" pitchFamily="2" charset="2"/>
              </a:rPr>
              <a:t>—reservation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latin typeface="Arial"/>
                <a:sym typeface="Wingdings" pitchFamily="2" charset="2"/>
              </a:rPr>
              <a:t>CDB forwarding path</a:t>
            </a:r>
          </a:p>
        </p:txBody>
      </p:sp>
      <p:sp>
        <p:nvSpPr>
          <p:cNvPr id="146437" name="爆炸形 2 5"/>
          <p:cNvSpPr>
            <a:spLocks noChangeArrowheads="1"/>
          </p:cNvSpPr>
          <p:nvPr/>
        </p:nvSpPr>
        <p:spPr bwMode="auto">
          <a:xfrm>
            <a:off x="1428750" y="5429250"/>
            <a:ext cx="7429500" cy="928688"/>
          </a:xfrm>
          <a:prstGeom prst="irregularSeal2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6438" name="TextBox 8"/>
          <p:cNvSpPr txBox="1">
            <a:spLocks noChangeArrowheads="1"/>
          </p:cNvSpPr>
          <p:nvPr/>
        </p:nvSpPr>
        <p:spPr bwMode="auto">
          <a:xfrm>
            <a:off x="357188" y="5786438"/>
            <a:ext cx="8572500" cy="585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>
                <a:latin typeface="Arial"/>
              </a:rPr>
              <a:t>Can Scoreboard avoid WAW, WAR with Reg. Rename?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080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/>
              </a:rPr>
              <a:t>Scoreboard Pipeline stage description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981075"/>
            <a:ext cx="86423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latin typeface="Arial" pitchFamily="66" charset="0"/>
              </a:rPr>
              <a:t>Issue:</a:t>
            </a:r>
            <a:r>
              <a:rPr lang="en-US" altLang="zh-CN" sz="2400">
                <a:latin typeface="Arial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same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destination register.</a:t>
            </a:r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Avoid </a:t>
            </a:r>
            <a:r>
              <a:rPr lang="en-US" altLang="zh-CN" sz="2000" b="1">
                <a:solidFill>
                  <a:srgbClr val="CC00FF"/>
                </a:solidFill>
                <a:latin typeface="Arial" pitchFamily="66" charset="0"/>
              </a:rPr>
              <a:t>strutural</a:t>
            </a:r>
            <a:r>
              <a:rPr lang="en-US" altLang="zh-CN" sz="2000">
                <a:latin typeface="Arial" pitchFamily="66" charset="0"/>
              </a:rPr>
              <a:t> hazard and </a:t>
            </a:r>
            <a:r>
              <a:rPr lang="en-US" altLang="zh-CN" sz="2000" b="1">
                <a:solidFill>
                  <a:srgbClr val="CC00FF"/>
                </a:solidFill>
                <a:latin typeface="Arial" pitchFamily="66" charset="0"/>
              </a:rPr>
              <a:t>WAW</a:t>
            </a:r>
            <a:r>
              <a:rPr lang="en-US" altLang="zh-CN" sz="2000">
                <a:latin typeface="Arial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Read Operands</a:t>
            </a: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 (RD)</a:t>
            </a:r>
            <a:r>
              <a:rPr lang="en-US" altLang="zh-CN" sz="24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>
                <a:solidFill>
                  <a:srgbClr val="FF0000"/>
                </a:solidFill>
                <a:latin typeface="Arial" pitchFamily="66" charset="0"/>
                <a:ea typeface="Palatino"/>
                <a:cs typeface="Palatino"/>
              </a:rPr>
              <a:t>both </a:t>
            </a: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>
                <a:latin typeface="Arial" pitchFamily="66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>
                <a:solidFill>
                  <a:srgbClr val="CC00FF"/>
                </a:solidFill>
                <a:latin typeface="Arial" pitchFamily="66" charset="0"/>
              </a:rPr>
              <a:t>RAW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 </a:t>
            </a:r>
            <a:r>
              <a:rPr lang="en-US" altLang="zh-CN" sz="2000">
                <a:latin typeface="Arial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>
                <a:latin typeface="Arial" pitchFamily="66" charset="0"/>
                <a:ea typeface="Palatino"/>
                <a:cs typeface="Palatino"/>
              </a:rPr>
              <a:t>dynamically</a:t>
            </a:r>
            <a:r>
              <a:rPr lang="en-US" altLang="zh-CN" sz="2000">
                <a:latin typeface="Arial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>
                <a:solidFill>
                  <a:srgbClr val="CC00FF"/>
                </a:solidFill>
                <a:latin typeface="Arial" pitchFamily="66" charset="0"/>
                <a:ea typeface="Palatino"/>
                <a:cs typeface="Palatino"/>
              </a:rPr>
              <a:t>WAR</a:t>
            </a: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0"/>
            <a:ext cx="8072437" cy="936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The scoreboard algorithm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Scoreboard-takes </a:t>
            </a:r>
            <a:r>
              <a:rPr lang="en-US" altLang="zh-CN" sz="2800">
                <a:solidFill>
                  <a:srgbClr val="FF0000"/>
                </a:solidFill>
                <a:latin typeface="Arial" pitchFamily="66" charset="0"/>
              </a:rPr>
              <a:t>full responsibility </a:t>
            </a: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CC00FF"/>
                </a:solidFill>
                <a:latin typeface="Arial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Functional unit status: </a:t>
            </a:r>
            <a:r>
              <a:rPr lang="en-US" altLang="zh-CN" sz="2400">
                <a:solidFill>
                  <a:srgbClr val="CC00FF"/>
                </a:solidFill>
                <a:latin typeface="Arial" pitchFamily="66" charset="0"/>
              </a:rPr>
              <a:t>buzy,op,Fi, Fj,Fk,Qj,Qk ,Rj,Rk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CC00FF"/>
                </a:solidFill>
                <a:latin typeface="Arial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260350"/>
            <a:ext cx="6954837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/>
              </a:rPr>
              <a:t>Explicit</a:t>
            </a:r>
            <a:r>
              <a:rPr lang="en-US" altLang="zh-CN">
                <a:latin typeface="Arial"/>
              </a:rPr>
              <a:t> Register Renaming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3323" y="1052736"/>
            <a:ext cx="9212015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Arial" pitchFamily="66" charset="0"/>
              </a:rPr>
              <a:t>Make use of a </a:t>
            </a:r>
            <a:r>
              <a:rPr lang="en-US" altLang="zh-CN" sz="2400" i="1" dirty="0">
                <a:latin typeface="Arial" pitchFamily="66" charset="0"/>
              </a:rPr>
              <a:t>physical </a:t>
            </a:r>
            <a:r>
              <a:rPr lang="en-US" altLang="zh-CN" sz="2400" dirty="0">
                <a:latin typeface="Arial" pitchFamily="66" charset="0"/>
              </a:rPr>
              <a:t>register file that is larger than number of registers specified by ISA</a:t>
            </a:r>
          </a:p>
          <a:p>
            <a:pPr eaLnBrk="1" hangingPunct="1"/>
            <a:r>
              <a:rPr lang="en-US" altLang="zh-CN" sz="2400" dirty="0">
                <a:latin typeface="Arial" pitchFamily="66" charset="0"/>
              </a:rPr>
              <a:t>Key insight: </a:t>
            </a:r>
            <a:r>
              <a:rPr lang="en-US" altLang="zh-CN" sz="2400" dirty="0">
                <a:solidFill>
                  <a:srgbClr val="0000FF"/>
                </a:solidFill>
                <a:latin typeface="Arial" pitchFamily="66" charset="0"/>
              </a:rPr>
              <a:t>Allocate a new physical destination register for every instruction that writes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Very similar to a compiler transformation called </a:t>
            </a:r>
            <a:r>
              <a:rPr lang="en-US" altLang="zh-CN" sz="2000" dirty="0">
                <a:solidFill>
                  <a:srgbClr val="0000FF"/>
                </a:solidFill>
                <a:latin typeface="Arial" pitchFamily="66" charset="0"/>
              </a:rPr>
              <a:t>Static Single Assignment (SSA) </a:t>
            </a:r>
            <a:r>
              <a:rPr lang="en-US" altLang="zh-CN" sz="2000" dirty="0">
                <a:latin typeface="Arial" pitchFamily="66" charset="0"/>
              </a:rPr>
              <a:t>form — but in hardware!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Removes all chance of WAR or WAW hazards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Like </a:t>
            </a:r>
            <a:r>
              <a:rPr lang="en-US" altLang="zh-CN" sz="2000" dirty="0" err="1">
                <a:latin typeface="Arial" pitchFamily="66" charset="0"/>
              </a:rPr>
              <a:t>Tomasulo</a:t>
            </a:r>
            <a:r>
              <a:rPr lang="en-US" altLang="zh-CN" sz="2000" dirty="0">
                <a:latin typeface="Arial" pitchFamily="66" charset="0"/>
              </a:rPr>
              <a:t>, good for allowing full out-of-order completion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Like hardware-based dynamic compilation?</a:t>
            </a:r>
          </a:p>
          <a:p>
            <a:pPr eaLnBrk="1" hangingPunct="1"/>
            <a:r>
              <a:rPr lang="en-US" altLang="zh-CN" sz="2400" dirty="0">
                <a:latin typeface="Arial" pitchFamily="66" charset="0"/>
              </a:rPr>
              <a:t>Mechanism?  Keep a </a:t>
            </a:r>
            <a:r>
              <a:rPr lang="en-US" altLang="zh-CN" sz="2400" dirty="0">
                <a:solidFill>
                  <a:srgbClr val="FF0000"/>
                </a:solidFill>
                <a:latin typeface="Arial" pitchFamily="66" charset="0"/>
              </a:rPr>
              <a:t>translation table</a:t>
            </a:r>
            <a:r>
              <a:rPr lang="en-US" altLang="zh-CN" sz="2400" dirty="0">
                <a:latin typeface="Arial" pitchFamily="66" charset="0"/>
              </a:rPr>
              <a:t>: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ISA register </a:t>
            </a:r>
            <a:r>
              <a:rPr lang="en-US" altLang="zh-CN" sz="2000" dirty="0">
                <a:latin typeface="Arial" pitchFamily="66" charset="0"/>
                <a:sym typeface="Symbol" pitchFamily="18" charset="2"/>
              </a:rPr>
              <a:t></a:t>
            </a:r>
            <a:r>
              <a:rPr lang="en-US" altLang="zh-CN" sz="2000" dirty="0">
                <a:latin typeface="Arial" pitchFamily="66" charset="0"/>
              </a:rPr>
              <a:t> physical register mapping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When register written, replace entry with new register from </a:t>
            </a:r>
            <a:r>
              <a:rPr lang="en-US" altLang="zh-CN" sz="2000" dirty="0" err="1">
                <a:latin typeface="Arial" pitchFamily="66" charset="0"/>
              </a:rPr>
              <a:t>freelist</a:t>
            </a:r>
            <a:r>
              <a:rPr lang="en-US" altLang="zh-CN" sz="2000" dirty="0">
                <a:latin typeface="Arial" pitchFamily="66" charset="0"/>
              </a:rPr>
              <a:t>.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Physical register becomes free when not used by any active instructions</a:t>
            </a: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latin typeface="Arial"/>
              </a:rPr>
              <a:t>Reservation Station Components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81075"/>
            <a:ext cx="8534400" cy="5105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Reservation station: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Op:</a:t>
            </a:r>
            <a:r>
              <a:rPr lang="en-US" altLang="zh-CN" sz="2400">
                <a:solidFill>
                  <a:schemeClr val="accent1"/>
                </a:solidFill>
                <a:latin typeface="Arial" pitchFamily="66" charset="0"/>
              </a:rPr>
              <a:t>	</a:t>
            </a:r>
            <a:r>
              <a:rPr lang="en-US" altLang="zh-CN" sz="2400">
                <a:latin typeface="Arial" pitchFamily="66" charset="0"/>
              </a:rPr>
              <a:t>Operation to perform in the unit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Vj, Vk:</a:t>
            </a:r>
            <a:r>
              <a:rPr lang="en-US" altLang="zh-CN" sz="2400">
                <a:solidFill>
                  <a:schemeClr val="accent1"/>
                </a:solidFill>
                <a:latin typeface="Arial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Value</a:t>
            </a:r>
            <a:r>
              <a:rPr lang="en-US" altLang="zh-CN" sz="2400">
                <a:latin typeface="Arial" pitchFamily="66" charset="0"/>
              </a:rPr>
              <a:t> of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Store buffers has V field, result to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Qj, Qk:</a:t>
            </a:r>
            <a:r>
              <a:rPr lang="en-US" altLang="zh-CN" sz="2400">
                <a:solidFill>
                  <a:schemeClr val="accent1"/>
                </a:solidFill>
                <a:latin typeface="Arial" pitchFamily="66" charset="0"/>
              </a:rPr>
              <a:t> </a:t>
            </a:r>
            <a:r>
              <a:rPr lang="en-US" altLang="zh-CN" sz="2400">
                <a:latin typeface="Arial" pitchFamily="66" charset="0"/>
              </a:rPr>
              <a:t>Reservation stations producing source registers (value to be written)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itchFamily="66" charset="0"/>
              </a:rPr>
              <a:t>Note: Qj,Qk=0 =&gt; ready</a:t>
            </a:r>
            <a:endParaRPr lang="en-US" altLang="zh-CN" sz="200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Store buffers only have Qi for RS producing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A: </a:t>
            </a:r>
            <a:r>
              <a:rPr lang="en-US" altLang="zh-CN" sz="2400">
                <a:latin typeface="Arial" pitchFamily="66" charset="0"/>
              </a:rPr>
              <a:t>hold info. for memory address calculation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Busy:</a:t>
            </a:r>
            <a:r>
              <a:rPr lang="en-US" altLang="zh-CN" sz="2400">
                <a:solidFill>
                  <a:schemeClr val="accent1"/>
                </a:solidFill>
                <a:latin typeface="Arial" pitchFamily="66" charset="0"/>
              </a:rPr>
              <a:t> </a:t>
            </a:r>
            <a:r>
              <a:rPr lang="en-US" altLang="zh-CN" sz="2400">
                <a:latin typeface="Arial" pitchFamily="66" charset="0"/>
              </a:rPr>
              <a:t>Indicates reservation station or FU is busy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Register result status</a:t>
            </a:r>
            <a:r>
              <a:rPr lang="en-US" altLang="zh-CN" sz="2400">
                <a:latin typeface="Arial" pitchFamily="66" charset="0"/>
              </a:rPr>
              <a:t>—Indicates which functional unit will write each register, if one exists. Blank when no pending instructions that will write that register. </a:t>
            </a:r>
          </a:p>
        </p:txBody>
      </p:sp>
    </p:spTree>
  </p:cSld>
  <p:clrMapOvr>
    <a:masterClrMapping/>
  </p:clrMapOvr>
  <p:transition spd="slow">
    <p:pull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8101012" cy="1125538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/>
              </a:rPr>
              <a:t>Advantages of Explicit Renaming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71625"/>
            <a:ext cx="9144000" cy="4202113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Arial" pitchFamily="66" charset="0"/>
              </a:rPr>
              <a:t>Decouples </a:t>
            </a:r>
            <a:r>
              <a:rPr lang="en-US" altLang="zh-CN" sz="2800" i="1">
                <a:solidFill>
                  <a:srgbClr val="FF0000"/>
                </a:solidFill>
                <a:latin typeface="Arial" pitchFamily="66" charset="0"/>
              </a:rPr>
              <a:t>renaming</a:t>
            </a:r>
            <a:r>
              <a:rPr lang="en-US" altLang="zh-CN" sz="2800" i="1">
                <a:solidFill>
                  <a:schemeClr val="hlink"/>
                </a:solidFill>
                <a:latin typeface="Arial" pitchFamily="66" charset="0"/>
              </a:rPr>
              <a:t> </a:t>
            </a:r>
            <a:r>
              <a:rPr lang="en-US" altLang="zh-CN" sz="2800">
                <a:latin typeface="Arial" pitchFamily="66" charset="0"/>
              </a:rPr>
              <a:t>from </a:t>
            </a:r>
            <a:r>
              <a:rPr lang="en-US" altLang="zh-CN" sz="2800" i="1">
                <a:solidFill>
                  <a:srgbClr val="FF0000"/>
                </a:solidFill>
                <a:latin typeface="Arial" pitchFamily="66" charset="0"/>
              </a:rPr>
              <a:t>scheduling:</a:t>
            </a:r>
            <a:endParaRPr lang="en-US" altLang="zh-CN" sz="280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Pipeline can be exactly like “standard” MIPS pipeline (perhaps with multiple operations issued per cycle)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Or, pipeline could be Tomasulo-like or a scoreboard, etc.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Standard forwarding or bypassing could be used</a:t>
            </a:r>
          </a:p>
          <a:p>
            <a:pPr eaLnBrk="1" hangingPunct="1"/>
            <a:r>
              <a:rPr lang="en-US" altLang="zh-CN" sz="2800">
                <a:latin typeface="Arial" pitchFamily="66" charset="0"/>
              </a:rPr>
              <a:t>Allows data to be fetched from single register file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No need to bypass values from </a:t>
            </a: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reservation station</a:t>
            </a:r>
            <a:r>
              <a:rPr lang="en-US" altLang="zh-CN" sz="2400">
                <a:latin typeface="Arial" pitchFamily="66" charset="0"/>
              </a:rPr>
              <a:t> or </a:t>
            </a: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reorder buffer 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This can be important for balancing pipeline</a:t>
            </a:r>
          </a:p>
        </p:txBody>
      </p:sp>
    </p:spTree>
  </p:cSld>
  <p:clrMapOvr>
    <a:masterClrMapping/>
  </p:clrMapOvr>
  <p:transition spd="slow">
    <p:pull dir="r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Adv. Explicit Renaming (cont.)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Arial" pitchFamily="66" charset="0"/>
              </a:rPr>
              <a:t>Many processors use a variant of this technique: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R10000, Alpha 21264, HP PA8000</a:t>
            </a:r>
          </a:p>
          <a:p>
            <a:pPr eaLnBrk="1" hangingPunct="1"/>
            <a:endParaRPr lang="en-US" altLang="zh-CN" sz="2800">
              <a:latin typeface="Comic Sans MS" pitchFamily="66" charset="0"/>
            </a:endParaRPr>
          </a:p>
          <a:p>
            <a:pPr eaLnBrk="1" hangingPunct="1"/>
            <a:r>
              <a:rPr lang="en-US" altLang="zh-CN" sz="2800">
                <a:latin typeface="Arial" pitchFamily="66" charset="0"/>
              </a:rPr>
              <a:t>Another way to get </a:t>
            </a: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precise interrupt points</a:t>
            </a:r>
            <a:r>
              <a:rPr lang="en-US" altLang="zh-CN" sz="2800">
                <a:latin typeface="Arial" pitchFamily="66" charset="0"/>
              </a:rPr>
              <a:t>: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All that needs to be “undone” for precise break point</a:t>
            </a:r>
            <a:br>
              <a:rPr lang="en-US" altLang="zh-CN" sz="2400">
                <a:latin typeface="Comic Sans MS" pitchFamily="66" charset="0"/>
              </a:rPr>
            </a:br>
            <a:r>
              <a:rPr lang="en-US" altLang="zh-CN" sz="2400">
                <a:latin typeface="Arial" pitchFamily="66" charset="0"/>
              </a:rPr>
              <a:t>is to undo the table mappings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Provides an interesting mix between reorder buffer and </a:t>
            </a: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future file</a:t>
            </a:r>
          </a:p>
          <a:p>
            <a:pPr lvl="2" eaLnBrk="1" hangingPunct="1"/>
            <a:r>
              <a:rPr lang="en-US" altLang="zh-CN" sz="2000">
                <a:latin typeface="Arial" pitchFamily="66" charset="0"/>
              </a:rPr>
              <a:t>Results are written immediately back to register file</a:t>
            </a:r>
          </a:p>
          <a:p>
            <a:pPr lvl="2" eaLnBrk="1" hangingPunct="1"/>
            <a:r>
              <a:rPr lang="en-US" altLang="zh-CN" sz="2000">
                <a:latin typeface="Arial" pitchFamily="66" charset="0"/>
              </a:rPr>
              <a:t>Registers </a:t>
            </a:r>
            <a:r>
              <a:rPr lang="en-US" altLang="zh-CN" sz="2000" i="1">
                <a:latin typeface="Arial" pitchFamily="66" charset="0"/>
              </a:rPr>
              <a:t>names </a:t>
            </a:r>
            <a:r>
              <a:rPr lang="en-US" altLang="zh-CN" sz="2000">
                <a:latin typeface="Arial" pitchFamily="66" charset="0"/>
              </a:rPr>
              <a:t>are “freed” in program order (by ROB)</a:t>
            </a:r>
          </a:p>
          <a:p>
            <a:pPr eaLnBrk="1" hangingPunct="1"/>
            <a:endParaRPr lang="en-US" altLang="zh-CN"/>
          </a:p>
        </p:txBody>
      </p:sp>
      <p:sp>
        <p:nvSpPr>
          <p:cNvPr id="4" name="爆炸形 1 3"/>
          <p:cNvSpPr>
            <a:spLocks noChangeArrowheads="1"/>
          </p:cNvSpPr>
          <p:nvPr/>
        </p:nvSpPr>
        <p:spPr bwMode="auto">
          <a:xfrm>
            <a:off x="3679258" y="116632"/>
            <a:ext cx="5500688" cy="1071563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itchFamily="34" charset="0"/>
              </a:rPr>
              <a:t>What’s Future File ?</a:t>
            </a:r>
            <a:endParaRPr lang="zh-CN" altLang="en-US" sz="18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4750" cy="8366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/>
              </a:rPr>
              <a:t>Explicit Renaming Support Includes:</a:t>
            </a:r>
          </a:p>
        </p:txBody>
      </p:sp>
      <p:sp>
        <p:nvSpPr>
          <p:cNvPr id="152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84300"/>
            <a:ext cx="8893175" cy="475932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Arial" pitchFamily="66" charset="0"/>
              </a:rPr>
              <a:t>Rapid access to a table of translations</a:t>
            </a:r>
          </a:p>
          <a:p>
            <a:pPr eaLnBrk="1" hangingPunct="1"/>
            <a:r>
              <a:rPr lang="en-US" altLang="zh-CN" sz="2400">
                <a:latin typeface="Arial" pitchFamily="66" charset="0"/>
              </a:rPr>
              <a:t>A physical register file that has more registers than specified by the ISA</a:t>
            </a:r>
          </a:p>
          <a:p>
            <a:pPr eaLnBrk="1" hangingPunct="1"/>
            <a:r>
              <a:rPr lang="en-US" altLang="zh-CN" sz="2400">
                <a:latin typeface="Arial" pitchFamily="66" charset="0"/>
              </a:rPr>
              <a:t>Ability to figure out which physical registers are free.</a:t>
            </a:r>
          </a:p>
          <a:p>
            <a:pPr lvl="1" eaLnBrk="1" hangingPunct="1"/>
            <a:r>
              <a:rPr lang="en-US" altLang="zh-CN" sz="2000">
                <a:latin typeface="Arial" pitchFamily="66" charset="0"/>
              </a:rPr>
              <a:t>No free registers </a:t>
            </a:r>
            <a:r>
              <a:rPr lang="en-US" altLang="zh-CN" sz="2000">
                <a:latin typeface="Arial" pitchFamily="66" charset="0"/>
                <a:sym typeface="Symbol" pitchFamily="18" charset="2"/>
              </a:rPr>
              <a:t></a:t>
            </a:r>
            <a:r>
              <a:rPr lang="en-US" altLang="zh-CN" sz="2000">
                <a:latin typeface="Arial" pitchFamily="66" charset="0"/>
              </a:rPr>
              <a:t> stall on issue</a:t>
            </a:r>
          </a:p>
          <a:p>
            <a:pPr eaLnBrk="1" hangingPunct="1"/>
            <a:r>
              <a:rPr lang="en-US" altLang="zh-CN" sz="2400">
                <a:latin typeface="Arial" pitchFamily="66" charset="0"/>
              </a:rPr>
              <a:t>Thus, register renaming doesn’t require reservation stations.  However:</a:t>
            </a:r>
          </a:p>
          <a:p>
            <a:pPr lvl="1" eaLnBrk="1" hangingPunct="1"/>
            <a:r>
              <a:rPr lang="en-US" altLang="zh-CN" sz="2000">
                <a:latin typeface="Arial" pitchFamily="66" charset="0"/>
              </a:rPr>
              <a:t>Many modern architectures use 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explicit register renaming + Tomasulo-like reservation stations</a:t>
            </a:r>
            <a:r>
              <a:rPr lang="en-US" altLang="zh-CN" sz="2000">
                <a:latin typeface="Arial" pitchFamily="66" charset="0"/>
              </a:rPr>
              <a:t> to control execution. 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Two Questions: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How do we manage the “free list”?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How does Explicit Register Renaming mix with Precise Interupts?</a:t>
            </a:r>
          </a:p>
        </p:txBody>
      </p:sp>
    </p:spTree>
  </p:cSld>
  <p:clrMapOvr>
    <a:masterClrMapping/>
  </p:clrMapOvr>
  <p:transition spd="slow">
    <p:pull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28600"/>
            <a:ext cx="7065962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  <a:latin typeface="Arial"/>
              </a:rPr>
              <a:t>(R1000 Style)</a:t>
            </a:r>
            <a:endParaRPr lang="en-US" altLang="zh-CN" sz="3200"/>
          </a:p>
        </p:txBody>
      </p:sp>
      <p:sp>
        <p:nvSpPr>
          <p:cNvPr id="153603" name="Rectangle 67"/>
          <p:cNvSpPr>
            <a:spLocks noGrp="1" noChangeArrowheads="1"/>
          </p:cNvSpPr>
          <p:nvPr>
            <p:ph idx="1"/>
          </p:nvPr>
        </p:nvSpPr>
        <p:spPr>
          <a:xfrm>
            <a:off x="0" y="4868863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>
                <a:latin typeface="Arial"/>
              </a:rPr>
              <a:t>Physical register file larger than ISA register file</a:t>
            </a:r>
          </a:p>
          <a:p>
            <a:pPr eaLnBrk="1" hangingPunct="1"/>
            <a:r>
              <a:rPr lang="en-US" altLang="zh-CN" sz="2800">
                <a:latin typeface="Arial"/>
              </a:rPr>
              <a:t>On issue, each instruction that modifies a register is allocated new physical register from freelist</a:t>
            </a:r>
          </a:p>
        </p:txBody>
      </p:sp>
      <p:grpSp>
        <p:nvGrpSpPr>
          <p:cNvPr id="153604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5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6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2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3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4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5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6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7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8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9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0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53663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Done?</a:t>
              </a:r>
            </a:p>
          </p:txBody>
        </p:sp>
        <p:grpSp>
          <p:nvGrpSpPr>
            <p:cNvPr id="153664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3665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6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3667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3605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1398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P0</a:t>
              </a:r>
            </a:p>
          </p:txBody>
        </p:sp>
        <p:sp>
          <p:nvSpPr>
            <p:cNvPr id="271399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</a:t>
              </a:r>
            </a:p>
          </p:txBody>
        </p:sp>
        <p:sp>
          <p:nvSpPr>
            <p:cNvPr id="271400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71402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71403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P10</a:t>
              </a:r>
            </a:p>
          </p:txBody>
        </p:sp>
        <p:sp>
          <p:nvSpPr>
            <p:cNvPr id="271404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71405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71406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71407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71408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71409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71410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71411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71412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71413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3606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3611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1416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P32</a:t>
                </a:r>
              </a:p>
            </p:txBody>
          </p:sp>
          <p:sp>
            <p:nvSpPr>
              <p:cNvPr id="271417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1418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1419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</p:grpSp>
        <p:sp>
          <p:nvSpPr>
            <p:cNvPr id="153612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/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1421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P60</a:t>
              </a:r>
            </a:p>
          </p:txBody>
        </p:sp>
        <p:sp>
          <p:nvSpPr>
            <p:cNvPr id="271422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P62</a:t>
              </a:r>
            </a:p>
          </p:txBody>
        </p:sp>
      </p:grpSp>
      <p:sp>
        <p:nvSpPr>
          <p:cNvPr id="153607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8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Current Map Table</a:t>
            </a:r>
          </a:p>
        </p:txBody>
      </p:sp>
      <p:sp>
        <p:nvSpPr>
          <p:cNvPr id="153610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6992937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  <a:latin typeface="Arial"/>
              </a:rPr>
              <a:t>(R1000 Style)</a:t>
            </a:r>
            <a:endParaRPr lang="en-US" altLang="zh-CN"/>
          </a:p>
        </p:txBody>
      </p:sp>
      <p:sp>
        <p:nvSpPr>
          <p:cNvPr id="154627" name="Rectangle 66"/>
          <p:cNvSpPr>
            <a:spLocks noGrp="1" noChangeArrowheads="1"/>
          </p:cNvSpPr>
          <p:nvPr>
            <p:ph idx="1"/>
          </p:nvPr>
        </p:nvSpPr>
        <p:spPr>
          <a:xfrm>
            <a:off x="165100" y="4937125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>
                <a:latin typeface="Arial"/>
              </a:rPr>
              <a:t>Note that physical register P0 is “dead” (or not “live”) past the point of this load.</a:t>
            </a:r>
            <a:r>
              <a:rPr lang="en-US" altLang="zh-CN">
                <a:latin typeface="Arial"/>
              </a:rPr>
              <a:t>  </a:t>
            </a:r>
          </a:p>
          <a:p>
            <a:pPr lvl="1" eaLnBrk="1" hangingPunct="1"/>
            <a:r>
              <a:rPr lang="en-US" altLang="zh-CN" sz="2800" b="1">
                <a:solidFill>
                  <a:srgbClr val="0000FF"/>
                </a:solidFill>
                <a:latin typeface="Arial"/>
              </a:rPr>
              <a:t>When we go to commit the load, we free up  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F0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P0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4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LD P32,10(R2)</a:t>
            </a:r>
          </a:p>
        </p:txBody>
      </p:sp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7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8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N</a:t>
            </a:r>
          </a:p>
        </p:txBody>
      </p:sp>
      <p:sp>
        <p:nvSpPr>
          <p:cNvPr id="154656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Done?</a:t>
            </a:r>
          </a:p>
        </p:txBody>
      </p:sp>
      <p:grpSp>
        <p:nvGrpSpPr>
          <p:cNvPr id="154657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4688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Oldest</a:t>
              </a:r>
            </a:p>
          </p:txBody>
        </p:sp>
        <p:sp>
          <p:nvSpPr>
            <p:cNvPr id="154690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Newest</a:t>
              </a:r>
            </a:p>
          </p:txBody>
        </p:sp>
      </p:grpSp>
      <p:grpSp>
        <p:nvGrpSpPr>
          <p:cNvPr id="154658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3445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P32</a:t>
              </a:r>
            </a:p>
          </p:txBody>
        </p:sp>
        <p:sp>
          <p:nvSpPr>
            <p:cNvPr id="273446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</a:t>
              </a:r>
            </a:p>
          </p:txBody>
        </p:sp>
        <p:sp>
          <p:nvSpPr>
            <p:cNvPr id="273447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73448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73449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73450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P10</a:t>
              </a:r>
            </a:p>
          </p:txBody>
        </p:sp>
        <p:sp>
          <p:nvSpPr>
            <p:cNvPr id="273451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73452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73453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73454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73455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73456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73457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73458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73459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73460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4659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4664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3463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3464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3465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3466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</p:grpSp>
        <p:sp>
          <p:nvSpPr>
            <p:cNvPr id="154665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/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3468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P60</a:t>
              </a:r>
            </a:p>
          </p:txBody>
        </p:sp>
        <p:sp>
          <p:nvSpPr>
            <p:cNvPr id="273469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P62</a:t>
              </a:r>
            </a:p>
          </p:txBody>
        </p:sp>
      </p:grpSp>
      <p:sp>
        <p:nvSpPr>
          <p:cNvPr id="154660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2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Current Map Table</a:t>
            </a:r>
          </a:p>
        </p:txBody>
      </p:sp>
      <p:sp>
        <p:nvSpPr>
          <p:cNvPr id="154663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228600"/>
            <a:ext cx="692150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  <a:latin typeface="Arial"/>
              </a:rPr>
              <a:t>(R1000 Style)</a:t>
            </a:r>
            <a:endParaRPr lang="en-US" altLang="zh-CN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F10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F0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P10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P0</a:t>
            </a: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ADDD P34,P4,P32</a:t>
            </a: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LD P32,10(R2)</a:t>
            </a: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N</a:t>
            </a:r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N</a:t>
            </a:r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Done?</a:t>
            </a:r>
          </a:p>
        </p:txBody>
      </p:sp>
      <p:grpSp>
        <p:nvGrpSpPr>
          <p:cNvPr id="155680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5711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12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Oldest</a:t>
              </a:r>
            </a:p>
          </p:txBody>
        </p:sp>
        <p:sp>
          <p:nvSpPr>
            <p:cNvPr id="155713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Newest</a:t>
              </a:r>
            </a:p>
          </p:txBody>
        </p:sp>
      </p:grpSp>
      <p:grpSp>
        <p:nvGrpSpPr>
          <p:cNvPr id="155681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5493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P32</a:t>
              </a:r>
            </a:p>
          </p:txBody>
        </p:sp>
        <p:sp>
          <p:nvSpPr>
            <p:cNvPr id="275494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</a:t>
              </a:r>
            </a:p>
          </p:txBody>
        </p:sp>
        <p:sp>
          <p:nvSpPr>
            <p:cNvPr id="275495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P34</a:t>
              </a:r>
            </a:p>
          </p:txBody>
        </p:sp>
        <p:sp>
          <p:nvSpPr>
            <p:cNvPr id="275499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75501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75503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75504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75505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75506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75507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75508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5682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5687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5511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5512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5513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5514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</p:grpSp>
        <p:sp>
          <p:nvSpPr>
            <p:cNvPr id="155688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/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5516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P60</a:t>
              </a:r>
            </a:p>
          </p:txBody>
        </p:sp>
        <p:sp>
          <p:nvSpPr>
            <p:cNvPr id="275517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P62</a:t>
              </a:r>
            </a:p>
          </p:txBody>
        </p:sp>
      </p:grpSp>
      <p:sp>
        <p:nvSpPr>
          <p:cNvPr id="155683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4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5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Current Map Table</a:t>
            </a:r>
          </a:p>
        </p:txBody>
      </p:sp>
      <p:sp>
        <p:nvSpPr>
          <p:cNvPr id="155686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065962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  <a:latin typeface="Arial"/>
              </a:rPr>
              <a:t>(R1000 Style)</a:t>
            </a:r>
            <a:endParaRPr lang="en-US" altLang="zh-CN"/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--</a:t>
              </a: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--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F2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F10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F0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P10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P0</a:t>
              </a: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BNE P36,&lt;…&gt;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N</a:t>
              </a: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DIVD P36,P34,P6</a:t>
              </a:r>
            </a:p>
          </p:txBody>
        </p:sp>
        <p:sp>
          <p:nvSpPr>
            <p:cNvPr id="277531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ADDD P34,P4,P32</a:t>
              </a:r>
            </a:p>
          </p:txBody>
        </p:sp>
        <p:sp>
          <p:nvSpPr>
            <p:cNvPr id="277532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LD P32,10(R2)</a:t>
              </a:r>
            </a:p>
          </p:txBody>
        </p:sp>
        <p:sp>
          <p:nvSpPr>
            <p:cNvPr id="277533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N</a:t>
              </a:r>
            </a:p>
          </p:txBody>
        </p:sp>
        <p:sp>
          <p:nvSpPr>
            <p:cNvPr id="277534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N</a:t>
              </a:r>
            </a:p>
          </p:txBody>
        </p:sp>
        <p:sp>
          <p:nvSpPr>
            <p:cNvPr id="277535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N</a:t>
              </a:r>
            </a:p>
          </p:txBody>
        </p:sp>
        <p:sp>
          <p:nvSpPr>
            <p:cNvPr id="156762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Done?</a:t>
              </a:r>
            </a:p>
          </p:txBody>
        </p:sp>
        <p:grpSp>
          <p:nvGrpSpPr>
            <p:cNvPr id="156763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6764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65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6766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6676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7542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P32</a:t>
              </a:r>
            </a:p>
          </p:txBody>
        </p:sp>
        <p:sp>
          <p:nvSpPr>
            <p:cNvPr id="277543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P36</a:t>
              </a:r>
            </a:p>
          </p:txBody>
        </p:sp>
        <p:sp>
          <p:nvSpPr>
            <p:cNvPr id="277544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77545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77546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77547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P34</a:t>
              </a:r>
            </a:p>
          </p:txBody>
        </p:sp>
        <p:sp>
          <p:nvSpPr>
            <p:cNvPr id="277548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77549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77550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77551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77552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77553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77554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77555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77556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77557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6677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6710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7560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7561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7562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7563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6711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/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7565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P60</a:t>
              </a:r>
            </a:p>
          </p:txBody>
        </p:sp>
        <p:sp>
          <p:nvSpPr>
            <p:cNvPr id="277566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P62</a:t>
              </a:r>
            </a:p>
          </p:txBody>
        </p:sp>
      </p:grpSp>
      <p:sp>
        <p:nvSpPr>
          <p:cNvPr id="156678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0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Current Map Table</a:t>
            </a:r>
          </a:p>
        </p:txBody>
      </p:sp>
      <p:sp>
        <p:nvSpPr>
          <p:cNvPr id="156681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Freelist</a:t>
            </a:r>
          </a:p>
        </p:txBody>
      </p:sp>
      <p:grpSp>
        <p:nvGrpSpPr>
          <p:cNvPr id="156682" name="Group 67"/>
          <p:cNvGrpSpPr>
            <a:grpSpLocks/>
          </p:cNvGrpSpPr>
          <p:nvPr/>
        </p:nvGrpSpPr>
        <p:grpSpPr bwMode="auto">
          <a:xfrm>
            <a:off x="468313" y="5084763"/>
            <a:ext cx="7467600" cy="533400"/>
            <a:chOff x="288" y="816"/>
            <a:chExt cx="4128" cy="288"/>
          </a:xfrm>
        </p:grpSpPr>
        <p:sp>
          <p:nvSpPr>
            <p:cNvPr id="277572" name="Rectangle 6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P32</a:t>
              </a:r>
            </a:p>
          </p:txBody>
        </p:sp>
        <p:sp>
          <p:nvSpPr>
            <p:cNvPr id="277573" name="Rectangle 6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P36</a:t>
              </a:r>
            </a:p>
          </p:txBody>
        </p:sp>
        <p:sp>
          <p:nvSpPr>
            <p:cNvPr id="277574" name="Rectangle 7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77575" name="Rectangle 7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77576" name="Rectangle 7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77577" name="Rectangle 7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P34</a:t>
              </a:r>
            </a:p>
          </p:txBody>
        </p:sp>
        <p:sp>
          <p:nvSpPr>
            <p:cNvPr id="277578" name="Rectangle 7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77579" name="Rectangle 7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77580" name="Rectangle 7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77581" name="Rectangle 7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77582" name="Rectangle 7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77583" name="Rectangle 7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77584" name="Rectangle 8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77585" name="Rectangle 8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77586" name="Rectangle 8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77587" name="Rectangle 8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6683" name="Group 84"/>
          <p:cNvGrpSpPr>
            <a:grpSpLocks/>
          </p:cNvGrpSpPr>
          <p:nvPr/>
        </p:nvGrpSpPr>
        <p:grpSpPr bwMode="auto">
          <a:xfrm>
            <a:off x="468313" y="5875338"/>
            <a:ext cx="1828800" cy="457200"/>
            <a:chOff x="912" y="3168"/>
            <a:chExt cx="960" cy="192"/>
          </a:xfrm>
        </p:grpSpPr>
        <p:sp>
          <p:nvSpPr>
            <p:cNvPr id="277589" name="Rectangle 85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P38</a:t>
              </a:r>
            </a:p>
          </p:txBody>
        </p:sp>
        <p:sp>
          <p:nvSpPr>
            <p:cNvPr id="277590" name="Rectangle 86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P40</a:t>
              </a:r>
            </a:p>
          </p:txBody>
        </p:sp>
        <p:sp>
          <p:nvSpPr>
            <p:cNvPr id="277591" name="Rectangle 87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P44</a:t>
              </a:r>
            </a:p>
          </p:txBody>
        </p:sp>
        <p:sp>
          <p:nvSpPr>
            <p:cNvPr id="277592" name="Rectangle 88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P48</a:t>
              </a:r>
            </a:p>
          </p:txBody>
        </p:sp>
      </p:grpSp>
      <p:sp>
        <p:nvSpPr>
          <p:cNvPr id="156684" name="Text Box 89"/>
          <p:cNvSpPr txBox="1">
            <a:spLocks noChangeArrowheads="1"/>
          </p:cNvSpPr>
          <p:nvPr/>
        </p:nvSpPr>
        <p:spPr bwMode="auto">
          <a:xfrm>
            <a:off x="2284413" y="56943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/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28305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P60</a:t>
            </a:r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32877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P62</a:t>
            </a:r>
          </a:p>
        </p:txBody>
      </p:sp>
      <p:sp>
        <p:nvSpPr>
          <p:cNvPr id="156687" name="AutoShape 92"/>
          <p:cNvSpPr>
            <a:spLocks noChangeArrowheads="1"/>
          </p:cNvSpPr>
          <p:nvPr/>
        </p:nvSpPr>
        <p:spPr bwMode="auto">
          <a:xfrm>
            <a:off x="315913" y="4932363"/>
            <a:ext cx="7840662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8" name="Text Box 93"/>
          <p:cNvSpPr txBox="1">
            <a:spLocks noChangeArrowheads="1"/>
          </p:cNvSpPr>
          <p:nvPr/>
        </p:nvSpPr>
        <p:spPr bwMode="auto">
          <a:xfrm>
            <a:off x="4105275" y="5832475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/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6689" name="Line 94"/>
          <p:cNvSpPr>
            <a:spLocks noChangeShapeType="1"/>
          </p:cNvSpPr>
          <p:nvPr/>
        </p:nvSpPr>
        <p:spPr bwMode="auto">
          <a:xfrm flipH="1">
            <a:off x="5486400" y="3505200"/>
            <a:ext cx="2286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88913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  <a:latin typeface="Arial"/>
              </a:rPr>
              <a:t>(R1000 Style)</a:t>
            </a:r>
            <a:endParaRPr lang="en-US" altLang="zh-CN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--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F0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F4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--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F2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F10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F0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P32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P4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P2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P10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P0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ST 0(R3),P40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ADDD P40,P38,P6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Y</a:t>
            </a:r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Y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LD P38,0(R3)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Y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BNE P36,&lt;…&gt;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N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DIVD P36,P34,P6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ADDD P34,P4,P32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LD P32,10(R2)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N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y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y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Done?</a:t>
            </a:r>
          </a:p>
        </p:txBody>
      </p: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7786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87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Oldest</a:t>
              </a:r>
            </a:p>
          </p:txBody>
        </p:sp>
        <p:sp>
          <p:nvSpPr>
            <p:cNvPr id="157788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Newest</a:t>
              </a:r>
            </a:p>
          </p:txBody>
        </p:sp>
      </p:grpSp>
      <p:grpSp>
        <p:nvGrpSpPr>
          <p:cNvPr id="157729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9589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P40</a:t>
              </a:r>
            </a:p>
          </p:txBody>
        </p:sp>
        <p:sp>
          <p:nvSpPr>
            <p:cNvPr id="279590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P36</a:t>
              </a:r>
            </a:p>
          </p:txBody>
        </p:sp>
        <p:sp>
          <p:nvSpPr>
            <p:cNvPr id="279591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P38</a:t>
              </a:r>
            </a:p>
          </p:txBody>
        </p:sp>
        <p:sp>
          <p:nvSpPr>
            <p:cNvPr id="279592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79593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79594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P34</a:t>
              </a:r>
            </a:p>
          </p:txBody>
        </p:sp>
        <p:sp>
          <p:nvSpPr>
            <p:cNvPr id="279595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79596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79597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79598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79599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79600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79601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79602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79603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79604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7730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7762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9607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  <p:sp>
            <p:nvSpPr>
              <p:cNvPr id="279608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9609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  <p:sp>
            <p:nvSpPr>
              <p:cNvPr id="279610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P50</a:t>
                </a:r>
              </a:p>
            </p:txBody>
          </p:sp>
        </p:grpSp>
        <p:sp>
          <p:nvSpPr>
            <p:cNvPr id="157763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/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9612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P0</a:t>
              </a:r>
            </a:p>
          </p:txBody>
        </p:sp>
        <p:sp>
          <p:nvSpPr>
            <p:cNvPr id="279613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P10</a:t>
              </a:r>
            </a:p>
          </p:txBody>
        </p:sp>
      </p:grpSp>
      <p:sp>
        <p:nvSpPr>
          <p:cNvPr id="157731" name="Freeform 6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2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3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Current Map Table</a:t>
            </a:r>
          </a:p>
        </p:txBody>
      </p:sp>
      <p:sp>
        <p:nvSpPr>
          <p:cNvPr id="157734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Freelist</a:t>
            </a:r>
          </a:p>
        </p:txBody>
      </p:sp>
      <p:grpSp>
        <p:nvGrpSpPr>
          <p:cNvPr id="157735" name="Group 66"/>
          <p:cNvGrpSpPr>
            <a:grpSpLocks/>
          </p:cNvGrpSpPr>
          <p:nvPr/>
        </p:nvGrpSpPr>
        <p:grpSpPr bwMode="auto">
          <a:xfrm>
            <a:off x="476250" y="5094288"/>
            <a:ext cx="7467600" cy="533400"/>
            <a:chOff x="288" y="816"/>
            <a:chExt cx="4128" cy="288"/>
          </a:xfrm>
        </p:grpSpPr>
        <p:sp>
          <p:nvSpPr>
            <p:cNvPr id="279619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P32</a:t>
              </a:r>
            </a:p>
          </p:txBody>
        </p:sp>
        <p:sp>
          <p:nvSpPr>
            <p:cNvPr id="279620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P36</a:t>
              </a:r>
            </a:p>
          </p:txBody>
        </p:sp>
        <p:sp>
          <p:nvSpPr>
            <p:cNvPr id="279621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79622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79623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79624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P34</a:t>
              </a:r>
            </a:p>
          </p:txBody>
        </p:sp>
        <p:sp>
          <p:nvSpPr>
            <p:cNvPr id="279625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79626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79627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79628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79629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79630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79631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79632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79633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79634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7736" name="Group 83"/>
          <p:cNvGrpSpPr>
            <a:grpSpLocks/>
          </p:cNvGrpSpPr>
          <p:nvPr/>
        </p:nvGrpSpPr>
        <p:grpSpPr bwMode="auto">
          <a:xfrm>
            <a:off x="476250" y="5884863"/>
            <a:ext cx="1828800" cy="457200"/>
            <a:chOff x="912" y="3168"/>
            <a:chExt cx="960" cy="192"/>
          </a:xfrm>
        </p:grpSpPr>
        <p:sp>
          <p:nvSpPr>
            <p:cNvPr id="279636" name="Rectangle 84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P38</a:t>
              </a:r>
            </a:p>
          </p:txBody>
        </p:sp>
        <p:sp>
          <p:nvSpPr>
            <p:cNvPr id="279637" name="Rectangle 85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P40</a:t>
              </a:r>
            </a:p>
          </p:txBody>
        </p:sp>
        <p:sp>
          <p:nvSpPr>
            <p:cNvPr id="279638" name="Rectangle 86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P44</a:t>
              </a:r>
            </a:p>
          </p:txBody>
        </p:sp>
        <p:sp>
          <p:nvSpPr>
            <p:cNvPr id="279639" name="Rectangle 87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P48</a:t>
              </a:r>
            </a:p>
          </p:txBody>
        </p:sp>
      </p:grpSp>
      <p:sp>
        <p:nvSpPr>
          <p:cNvPr id="157737" name="Text Box 88"/>
          <p:cNvSpPr txBox="1">
            <a:spLocks noChangeArrowheads="1"/>
          </p:cNvSpPr>
          <p:nvPr/>
        </p:nvSpPr>
        <p:spPr bwMode="auto">
          <a:xfrm>
            <a:off x="2292350" y="570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/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9641" name="Rectangle 89"/>
          <p:cNvSpPr>
            <a:spLocks noChangeArrowheads="1"/>
          </p:cNvSpPr>
          <p:nvPr/>
        </p:nvSpPr>
        <p:spPr bwMode="auto">
          <a:xfrm>
            <a:off x="28384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P60</a:t>
            </a:r>
          </a:p>
        </p:txBody>
      </p:sp>
      <p:sp>
        <p:nvSpPr>
          <p:cNvPr id="279642" name="Rectangle 90"/>
          <p:cNvSpPr>
            <a:spLocks noChangeArrowheads="1"/>
          </p:cNvSpPr>
          <p:nvPr/>
        </p:nvSpPr>
        <p:spPr bwMode="auto">
          <a:xfrm>
            <a:off x="32956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P62</a:t>
            </a:r>
          </a:p>
        </p:txBody>
      </p:sp>
      <p:sp>
        <p:nvSpPr>
          <p:cNvPr id="157740" name="AutoShape 91"/>
          <p:cNvSpPr>
            <a:spLocks noChangeArrowheads="1"/>
          </p:cNvSpPr>
          <p:nvPr/>
        </p:nvSpPr>
        <p:spPr bwMode="auto">
          <a:xfrm>
            <a:off x="323850" y="4941888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1" name="Text Box 92"/>
          <p:cNvSpPr txBox="1">
            <a:spLocks noChangeArrowheads="1"/>
          </p:cNvSpPr>
          <p:nvPr/>
        </p:nvSpPr>
        <p:spPr bwMode="auto">
          <a:xfrm>
            <a:off x="4111625" y="5842000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/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53223" y="228600"/>
            <a:ext cx="6971627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>
                <a:latin typeface="Arial"/>
              </a:rPr>
              <a:t>Explicit register renaming:</a:t>
            </a:r>
            <a:br>
              <a:rPr lang="en-US" altLang="zh-CN" dirty="0"/>
            </a:br>
            <a:r>
              <a:rPr lang="en-US" altLang="zh-CN" sz="3200" dirty="0">
                <a:solidFill>
                  <a:schemeClr val="tx1"/>
                </a:solidFill>
                <a:latin typeface="Arial"/>
              </a:rPr>
              <a:t>(R1000 Style)</a:t>
            </a:r>
            <a:endParaRPr lang="en-US" altLang="zh-CN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F10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F0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P2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P10</a:t>
            </a: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P0</a:t>
            </a: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0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2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3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DIVD P36,P34,P6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ADDD P34,P4,P32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LD P32,10(R2)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N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y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y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Done?</a:t>
            </a:r>
          </a:p>
        </p:txBody>
      </p:sp>
      <p:grpSp>
        <p:nvGrpSpPr>
          <p:cNvPr id="158752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8812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813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Oldest</a:t>
              </a:r>
            </a:p>
          </p:txBody>
        </p:sp>
        <p:sp>
          <p:nvSpPr>
            <p:cNvPr id="158814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Newest</a:t>
              </a:r>
            </a:p>
          </p:txBody>
        </p:sp>
      </p:grpSp>
      <p:sp>
        <p:nvSpPr>
          <p:cNvPr id="158753" name="Freeform 36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4" name="Text Box 37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Current Map Table</a:t>
            </a:r>
          </a:p>
        </p:txBody>
      </p:sp>
      <p:sp>
        <p:nvSpPr>
          <p:cNvPr id="158755" name="Text Box 38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Freelist</a:t>
            </a:r>
          </a:p>
        </p:txBody>
      </p:sp>
      <p:grpSp>
        <p:nvGrpSpPr>
          <p:cNvPr id="158756" name="Group 39"/>
          <p:cNvGrpSpPr>
            <a:grpSpLocks/>
          </p:cNvGrpSpPr>
          <p:nvPr/>
        </p:nvGrpSpPr>
        <p:grpSpPr bwMode="auto">
          <a:xfrm>
            <a:off x="457200" y="5334000"/>
            <a:ext cx="7467600" cy="533400"/>
            <a:chOff x="288" y="816"/>
            <a:chExt cx="4128" cy="288"/>
          </a:xfrm>
        </p:grpSpPr>
        <p:sp>
          <p:nvSpPr>
            <p:cNvPr id="281640" name="Rectangle 40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P32</a:t>
              </a:r>
            </a:p>
          </p:txBody>
        </p:sp>
        <p:sp>
          <p:nvSpPr>
            <p:cNvPr id="281641" name="Rectangle 41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P36</a:t>
              </a:r>
            </a:p>
          </p:txBody>
        </p:sp>
        <p:sp>
          <p:nvSpPr>
            <p:cNvPr id="281642" name="Rectangle 42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81643" name="Rectangle 43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81644" name="Rectangle 44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81645" name="Rectangle 45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P34</a:t>
              </a:r>
            </a:p>
          </p:txBody>
        </p:sp>
        <p:sp>
          <p:nvSpPr>
            <p:cNvPr id="281646" name="Rectangle 46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81647" name="Rectangle 47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81648" name="Rectangle 48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81650" name="Rectangle 50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81652" name="Rectangle 52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81653" name="Rectangle 53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81654" name="Rectangle 54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81655" name="Rectangle 55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8757" name="Group 56"/>
          <p:cNvGrpSpPr>
            <a:grpSpLocks/>
          </p:cNvGrpSpPr>
          <p:nvPr/>
        </p:nvGrpSpPr>
        <p:grpSpPr bwMode="auto">
          <a:xfrm>
            <a:off x="457200" y="6124575"/>
            <a:ext cx="1828800" cy="457200"/>
            <a:chOff x="912" y="3168"/>
            <a:chExt cx="960" cy="192"/>
          </a:xfrm>
        </p:grpSpPr>
        <p:sp>
          <p:nvSpPr>
            <p:cNvPr id="281657" name="Rectangle 57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P38</a:t>
              </a:r>
            </a:p>
          </p:txBody>
        </p:sp>
        <p:sp>
          <p:nvSpPr>
            <p:cNvPr id="281658" name="Rectangle 58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P40</a:t>
              </a:r>
            </a:p>
          </p:txBody>
        </p:sp>
        <p:sp>
          <p:nvSpPr>
            <p:cNvPr id="281659" name="Rectangle 59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P44</a:t>
              </a:r>
            </a:p>
          </p:txBody>
        </p:sp>
        <p:sp>
          <p:nvSpPr>
            <p:cNvPr id="281660" name="Rectangle 60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P48</a:t>
              </a:r>
            </a:p>
          </p:txBody>
        </p:sp>
      </p:grpSp>
      <p:sp>
        <p:nvSpPr>
          <p:cNvPr id="158758" name="Text Box 61"/>
          <p:cNvSpPr txBox="1">
            <a:spLocks noChangeArrowheads="1"/>
          </p:cNvSpPr>
          <p:nvPr/>
        </p:nvSpPr>
        <p:spPr bwMode="auto">
          <a:xfrm>
            <a:off x="2273300" y="594360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/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81662" name="Rectangle 62"/>
          <p:cNvSpPr>
            <a:spLocks noChangeArrowheads="1"/>
          </p:cNvSpPr>
          <p:nvPr/>
        </p:nvSpPr>
        <p:spPr bwMode="auto">
          <a:xfrm>
            <a:off x="28194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P60</a:t>
            </a:r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32766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Arial" pitchFamily="49" charset="0"/>
              </a:rPr>
              <a:t>P62</a:t>
            </a:r>
          </a:p>
        </p:txBody>
      </p:sp>
      <p:sp>
        <p:nvSpPr>
          <p:cNvPr id="158761" name="AutoShape 64"/>
          <p:cNvSpPr>
            <a:spLocks noChangeArrowheads="1"/>
          </p:cNvSpPr>
          <p:nvPr/>
        </p:nvSpPr>
        <p:spPr bwMode="auto">
          <a:xfrm>
            <a:off x="304800" y="5181600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2" name="Text Box 65"/>
          <p:cNvSpPr txBox="1">
            <a:spLocks noChangeArrowheads="1"/>
          </p:cNvSpPr>
          <p:nvPr/>
        </p:nvSpPr>
        <p:spPr bwMode="auto">
          <a:xfrm>
            <a:off x="4092575" y="6081713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/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58763" name="Group 6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81667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P32</a:t>
              </a:r>
            </a:p>
          </p:txBody>
        </p:sp>
        <p:sp>
          <p:nvSpPr>
            <p:cNvPr id="281668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P36</a:t>
              </a:r>
            </a:p>
          </p:txBody>
        </p:sp>
        <p:sp>
          <p:nvSpPr>
            <p:cNvPr id="281669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P4</a:t>
              </a:r>
            </a:p>
          </p:txBody>
        </p:sp>
        <p:sp>
          <p:nvSpPr>
            <p:cNvPr id="281670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F6</a:t>
              </a:r>
            </a:p>
          </p:txBody>
        </p:sp>
        <p:sp>
          <p:nvSpPr>
            <p:cNvPr id="281671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F8</a:t>
              </a:r>
            </a:p>
          </p:txBody>
        </p:sp>
        <p:sp>
          <p:nvSpPr>
            <p:cNvPr id="281672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P34</a:t>
              </a:r>
            </a:p>
          </p:txBody>
        </p:sp>
        <p:sp>
          <p:nvSpPr>
            <p:cNvPr id="281673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P12</a:t>
              </a:r>
            </a:p>
          </p:txBody>
        </p:sp>
        <p:sp>
          <p:nvSpPr>
            <p:cNvPr id="281674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P14</a:t>
              </a:r>
            </a:p>
          </p:txBody>
        </p:sp>
        <p:sp>
          <p:nvSpPr>
            <p:cNvPr id="281675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P16</a:t>
              </a:r>
            </a:p>
          </p:txBody>
        </p:sp>
        <p:sp>
          <p:nvSpPr>
            <p:cNvPr id="281676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P18</a:t>
              </a:r>
            </a:p>
          </p:txBody>
        </p:sp>
        <p:sp>
          <p:nvSpPr>
            <p:cNvPr id="281677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P20</a:t>
              </a:r>
            </a:p>
          </p:txBody>
        </p:sp>
        <p:sp>
          <p:nvSpPr>
            <p:cNvPr id="281678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P22</a:t>
              </a:r>
            </a:p>
          </p:txBody>
        </p:sp>
        <p:sp>
          <p:nvSpPr>
            <p:cNvPr id="281679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P24</a:t>
              </a:r>
            </a:p>
          </p:txBody>
        </p:sp>
        <p:sp>
          <p:nvSpPr>
            <p:cNvPr id="281680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p26</a:t>
              </a:r>
            </a:p>
          </p:txBody>
        </p:sp>
        <p:sp>
          <p:nvSpPr>
            <p:cNvPr id="281681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P28</a:t>
              </a:r>
            </a:p>
          </p:txBody>
        </p:sp>
        <p:sp>
          <p:nvSpPr>
            <p:cNvPr id="281682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P30</a:t>
              </a:r>
            </a:p>
          </p:txBody>
        </p:sp>
      </p:grpSp>
      <p:grpSp>
        <p:nvGrpSpPr>
          <p:cNvPr id="158764" name="Group 8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8768" name="Group 8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81685" name="Rectangle 8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81686" name="Rectangle 8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81687" name="Rectangle 8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81688" name="Rectangle 8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8769" name="Text Box 8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/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81690" name="Rectangle 9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P60</a:t>
              </a:r>
            </a:p>
          </p:txBody>
        </p:sp>
        <p:sp>
          <p:nvSpPr>
            <p:cNvPr id="281691" name="Rectangle 9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49" charset="0"/>
                </a:rPr>
                <a:t>P62</a:t>
              </a:r>
            </a:p>
          </p:txBody>
        </p:sp>
      </p:grpSp>
      <p:sp>
        <p:nvSpPr>
          <p:cNvPr id="158765" name="Freeform 9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6" name="AutoShape 93"/>
          <p:cNvSpPr>
            <a:spLocks noChangeArrowheads="1"/>
          </p:cNvSpPr>
          <p:nvPr/>
        </p:nvSpPr>
        <p:spPr bwMode="auto">
          <a:xfrm rot="-1717296">
            <a:off x="1981200" y="2514600"/>
            <a:ext cx="1371600" cy="2971800"/>
          </a:xfrm>
          <a:prstGeom prst="upArrow">
            <a:avLst>
              <a:gd name="adj1" fmla="val 50000"/>
              <a:gd name="adj2" fmla="val 54167"/>
            </a:avLst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8767" name="Text Box 94"/>
          <p:cNvSpPr txBox="1">
            <a:spLocks noChangeArrowheads="1"/>
          </p:cNvSpPr>
          <p:nvPr/>
        </p:nvSpPr>
        <p:spPr bwMode="auto">
          <a:xfrm>
            <a:off x="0" y="4572000"/>
            <a:ext cx="90392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/>
              </a:rPr>
              <a:t>Speculation error fixed by restoring map table and 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8064500" cy="11969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/>
              </a:rPr>
              <a:t>Can we use explicit register renaming with scoreboard?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920875" y="5360988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Rename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/>
              </a:rPr>
              <a:t>Table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2195513" y="1628775"/>
            <a:ext cx="5457825" cy="3886200"/>
            <a:chOff x="0" y="749"/>
            <a:chExt cx="5655" cy="3331"/>
          </a:xfrm>
        </p:grpSpPr>
        <p:sp>
          <p:nvSpPr>
            <p:cNvPr id="159750" name="Freeform 5"/>
            <p:cNvSpPr>
              <a:spLocks/>
            </p:cNvSpPr>
            <p:nvPr/>
          </p:nvSpPr>
          <p:spPr bwMode="auto">
            <a:xfrm>
              <a:off x="4032" y="1344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1241 w 240"/>
                <a:gd name="T3" fmla="*/ 2400 h 2400"/>
                <a:gd name="T4" fmla="*/ 1241 w 240"/>
                <a:gd name="T5" fmla="*/ 0 h 240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0"/>
                <a:gd name="T11" fmla="*/ 240 w 240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1" name="Text Box 6"/>
            <p:cNvSpPr txBox="1">
              <a:spLocks noChangeArrowheads="1"/>
            </p:cNvSpPr>
            <p:nvPr/>
          </p:nvSpPr>
          <p:spPr bwMode="auto">
            <a:xfrm rot="-5400000">
              <a:off x="4050" y="1799"/>
              <a:ext cx="2511" cy="5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"/>
                </a:rPr>
                <a:t>Functional Units</a:t>
              </a:r>
            </a:p>
          </p:txBody>
        </p:sp>
        <p:sp>
          <p:nvSpPr>
            <p:cNvPr id="159752" name="Text Box 7"/>
            <p:cNvSpPr txBox="1">
              <a:spLocks noChangeArrowheads="1"/>
            </p:cNvSpPr>
            <p:nvPr/>
          </p:nvSpPr>
          <p:spPr bwMode="auto">
            <a:xfrm rot="-5400000">
              <a:off x="-496" y="1797"/>
              <a:ext cx="1529" cy="5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"/>
                </a:rPr>
                <a:t>Registers</a:t>
              </a:r>
            </a:p>
          </p:txBody>
        </p:sp>
        <p:grpSp>
          <p:nvGrpSpPr>
            <p:cNvPr id="159753" name="Group 8"/>
            <p:cNvGrpSpPr>
              <a:grpSpLocks/>
            </p:cNvGrpSpPr>
            <p:nvPr/>
          </p:nvGrpSpPr>
          <p:grpSpPr bwMode="auto">
            <a:xfrm>
              <a:off x="582" y="749"/>
              <a:ext cx="4416" cy="2640"/>
              <a:chOff x="582" y="749"/>
              <a:chExt cx="4416" cy="2640"/>
            </a:xfrm>
          </p:grpSpPr>
          <p:grpSp>
            <p:nvGrpSpPr>
              <p:cNvPr id="159758" name="Group 9"/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232458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59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59" name="Group 12"/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23246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2" name="Rectangle 14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0" name="Group 15"/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232464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5" name="Rectangle 17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1" name="Group 18"/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232467" name="Rectangle 19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8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2469" name="Rectangle 21"/>
              <p:cNvSpPr>
                <a:spLocks noChangeArrowheads="1"/>
              </p:cNvSpPr>
              <p:nvPr/>
            </p:nvSpPr>
            <p:spPr bwMode="auto">
              <a:xfrm>
                <a:off x="3908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0" name="Rectangle 22"/>
              <p:cNvSpPr>
                <a:spLocks noChangeArrowheads="1"/>
              </p:cNvSpPr>
              <p:nvPr/>
            </p:nvSpPr>
            <p:spPr bwMode="auto">
              <a:xfrm>
                <a:off x="3908" y="1110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1" name="Rectangle 23"/>
              <p:cNvSpPr>
                <a:spLocks noChangeArrowheads="1"/>
              </p:cNvSpPr>
              <p:nvPr/>
            </p:nvSpPr>
            <p:spPr bwMode="auto">
              <a:xfrm>
                <a:off x="3908" y="1708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Divide</a:t>
                </a:r>
              </a:p>
            </p:txBody>
          </p:sp>
          <p:sp>
            <p:nvSpPr>
              <p:cNvPr id="232472" name="Rectangle 24"/>
              <p:cNvSpPr>
                <a:spLocks noChangeArrowheads="1"/>
              </p:cNvSpPr>
              <p:nvPr/>
            </p:nvSpPr>
            <p:spPr bwMode="auto">
              <a:xfrm>
                <a:off x="3908" y="2236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Add</a:t>
                </a:r>
              </a:p>
            </p:txBody>
          </p:sp>
          <p:sp>
            <p:nvSpPr>
              <p:cNvPr id="232473" name="Rectangle 25"/>
              <p:cNvSpPr>
                <a:spLocks noChangeArrowheads="1"/>
              </p:cNvSpPr>
              <p:nvPr/>
            </p:nvSpPr>
            <p:spPr bwMode="auto">
              <a:xfrm>
                <a:off x="3908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Integer</a:t>
                </a:r>
              </a:p>
            </p:txBody>
          </p:sp>
          <p:sp>
            <p:nvSpPr>
              <p:cNvPr id="159767" name="Line 26"/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8" name="Line 27"/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9" name="Line 28"/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0" name="Line 29"/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1" name="Line 30"/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2" name="Line 31"/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3" name="Line 32"/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4" name="Line 33"/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5" name="Freeform 34"/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23 h 240"/>
                  <a:gd name="T4" fmla="*/ 240 w 240"/>
                  <a:gd name="T5" fmla="*/ 12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6" name="Freeform 35"/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53 h 240"/>
                  <a:gd name="T4" fmla="*/ 3384 w 240"/>
                  <a:gd name="T5" fmla="*/ 5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7" name="Freeform 36"/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8" name="Freeform 37"/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9" name="Freeform 38"/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0" name="Freeform 39"/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1" name="Freeform 40"/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9754" name="Line 41"/>
            <p:cNvSpPr>
              <a:spLocks noChangeShapeType="1"/>
            </p:cNvSpPr>
            <p:nvPr/>
          </p:nvSpPr>
          <p:spPr bwMode="auto">
            <a:xfrm>
              <a:off x="4662" y="3101"/>
              <a:ext cx="378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5" name="Text Box 42"/>
            <p:cNvSpPr txBox="1">
              <a:spLocks noChangeArrowheads="1"/>
            </p:cNvSpPr>
            <p:nvPr/>
          </p:nvSpPr>
          <p:spPr bwMode="auto">
            <a:xfrm>
              <a:off x="4472" y="3507"/>
              <a:ext cx="1183" cy="3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/>
                </a:rPr>
                <a:t>Memory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824" y="3408"/>
              <a:ext cx="2207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>
                  <a:solidFill>
                    <a:schemeClr val="tx1"/>
                  </a:solidFill>
                  <a:latin typeface="Arial"/>
                </a:rPr>
                <a:t>SCOREBOARD</a:t>
              </a:r>
            </a:p>
          </p:txBody>
        </p:sp>
        <p:sp>
          <p:nvSpPr>
            <p:cNvPr id="159757" name="Freeform 44"/>
            <p:cNvSpPr>
              <a:spLocks/>
            </p:cNvSpPr>
            <p:nvPr/>
          </p:nvSpPr>
          <p:spPr bwMode="auto">
            <a:xfrm>
              <a:off x="1056" y="3408"/>
              <a:ext cx="768" cy="336"/>
            </a:xfrm>
            <a:custGeom>
              <a:avLst/>
              <a:gdLst>
                <a:gd name="T0" fmla="*/ 473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  <a:gd name="T9" fmla="*/ 0 w 816"/>
                <a:gd name="T10" fmla="*/ 0 h 336"/>
                <a:gd name="T11" fmla="*/ 816 w 81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49" name="Freeform 45"/>
          <p:cNvSpPr>
            <a:spLocks/>
          </p:cNvSpPr>
          <p:nvPr/>
        </p:nvSpPr>
        <p:spPr bwMode="auto">
          <a:xfrm>
            <a:off x="2987675" y="5589588"/>
            <a:ext cx="1676400" cy="228600"/>
          </a:xfrm>
          <a:custGeom>
            <a:avLst/>
            <a:gdLst>
              <a:gd name="T0" fmla="*/ 2147483647 w 1008"/>
              <a:gd name="T1" fmla="*/ 0 h 144"/>
              <a:gd name="T2" fmla="*/ 2147483647 w 1008"/>
              <a:gd name="T3" fmla="*/ 2147483647 h 144"/>
              <a:gd name="T4" fmla="*/ 0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1008" y="0"/>
                </a:move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latin typeface="Arial"/>
              </a:rPr>
              <a:t>Three Stages of Tomasulo Algorithm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47879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zh-CN" sz="2800">
                <a:solidFill>
                  <a:srgbClr val="FF0000"/>
                </a:solidFill>
                <a:latin typeface="Arial" pitchFamily="66" charset="0"/>
              </a:rPr>
              <a:t>Issue</a:t>
            </a:r>
            <a:r>
              <a:rPr lang="en-US" altLang="zh-CN" sz="2800">
                <a:latin typeface="Arial" pitchFamily="66" charset="0"/>
              </a:rPr>
              <a:t>—get instruction from FP Op Queue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>
                <a:latin typeface="Arial" pitchFamily="66" charset="0"/>
              </a:rPr>
              <a:t> 	If reservation station free (no structural hazard), </a:t>
            </a:r>
            <a:br>
              <a:rPr lang="en-US" altLang="zh-CN" sz="2400">
                <a:latin typeface="Comic Sans MS" pitchFamily="66" charset="0"/>
              </a:rPr>
            </a:br>
            <a:r>
              <a:rPr lang="en-US" altLang="zh-CN" sz="2400">
                <a:latin typeface="Arial" pitchFamily="66" charset="0"/>
              </a:rPr>
              <a:t>control issues instr &amp; sends operands (renames registers).</a:t>
            </a:r>
          </a:p>
          <a:p>
            <a:pPr marL="285750" indent="-285750" eaLnBrk="1" hangingPunct="1"/>
            <a:r>
              <a:rPr lang="en-US" altLang="zh-CN" sz="2800">
                <a:solidFill>
                  <a:srgbClr val="FF0000"/>
                </a:solidFill>
                <a:latin typeface="Arial" pitchFamily="66" charset="0"/>
              </a:rPr>
              <a:t>Execute</a:t>
            </a:r>
            <a:r>
              <a:rPr lang="en-US" altLang="zh-CN" sz="2800">
                <a:latin typeface="Arial" pitchFamily="66" charset="0"/>
              </a:rPr>
              <a:t>—operate on operands (EX)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>
                <a:latin typeface="Arial" pitchFamily="66" charset="0"/>
              </a:rPr>
              <a:t> 	When both operands ready then execute;</a:t>
            </a:r>
            <a:br>
              <a:rPr lang="en-US" altLang="zh-CN" sz="2400">
                <a:latin typeface="Comic Sans MS" pitchFamily="66" charset="0"/>
              </a:rPr>
            </a:br>
            <a:r>
              <a:rPr lang="en-US" altLang="zh-CN" sz="2400">
                <a:latin typeface="Arial" pitchFamily="66" charset="0"/>
              </a:rPr>
              <a:t> if not ready, watch Common Data Bus for result</a:t>
            </a:r>
          </a:p>
          <a:p>
            <a:pPr marL="285750" indent="-285750" eaLnBrk="1" hangingPunct="1"/>
            <a:r>
              <a:rPr lang="en-US" altLang="zh-CN" sz="2800">
                <a:solidFill>
                  <a:srgbClr val="FF0000"/>
                </a:solidFill>
                <a:latin typeface="Arial" pitchFamily="66" charset="0"/>
              </a:rPr>
              <a:t>Write result</a:t>
            </a:r>
            <a:r>
              <a:rPr lang="en-US" altLang="zh-CN" sz="2800">
                <a:latin typeface="Arial" pitchFamily="66" charset="0"/>
              </a:rPr>
              <a:t>—finish execution (WB)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>
                <a:latin typeface="Arial" pitchFamily="66" charset="0"/>
              </a:rPr>
              <a:t> 	Write on Common Data Bus to all awaiting units; </a:t>
            </a:r>
            <a:br>
              <a:rPr lang="en-US" altLang="zh-CN" sz="2400">
                <a:latin typeface="Comic Sans MS" pitchFamily="66" charset="0"/>
              </a:rPr>
            </a:br>
            <a:r>
              <a:rPr lang="en-US" altLang="zh-CN" sz="2400">
                <a:latin typeface="Arial" pitchFamily="66" charset="0"/>
              </a:rPr>
              <a:t>mark reservation station available</a:t>
            </a:r>
          </a:p>
          <a:p>
            <a:pPr marL="285750" indent="-285750" eaLnBrk="1" hangingPunct="1"/>
            <a:endParaRPr lang="en-US" altLang="zh-CN" sz="280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810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Four Stages of Scoreboard Control With Explicit Renaming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052513"/>
            <a:ext cx="8686800" cy="51847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Issue</a:t>
            </a:r>
            <a:r>
              <a:rPr lang="en-US" altLang="zh-CN" sz="2400">
                <a:latin typeface="Arial" pitchFamily="66" charset="0"/>
              </a:rPr>
              <a:t>—decode instructions &amp; check for structural hazards </a:t>
            </a: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&amp; allocate new physical register for result</a:t>
            </a:r>
          </a:p>
          <a:p>
            <a:pPr lvl="1" eaLnBrk="1" hangingPunct="1"/>
            <a:r>
              <a:rPr lang="en-US" altLang="zh-CN" sz="2000">
                <a:latin typeface="Arial" pitchFamily="66" charset="0"/>
              </a:rPr>
              <a:t>Instructions issued in program order (for hazard checking)</a:t>
            </a:r>
          </a:p>
          <a:p>
            <a:pPr lvl="1" eaLnBrk="1" hangingPunct="1"/>
            <a:r>
              <a:rPr lang="en-US" altLang="zh-CN" sz="2000">
                <a:solidFill>
                  <a:srgbClr val="00FF00"/>
                </a:solidFill>
                <a:latin typeface="Arial" pitchFamily="66" charset="0"/>
              </a:rPr>
              <a:t>Don’t issue if no free physical registers</a:t>
            </a:r>
          </a:p>
          <a:p>
            <a:pPr lvl="1" eaLnBrk="1" hangingPunct="1"/>
            <a:r>
              <a:rPr lang="en-US" altLang="zh-CN" sz="2000">
                <a:latin typeface="Arial" pitchFamily="66" charset="0"/>
              </a:rPr>
              <a:t>Don’t issue if </a:t>
            </a:r>
            <a:r>
              <a:rPr lang="en-US" altLang="zh-CN" sz="2000">
                <a:solidFill>
                  <a:schemeClr val="hlink"/>
                </a:solidFill>
                <a:latin typeface="Arial" pitchFamily="66" charset="0"/>
              </a:rPr>
              <a:t>structural hazard</a:t>
            </a:r>
            <a:endParaRPr lang="en-US" altLang="zh-CN" sz="2000">
              <a:latin typeface="Comic Sans MS" pitchFamily="66" charset="0"/>
            </a:endParaRP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Read operands—</a:t>
            </a:r>
            <a:r>
              <a:rPr lang="en-US" altLang="zh-CN" sz="2400">
                <a:latin typeface="Arial" pitchFamily="66" charset="0"/>
              </a:rPr>
              <a:t>wait until no hazards, read operands </a:t>
            </a:r>
          </a:p>
          <a:p>
            <a:pPr lvl="1" eaLnBrk="1" hangingPunct="1"/>
            <a:r>
              <a:rPr lang="en-US" altLang="zh-CN" sz="2000">
                <a:latin typeface="Arial" pitchFamily="66" charset="0"/>
              </a:rPr>
              <a:t> All real dependencies (RAW hazards) resolved in this stage, since we wait for instructions to write back data.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Execution</a:t>
            </a:r>
            <a:r>
              <a:rPr lang="en-US" altLang="zh-CN" sz="2400">
                <a:latin typeface="Arial" pitchFamily="66" charset="0"/>
              </a:rPr>
              <a:t>—operate on operands</a:t>
            </a:r>
          </a:p>
          <a:p>
            <a:pPr lvl="1" eaLnBrk="1" hangingPunct="1"/>
            <a:r>
              <a:rPr lang="en-US" altLang="zh-CN" sz="2000">
                <a:latin typeface="Arial" pitchFamily="66" charset="0"/>
              </a:rPr>
              <a:t>The functional unit begins execution upon receiving operands. When the result is ready, it notifies the scoreboard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Write result—</a:t>
            </a:r>
            <a:r>
              <a:rPr lang="en-US" altLang="zh-CN" sz="2400">
                <a:latin typeface="Arial" pitchFamily="66" charset="0"/>
              </a:rPr>
              <a:t>finish execution</a:t>
            </a:r>
          </a:p>
          <a:p>
            <a:pPr eaLnBrk="1" hangingPunct="1"/>
            <a:r>
              <a:rPr lang="en-US" altLang="zh-CN" sz="2400">
                <a:latin typeface="Arial" pitchFamily="66" charset="0"/>
              </a:rPr>
              <a:t>Note: No checks for WAR or WAW hazards!</a:t>
            </a:r>
            <a:endParaRPr lang="en-US" altLang="zh-CN" sz="180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56512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latin typeface="Arial"/>
              </a:rPr>
              <a:t>Scoreboard With Explicit Renaming</a:t>
            </a:r>
          </a:p>
        </p:txBody>
      </p:sp>
      <p:graphicFrame>
        <p:nvGraphicFramePr>
          <p:cNvPr id="65538" name="Object 3"/>
          <p:cNvGraphicFramePr>
            <a:graphicFrameLocks/>
          </p:cNvGraphicFramePr>
          <p:nvPr/>
        </p:nvGraphicFramePr>
        <p:xfrm>
          <a:off x="381000" y="7620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Worksheet" r:id="rId4" imgW="8944200" imgH="6332760" progId="Excel.Sheet.8">
                  <p:embed/>
                </p:oleObj>
              </mc:Choice>
              <mc:Fallback>
                <p:oleObj name="Worksheet" r:id="rId4" imgW="8944200" imgH="633276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04800" y="5943600"/>
            <a:ext cx="8496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latin typeface="Arial"/>
              </a:rPr>
              <a:t>Initialized Rename Table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</a:t>
            </a:r>
          </a:p>
        </p:txBody>
      </p:sp>
      <p:graphicFrame>
        <p:nvGraphicFramePr>
          <p:cNvPr id="6656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工作表" r:id="rId4" imgW="8972702" imgH="6362700" progId="Excel.Sheet.8">
                  <p:embed/>
                </p:oleObj>
              </mc:Choice>
              <mc:Fallback>
                <p:oleObj name="工作表" r:id="rId4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79388" y="0"/>
            <a:ext cx="8496300" cy="8651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latin typeface="Arial"/>
              </a:rPr>
              <a:t>Each instruction allocates free register </a:t>
            </a:r>
          </a:p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latin typeface="Arial"/>
              </a:rPr>
              <a:t>Similar to single-assignment compiler transformation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4787900" y="6021388"/>
            <a:ext cx="576263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211638" y="3789363"/>
            <a:ext cx="576262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2</a:t>
            </a:r>
          </a:p>
        </p:txBody>
      </p:sp>
      <p:graphicFrame>
        <p:nvGraphicFramePr>
          <p:cNvPr id="6758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4140200" y="3716338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3571875" y="58578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3</a:t>
            </a:r>
          </a:p>
        </p:txBody>
      </p:sp>
      <p:graphicFrame>
        <p:nvGraphicFramePr>
          <p:cNvPr id="68610" name="Object 3"/>
          <p:cNvGraphicFramePr>
            <a:graphicFrameLocks/>
          </p:cNvGraphicFramePr>
          <p:nvPr/>
        </p:nvGraphicFramePr>
        <p:xfrm>
          <a:off x="392113" y="769938"/>
          <a:ext cx="8202612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769938"/>
                        <a:ext cx="8202612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42116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593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987675" y="58769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4</a:t>
            </a:r>
          </a:p>
        </p:txBody>
      </p:sp>
      <p:graphicFrame>
        <p:nvGraphicFramePr>
          <p:cNvPr id="69634" name="Object 3"/>
          <p:cNvGraphicFramePr>
            <a:graphicFrameLocks/>
          </p:cNvGraphicFramePr>
          <p:nvPr/>
        </p:nvGraphicFramePr>
        <p:xfrm>
          <a:off x="469900" y="836613"/>
          <a:ext cx="786447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36613"/>
                        <a:ext cx="7864475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47879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364163" y="4581525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5364163" y="594995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41402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Next step Int1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 the value?</a:t>
            </a: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011863" y="45815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787900" y="58769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5</a:t>
            </a:r>
          </a:p>
        </p:txBody>
      </p:sp>
      <p:graphicFrame>
        <p:nvGraphicFramePr>
          <p:cNvPr id="70658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AutoShape 4"/>
          <p:cNvSpPr>
            <a:spLocks noChangeArrowheads="1"/>
          </p:cNvSpPr>
          <p:nvPr/>
        </p:nvSpPr>
        <p:spPr bwMode="auto">
          <a:xfrm>
            <a:off x="48593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42116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3" name="AutoShape 7"/>
          <p:cNvSpPr>
            <a:spLocks noChangeArrowheads="1"/>
          </p:cNvSpPr>
          <p:nvPr/>
        </p:nvSpPr>
        <p:spPr bwMode="auto">
          <a:xfrm>
            <a:off x="6084888" y="60213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Next step Int2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 the value?</a:t>
            </a: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508625" y="4652963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3635375" y="602138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4932363" y="162877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>
            <a:off x="2987675" y="24923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2" grpId="0" animBg="1"/>
      <p:bldP spid="239623" grpId="0" animBg="1"/>
      <p:bldP spid="239624" grpId="0" animBg="1"/>
      <p:bldP spid="239625" grpId="0" animBg="1"/>
      <p:bldP spid="239626" grpId="0" animBg="1"/>
      <p:bldP spid="239627" grpId="0" animBg="1"/>
      <p:bldP spid="239628" grpId="0" animBg="1"/>
      <p:bldP spid="23962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6</a:t>
            </a:r>
          </a:p>
        </p:txBody>
      </p:sp>
      <p:graphicFrame>
        <p:nvGraphicFramePr>
          <p:cNvPr id="71682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7429500" y="4214813"/>
            <a:ext cx="1071563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250825" y="0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Why ADDD not issue ? Structure hazard ! Adder is occupied by with SUBD.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0" grpId="0" animBg="1"/>
      <p:bldP spid="24065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7</a:t>
            </a:r>
          </a:p>
        </p:txBody>
      </p:sp>
      <p:graphicFrame>
        <p:nvGraphicFramePr>
          <p:cNvPr id="72706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714750" y="1928813"/>
            <a:ext cx="287338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7429500" y="4357688"/>
            <a:ext cx="1000125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/>
      <p:bldP spid="24166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8</a:t>
            </a:r>
          </a:p>
        </p:txBody>
      </p:sp>
      <p:graphicFrame>
        <p:nvGraphicFramePr>
          <p:cNvPr id="73730" name="Object 3"/>
          <p:cNvGraphicFramePr>
            <a:graphicFrameLocks/>
          </p:cNvGraphicFramePr>
          <p:nvPr/>
        </p:nvGraphicFramePr>
        <p:xfrm>
          <a:off x="214313" y="714375"/>
          <a:ext cx="8929687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8929687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-228600"/>
            <a:ext cx="8483600" cy="45720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Next step Adder will complete execution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1857375" y="4286250"/>
            <a:ext cx="287338" cy="59055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4572000" y="1857375"/>
            <a:ext cx="285750" cy="57150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7829550" cy="90805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Data path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Arial" pitchFamily="66" charset="0"/>
              </a:rPr>
              <a:t>Normal data bus: data + destination (“go to” bus)</a:t>
            </a:r>
          </a:p>
          <a:p>
            <a:pPr eaLnBrk="1" hangingPunct="1"/>
            <a:r>
              <a:rPr lang="en-US" altLang="zh-CN" sz="2800" u="sng">
                <a:solidFill>
                  <a:srgbClr val="FF0000"/>
                </a:solidFill>
                <a:latin typeface="Arial" pitchFamily="66" charset="0"/>
              </a:rPr>
              <a:t>Common data bus</a:t>
            </a:r>
            <a:r>
              <a:rPr lang="en-US" altLang="zh-CN" sz="2800">
                <a:latin typeface="Arial" pitchFamily="66" charset="0"/>
              </a:rPr>
              <a:t>: data + </a:t>
            </a:r>
            <a:r>
              <a:rPr lang="en-US" altLang="zh-CN" sz="2800" u="sng">
                <a:solidFill>
                  <a:srgbClr val="FF0000"/>
                </a:solidFill>
                <a:latin typeface="Arial" pitchFamily="66" charset="0"/>
              </a:rPr>
              <a:t>source</a:t>
            </a:r>
            <a:r>
              <a:rPr lang="en-US" altLang="zh-CN" sz="2800">
                <a:latin typeface="Arial" pitchFamily="66" charset="0"/>
              </a:rPr>
              <a:t>  (“</a:t>
            </a:r>
            <a:r>
              <a:rPr lang="en-US" altLang="zh-CN" sz="2800" u="sng">
                <a:solidFill>
                  <a:srgbClr val="FF0000"/>
                </a:solidFill>
                <a:latin typeface="Arial" pitchFamily="66" charset="0"/>
              </a:rPr>
              <a:t>come from</a:t>
            </a:r>
            <a:r>
              <a:rPr lang="en-US" altLang="zh-CN" sz="2800">
                <a:latin typeface="Arial" pitchFamily="66" charset="0"/>
              </a:rPr>
              <a:t>” bus)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64 bits of data + 4 bits of Functional Unit  </a:t>
            </a:r>
            <a:r>
              <a:rPr lang="en-US" altLang="zh-CN" sz="2400" u="sng">
                <a:solidFill>
                  <a:srgbClr val="FF0000"/>
                </a:solidFill>
                <a:latin typeface="Arial" pitchFamily="66" charset="0"/>
              </a:rPr>
              <a:t>source</a:t>
            </a:r>
            <a:r>
              <a:rPr lang="en-US" altLang="zh-CN" sz="2400">
                <a:latin typeface="Arial" pitchFamily="66" charset="0"/>
              </a:rPr>
              <a:t> address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Write if matches expected Functional Unit (produces result)</a:t>
            </a:r>
          </a:p>
          <a:p>
            <a:pPr lvl="1" eaLnBrk="1" hangingPunct="1"/>
            <a:r>
              <a:rPr lang="en-US" altLang="zh-CN" sz="2400">
                <a:latin typeface="Arial" pitchFamily="66" charset="0"/>
              </a:rPr>
              <a:t>Does the broadcast</a:t>
            </a:r>
          </a:p>
          <a:p>
            <a:pPr eaLnBrk="1" hangingPunct="1"/>
            <a:r>
              <a:rPr lang="en-US" altLang="zh-CN" sz="2800">
                <a:latin typeface="Arial" pitchFamily="66" charset="0"/>
              </a:rPr>
              <a:t>Example speed: </a:t>
            </a:r>
            <a:br>
              <a:rPr lang="en-US" altLang="zh-CN" sz="2800">
                <a:latin typeface="Comic Sans MS" pitchFamily="66" charset="0"/>
              </a:rPr>
            </a:br>
            <a:r>
              <a:rPr lang="en-US" altLang="zh-CN" sz="2800">
                <a:latin typeface="Arial" pitchFamily="66" charset="0"/>
              </a:rPr>
              <a:t>   3 clocks for Fl .pt. +,-; 10 for * ; 40 clks for /</a:t>
            </a:r>
          </a:p>
        </p:txBody>
      </p:sp>
    </p:spTree>
  </p:cSld>
  <p:clrMapOvr>
    <a:masterClrMapping/>
  </p:clrMapOvr>
  <p:transition spd="slow">
    <p:pull dir="r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9</a:t>
            </a:r>
          </a:p>
        </p:txBody>
      </p:sp>
      <p:graphicFrame>
        <p:nvGraphicFramePr>
          <p:cNvPr id="7475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785813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Next step Adder will write result, where need  the value?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7375" y="2143125"/>
            <a:ext cx="4176713" cy="4103688"/>
            <a:chOff x="1156" y="1344"/>
            <a:chExt cx="2631" cy="2585"/>
          </a:xfrm>
        </p:grpSpPr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1156" y="2840"/>
              <a:ext cx="181" cy="226"/>
            </a:xfrm>
            <a:prstGeom prst="ellipse">
              <a:avLst/>
            </a:prstGeom>
            <a:noFill/>
            <a:ln w="2857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3424" y="3702"/>
              <a:ext cx="363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3107" y="1344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10</a:t>
            </a:r>
          </a:p>
        </p:txBody>
      </p:sp>
      <p:graphicFrame>
        <p:nvGraphicFramePr>
          <p:cNvPr id="7577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-285750" y="-101600"/>
            <a:ext cx="7821613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>
                <a:latin typeface="Arial"/>
              </a:rPr>
              <a:t>Adder is cleared, so ADDD can be issued next cycle.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555875" y="549275"/>
            <a:ext cx="576263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 lIns="90487" tIns="44450" rIns="90487" bIns="44450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11</a:t>
            </a:r>
          </a:p>
        </p:txBody>
      </p:sp>
      <p:graphicFrame>
        <p:nvGraphicFramePr>
          <p:cNvPr id="76802" name="Object 3"/>
          <p:cNvGraphicFramePr>
            <a:graphicFrameLocks/>
          </p:cNvGraphicFramePr>
          <p:nvPr/>
        </p:nvGraphicFramePr>
        <p:xfrm>
          <a:off x="357188" y="714375"/>
          <a:ext cx="81438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14375"/>
                        <a:ext cx="81438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5038" y="3933825"/>
            <a:ext cx="3186112" cy="1108075"/>
            <a:chOff x="2989" y="2478"/>
            <a:chExt cx="2007" cy="698"/>
          </a:xfrm>
        </p:grpSpPr>
        <p:sp>
          <p:nvSpPr>
            <p:cNvPr id="76816" name="AutoShape 6"/>
            <p:cNvSpPr>
              <a:spLocks noChangeArrowheads="1"/>
            </p:cNvSpPr>
            <p:nvPr/>
          </p:nvSpPr>
          <p:spPr bwMode="auto">
            <a:xfrm>
              <a:off x="3421" y="3021"/>
              <a:ext cx="336" cy="1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Freeform 7"/>
            <p:cNvSpPr>
              <a:spLocks/>
            </p:cNvSpPr>
            <p:nvPr/>
          </p:nvSpPr>
          <p:spPr bwMode="auto">
            <a:xfrm>
              <a:off x="2989" y="2550"/>
              <a:ext cx="662" cy="472"/>
            </a:xfrm>
            <a:custGeom>
              <a:avLst/>
              <a:gdLst>
                <a:gd name="T0" fmla="*/ 0 w 624"/>
                <a:gd name="T1" fmla="*/ 979 h 408"/>
                <a:gd name="T2" fmla="*/ 734 w 624"/>
                <a:gd name="T3" fmla="*/ 90 h 408"/>
                <a:gd name="T4" fmla="*/ 1061 w 624"/>
                <a:gd name="T5" fmla="*/ 1517 h 408"/>
                <a:gd name="T6" fmla="*/ 0 60000 65536"/>
                <a:gd name="T7" fmla="*/ 0 60000 65536"/>
                <a:gd name="T8" fmla="*/ 0 60000 65536"/>
                <a:gd name="T9" fmla="*/ 0 w 624"/>
                <a:gd name="T10" fmla="*/ 0 h 408"/>
                <a:gd name="T11" fmla="*/ 624 w 62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08">
                  <a:moveTo>
                    <a:pt x="0" y="264"/>
                  </a:moveTo>
                  <a:cubicBezTo>
                    <a:pt x="164" y="132"/>
                    <a:pt x="328" y="0"/>
                    <a:pt x="432" y="24"/>
                  </a:cubicBezTo>
                  <a:cubicBezTo>
                    <a:pt x="536" y="48"/>
                    <a:pt x="580" y="228"/>
                    <a:pt x="624" y="408"/>
                  </a:cubicBezTo>
                </a:path>
              </a:pathLst>
            </a:cu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Text Box 8"/>
            <p:cNvSpPr txBox="1">
              <a:spLocks noChangeArrowheads="1"/>
            </p:cNvSpPr>
            <p:nvPr/>
          </p:nvSpPr>
          <p:spPr bwMode="auto">
            <a:xfrm>
              <a:off x="3565" y="2478"/>
              <a:ext cx="143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Arial"/>
                </a:rPr>
                <a:t>WAR Hazard gone!</a:t>
              </a:r>
            </a:p>
          </p:txBody>
        </p:sp>
      </p:grp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-269875" y="20638"/>
            <a:ext cx="6985000" cy="765175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  <a:latin typeface="Arial"/>
              </a:rPr>
              <a:t>Notice that P32 not listed in Rename Table</a:t>
            </a:r>
          </a:p>
          <a:p>
            <a:pPr marL="685800" lvl="1" indent="-228600">
              <a:buFontTx/>
              <a:buChar char="–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  <a:latin typeface="Arial"/>
              </a:rPr>
              <a:t>Still live.  Must not be reallocated by accident</a:t>
            </a:r>
            <a:r>
              <a:rPr lang="en-US" altLang="zh-CN">
                <a:solidFill>
                  <a:srgbClr val="0000FF"/>
                </a:solidFill>
                <a:latin typeface="Arial"/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916238" y="2708275"/>
            <a:ext cx="2447925" cy="3457575"/>
            <a:chOff x="1837" y="1706"/>
            <a:chExt cx="1542" cy="2178"/>
          </a:xfrm>
        </p:grpSpPr>
        <p:sp>
          <p:nvSpPr>
            <p:cNvPr id="76813" name="AutoShape 5"/>
            <p:cNvSpPr>
              <a:spLocks noChangeArrowheads="1"/>
            </p:cNvSpPr>
            <p:nvPr/>
          </p:nvSpPr>
          <p:spPr bwMode="auto">
            <a:xfrm>
              <a:off x="2653" y="2850"/>
              <a:ext cx="336" cy="1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AutoShape 10"/>
            <p:cNvSpPr>
              <a:spLocks noChangeArrowheads="1"/>
            </p:cNvSpPr>
            <p:nvPr/>
          </p:nvSpPr>
          <p:spPr bwMode="auto">
            <a:xfrm>
              <a:off x="1837" y="1706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5" name="AutoShape 11"/>
            <p:cNvSpPr>
              <a:spLocks noChangeArrowheads="1"/>
            </p:cNvSpPr>
            <p:nvPr/>
          </p:nvSpPr>
          <p:spPr bwMode="auto">
            <a:xfrm>
              <a:off x="3016" y="3702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19250" y="2420938"/>
            <a:ext cx="4897438" cy="757237"/>
            <a:chOff x="1020" y="1525"/>
            <a:chExt cx="3085" cy="477"/>
          </a:xfrm>
        </p:grpSpPr>
        <p:sp>
          <p:nvSpPr>
            <p:cNvPr id="76808" name="Oval 12"/>
            <p:cNvSpPr>
              <a:spLocks noChangeArrowheads="1"/>
            </p:cNvSpPr>
            <p:nvPr/>
          </p:nvSpPr>
          <p:spPr bwMode="auto">
            <a:xfrm>
              <a:off x="1565" y="1525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09" name="Oval 13"/>
            <p:cNvSpPr>
              <a:spLocks noChangeArrowheads="1"/>
            </p:cNvSpPr>
            <p:nvPr/>
          </p:nvSpPr>
          <p:spPr bwMode="auto">
            <a:xfrm>
              <a:off x="1020" y="1706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0" name="Line 14"/>
            <p:cNvSpPr>
              <a:spLocks noChangeShapeType="1"/>
            </p:cNvSpPr>
            <p:nvPr/>
          </p:nvSpPr>
          <p:spPr bwMode="auto">
            <a:xfrm flipH="1" flipV="1">
              <a:off x="1791" y="1616"/>
              <a:ext cx="862" cy="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  <p:sp>
          <p:nvSpPr>
            <p:cNvPr id="76811" name="Text Box 15"/>
            <p:cNvSpPr txBox="1">
              <a:spLocks noChangeArrowheads="1"/>
            </p:cNvSpPr>
            <p:nvPr/>
          </p:nvSpPr>
          <p:spPr bwMode="auto">
            <a:xfrm>
              <a:off x="2381" y="1616"/>
              <a:ext cx="1724" cy="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285750" indent="-285750"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 sz="2000">
                  <a:latin typeface="Arial"/>
                </a:rPr>
                <a:t>    WAR dependence</a:t>
              </a:r>
            </a:p>
          </p:txBody>
        </p:sp>
        <p:sp>
          <p:nvSpPr>
            <p:cNvPr id="76812" name="Freeform 17"/>
            <p:cNvSpPr>
              <a:spLocks/>
            </p:cNvSpPr>
            <p:nvPr/>
          </p:nvSpPr>
          <p:spPr bwMode="auto">
            <a:xfrm>
              <a:off x="1202" y="1706"/>
              <a:ext cx="1406" cy="296"/>
            </a:xfrm>
            <a:custGeom>
              <a:avLst/>
              <a:gdLst>
                <a:gd name="T0" fmla="*/ 1406 w 1406"/>
                <a:gd name="T1" fmla="*/ 0 h 296"/>
                <a:gd name="T2" fmla="*/ 725 w 1406"/>
                <a:gd name="T3" fmla="*/ 273 h 296"/>
                <a:gd name="T4" fmla="*/ 0 w 1406"/>
                <a:gd name="T5" fmla="*/ 136 h 296"/>
                <a:gd name="T6" fmla="*/ 0 60000 65536"/>
                <a:gd name="T7" fmla="*/ 0 60000 65536"/>
                <a:gd name="T8" fmla="*/ 0 60000 65536"/>
                <a:gd name="T9" fmla="*/ 0 w 1406"/>
                <a:gd name="T10" fmla="*/ 0 h 296"/>
                <a:gd name="T11" fmla="*/ 1406 w 1406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296">
                  <a:moveTo>
                    <a:pt x="1406" y="0"/>
                  </a:moveTo>
                  <a:cubicBezTo>
                    <a:pt x="1182" y="125"/>
                    <a:pt x="959" y="250"/>
                    <a:pt x="725" y="273"/>
                  </a:cubicBezTo>
                  <a:cubicBezTo>
                    <a:pt x="491" y="296"/>
                    <a:pt x="245" y="216"/>
                    <a:pt x="0" y="136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12</a:t>
            </a:r>
          </a:p>
        </p:txBody>
      </p:sp>
      <p:graphicFrame>
        <p:nvGraphicFramePr>
          <p:cNvPr id="7782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635375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13</a:t>
            </a:r>
          </a:p>
        </p:txBody>
      </p:sp>
      <p:graphicFrame>
        <p:nvGraphicFramePr>
          <p:cNvPr id="78850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4284663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14</a:t>
            </a:r>
          </a:p>
        </p:txBody>
      </p:sp>
      <p:graphicFrame>
        <p:nvGraphicFramePr>
          <p:cNvPr id="7987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4932363" y="2636838"/>
            <a:ext cx="360362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4859338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256088" y="446563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15</a:t>
            </a:r>
          </a:p>
        </p:txBody>
      </p:sp>
      <p:graphicFrame>
        <p:nvGraphicFramePr>
          <p:cNvPr id="8089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16</a:t>
            </a:r>
          </a:p>
        </p:txBody>
      </p:sp>
      <p:graphicFrame>
        <p:nvGraphicFramePr>
          <p:cNvPr id="8192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17</a:t>
            </a:r>
          </a:p>
        </p:txBody>
      </p:sp>
      <p:graphicFrame>
        <p:nvGraphicFramePr>
          <p:cNvPr id="82946" name="Object 3"/>
          <p:cNvGraphicFramePr>
            <a:graphicFrameLocks/>
          </p:cNvGraphicFramePr>
          <p:nvPr/>
        </p:nvGraphicFramePr>
        <p:xfrm>
          <a:off x="379413" y="758825"/>
          <a:ext cx="8143875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4929188" y="192881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4284663" y="422116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859338" y="4797425"/>
            <a:ext cx="433387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987675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18</a:t>
            </a:r>
          </a:p>
        </p:txBody>
      </p:sp>
      <p:graphicFrame>
        <p:nvGraphicFramePr>
          <p:cNvPr id="83970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0" y="0"/>
            <a:ext cx="9207500" cy="6810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Renamed Scoreboard 19</a:t>
            </a:r>
          </a:p>
        </p:txBody>
      </p:sp>
      <p:graphicFrame>
        <p:nvGraphicFramePr>
          <p:cNvPr id="8499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3714750" y="2428875"/>
            <a:ext cx="354013" cy="28257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1763713" y="4797425"/>
            <a:ext cx="360362" cy="2889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116632"/>
            <a:ext cx="6281737" cy="6794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Arial"/>
              </a:rPr>
              <a:t>Summary #2 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2425" y="1643063"/>
            <a:ext cx="8791575" cy="4514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 dirty="0">
                <a:latin typeface="Arial"/>
              </a:rPr>
              <a:t>Explicit Renaming: </a:t>
            </a:r>
            <a:r>
              <a:rPr lang="en-US" altLang="zh-CN" sz="2800" dirty="0">
                <a:solidFill>
                  <a:srgbClr val="0000FF"/>
                </a:solidFill>
                <a:latin typeface="Arial"/>
              </a:rPr>
              <a:t>more physical registers</a:t>
            </a:r>
            <a:r>
              <a:rPr lang="en-US" altLang="zh-CN" sz="2800" dirty="0">
                <a:latin typeface="Arial"/>
              </a:rPr>
              <a:t> than needed by ISA.  </a:t>
            </a:r>
          </a:p>
          <a:p>
            <a:pPr lvl="1" eaLnBrk="1" hangingPunct="1"/>
            <a:r>
              <a:rPr lang="en-US" altLang="zh-CN" sz="2800" dirty="0">
                <a:latin typeface="Arial"/>
              </a:rPr>
              <a:t>Separates </a:t>
            </a:r>
            <a:r>
              <a:rPr lang="en-US" altLang="zh-CN" sz="2800" i="1" dirty="0">
                <a:latin typeface="Arial"/>
              </a:rPr>
              <a:t>renaming </a:t>
            </a:r>
            <a:r>
              <a:rPr lang="en-US" altLang="zh-CN" sz="2800" dirty="0">
                <a:latin typeface="Arial"/>
              </a:rPr>
              <a:t>from </a:t>
            </a:r>
            <a:r>
              <a:rPr lang="en-US" altLang="zh-CN" sz="2800" i="1" dirty="0">
                <a:latin typeface="Arial"/>
              </a:rPr>
              <a:t>scheduling </a:t>
            </a:r>
          </a:p>
          <a:p>
            <a:pPr lvl="2" eaLnBrk="1" hangingPunct="1"/>
            <a:r>
              <a:rPr lang="en-US" altLang="zh-CN" sz="2800" dirty="0">
                <a:latin typeface="Arial"/>
              </a:rPr>
              <a:t>Opens up lots of options for resolving RAW hazards</a:t>
            </a:r>
          </a:p>
          <a:p>
            <a:pPr lvl="1" eaLnBrk="1" hangingPunct="1"/>
            <a:r>
              <a:rPr lang="en-US" altLang="zh-CN" sz="2800" dirty="0">
                <a:solidFill>
                  <a:srgbClr val="0000FF"/>
                </a:solidFill>
                <a:latin typeface="Arial"/>
              </a:rPr>
              <a:t>Rename table:</a:t>
            </a:r>
            <a:r>
              <a:rPr lang="en-US" altLang="zh-CN" sz="2800" dirty="0">
                <a:latin typeface="Arial"/>
              </a:rPr>
              <a:t> tracks current association between architectural registers and physical registers</a:t>
            </a:r>
          </a:p>
          <a:p>
            <a:pPr lvl="1" eaLnBrk="1" hangingPunct="1"/>
            <a:r>
              <a:rPr lang="en-US" altLang="zh-CN" sz="2800" dirty="0">
                <a:latin typeface="Arial"/>
              </a:rPr>
              <a:t>Potentially complicated rename table management</a:t>
            </a:r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6553</TotalTime>
  <Words>4009</Words>
  <Application>Microsoft Macintosh PowerPoint</Application>
  <PresentationFormat>全屏显示(4:3)</PresentationFormat>
  <Paragraphs>837</Paragraphs>
  <Slides>91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01" baseType="lpstr">
      <vt:lpstr>Arial</vt:lpstr>
      <vt:lpstr>Comic Sans MS</vt:lpstr>
      <vt:lpstr>Courier New</vt:lpstr>
      <vt:lpstr>Tahoma</vt:lpstr>
      <vt:lpstr>Times New Roman</vt:lpstr>
      <vt:lpstr>Wingdings</vt:lpstr>
      <vt:lpstr>Wingdings 2</vt:lpstr>
      <vt:lpstr>SpringFestivalGreeting</vt:lpstr>
      <vt:lpstr>Worksheet</vt:lpstr>
      <vt:lpstr>工作表</vt:lpstr>
      <vt:lpstr>PowerPoint 演示文稿</vt:lpstr>
      <vt:lpstr>Scoreboard vs. Tomasulo</vt:lpstr>
      <vt:lpstr>Dynamic Scheduling with  Tomasulo’s Algorithm</vt:lpstr>
      <vt:lpstr>Tomasulo Algorithm</vt:lpstr>
      <vt:lpstr>Tomasulo Organization</vt:lpstr>
      <vt:lpstr>Reservation Station Components</vt:lpstr>
      <vt:lpstr>Three Stages of Tomasulo Algorithm</vt:lpstr>
      <vt:lpstr>Data path</vt:lpstr>
      <vt:lpstr>PowerPoint 演示文稿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17</vt:lpstr>
      <vt:lpstr>Tomasulo Example Cycle 55</vt:lpstr>
      <vt:lpstr>Tomasulo Example Cycle 56</vt:lpstr>
      <vt:lpstr>Tomasulo Example Cycle 57</vt:lpstr>
      <vt:lpstr>Tomasulo’s scheme offers  3 major advantages</vt:lpstr>
      <vt:lpstr>Tomasulo Drawbacks</vt:lpstr>
      <vt:lpstr>Why can Tomasulo overlap iterations of loops?</vt:lpstr>
      <vt:lpstr>Tomasulo overlap iterations of loops</vt:lpstr>
      <vt:lpstr>Loop Example</vt:lpstr>
      <vt:lpstr>Tomasulo 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Summary of Tomasulo Algorithm</vt:lpstr>
      <vt:lpstr>What about Precise Interrupts?</vt:lpstr>
      <vt:lpstr>Scoreboard vs. Tomasulo</vt:lpstr>
      <vt:lpstr>Scoreboard Pipeline stage description</vt:lpstr>
      <vt:lpstr>The scoreboard algorithm</vt:lpstr>
      <vt:lpstr>Explicit Register Renaming</vt:lpstr>
      <vt:lpstr>Advantages of Explicit Renaming</vt:lpstr>
      <vt:lpstr>Adv. Explicit Renaming (cont.)</vt:lpstr>
      <vt:lpstr>Explicit Renaming Support Includes: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Can we use explicit register renaming with scoreboard?</vt:lpstr>
      <vt:lpstr>Four Stages of Scoreboard Control With Explicit Renaming</vt:lpstr>
      <vt:lpstr>Scoreboard With Explicit Renaming</vt:lpstr>
      <vt:lpstr>Renamed Scoreboard 1</vt:lpstr>
      <vt:lpstr>Renamed Scoreboard 2</vt:lpstr>
      <vt:lpstr>Renamed Scoreboard 3</vt:lpstr>
      <vt:lpstr>Renamed Scoreboard 4</vt:lpstr>
      <vt:lpstr>Renamed Scoreboard 5</vt:lpstr>
      <vt:lpstr>Renamed Scoreboard 6</vt:lpstr>
      <vt:lpstr>Renamed Scoreboard 7</vt:lpstr>
      <vt:lpstr>Renamed Scoreboard 8</vt:lpstr>
      <vt:lpstr>Renamed Scoreboard 9</vt:lpstr>
      <vt:lpstr>Renamed Scoreboard 10</vt:lpstr>
      <vt:lpstr>Renamed Scoreboard 11</vt:lpstr>
      <vt:lpstr>Renamed Scoreboard 12</vt:lpstr>
      <vt:lpstr>Renamed Scoreboard 13</vt:lpstr>
      <vt:lpstr>Renamed Scoreboard 14</vt:lpstr>
      <vt:lpstr>Renamed Scoreboard 15</vt:lpstr>
      <vt:lpstr>Renamed Scoreboard 16</vt:lpstr>
      <vt:lpstr>Renamed Scoreboard 17</vt:lpstr>
      <vt:lpstr>Renamed Scoreboard 18</vt:lpstr>
      <vt:lpstr>Renamed Scoreboard 19</vt:lpstr>
      <vt:lpstr>Summary #2 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杨正宇</cp:lastModifiedBy>
  <cp:revision>71</cp:revision>
  <dcterms:created xsi:type="dcterms:W3CDTF">2003-04-27T12:29:29Z</dcterms:created>
  <dcterms:modified xsi:type="dcterms:W3CDTF">2024-12-16T02:44:53Z</dcterms:modified>
</cp:coreProperties>
</file>